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5.xml" ContentType="application/vnd.openxmlformats-officedocument.drawingml.chartshapes+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6.xml" ContentType="application/vnd.openxmlformats-officedocument.drawingml.chartshapes+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7.xml" ContentType="application/vnd.openxmlformats-officedocument.drawingml.chartshapes+xml"/>
  <Override PartName="/ppt/notesSlides/notesSlide1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8.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Lst>
  <p:notesMasterIdLst>
    <p:notesMasterId r:id="rId24"/>
  </p:notesMasterIdLst>
  <p:handoutMasterIdLst>
    <p:handoutMasterId r:id="rId25"/>
  </p:handoutMasterIdLst>
  <p:sldIdLst>
    <p:sldId id="256" r:id="rId3"/>
    <p:sldId id="359" r:id="rId4"/>
    <p:sldId id="362" r:id="rId5"/>
    <p:sldId id="393" r:id="rId6"/>
    <p:sldId id="388" r:id="rId7"/>
    <p:sldId id="394" r:id="rId8"/>
    <p:sldId id="363" r:id="rId9"/>
    <p:sldId id="369" r:id="rId10"/>
    <p:sldId id="400" r:id="rId11"/>
    <p:sldId id="380" r:id="rId12"/>
    <p:sldId id="392" r:id="rId13"/>
    <p:sldId id="389" r:id="rId14"/>
    <p:sldId id="257" r:id="rId15"/>
    <p:sldId id="364" r:id="rId16"/>
    <p:sldId id="401" r:id="rId17"/>
    <p:sldId id="377" r:id="rId18"/>
    <p:sldId id="365" r:id="rId19"/>
    <p:sldId id="399" r:id="rId20"/>
    <p:sldId id="397" r:id="rId21"/>
    <p:sldId id="387" r:id="rId22"/>
    <p:sldId id="334" r:id="rId23"/>
  </p:sldIdLst>
  <p:sldSz cx="12195175"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guide id="4" orient="horz" pos="3836">
          <p15:clr>
            <a:srgbClr val="A4A3A4"/>
          </p15:clr>
        </p15:guide>
        <p15:guide id="5" orient="horz" pos="1207">
          <p15:clr>
            <a:srgbClr val="A4A3A4"/>
          </p15:clr>
        </p15:guide>
        <p15:guide id="6" orient="horz" pos="3929">
          <p15:clr>
            <a:srgbClr val="A4A3A4"/>
          </p15:clr>
        </p15:guide>
        <p15:guide id="7" pos="303">
          <p15:clr>
            <a:srgbClr val="A4A3A4"/>
          </p15:clr>
        </p15:guide>
        <p15:guide id="8" pos="737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Corboeuf" initials="LC" lastIdx="2" clrIdx="0">
    <p:extLst>
      <p:ext uri="{19B8F6BF-5375-455C-9EA6-DF929625EA0E}">
        <p15:presenceInfo xmlns:p15="http://schemas.microsoft.com/office/powerpoint/2012/main" userId="S-1-5-21-2688588434-2778654413-3161179147-6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8080"/>
    <a:srgbClr val="4B254C"/>
    <a:srgbClr val="FBB161"/>
    <a:srgbClr val="265B3F"/>
    <a:srgbClr val="FFE694"/>
    <a:srgbClr val="8F7890"/>
    <a:srgbClr val="103C68"/>
    <a:srgbClr val="C4DF9B"/>
    <a:srgbClr val="C84623"/>
    <a:srgbClr val="8DC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8D8D-2592-4D36-8BCA-CF58A03317E7}">
  <a:tblStyle styleId="{4F348D8D-2592-4D36-8BCA-CF58A03317E7}" styleName="IHSM Table Style">
    <a:wholeTbl>
      <a:tcTxStyle>
        <a:fontRef idx="minor"/>
        <a:schemeClr val="dk1"/>
      </a:tcTxStyle>
      <a:tcStyle>
        <a:tcBdr>
          <a:left>
            <a:ln>
              <a:noFill/>
            </a:ln>
          </a:left>
          <a:right>
            <a:ln>
              <a:noFill/>
            </a:ln>
          </a:right>
          <a:top>
            <a:ln>
              <a:noFill/>
            </a:ln>
          </a:top>
          <a:bottom>
            <a:ln>
              <a:noFill/>
            </a:ln>
          </a:bottom>
          <a:insideH>
            <a:ln>
              <a:noFill/>
            </a:ln>
          </a:insideH>
          <a:insideV>
            <a:ln>
              <a:noFill/>
            </a:ln>
          </a:insideV>
        </a:tcBdr>
      </a:tcStyle>
    </a:wholeTbl>
    <a:band1H>
      <a:tcTxStyle>
        <a:schemeClr val="dk1"/>
      </a:tcTxStyle>
      <a:tcStyle>
        <a:tcBdr/>
      </a:tcStyle>
    </a:band1H>
    <a:band2H>
      <a:tcStyle>
        <a:tcBdr/>
      </a:tcStyle>
    </a:band2H>
    <a:band1V>
      <a:tcStyle>
        <a:tcBdr/>
      </a:tcStyle>
    </a:band1V>
    <a:band2V>
      <a:tcStyle>
        <a:tcBdr/>
      </a:tcStyle>
    </a:band2V>
    <a:lastRow>
      <a:tcStyle>
        <a:tcBdr/>
      </a:tcStyle>
    </a:lastRow>
    <a:firstRow>
      <a:tcTxStyle>
        <a:fontRef idx="major"/>
        <a:schemeClr val="bg1"/>
      </a:tcTxStyle>
      <a:tcStyle>
        <a:tcBdr/>
        <a:fill>
          <a:solidFill>
            <a:srgbClr val="7F808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2" autoAdjust="0"/>
    <p:restoredTop sz="95510" autoAdjust="0"/>
  </p:normalViewPr>
  <p:slideViewPr>
    <p:cSldViewPr showGuides="1">
      <p:cViewPr varScale="1">
        <p:scale>
          <a:sx n="64" d="100"/>
          <a:sy n="64" d="100"/>
        </p:scale>
        <p:origin x="632" y="40"/>
      </p:cViewPr>
      <p:guideLst>
        <p:guide pos="2880"/>
        <p:guide orient="horz" pos="2160"/>
        <p:guide orient="horz" pos="3836"/>
        <p:guide orient="horz" pos="1207"/>
        <p:guide orient="horz" pos="3929"/>
        <p:guide pos="303"/>
        <p:guide pos="7379"/>
      </p:guideLst>
    </p:cSldViewPr>
  </p:slideViewPr>
  <p:notesTextViewPr>
    <p:cViewPr>
      <p:scale>
        <a:sx n="1" d="1"/>
        <a:sy n="1" d="1"/>
      </p:scale>
      <p:origin x="0" y="0"/>
    </p:cViewPr>
  </p:notesTextViewPr>
  <p:notesViewPr>
    <p:cSldViewPr showGuides="1">
      <p:cViewPr varScale="1">
        <p:scale>
          <a:sx n="124" d="100"/>
          <a:sy n="124" d="100"/>
        </p:scale>
        <p:origin x="468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aura.corboeuf\Documents\KROS\IHS%20Graphing%20Template%202018%20-%20KRO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39168796059699E-2"/>
          <c:y val="0.11655254226377339"/>
          <c:w val="0.89795913879939282"/>
          <c:h val="0.63710527890063484"/>
        </c:manualLayout>
      </c:layout>
      <c:lineChart>
        <c:grouping val="standard"/>
        <c:varyColors val="0"/>
        <c:ser>
          <c:idx val="1"/>
          <c:order val="0"/>
          <c:tx>
            <c:strRef>
              <c:f>'analog decline '!$J$5</c:f>
              <c:strCache>
                <c:ptCount val="1"/>
                <c:pt idx="0">
                  <c:v>Бразилия </c:v>
                </c:pt>
              </c:strCache>
            </c:strRef>
          </c:tx>
          <c:spPr>
            <a:ln w="28575" cap="rnd">
              <a:solidFill>
                <a:schemeClr val="accent2"/>
              </a:solidFill>
              <a:round/>
            </a:ln>
            <a:effectLst/>
          </c:spPr>
          <c:marker>
            <c:symbol val="none"/>
          </c:marker>
          <c:cat>
            <c:numRef>
              <c:f>'analog decline '!$K$4:$U$4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'analog decline '!$K$5:$U$5</c:f>
              <c:numCache>
                <c:formatCode>###,##0</c:formatCode>
                <c:ptCount val="11"/>
                <c:pt idx="0">
                  <c:v>2777.28</c:v>
                </c:pt>
                <c:pt idx="1">
                  <c:v>3128.9</c:v>
                </c:pt>
                <c:pt idx="2">
                  <c:v>2487.71</c:v>
                </c:pt>
                <c:pt idx="3">
                  <c:v>2073.2399999999998</c:v>
                </c:pt>
                <c:pt idx="4">
                  <c:v>1268.2</c:v>
                </c:pt>
                <c:pt idx="5">
                  <c:v>378.9</c:v>
                </c:pt>
                <c:pt idx="6">
                  <c:v>188.32</c:v>
                </c:pt>
                <c:pt idx="7">
                  <c:v>157.52000000000001</c:v>
                </c:pt>
                <c:pt idx="8">
                  <c:v>46.41</c:v>
                </c:pt>
                <c:pt idx="9">
                  <c:v>18.489999999999998</c:v>
                </c:pt>
                <c:pt idx="10">
                  <c:v>0</c:v>
                </c:pt>
              </c:numCache>
            </c:numRef>
          </c:val>
          <c:smooth val="0"/>
          <c:extLst>
            <c:ext xmlns:c16="http://schemas.microsoft.com/office/drawing/2014/chart" uri="{C3380CC4-5D6E-409C-BE32-E72D297353CC}">
              <c16:uniqueId val="{00000000-77CB-4B90-BFC6-40A085E93091}"/>
            </c:ext>
          </c:extLst>
        </c:ser>
        <c:ser>
          <c:idx val="0"/>
          <c:order val="1"/>
          <c:tx>
            <c:strRef>
              <c:f>'analog decline '!$J$6</c:f>
              <c:strCache>
                <c:ptCount val="1"/>
                <c:pt idx="0">
                  <c:v>Франция</c:v>
                </c:pt>
              </c:strCache>
            </c:strRef>
          </c:tx>
          <c:spPr>
            <a:ln w="28575" cap="rnd">
              <a:solidFill>
                <a:schemeClr val="accent1"/>
              </a:solidFill>
              <a:round/>
            </a:ln>
            <a:effectLst/>
          </c:spPr>
          <c:marker>
            <c:symbol val="none"/>
          </c:marker>
          <c:cat>
            <c:numRef>
              <c:f>'analog decline '!$K$4:$U$4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'analog decline '!$K$6:$U$6</c:f>
              <c:numCache>
                <c:formatCode>###,##0</c:formatCode>
                <c:ptCount val="11"/>
                <c:pt idx="0">
                  <c:v>1841.26</c:v>
                </c:pt>
                <c:pt idx="1">
                  <c:v>1574.54</c:v>
                </c:pt>
                <c:pt idx="2">
                  <c:v>1504.28</c:v>
                </c:pt>
                <c:pt idx="3">
                  <c:v>1430</c:v>
                </c:pt>
                <c:pt idx="4">
                  <c:v>1400</c:v>
                </c:pt>
                <c:pt idx="5">
                  <c:v>1300</c:v>
                </c:pt>
                <c:pt idx="6">
                  <c:v>1200</c:v>
                </c:pt>
                <c:pt idx="7">
                  <c:v>700</c:v>
                </c:pt>
                <c:pt idx="8">
                  <c:v>540</c:v>
                </c:pt>
                <c:pt idx="9">
                  <c:v>500</c:v>
                </c:pt>
                <c:pt idx="10">
                  <c:v>300</c:v>
                </c:pt>
              </c:numCache>
            </c:numRef>
          </c:val>
          <c:smooth val="0"/>
          <c:extLst>
            <c:ext xmlns:c16="http://schemas.microsoft.com/office/drawing/2014/chart" uri="{C3380CC4-5D6E-409C-BE32-E72D297353CC}">
              <c16:uniqueId val="{00000001-77CB-4B90-BFC6-40A085E93091}"/>
            </c:ext>
          </c:extLst>
        </c:ser>
        <c:ser>
          <c:idx val="2"/>
          <c:order val="2"/>
          <c:tx>
            <c:strRef>
              <c:f>'analog decline '!$J$7</c:f>
              <c:strCache>
                <c:ptCount val="1"/>
                <c:pt idx="0">
                  <c:v>Германия</c:v>
                </c:pt>
              </c:strCache>
            </c:strRef>
          </c:tx>
          <c:spPr>
            <a:ln w="28575" cap="rnd">
              <a:solidFill>
                <a:schemeClr val="accent3"/>
              </a:solidFill>
              <a:round/>
            </a:ln>
            <a:effectLst/>
          </c:spPr>
          <c:marker>
            <c:symbol val="none"/>
          </c:marker>
          <c:cat>
            <c:numRef>
              <c:f>'analog decline '!$K$4:$U$4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'analog decline '!$K$7:$U$7</c:f>
              <c:numCache>
                <c:formatCode>###,##0</c:formatCode>
                <c:ptCount val="11"/>
                <c:pt idx="0">
                  <c:v>18585.560000000001</c:v>
                </c:pt>
                <c:pt idx="1">
                  <c:v>18155.41</c:v>
                </c:pt>
                <c:pt idx="2">
                  <c:v>17125.560000000001</c:v>
                </c:pt>
                <c:pt idx="3">
                  <c:v>15688.02</c:v>
                </c:pt>
                <c:pt idx="4">
                  <c:v>14099.56</c:v>
                </c:pt>
                <c:pt idx="5">
                  <c:v>13108.48</c:v>
                </c:pt>
                <c:pt idx="6">
                  <c:v>12256.52</c:v>
                </c:pt>
                <c:pt idx="7">
                  <c:v>11255.23</c:v>
                </c:pt>
                <c:pt idx="8">
                  <c:v>10166.86</c:v>
                </c:pt>
                <c:pt idx="9">
                  <c:v>6322.84</c:v>
                </c:pt>
                <c:pt idx="10">
                  <c:v>5527.76</c:v>
                </c:pt>
              </c:numCache>
            </c:numRef>
          </c:val>
          <c:smooth val="0"/>
          <c:extLst>
            <c:ext xmlns:c16="http://schemas.microsoft.com/office/drawing/2014/chart" uri="{C3380CC4-5D6E-409C-BE32-E72D297353CC}">
              <c16:uniqueId val="{00000002-77CB-4B90-BFC6-40A085E93091}"/>
            </c:ext>
          </c:extLst>
        </c:ser>
        <c:ser>
          <c:idx val="3"/>
          <c:order val="3"/>
          <c:tx>
            <c:strRef>
              <c:f>'analog decline '!$J$8</c:f>
              <c:strCache>
                <c:ptCount val="1"/>
                <c:pt idx="0">
                  <c:v>Польша</c:v>
                </c:pt>
              </c:strCache>
            </c:strRef>
          </c:tx>
          <c:spPr>
            <a:ln w="28575" cap="rnd">
              <a:solidFill>
                <a:schemeClr val="accent4"/>
              </a:solidFill>
              <a:round/>
            </a:ln>
            <a:effectLst/>
          </c:spPr>
          <c:marker>
            <c:symbol val="none"/>
          </c:marker>
          <c:cat>
            <c:numRef>
              <c:f>'analog decline '!$K$4:$U$4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'analog decline '!$K$8:$U$8</c:f>
              <c:numCache>
                <c:formatCode>###,##0</c:formatCode>
                <c:ptCount val="11"/>
                <c:pt idx="0">
                  <c:v>3912.43</c:v>
                </c:pt>
                <c:pt idx="1">
                  <c:v>3713</c:v>
                </c:pt>
                <c:pt idx="2">
                  <c:v>3485.1</c:v>
                </c:pt>
                <c:pt idx="3">
                  <c:v>3156.34</c:v>
                </c:pt>
                <c:pt idx="4">
                  <c:v>2838.56</c:v>
                </c:pt>
                <c:pt idx="5">
                  <c:v>2300</c:v>
                </c:pt>
                <c:pt idx="6">
                  <c:v>2050.44</c:v>
                </c:pt>
                <c:pt idx="7">
                  <c:v>1883.82</c:v>
                </c:pt>
                <c:pt idx="8">
                  <c:v>1492.12</c:v>
                </c:pt>
                <c:pt idx="9">
                  <c:v>1598.52</c:v>
                </c:pt>
                <c:pt idx="10">
                  <c:v>1144.22</c:v>
                </c:pt>
              </c:numCache>
            </c:numRef>
          </c:val>
          <c:smooth val="0"/>
          <c:extLst>
            <c:ext xmlns:c16="http://schemas.microsoft.com/office/drawing/2014/chart" uri="{C3380CC4-5D6E-409C-BE32-E72D297353CC}">
              <c16:uniqueId val="{00000003-77CB-4B90-BFC6-40A085E93091}"/>
            </c:ext>
          </c:extLst>
        </c:ser>
        <c:ser>
          <c:idx val="4"/>
          <c:order val="4"/>
          <c:tx>
            <c:strRef>
              <c:f>'analog decline '!$J$9</c:f>
              <c:strCache>
                <c:ptCount val="1"/>
                <c:pt idx="0">
                  <c:v>Россия</c:v>
                </c:pt>
              </c:strCache>
            </c:strRef>
          </c:tx>
          <c:spPr>
            <a:ln w="28575" cap="rnd">
              <a:solidFill>
                <a:schemeClr val="accent5"/>
              </a:solidFill>
              <a:round/>
            </a:ln>
            <a:effectLst/>
          </c:spPr>
          <c:marker>
            <c:symbol val="none"/>
          </c:marker>
          <c:cat>
            <c:numRef>
              <c:f>'analog decline '!$K$4:$U$4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'analog decline '!$K$9:$U$9</c:f>
              <c:numCache>
                <c:formatCode>###,##0</c:formatCode>
                <c:ptCount val="11"/>
                <c:pt idx="0">
                  <c:v>14030</c:v>
                </c:pt>
                <c:pt idx="1">
                  <c:v>14394</c:v>
                </c:pt>
                <c:pt idx="2">
                  <c:v>14755.01</c:v>
                </c:pt>
                <c:pt idx="3">
                  <c:v>15526.99</c:v>
                </c:pt>
                <c:pt idx="4">
                  <c:v>15315</c:v>
                </c:pt>
                <c:pt idx="5">
                  <c:v>14624</c:v>
                </c:pt>
                <c:pt idx="6">
                  <c:v>13948</c:v>
                </c:pt>
                <c:pt idx="7">
                  <c:v>13443.94</c:v>
                </c:pt>
                <c:pt idx="8">
                  <c:v>12743.74</c:v>
                </c:pt>
                <c:pt idx="9">
                  <c:v>12088.33</c:v>
                </c:pt>
                <c:pt idx="10">
                  <c:v>11900.44</c:v>
                </c:pt>
              </c:numCache>
            </c:numRef>
          </c:val>
          <c:smooth val="0"/>
          <c:extLst>
            <c:ext xmlns:c16="http://schemas.microsoft.com/office/drawing/2014/chart" uri="{C3380CC4-5D6E-409C-BE32-E72D297353CC}">
              <c16:uniqueId val="{00000004-77CB-4B90-BFC6-40A085E93091}"/>
            </c:ext>
          </c:extLst>
        </c:ser>
        <c:ser>
          <c:idx val="5"/>
          <c:order val="5"/>
          <c:tx>
            <c:strRef>
              <c:f>'analog decline '!$J$10</c:f>
              <c:strCache>
                <c:ptCount val="1"/>
                <c:pt idx="0">
                  <c:v>Великобритания</c:v>
                </c:pt>
              </c:strCache>
            </c:strRef>
          </c:tx>
          <c:spPr>
            <a:ln w="28575" cap="rnd">
              <a:solidFill>
                <a:schemeClr val="accent6"/>
              </a:solidFill>
              <a:round/>
            </a:ln>
            <a:effectLst/>
          </c:spPr>
          <c:marker>
            <c:symbol val="none"/>
          </c:marker>
          <c:cat>
            <c:numRef>
              <c:f>'analog decline '!$K$4:$U$4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'analog decline '!$K$10:$U$10</c:f>
              <c:numCache>
                <c:formatCode>###,##0</c:formatCode>
                <c:ptCount val="11"/>
                <c:pt idx="0">
                  <c:v>152</c:v>
                </c:pt>
                <c:pt idx="1">
                  <c:v>37.700000000000003</c:v>
                </c:pt>
                <c:pt idx="2">
                  <c:v>19.2</c:v>
                </c:pt>
                <c:pt idx="3">
                  <c:v>0</c:v>
                </c:pt>
                <c:pt idx="4">
                  <c:v>0</c:v>
                </c:pt>
                <c:pt idx="5">
                  <c:v>0</c:v>
                </c:pt>
                <c:pt idx="6">
                  <c:v>0</c:v>
                </c:pt>
                <c:pt idx="7">
                  <c:v>0</c:v>
                </c:pt>
                <c:pt idx="8">
                  <c:v>0</c:v>
                </c:pt>
                <c:pt idx="9">
                  <c:v>0</c:v>
                </c:pt>
                <c:pt idx="10">
                  <c:v>0</c:v>
                </c:pt>
              </c:numCache>
            </c:numRef>
          </c:val>
          <c:smooth val="0"/>
          <c:extLst>
            <c:ext xmlns:c16="http://schemas.microsoft.com/office/drawing/2014/chart" uri="{C3380CC4-5D6E-409C-BE32-E72D297353CC}">
              <c16:uniqueId val="{00000005-77CB-4B90-BFC6-40A085E93091}"/>
            </c:ext>
          </c:extLst>
        </c:ser>
        <c:ser>
          <c:idx val="6"/>
          <c:order val="6"/>
          <c:tx>
            <c:strRef>
              <c:f>'analog decline '!$J$11</c:f>
              <c:strCache>
                <c:ptCount val="1"/>
                <c:pt idx="0">
                  <c:v>США</c:v>
                </c:pt>
              </c:strCache>
            </c:strRef>
          </c:tx>
          <c:spPr>
            <a:ln w="28575" cap="rnd">
              <a:solidFill>
                <a:schemeClr val="accent1">
                  <a:lumMod val="60000"/>
                </a:schemeClr>
              </a:solidFill>
              <a:round/>
            </a:ln>
            <a:effectLst/>
          </c:spPr>
          <c:marker>
            <c:symbol val="none"/>
          </c:marker>
          <c:cat>
            <c:numRef>
              <c:f>'analog decline '!$K$4:$U$4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'analog decline '!$K$11:$U$11</c:f>
              <c:numCache>
                <c:formatCode>###,##0</c:formatCode>
                <c:ptCount val="11"/>
                <c:pt idx="0">
                  <c:v>21604.94</c:v>
                </c:pt>
                <c:pt idx="1">
                  <c:v>17596.03</c:v>
                </c:pt>
                <c:pt idx="2">
                  <c:v>13453.03</c:v>
                </c:pt>
                <c:pt idx="3">
                  <c:v>10362.879999999999</c:v>
                </c:pt>
                <c:pt idx="4">
                  <c:v>7831.87</c:v>
                </c:pt>
                <c:pt idx="5">
                  <c:v>6276.62</c:v>
                </c:pt>
                <c:pt idx="6">
                  <c:v>4755.08</c:v>
                </c:pt>
                <c:pt idx="7">
                  <c:v>3379.59</c:v>
                </c:pt>
                <c:pt idx="8">
                  <c:v>2594.4299999999998</c:v>
                </c:pt>
                <c:pt idx="9">
                  <c:v>2451.06</c:v>
                </c:pt>
                <c:pt idx="10">
                  <c:v>1232.57</c:v>
                </c:pt>
              </c:numCache>
            </c:numRef>
          </c:val>
          <c:smooth val="0"/>
          <c:extLst>
            <c:ext xmlns:c16="http://schemas.microsoft.com/office/drawing/2014/chart" uri="{C3380CC4-5D6E-409C-BE32-E72D297353CC}">
              <c16:uniqueId val="{00000006-77CB-4B90-BFC6-40A085E93091}"/>
            </c:ext>
          </c:extLst>
        </c:ser>
        <c:dLbls>
          <c:showLegendKey val="0"/>
          <c:showVal val="0"/>
          <c:showCatName val="0"/>
          <c:showSerName val="0"/>
          <c:showPercent val="0"/>
          <c:showBubbleSize val="0"/>
        </c:dLbls>
        <c:smooth val="0"/>
        <c:axId val="405702688"/>
        <c:axId val="405703248"/>
      </c:lineChart>
      <c:catAx>
        <c:axId val="4057026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5703248"/>
        <c:crosses val="autoZero"/>
        <c:auto val="1"/>
        <c:lblAlgn val="ctr"/>
        <c:lblOffset val="100"/>
        <c:noMultiLvlLbl val="0"/>
      </c:catAx>
      <c:valAx>
        <c:axId val="405703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5702688"/>
        <c:crosses val="autoZero"/>
        <c:crossBetween val="between"/>
        <c:dispUnits>
          <c:builtInUnit val="thousands"/>
        </c:dispUnits>
      </c:valAx>
      <c:spPr>
        <a:noFill/>
        <a:ln>
          <a:noFill/>
        </a:ln>
        <a:effectLst/>
      </c:spPr>
    </c:plotArea>
    <c:legend>
      <c:legendPos val="b"/>
      <c:layout>
        <c:manualLayout>
          <c:xMode val="edge"/>
          <c:yMode val="edge"/>
          <c:x val="5.000000000000001E-2"/>
          <c:y val="0.8672083443719929"/>
          <c:w val="0.90000000000000013"/>
          <c:h val="5.829309563894610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1736125401880879E-2"/>
          <c:y val="9.1011466011466244E-2"/>
          <c:w val="0.92016225003755758"/>
          <c:h val="0.7714305214305216"/>
        </c:manualLayout>
      </c:layout>
      <c:lineChart>
        <c:grouping val="standard"/>
        <c:varyColors val="0"/>
        <c:ser>
          <c:idx val="0"/>
          <c:order val="0"/>
          <c:tx>
            <c:strRef>
              <c:f>'line 1s (2)'!$K$4</c:f>
              <c:strCache>
                <c:ptCount val="1"/>
                <c:pt idx="0">
                  <c:v>Платное ТВ</c:v>
                </c:pt>
              </c:strCache>
            </c:strRef>
          </c:tx>
          <c:spPr>
            <a:ln w="28575" cap="rnd">
              <a:solidFill>
                <a:schemeClr val="accent1"/>
              </a:solidFill>
              <a:round/>
            </a:ln>
            <a:effectLst/>
          </c:spPr>
          <c:marker>
            <c:symbol val="none"/>
          </c:marker>
          <c:dLbls>
            <c:delete val="1"/>
          </c:dLbls>
          <c:cat>
            <c:numRef>
              <c:f>'line 1s (2)'!$J$5:$J$15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(2)'!$K$5:$K$15</c:f>
              <c:numCache>
                <c:formatCode>#,##0</c:formatCode>
                <c:ptCount val="11"/>
                <c:pt idx="0">
                  <c:v>16615</c:v>
                </c:pt>
                <c:pt idx="1">
                  <c:v>18762</c:v>
                </c:pt>
                <c:pt idx="2">
                  <c:v>20536</c:v>
                </c:pt>
                <c:pt idx="3">
                  <c:v>23375</c:v>
                </c:pt>
                <c:pt idx="4">
                  <c:v>24847</c:v>
                </c:pt>
                <c:pt idx="5">
                  <c:v>26167</c:v>
                </c:pt>
                <c:pt idx="6">
                  <c:v>27082</c:v>
                </c:pt>
                <c:pt idx="7">
                  <c:v>27052</c:v>
                </c:pt>
                <c:pt idx="8">
                  <c:v>26898</c:v>
                </c:pt>
                <c:pt idx="9">
                  <c:v>27319</c:v>
                </c:pt>
                <c:pt idx="10">
                  <c:v>27333</c:v>
                </c:pt>
              </c:numCache>
            </c:numRef>
          </c:val>
          <c:smooth val="0"/>
          <c:extLst>
            <c:ext xmlns:c16="http://schemas.microsoft.com/office/drawing/2014/chart" uri="{C3380CC4-5D6E-409C-BE32-E72D297353CC}">
              <c16:uniqueId val="{00000000-B9E7-4312-A179-CB0459D6C09E}"/>
            </c:ext>
          </c:extLst>
        </c:ser>
        <c:ser>
          <c:idx val="1"/>
          <c:order val="1"/>
          <c:tx>
            <c:strRef>
              <c:f>'line 1s (2)'!$L$4</c:f>
              <c:strCache>
                <c:ptCount val="1"/>
                <c:pt idx="0">
                  <c:v>OTT </c:v>
                </c:pt>
              </c:strCache>
            </c:strRef>
          </c:tx>
          <c:spPr>
            <a:ln w="28575" cap="rnd">
              <a:solidFill>
                <a:schemeClr val="accent2"/>
              </a:solidFill>
              <a:round/>
            </a:ln>
            <a:effectLst/>
          </c:spPr>
          <c:marker>
            <c:symbol val="none"/>
          </c:marker>
          <c:dLbls>
            <c:delete val="1"/>
          </c:dLbls>
          <c:cat>
            <c:numRef>
              <c:f>'line 1s (2)'!$J$5:$J$15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(2)'!$L$5:$L$15</c:f>
              <c:numCache>
                <c:formatCode>General</c:formatCode>
                <c:ptCount val="11"/>
                <c:pt idx="0">
                  <c:v>341.5</c:v>
                </c:pt>
                <c:pt idx="1">
                  <c:v>545.29999999999995</c:v>
                </c:pt>
                <c:pt idx="2">
                  <c:v>545.4</c:v>
                </c:pt>
                <c:pt idx="3">
                  <c:v>787.9</c:v>
                </c:pt>
                <c:pt idx="4">
                  <c:v>1141</c:v>
                </c:pt>
                <c:pt idx="5">
                  <c:v>1615.1</c:v>
                </c:pt>
                <c:pt idx="6">
                  <c:v>2668</c:v>
                </c:pt>
                <c:pt idx="7">
                  <c:v>3888.6</c:v>
                </c:pt>
                <c:pt idx="8">
                  <c:v>5354.3</c:v>
                </c:pt>
                <c:pt idx="9">
                  <c:v>7776.2</c:v>
                </c:pt>
                <c:pt idx="10">
                  <c:v>11176.4</c:v>
                </c:pt>
              </c:numCache>
            </c:numRef>
          </c:val>
          <c:smooth val="0"/>
          <c:extLst>
            <c:ext xmlns:c16="http://schemas.microsoft.com/office/drawing/2014/chart" uri="{C3380CC4-5D6E-409C-BE32-E72D297353CC}">
              <c16:uniqueId val="{00000001-B9E7-4312-A179-CB0459D6C09E}"/>
            </c:ext>
          </c:extLst>
        </c:ser>
        <c:dLbls>
          <c:dLblPos val="t"/>
          <c:showLegendKey val="0"/>
          <c:showVal val="1"/>
          <c:showCatName val="0"/>
          <c:showSerName val="0"/>
          <c:showPercent val="0"/>
          <c:showBubbleSize val="0"/>
        </c:dLbls>
        <c:smooth val="0"/>
        <c:axId val="405696528"/>
        <c:axId val="405697088"/>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40569652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1736125401880879E-2"/>
          <c:y val="9.1011466011466244E-2"/>
          <c:w val="0.92016225003755758"/>
          <c:h val="0.7714305214305216"/>
        </c:manualLayout>
      </c:layout>
      <c:lineChart>
        <c:grouping val="standard"/>
        <c:varyColors val="0"/>
        <c:ser>
          <c:idx val="0"/>
          <c:order val="0"/>
          <c:tx>
            <c:strRef>
              <c:f>'line 1s (3)'!$K$4</c:f>
              <c:strCache>
                <c:ptCount val="1"/>
                <c:pt idx="0">
                  <c:v>Платное ТВ</c:v>
                </c:pt>
              </c:strCache>
            </c:strRef>
          </c:tx>
          <c:spPr>
            <a:ln w="28575" cap="rnd">
              <a:solidFill>
                <a:schemeClr val="accent1"/>
              </a:solidFill>
              <a:round/>
            </a:ln>
            <a:effectLst/>
          </c:spPr>
          <c:marker>
            <c:symbol val="none"/>
          </c:marker>
          <c:dLbls>
            <c:delete val="1"/>
          </c:dLbls>
          <c:cat>
            <c:numRef>
              <c:f>'line 1s (3)'!$J$5:$J$15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(3)'!$K$5:$K$15</c:f>
              <c:numCache>
                <c:formatCode>###,##0</c:formatCode>
                <c:ptCount val="11"/>
                <c:pt idx="0">
                  <c:v>6299.5</c:v>
                </c:pt>
                <c:pt idx="1">
                  <c:v>7450</c:v>
                </c:pt>
                <c:pt idx="2">
                  <c:v>9769</c:v>
                </c:pt>
                <c:pt idx="3">
                  <c:v>12744</c:v>
                </c:pt>
                <c:pt idx="4">
                  <c:v>16198</c:v>
                </c:pt>
                <c:pt idx="5">
                  <c:v>18073.009999999998</c:v>
                </c:pt>
                <c:pt idx="6">
                  <c:v>19626.990000000002</c:v>
                </c:pt>
                <c:pt idx="7">
                  <c:v>19270.990000000002</c:v>
                </c:pt>
                <c:pt idx="8">
                  <c:v>19007.439999999999</c:v>
                </c:pt>
                <c:pt idx="9">
                  <c:v>18232.330000000002</c:v>
                </c:pt>
                <c:pt idx="10">
                  <c:v>17837.189999999999</c:v>
                </c:pt>
              </c:numCache>
            </c:numRef>
          </c:val>
          <c:smooth val="0"/>
          <c:extLst>
            <c:ext xmlns:c16="http://schemas.microsoft.com/office/drawing/2014/chart" uri="{C3380CC4-5D6E-409C-BE32-E72D297353CC}">
              <c16:uniqueId val="{00000000-9C2F-4E44-A1EB-5CABAAC954E1}"/>
            </c:ext>
          </c:extLst>
        </c:ser>
        <c:ser>
          <c:idx val="1"/>
          <c:order val="1"/>
          <c:tx>
            <c:strRef>
              <c:f>'line 1s (3)'!$L$4</c:f>
              <c:strCache>
                <c:ptCount val="1"/>
                <c:pt idx="0">
                  <c:v>OTT </c:v>
                </c:pt>
              </c:strCache>
            </c:strRef>
          </c:tx>
          <c:spPr>
            <a:ln w="28575" cap="rnd">
              <a:solidFill>
                <a:schemeClr val="accent2"/>
              </a:solidFill>
              <a:round/>
            </a:ln>
            <a:effectLst/>
          </c:spPr>
          <c:marker>
            <c:symbol val="none"/>
          </c:marker>
          <c:dLbls>
            <c:delete val="1"/>
          </c:dLbls>
          <c:cat>
            <c:numRef>
              <c:f>'line 1s (3)'!$J$5:$J$15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(3)'!$L$5:$L$15</c:f>
              <c:numCache>
                <c:formatCode>###,##0.0000</c:formatCode>
                <c:ptCount val="11"/>
                <c:pt idx="0">
                  <c:v>0</c:v>
                </c:pt>
                <c:pt idx="1">
                  <c:v>0</c:v>
                </c:pt>
                <c:pt idx="2">
                  <c:v>0</c:v>
                </c:pt>
                <c:pt idx="3">
                  <c:v>114.29</c:v>
                </c:pt>
                <c:pt idx="4">
                  <c:v>413.24</c:v>
                </c:pt>
                <c:pt idx="5">
                  <c:v>1504.52</c:v>
                </c:pt>
                <c:pt idx="6">
                  <c:v>2204.81</c:v>
                </c:pt>
                <c:pt idx="7">
                  <c:v>3662.11</c:v>
                </c:pt>
                <c:pt idx="8">
                  <c:v>6231.49</c:v>
                </c:pt>
                <c:pt idx="9">
                  <c:v>8545.51</c:v>
                </c:pt>
                <c:pt idx="10">
                  <c:v>11361.72</c:v>
                </c:pt>
              </c:numCache>
            </c:numRef>
          </c:val>
          <c:smooth val="0"/>
          <c:extLst>
            <c:ext xmlns:c16="http://schemas.microsoft.com/office/drawing/2014/chart" uri="{C3380CC4-5D6E-409C-BE32-E72D297353CC}">
              <c16:uniqueId val="{00000001-9C2F-4E44-A1EB-5CABAAC954E1}"/>
            </c:ext>
          </c:extLst>
        </c:ser>
        <c:dLbls>
          <c:dLblPos val="t"/>
          <c:showLegendKey val="0"/>
          <c:showVal val="1"/>
          <c:showCatName val="0"/>
          <c:showSerName val="0"/>
          <c:showPercent val="0"/>
          <c:showBubbleSize val="0"/>
        </c:dLbls>
        <c:smooth val="0"/>
        <c:axId val="405696528"/>
        <c:axId val="405697088"/>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40569652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1736125401880879E-2"/>
          <c:y val="9.1011466011466244E-2"/>
          <c:w val="0.92016225003755758"/>
          <c:h val="0.7714305214305216"/>
        </c:manualLayout>
      </c:layout>
      <c:lineChart>
        <c:grouping val="standard"/>
        <c:varyColors val="0"/>
        <c:ser>
          <c:idx val="0"/>
          <c:order val="0"/>
          <c:tx>
            <c:strRef>
              <c:f>'line 1s (4)'!$K$4</c:f>
              <c:strCache>
                <c:ptCount val="1"/>
                <c:pt idx="0">
                  <c:v>Платное ТВ</c:v>
                </c:pt>
              </c:strCache>
            </c:strRef>
          </c:tx>
          <c:spPr>
            <a:ln w="28575" cap="rnd">
              <a:solidFill>
                <a:schemeClr val="accent1"/>
              </a:solidFill>
              <a:round/>
            </a:ln>
            <a:effectLst/>
          </c:spPr>
          <c:marker>
            <c:symbol val="none"/>
          </c:marker>
          <c:dLbls>
            <c:delete val="1"/>
          </c:dLbls>
          <c:cat>
            <c:numRef>
              <c:f>'line 1s (4)'!$J$5:$J$15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(4)'!$K$5:$K$15</c:f>
              <c:numCache>
                <c:formatCode>###,##0</c:formatCode>
                <c:ptCount val="11"/>
                <c:pt idx="0">
                  <c:v>166939.98000000001</c:v>
                </c:pt>
                <c:pt idx="1">
                  <c:v>178858</c:v>
                </c:pt>
                <c:pt idx="2">
                  <c:v>195927</c:v>
                </c:pt>
                <c:pt idx="3">
                  <c:v>215020</c:v>
                </c:pt>
                <c:pt idx="4">
                  <c:v>237089.99</c:v>
                </c:pt>
                <c:pt idx="5">
                  <c:v>252425</c:v>
                </c:pt>
                <c:pt idx="6">
                  <c:v>267636</c:v>
                </c:pt>
                <c:pt idx="7">
                  <c:v>282617</c:v>
                </c:pt>
                <c:pt idx="8">
                  <c:v>317174</c:v>
                </c:pt>
                <c:pt idx="9">
                  <c:v>340258.01</c:v>
                </c:pt>
                <c:pt idx="10">
                  <c:v>361674.21</c:v>
                </c:pt>
              </c:numCache>
            </c:numRef>
          </c:val>
          <c:smooth val="0"/>
          <c:extLst>
            <c:ext xmlns:c16="http://schemas.microsoft.com/office/drawing/2014/chart" uri="{C3380CC4-5D6E-409C-BE32-E72D297353CC}">
              <c16:uniqueId val="{00000000-135C-4DDF-A8A9-2DAD33833DC6}"/>
            </c:ext>
          </c:extLst>
        </c:ser>
        <c:ser>
          <c:idx val="1"/>
          <c:order val="1"/>
          <c:tx>
            <c:strRef>
              <c:f>'line 1s (4)'!$L$4</c:f>
              <c:strCache>
                <c:ptCount val="1"/>
                <c:pt idx="0">
                  <c:v>OTT </c:v>
                </c:pt>
              </c:strCache>
            </c:strRef>
          </c:tx>
          <c:spPr>
            <a:ln w="28575" cap="rnd">
              <a:solidFill>
                <a:schemeClr val="accent2"/>
              </a:solidFill>
              <a:round/>
            </a:ln>
            <a:effectLst/>
          </c:spPr>
          <c:marker>
            <c:symbol val="none"/>
          </c:marker>
          <c:dLbls>
            <c:delete val="1"/>
          </c:dLbls>
          <c:cat>
            <c:numRef>
              <c:f>'line 1s (4)'!$J$5:$J$15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(4)'!$L$5:$L$15</c:f>
              <c:numCache>
                <c:formatCode>###,##0.0000</c:formatCode>
                <c:ptCount val="11"/>
                <c:pt idx="0">
                  <c:v>0</c:v>
                </c:pt>
                <c:pt idx="1">
                  <c:v>19.32</c:v>
                </c:pt>
                <c:pt idx="2">
                  <c:v>32.9</c:v>
                </c:pt>
                <c:pt idx="3">
                  <c:v>189.89</c:v>
                </c:pt>
                <c:pt idx="4">
                  <c:v>662.66</c:v>
                </c:pt>
                <c:pt idx="5">
                  <c:v>1612.96</c:v>
                </c:pt>
                <c:pt idx="6">
                  <c:v>6472.16</c:v>
                </c:pt>
                <c:pt idx="7">
                  <c:v>40591.980000000003</c:v>
                </c:pt>
                <c:pt idx="8">
                  <c:v>90373.09</c:v>
                </c:pt>
                <c:pt idx="9">
                  <c:v>166547.93</c:v>
                </c:pt>
                <c:pt idx="10">
                  <c:v>261388.61</c:v>
                </c:pt>
              </c:numCache>
            </c:numRef>
          </c:val>
          <c:smooth val="0"/>
          <c:extLst>
            <c:ext xmlns:c16="http://schemas.microsoft.com/office/drawing/2014/chart" uri="{C3380CC4-5D6E-409C-BE32-E72D297353CC}">
              <c16:uniqueId val="{00000001-135C-4DDF-A8A9-2DAD33833DC6}"/>
            </c:ext>
          </c:extLst>
        </c:ser>
        <c:dLbls>
          <c:dLblPos val="t"/>
          <c:showLegendKey val="0"/>
          <c:showVal val="1"/>
          <c:showCatName val="0"/>
          <c:showSerName val="0"/>
          <c:showPercent val="0"/>
          <c:showBubbleSize val="0"/>
        </c:dLbls>
        <c:smooth val="0"/>
        <c:axId val="405696528"/>
        <c:axId val="405697088"/>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40569652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80049438951228E-2"/>
          <c:y val="0.1074239123054988"/>
          <c:w val="0.83417455930822504"/>
          <c:h val="0.69955956267963648"/>
        </c:manualLayout>
      </c:layout>
      <c:barChart>
        <c:barDir val="col"/>
        <c:grouping val="clustered"/>
        <c:varyColors val="0"/>
        <c:ser>
          <c:idx val="0"/>
          <c:order val="0"/>
          <c:tx>
            <c:strRef>
              <c:f>'line 1s (6)'!$K$4</c:f>
              <c:strCache>
                <c:ptCount val="1"/>
                <c:pt idx="0">
                  <c:v>Платное ТВ</c:v>
                </c:pt>
              </c:strCache>
            </c:strRef>
          </c:tx>
          <c:spPr>
            <a:solidFill>
              <a:schemeClr val="accent1"/>
            </a:solidFill>
            <a:ln>
              <a:noFill/>
            </a:ln>
            <a:effectLst/>
          </c:spPr>
          <c:invertIfNegative val="0"/>
          <c:dLbls>
            <c:delete val="1"/>
          </c:dLbls>
          <c:cat>
            <c:numRef>
              <c:f>'line 1s (6)'!$J$5:$J$15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(6)'!$K$5:$K$15</c:f>
              <c:numCache>
                <c:formatCode>#,##0</c:formatCode>
                <c:ptCount val="11"/>
                <c:pt idx="0">
                  <c:v>19072000</c:v>
                </c:pt>
                <c:pt idx="1">
                  <c:v>21630000</c:v>
                </c:pt>
                <c:pt idx="2">
                  <c:v>23897000</c:v>
                </c:pt>
                <c:pt idx="3">
                  <c:v>27913000</c:v>
                </c:pt>
                <c:pt idx="4">
                  <c:v>30834000</c:v>
                </c:pt>
                <c:pt idx="5">
                  <c:v>34098000</c:v>
                </c:pt>
                <c:pt idx="6">
                  <c:v>36167000</c:v>
                </c:pt>
                <c:pt idx="7">
                  <c:v>38286000</c:v>
                </c:pt>
                <c:pt idx="8">
                  <c:v>39812000</c:v>
                </c:pt>
                <c:pt idx="9">
                  <c:v>41428000</c:v>
                </c:pt>
                <c:pt idx="10">
                  <c:v>42862000</c:v>
                </c:pt>
              </c:numCache>
            </c:numRef>
          </c:val>
          <c:extLst>
            <c:ext xmlns:c16="http://schemas.microsoft.com/office/drawing/2014/chart" uri="{C3380CC4-5D6E-409C-BE32-E72D297353CC}">
              <c16:uniqueId val="{00000000-883F-454E-8096-97DE137983C3}"/>
            </c:ext>
          </c:extLst>
        </c:ser>
        <c:ser>
          <c:idx val="1"/>
          <c:order val="1"/>
          <c:tx>
            <c:strRef>
              <c:f>'line 1s (6)'!$L$4</c:f>
              <c:strCache>
                <c:ptCount val="1"/>
                <c:pt idx="0">
                  <c:v>OTT </c:v>
                </c:pt>
              </c:strCache>
            </c:strRef>
          </c:tx>
          <c:spPr>
            <a:solidFill>
              <a:schemeClr val="accent2"/>
            </a:solidFill>
            <a:ln>
              <a:noFill/>
            </a:ln>
            <a:effectLst/>
          </c:spPr>
          <c:invertIfNegative val="0"/>
          <c:dLbls>
            <c:delete val="1"/>
          </c:dLbls>
          <c:cat>
            <c:numRef>
              <c:f>'line 1s (6)'!$J$5:$J$15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(6)'!$L$5:$L$15</c:f>
              <c:numCache>
                <c:formatCode>General</c:formatCode>
                <c:ptCount val="11"/>
                <c:pt idx="0">
                  <c:v>0</c:v>
                </c:pt>
                <c:pt idx="1">
                  <c:v>2900</c:v>
                </c:pt>
                <c:pt idx="2">
                  <c:v>4200</c:v>
                </c:pt>
                <c:pt idx="3">
                  <c:v>11900</c:v>
                </c:pt>
                <c:pt idx="4">
                  <c:v>45900</c:v>
                </c:pt>
                <c:pt idx="5">
                  <c:v>232400</c:v>
                </c:pt>
                <c:pt idx="6">
                  <c:v>581200</c:v>
                </c:pt>
                <c:pt idx="7">
                  <c:v>2955400</c:v>
                </c:pt>
                <c:pt idx="8">
                  <c:v>4329200</c:v>
                </c:pt>
                <c:pt idx="9">
                  <c:v>5326300</c:v>
                </c:pt>
                <c:pt idx="10">
                  <c:v>6099300</c:v>
                </c:pt>
              </c:numCache>
            </c:numRef>
          </c:val>
          <c:extLst>
            <c:ext xmlns:c16="http://schemas.microsoft.com/office/drawing/2014/chart" uri="{C3380CC4-5D6E-409C-BE32-E72D297353CC}">
              <c16:uniqueId val="{00000001-883F-454E-8096-97DE137983C3}"/>
            </c:ext>
          </c:extLst>
        </c:ser>
        <c:dLbls>
          <c:showLegendKey val="0"/>
          <c:showVal val="1"/>
          <c:showCatName val="0"/>
          <c:showSerName val="0"/>
          <c:showPercent val="0"/>
          <c:showBubbleSize val="0"/>
        </c:dLbls>
        <c:gapWidth val="150"/>
        <c:axId val="405696528"/>
        <c:axId val="405697088"/>
      </c:barChart>
      <c:lineChart>
        <c:grouping val="standard"/>
        <c:varyColors val="0"/>
        <c:ser>
          <c:idx val="2"/>
          <c:order val="2"/>
          <c:tx>
            <c:strRef>
              <c:f>'line 1s (6)'!$M$4</c:f>
              <c:strCache>
                <c:ptCount val="1"/>
                <c:pt idx="0">
                  <c:v>Платное ТВ (рост)</c:v>
                </c:pt>
              </c:strCache>
            </c:strRef>
          </c:tx>
          <c:spPr>
            <a:ln w="28575" cap="rnd">
              <a:solidFill>
                <a:schemeClr val="accent3"/>
              </a:solidFill>
              <a:round/>
            </a:ln>
            <a:effectLst/>
          </c:spPr>
          <c:marker>
            <c:symbol val="none"/>
          </c:marker>
          <c:cat>
            <c:numRef>
              <c:f>'line 1s (6)'!$J$5:$J$15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(6)'!$M$5:$M$15</c:f>
              <c:numCache>
                <c:formatCode>#,##0</c:formatCode>
                <c:ptCount val="11"/>
                <c:pt idx="0">
                  <c:v>0</c:v>
                </c:pt>
                <c:pt idx="1">
                  <c:v>0.13412332214765102</c:v>
                </c:pt>
                <c:pt idx="2">
                  <c:v>0.10480813684697179</c:v>
                </c:pt>
                <c:pt idx="3">
                  <c:v>0.16805456751893544</c:v>
                </c:pt>
                <c:pt idx="4">
                  <c:v>0.10464658044638699</c:v>
                </c:pt>
                <c:pt idx="5">
                  <c:v>0.10585717065576961</c:v>
                </c:pt>
                <c:pt idx="6">
                  <c:v>6.0678045633174964E-2</c:v>
                </c:pt>
                <c:pt idx="7">
                  <c:v>5.8589321757403161E-2</c:v>
                </c:pt>
                <c:pt idx="8">
                  <c:v>3.9857911508123074E-2</c:v>
                </c:pt>
                <c:pt idx="9">
                  <c:v>4.0590776650256205E-2</c:v>
                </c:pt>
                <c:pt idx="10">
                  <c:v>3.4614270541662641E-2</c:v>
                </c:pt>
              </c:numCache>
            </c:numRef>
          </c:val>
          <c:smooth val="0"/>
          <c:extLst>
            <c:ext xmlns:c16="http://schemas.microsoft.com/office/drawing/2014/chart" uri="{C3380CC4-5D6E-409C-BE32-E72D297353CC}">
              <c16:uniqueId val="{00000002-883F-454E-8096-97DE137983C3}"/>
            </c:ext>
          </c:extLst>
        </c:ser>
        <c:ser>
          <c:idx val="3"/>
          <c:order val="3"/>
          <c:tx>
            <c:strRef>
              <c:f>'line 1s (6)'!$N$4</c:f>
              <c:strCache>
                <c:ptCount val="1"/>
                <c:pt idx="0">
                  <c:v>OTT (рост)</c:v>
                </c:pt>
              </c:strCache>
            </c:strRef>
          </c:tx>
          <c:spPr>
            <a:ln w="28575" cap="rnd">
              <a:solidFill>
                <a:schemeClr val="accent4"/>
              </a:solidFill>
              <a:round/>
            </a:ln>
            <a:effectLst/>
          </c:spPr>
          <c:marker>
            <c:symbol val="none"/>
          </c:marker>
          <c:cat>
            <c:numRef>
              <c:f>'line 1s (6)'!$J$5:$J$15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(6)'!$N$5:$N$15</c:f>
              <c:numCache>
                <c:formatCode>#,##0</c:formatCode>
                <c:ptCount val="11"/>
                <c:pt idx="0">
                  <c:v>0</c:v>
                </c:pt>
                <c:pt idx="1">
                  <c:v>0</c:v>
                </c:pt>
                <c:pt idx="2">
                  <c:v>0.44827586206896552</c:v>
                </c:pt>
                <c:pt idx="3">
                  <c:v>1.8333333333333337</c:v>
                </c:pt>
                <c:pt idx="4">
                  <c:v>2.8571428571428572</c:v>
                </c:pt>
                <c:pt idx="5">
                  <c:v>4.0631808278867103</c:v>
                </c:pt>
                <c:pt idx="6">
                  <c:v>1.5008605851979349</c:v>
                </c:pt>
                <c:pt idx="7">
                  <c:v>4.0849965588437716</c:v>
                </c:pt>
                <c:pt idx="8">
                  <c:v>0.46484401434661976</c:v>
                </c:pt>
                <c:pt idx="9">
                  <c:v>0.23031968955003226</c:v>
                </c:pt>
                <c:pt idx="10">
                  <c:v>0.14512888872200225</c:v>
                </c:pt>
              </c:numCache>
            </c:numRef>
          </c:val>
          <c:smooth val="0"/>
          <c:extLst>
            <c:ext xmlns:c16="http://schemas.microsoft.com/office/drawing/2014/chart" uri="{C3380CC4-5D6E-409C-BE32-E72D297353CC}">
              <c16:uniqueId val="{00000003-883F-454E-8096-97DE137983C3}"/>
            </c:ext>
          </c:extLst>
        </c:ser>
        <c:dLbls>
          <c:showLegendKey val="0"/>
          <c:showVal val="0"/>
          <c:showCatName val="0"/>
          <c:showSerName val="0"/>
          <c:showPercent val="0"/>
          <c:showBubbleSize val="0"/>
        </c:dLbls>
        <c:marker val="1"/>
        <c:smooth val="0"/>
        <c:axId val="555572144"/>
        <c:axId val="555571816"/>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696528"/>
        <c:crosses val="autoZero"/>
        <c:crossBetween val="between"/>
        <c:dispUnits>
          <c:builtInUnit val="millions"/>
          <c:dispUnitsLbl>
            <c:layout>
              <c:manualLayout>
                <c:xMode val="edge"/>
                <c:yMode val="edge"/>
                <c:x val="9.9762713413241149E-3"/>
                <c:y val="0.32032838290511262"/>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dirty="0"/>
                    <a:t>млн. абонентов</a:t>
                  </a:r>
                  <a:endParaRPr lang="en-GB" sz="1400" dirty="0"/>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valAx>
        <c:axId val="555571816"/>
        <c:scaling>
          <c:orientation val="minMax"/>
          <c:max val="4.25"/>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5572144"/>
        <c:crosses val="max"/>
        <c:crossBetween val="between"/>
      </c:valAx>
      <c:catAx>
        <c:axId val="555572144"/>
        <c:scaling>
          <c:orientation val="minMax"/>
        </c:scaling>
        <c:delete val="1"/>
        <c:axPos val="b"/>
        <c:numFmt formatCode="General" sourceLinked="1"/>
        <c:majorTickMark val="out"/>
        <c:minorTickMark val="none"/>
        <c:tickLblPos val="nextTo"/>
        <c:crossAx val="555571816"/>
        <c:crosses val="autoZero"/>
        <c:auto val="1"/>
        <c:lblAlgn val="ctr"/>
        <c:lblOffset val="100"/>
        <c:noMultiLvlLbl val="0"/>
      </c:catAx>
      <c:spPr>
        <a:noFill/>
        <a:ln>
          <a:noFill/>
        </a:ln>
        <a:effectLst/>
      </c:spPr>
    </c:plotArea>
    <c:legend>
      <c:legendPos val="b"/>
      <c:layout>
        <c:manualLayout>
          <c:xMode val="edge"/>
          <c:yMode val="edge"/>
          <c:x val="0"/>
          <c:y val="0.89010134871754876"/>
          <c:w val="1"/>
          <c:h val="7.5245185935916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6539170764064"/>
          <c:y val="0.1534190645483835"/>
          <c:w val="0.63911973439321534"/>
          <c:h val="0.54079375795851747"/>
        </c:manualLayout>
      </c:layout>
      <c:pieChart>
        <c:varyColors val="1"/>
        <c:ser>
          <c:idx val="0"/>
          <c:order val="0"/>
          <c:tx>
            <c:strRef>
              <c:f>'US ott'!$K$4</c:f>
              <c:strCache>
                <c:ptCount val="1"/>
                <c:pt idx="0">
                  <c:v>test series 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3F-4DBC-8F77-1B5B42B417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3F-4DBC-8F77-1B5B42B417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93F-4DBC-8F77-1B5B42B417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93F-4DBC-8F77-1B5B42B417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93F-4DBC-8F77-1B5B42B417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93F-4DBC-8F77-1B5B42B417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93F-4DBC-8F77-1B5B42B417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93F-4DBC-8F77-1B5B42B417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93F-4DBC-8F77-1B5B42B417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93F-4DBC-8F77-1B5B42B417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93F-4DBC-8F77-1B5B42B417F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93F-4DBC-8F77-1B5B42B417F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193F-4DBC-8F77-1B5B42B417F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193F-4DBC-8F77-1B5B42B417F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193F-4DBC-8F77-1B5B42B417F9}"/>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193F-4DBC-8F77-1B5B42B417F9}"/>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1-193F-4DBC-8F77-1B5B42B417F9}"/>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3-193F-4DBC-8F77-1B5B42B417F9}"/>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5-193F-4DBC-8F77-1B5B42B417F9}"/>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7-193F-4DBC-8F77-1B5B42B417F9}"/>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9-193F-4DBC-8F77-1B5B42B417F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'US ott'!$J$5:$J$12</c:f>
              <c:strCache>
                <c:ptCount val="8"/>
                <c:pt idx="0">
                  <c:v>Netflix</c:v>
                </c:pt>
                <c:pt idx="1">
                  <c:v>Amazon</c:v>
                </c:pt>
                <c:pt idx="2">
                  <c:v>Hulu</c:v>
                </c:pt>
                <c:pt idx="3">
                  <c:v>AT&amp;T</c:v>
                </c:pt>
                <c:pt idx="4">
                  <c:v>Другие</c:v>
                </c:pt>
                <c:pt idx="5">
                  <c:v>CBS</c:v>
                </c:pt>
                <c:pt idx="6">
                  <c:v>Comcast</c:v>
                </c:pt>
                <c:pt idx="7">
                  <c:v>HBO</c:v>
                </c:pt>
              </c:strCache>
            </c:strRef>
          </c:cat>
          <c:val>
            <c:numRef>
              <c:f>'US ott'!$K$5:$K$12</c:f>
              <c:numCache>
                <c:formatCode>General</c:formatCode>
                <c:ptCount val="8"/>
                <c:pt idx="0">
                  <c:v>58.485999999999997</c:v>
                </c:pt>
                <c:pt idx="1">
                  <c:v>31.993099999999998</c:v>
                </c:pt>
                <c:pt idx="2">
                  <c:v>26.227499999999999</c:v>
                </c:pt>
                <c:pt idx="3">
                  <c:v>13.7324</c:v>
                </c:pt>
                <c:pt idx="4">
                  <c:v>35.41149999999999</c:v>
                </c:pt>
                <c:pt idx="5">
                  <c:v>7.76</c:v>
                </c:pt>
                <c:pt idx="6">
                  <c:v>7.6714000000000002</c:v>
                </c:pt>
                <c:pt idx="7">
                  <c:v>6.7736999999999998</c:v>
                </c:pt>
              </c:numCache>
            </c:numRef>
          </c:val>
          <c:extLst>
            <c:ext xmlns:c16="http://schemas.microsoft.com/office/drawing/2014/chart" uri="{C3380CC4-5D6E-409C-BE32-E72D297353CC}">
              <c16:uniqueId val="{00000020-193F-4DBC-8F77-1B5B42B417F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0659918933270308"/>
          <c:y val="0.73851495133019407"/>
          <c:w val="0.49262291749832909"/>
          <c:h val="0.185510584294052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44710054796968"/>
          <c:y val="0.16969930691461632"/>
          <c:w val="0.61987992237222245"/>
          <c:h val="0.52451351559228465"/>
        </c:manualLayout>
      </c:layout>
      <c:pieChart>
        <c:varyColors val="1"/>
        <c:ser>
          <c:idx val="0"/>
          <c:order val="0"/>
          <c:tx>
            <c:strRef>
              <c:f>'China ott'!$K$4</c:f>
              <c:strCache>
                <c:ptCount val="1"/>
                <c:pt idx="0">
                  <c:v>test series 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CC-4FBB-B86F-72A9B87E9A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4CC-4FBB-B86F-72A9B87E9A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4CC-4FBB-B86F-72A9B87E9A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4CC-4FBB-B86F-72A9B87E9A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4CC-4FBB-B86F-72A9B87E9A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4CC-4FBB-B86F-72A9B87E9AC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54CC-4FBB-B86F-72A9B87E9ACA}"/>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54CC-4FBB-B86F-72A9B87E9ACA}"/>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54CC-4FBB-B86F-72A9B87E9ACA}"/>
                </c:ext>
              </c:extLst>
            </c:dLbl>
            <c:dLbl>
              <c:idx val="4"/>
              <c:layout>
                <c:manualLayout>
                  <c:x val="-0.12671060625112676"/>
                  <c:y val="-1.129703537213813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4CC-4FBB-B86F-72A9B87E9AC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'China ott'!$J$5:$J$10</c:f>
              <c:strCache>
                <c:ptCount val="6"/>
                <c:pt idx="0">
                  <c:v>Tencent</c:v>
                </c:pt>
                <c:pt idx="1">
                  <c:v>Baidu</c:v>
                </c:pt>
                <c:pt idx="2">
                  <c:v>Alibaba Group</c:v>
                </c:pt>
                <c:pt idx="3">
                  <c:v>mgtv.com Corporation</c:v>
                </c:pt>
                <c:pt idx="4">
                  <c:v>Sohu</c:v>
                </c:pt>
                <c:pt idx="5">
                  <c:v>Другие</c:v>
                </c:pt>
              </c:strCache>
            </c:strRef>
          </c:cat>
          <c:val>
            <c:numRef>
              <c:f>'China ott'!$K$5:$K$10</c:f>
              <c:numCache>
                <c:formatCode>General</c:formatCode>
                <c:ptCount val="6"/>
                <c:pt idx="0">
                  <c:v>89.245000000000005</c:v>
                </c:pt>
                <c:pt idx="1">
                  <c:v>86.088999999999999</c:v>
                </c:pt>
                <c:pt idx="2">
                  <c:v>70.500799999999998</c:v>
                </c:pt>
                <c:pt idx="3">
                  <c:v>7.875</c:v>
                </c:pt>
                <c:pt idx="4">
                  <c:v>5.25</c:v>
                </c:pt>
                <c:pt idx="5">
                  <c:v>1.0104</c:v>
                </c:pt>
              </c:numCache>
            </c:numRef>
          </c:val>
          <c:extLst>
            <c:ext xmlns:c16="http://schemas.microsoft.com/office/drawing/2014/chart" uri="{C3380CC4-5D6E-409C-BE32-E72D297353CC}">
              <c16:uniqueId val="{0000000C-54CC-4FBB-B86F-72A9B87E9AC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084365416148416"/>
          <c:y val="0.73842607231675128"/>
          <c:w val="0.7915634583851584"/>
          <c:h val="0.2317268166784887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57097463766888E-2"/>
          <c:y val="0.14890149039037098"/>
          <c:w val="0.88264127466129449"/>
          <c:h val="0.6686877233542039"/>
        </c:manualLayout>
      </c:layout>
      <c:barChart>
        <c:barDir val="col"/>
        <c:grouping val="clustered"/>
        <c:varyColors val="0"/>
        <c:ser>
          <c:idx val="0"/>
          <c:order val="0"/>
          <c:tx>
            <c:strRef>
              <c:f>column!$K$4</c:f>
              <c:strCache>
                <c:ptCount val="1"/>
                <c:pt idx="0">
                  <c:v>Платное ТВ</c:v>
                </c:pt>
              </c:strCache>
            </c:strRef>
          </c:tx>
          <c:spPr>
            <a:solidFill>
              <a:schemeClr val="accent1"/>
            </a:solidFill>
            <a:ln>
              <a:noFill/>
            </a:ln>
            <a:effectLst/>
          </c:spPr>
          <c:invertIfNegative val="0"/>
          <c:cat>
            <c:numRef>
              <c:f>column!$J$5:$J$15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column!$K$5:$K$15</c:f>
              <c:numCache>
                <c:formatCode>#,##0</c:formatCode>
                <c:ptCount val="11"/>
                <c:pt idx="0">
                  <c:v>161545889</c:v>
                </c:pt>
                <c:pt idx="1">
                  <c:v>168272065</c:v>
                </c:pt>
                <c:pt idx="2">
                  <c:v>184774858</c:v>
                </c:pt>
                <c:pt idx="3">
                  <c:v>205230392</c:v>
                </c:pt>
                <c:pt idx="4">
                  <c:v>215476235</c:v>
                </c:pt>
                <c:pt idx="5">
                  <c:v>226011157</c:v>
                </c:pt>
                <c:pt idx="6">
                  <c:v>234626317</c:v>
                </c:pt>
                <c:pt idx="7">
                  <c:v>231515875</c:v>
                </c:pt>
                <c:pt idx="8">
                  <c:v>232963635</c:v>
                </c:pt>
                <c:pt idx="9">
                  <c:v>240667711</c:v>
                </c:pt>
                <c:pt idx="10">
                  <c:v>251408254</c:v>
                </c:pt>
              </c:numCache>
            </c:numRef>
          </c:val>
          <c:extLst>
            <c:ext xmlns:c16="http://schemas.microsoft.com/office/drawing/2014/chart" uri="{C3380CC4-5D6E-409C-BE32-E72D297353CC}">
              <c16:uniqueId val="{00000000-09C7-4A8C-98F5-0AC097783349}"/>
            </c:ext>
          </c:extLst>
        </c:ser>
        <c:ser>
          <c:idx val="1"/>
          <c:order val="1"/>
          <c:tx>
            <c:strRef>
              <c:f>column!$L$4</c:f>
              <c:strCache>
                <c:ptCount val="1"/>
                <c:pt idx="0">
                  <c:v>OTT </c:v>
                </c:pt>
              </c:strCache>
            </c:strRef>
          </c:tx>
          <c:spPr>
            <a:solidFill>
              <a:schemeClr val="accent2"/>
            </a:solidFill>
            <a:ln>
              <a:noFill/>
            </a:ln>
            <a:effectLst/>
          </c:spPr>
          <c:invertIfNegative val="0"/>
          <c:cat>
            <c:numRef>
              <c:f>column!$J$5:$J$15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column!$L$5:$L$15</c:f>
              <c:numCache>
                <c:formatCode>General</c:formatCode>
                <c:ptCount val="11"/>
                <c:pt idx="0">
                  <c:v>237230</c:v>
                </c:pt>
                <c:pt idx="1">
                  <c:v>565450</c:v>
                </c:pt>
                <c:pt idx="2">
                  <c:v>751850</c:v>
                </c:pt>
                <c:pt idx="3" formatCode="#,##0.00">
                  <c:v>1210410</c:v>
                </c:pt>
                <c:pt idx="4" formatCode="#,##0.00">
                  <c:v>2075210</c:v>
                </c:pt>
                <c:pt idx="5" formatCode="#,##0.00">
                  <c:v>3298530</c:v>
                </c:pt>
                <c:pt idx="6" formatCode="#,##0.00">
                  <c:v>4880490</c:v>
                </c:pt>
                <c:pt idx="7" formatCode="#,##0.00">
                  <c:v>7144670</c:v>
                </c:pt>
                <c:pt idx="8" formatCode="#,##0.00">
                  <c:v>12683010</c:v>
                </c:pt>
                <c:pt idx="9" formatCode="#,##0.00">
                  <c:v>20136370</c:v>
                </c:pt>
                <c:pt idx="10" formatCode="#,##0.00">
                  <c:v>30836110</c:v>
                </c:pt>
              </c:numCache>
            </c:numRef>
          </c:val>
          <c:extLst>
            <c:ext xmlns:c16="http://schemas.microsoft.com/office/drawing/2014/chart" uri="{C3380CC4-5D6E-409C-BE32-E72D297353CC}">
              <c16:uniqueId val="{00000001-09C7-4A8C-98F5-0AC097783349}"/>
            </c:ext>
          </c:extLst>
        </c:ser>
        <c:dLbls>
          <c:showLegendKey val="0"/>
          <c:showVal val="0"/>
          <c:showCatName val="0"/>
          <c:showSerName val="0"/>
          <c:showPercent val="0"/>
          <c:showBubbleSize val="0"/>
        </c:dLbls>
        <c:gapWidth val="55"/>
        <c:overlap val="-27"/>
        <c:axId val="275299552"/>
        <c:axId val="275300112"/>
      </c:barChart>
      <c:catAx>
        <c:axId val="2752995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5300112"/>
        <c:crosses val="autoZero"/>
        <c:auto val="1"/>
        <c:lblAlgn val="ctr"/>
        <c:lblOffset val="100"/>
        <c:noMultiLvlLbl val="0"/>
      </c:catAx>
      <c:valAx>
        <c:axId val="275300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5299552"/>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23129750269295E-2"/>
          <c:y val="0.12635326844025876"/>
          <c:w val="0.91606601128153098"/>
          <c:h val="0.6628819020108877"/>
        </c:manualLayout>
      </c:layout>
      <c:lineChart>
        <c:grouping val="standard"/>
        <c:varyColors val="0"/>
        <c:ser>
          <c:idx val="0"/>
          <c:order val="0"/>
          <c:tx>
            <c:strRef>
              <c:f>'comparison tv mob etc (2)'!$K$4</c:f>
              <c:strCache>
                <c:ptCount val="1"/>
                <c:pt idx="0">
                  <c:v>Платное ТВ</c:v>
                </c:pt>
              </c:strCache>
            </c:strRef>
          </c:tx>
          <c:spPr>
            <a:ln w="28575" cap="rnd">
              <a:solidFill>
                <a:schemeClr val="accent1"/>
              </a:solidFill>
              <a:round/>
            </a:ln>
            <a:effectLst/>
          </c:spPr>
          <c:marker>
            <c:symbol val="none"/>
          </c:marker>
          <c:dLbls>
            <c:delete val="1"/>
          </c:dLbls>
          <c:cat>
            <c:numRef>
              <c:f>'comparison tv mob etc (2)'!$J$5:$J$19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 (2)'!$K$5:$K$19</c:f>
              <c:numCache>
                <c:formatCode>#,##0</c:formatCode>
                <c:ptCount val="15"/>
                <c:pt idx="0">
                  <c:v>587671</c:v>
                </c:pt>
                <c:pt idx="1">
                  <c:v>629469</c:v>
                </c:pt>
                <c:pt idx="2">
                  <c:v>675247</c:v>
                </c:pt>
                <c:pt idx="3">
                  <c:v>727388</c:v>
                </c:pt>
                <c:pt idx="4">
                  <c:v>774077</c:v>
                </c:pt>
                <c:pt idx="5">
                  <c:v>811766</c:v>
                </c:pt>
                <c:pt idx="6">
                  <c:v>845564</c:v>
                </c:pt>
                <c:pt idx="7">
                  <c:v>878184</c:v>
                </c:pt>
                <c:pt idx="8">
                  <c:v>928013</c:v>
                </c:pt>
                <c:pt idx="9">
                  <c:v>958887</c:v>
                </c:pt>
                <c:pt idx="10">
                  <c:v>987971</c:v>
                </c:pt>
              </c:numCache>
            </c:numRef>
          </c:val>
          <c:smooth val="0"/>
          <c:extLst>
            <c:ext xmlns:c16="http://schemas.microsoft.com/office/drawing/2014/chart" uri="{C3380CC4-5D6E-409C-BE32-E72D297353CC}">
              <c16:uniqueId val="{00000000-621D-457B-A0D7-E3B14EA9979A}"/>
            </c:ext>
          </c:extLst>
        </c:ser>
        <c:ser>
          <c:idx val="4"/>
          <c:order val="1"/>
          <c:tx>
            <c:strRef>
              <c:f>'comparison tv mob etc (2)'!$O$4</c:f>
              <c:strCache>
                <c:ptCount val="1"/>
                <c:pt idx="0">
                  <c:v>Платное ТВ</c:v>
                </c:pt>
              </c:strCache>
            </c:strRef>
          </c:tx>
          <c:spPr>
            <a:ln w="28575" cap="rnd">
              <a:solidFill>
                <a:schemeClr val="accent1"/>
              </a:solidFill>
              <a:prstDash val="sysDot"/>
              <a:round/>
            </a:ln>
            <a:effectLst/>
          </c:spPr>
          <c:marker>
            <c:symbol val="none"/>
          </c:marker>
          <c:dLbls>
            <c:delete val="1"/>
          </c:dLbls>
          <c:cat>
            <c:numRef>
              <c:f>'comparison tv mob etc (2)'!$J$5:$J$19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 (2)'!$O$5:$O$19</c:f>
              <c:numCache>
                <c:formatCode>General</c:formatCode>
                <c:ptCount val="15"/>
                <c:pt idx="10" formatCode="#,##0">
                  <c:v>987971</c:v>
                </c:pt>
                <c:pt idx="11" formatCode="#,##0">
                  <c:v>1010961</c:v>
                </c:pt>
                <c:pt idx="12" formatCode="#,##0">
                  <c:v>1022078</c:v>
                </c:pt>
                <c:pt idx="13" formatCode="#,##0">
                  <c:v>1037733</c:v>
                </c:pt>
                <c:pt idx="14" formatCode="#,##0">
                  <c:v>1055037</c:v>
                </c:pt>
              </c:numCache>
            </c:numRef>
          </c:val>
          <c:smooth val="0"/>
          <c:extLst>
            <c:ext xmlns:c16="http://schemas.microsoft.com/office/drawing/2014/chart" uri="{C3380CC4-5D6E-409C-BE32-E72D297353CC}">
              <c16:uniqueId val="{00000001-621D-457B-A0D7-E3B14EA9979A}"/>
            </c:ext>
          </c:extLst>
        </c:ser>
        <c:ser>
          <c:idx val="1"/>
          <c:order val="2"/>
          <c:tx>
            <c:strRef>
              <c:f>'comparison tv mob etc (2)'!$L$4</c:f>
              <c:strCache>
                <c:ptCount val="1"/>
                <c:pt idx="0">
                  <c:v>Фиксированная телефония </c:v>
                </c:pt>
              </c:strCache>
            </c:strRef>
          </c:tx>
          <c:spPr>
            <a:ln w="28575" cap="rnd">
              <a:solidFill>
                <a:schemeClr val="accent2"/>
              </a:solidFill>
              <a:round/>
            </a:ln>
            <a:effectLst/>
          </c:spPr>
          <c:marker>
            <c:symbol val="none"/>
          </c:marker>
          <c:dLbls>
            <c:delete val="1"/>
          </c:dLbls>
          <c:cat>
            <c:numRef>
              <c:f>'comparison tv mob etc (2)'!$J$5:$J$19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 (2)'!$L$5:$L$19</c:f>
              <c:numCache>
                <c:formatCode>#,##0</c:formatCode>
                <c:ptCount val="15"/>
                <c:pt idx="0">
                  <c:v>1211164</c:v>
                </c:pt>
                <c:pt idx="1">
                  <c:v>1172389</c:v>
                </c:pt>
                <c:pt idx="2">
                  <c:v>1148873</c:v>
                </c:pt>
                <c:pt idx="3">
                  <c:v>1124361</c:v>
                </c:pt>
                <c:pt idx="4">
                  <c:v>1098997</c:v>
                </c:pt>
                <c:pt idx="5">
                  <c:v>1064187</c:v>
                </c:pt>
                <c:pt idx="6">
                  <c:v>1023227</c:v>
                </c:pt>
                <c:pt idx="7">
                  <c:v>982200</c:v>
                </c:pt>
                <c:pt idx="8">
                  <c:v>937461</c:v>
                </c:pt>
                <c:pt idx="9">
                  <c:v>911395</c:v>
                </c:pt>
                <c:pt idx="10">
                  <c:v>886960</c:v>
                </c:pt>
              </c:numCache>
            </c:numRef>
          </c:val>
          <c:smooth val="0"/>
          <c:extLst>
            <c:ext xmlns:c16="http://schemas.microsoft.com/office/drawing/2014/chart" uri="{C3380CC4-5D6E-409C-BE32-E72D297353CC}">
              <c16:uniqueId val="{00000002-621D-457B-A0D7-E3B14EA9979A}"/>
            </c:ext>
          </c:extLst>
        </c:ser>
        <c:ser>
          <c:idx val="2"/>
          <c:order val="3"/>
          <c:tx>
            <c:strRef>
              <c:f>'comparison tv mob etc (2)'!$M$4</c:f>
              <c:strCache>
                <c:ptCount val="1"/>
                <c:pt idx="0">
                  <c:v>Мобильная телефония</c:v>
                </c:pt>
              </c:strCache>
            </c:strRef>
          </c:tx>
          <c:spPr>
            <a:ln w="28575" cap="rnd">
              <a:solidFill>
                <a:schemeClr val="accent3"/>
              </a:solidFill>
              <a:round/>
            </a:ln>
            <a:effectLst/>
          </c:spPr>
          <c:marker>
            <c:symbol val="none"/>
          </c:marker>
          <c:dLbls>
            <c:delete val="1"/>
          </c:dLbls>
          <c:cat>
            <c:numRef>
              <c:f>'comparison tv mob etc (2)'!$J$5:$J$19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 (2)'!$M$5:$M$19</c:f>
              <c:numCache>
                <c:formatCode>#,##0</c:formatCode>
                <c:ptCount val="15"/>
                <c:pt idx="0">
                  <c:v>3810190</c:v>
                </c:pt>
                <c:pt idx="1">
                  <c:v>4372180</c:v>
                </c:pt>
                <c:pt idx="2">
                  <c:v>5012841</c:v>
                </c:pt>
                <c:pt idx="3">
                  <c:v>5608835</c:v>
                </c:pt>
                <c:pt idx="4">
                  <c:v>5944028</c:v>
                </c:pt>
                <c:pt idx="5">
                  <c:v>6295507</c:v>
                </c:pt>
                <c:pt idx="6">
                  <c:v>6568953</c:v>
                </c:pt>
                <c:pt idx="7">
                  <c:v>6762099</c:v>
                </c:pt>
                <c:pt idx="8">
                  <c:v>7026914</c:v>
                </c:pt>
                <c:pt idx="9">
                  <c:v>7246381</c:v>
                </c:pt>
                <c:pt idx="10">
                  <c:v>7263120</c:v>
                </c:pt>
              </c:numCache>
            </c:numRef>
          </c:val>
          <c:smooth val="0"/>
          <c:extLst>
            <c:ext xmlns:c16="http://schemas.microsoft.com/office/drawing/2014/chart" uri="{C3380CC4-5D6E-409C-BE32-E72D297353CC}">
              <c16:uniqueId val="{00000003-621D-457B-A0D7-E3B14EA9979A}"/>
            </c:ext>
          </c:extLst>
        </c:ser>
        <c:ser>
          <c:idx val="3"/>
          <c:order val="4"/>
          <c:tx>
            <c:strRef>
              <c:f>'comparison tv mob etc (2)'!$N$4</c:f>
              <c:strCache>
                <c:ptCount val="1"/>
                <c:pt idx="0">
                  <c:v>Широкополосный доступ</c:v>
                </c:pt>
              </c:strCache>
            </c:strRef>
          </c:tx>
          <c:spPr>
            <a:ln w="28575" cap="rnd">
              <a:solidFill>
                <a:schemeClr val="accent4"/>
              </a:solidFill>
              <a:round/>
            </a:ln>
            <a:effectLst/>
          </c:spPr>
          <c:marker>
            <c:symbol val="none"/>
          </c:marker>
          <c:dLbls>
            <c:delete val="1"/>
          </c:dLbls>
          <c:cat>
            <c:numRef>
              <c:f>'comparison tv mob etc (2)'!$J$5:$J$19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 (2)'!$N$5:$N$19</c:f>
              <c:numCache>
                <c:formatCode>#,##0</c:formatCode>
                <c:ptCount val="15"/>
                <c:pt idx="0">
                  <c:v>421495</c:v>
                </c:pt>
                <c:pt idx="1">
                  <c:v>486799</c:v>
                </c:pt>
                <c:pt idx="2">
                  <c:v>548729</c:v>
                </c:pt>
                <c:pt idx="3">
                  <c:v>605846</c:v>
                </c:pt>
                <c:pt idx="4">
                  <c:v>659146</c:v>
                </c:pt>
                <c:pt idx="5">
                  <c:v>708642</c:v>
                </c:pt>
                <c:pt idx="6">
                  <c:v>750872</c:v>
                </c:pt>
                <c:pt idx="7">
                  <c:v>793326</c:v>
                </c:pt>
                <c:pt idx="8">
                  <c:v>835992</c:v>
                </c:pt>
                <c:pt idx="9">
                  <c:v>878771</c:v>
                </c:pt>
                <c:pt idx="10">
                  <c:v>908856</c:v>
                </c:pt>
              </c:numCache>
            </c:numRef>
          </c:val>
          <c:smooth val="0"/>
          <c:extLst>
            <c:ext xmlns:c16="http://schemas.microsoft.com/office/drawing/2014/chart" uri="{C3380CC4-5D6E-409C-BE32-E72D297353CC}">
              <c16:uniqueId val="{00000004-621D-457B-A0D7-E3B14EA9979A}"/>
            </c:ext>
          </c:extLst>
        </c:ser>
        <c:ser>
          <c:idx val="5"/>
          <c:order val="5"/>
          <c:tx>
            <c:strRef>
              <c:f>'comparison tv mob etc (2)'!$P$4</c:f>
              <c:strCache>
                <c:ptCount val="1"/>
                <c:pt idx="0">
                  <c:v>Фиксированная телефония </c:v>
                </c:pt>
              </c:strCache>
            </c:strRef>
          </c:tx>
          <c:spPr>
            <a:ln w="28575" cap="rnd">
              <a:solidFill>
                <a:schemeClr val="accent2"/>
              </a:solidFill>
              <a:prstDash val="sysDot"/>
              <a:round/>
            </a:ln>
            <a:effectLst/>
          </c:spPr>
          <c:marker>
            <c:symbol val="none"/>
          </c:marker>
          <c:dLbls>
            <c:delete val="1"/>
          </c:dLbls>
          <c:cat>
            <c:numRef>
              <c:f>'comparison tv mob etc (2)'!$J$5:$J$19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 (2)'!$P$5:$P$19</c:f>
              <c:numCache>
                <c:formatCode>General</c:formatCode>
                <c:ptCount val="15"/>
                <c:pt idx="10" formatCode="#,##0">
                  <c:v>886960</c:v>
                </c:pt>
                <c:pt idx="11" formatCode="#,##0">
                  <c:v>868237</c:v>
                </c:pt>
                <c:pt idx="12" formatCode="#,##0">
                  <c:v>853484</c:v>
                </c:pt>
                <c:pt idx="13" formatCode="#,##0">
                  <c:v>843866</c:v>
                </c:pt>
                <c:pt idx="14" formatCode="#,##0">
                  <c:v>834288</c:v>
                </c:pt>
              </c:numCache>
            </c:numRef>
          </c:val>
          <c:smooth val="0"/>
          <c:extLst>
            <c:ext xmlns:c16="http://schemas.microsoft.com/office/drawing/2014/chart" uri="{C3380CC4-5D6E-409C-BE32-E72D297353CC}">
              <c16:uniqueId val="{00000005-621D-457B-A0D7-E3B14EA9979A}"/>
            </c:ext>
          </c:extLst>
        </c:ser>
        <c:ser>
          <c:idx val="6"/>
          <c:order val="6"/>
          <c:tx>
            <c:strRef>
              <c:f>'comparison tv mob etc (2)'!$Q$4</c:f>
              <c:strCache>
                <c:ptCount val="1"/>
                <c:pt idx="0">
                  <c:v>Мобильная телефония</c:v>
                </c:pt>
              </c:strCache>
            </c:strRef>
          </c:tx>
          <c:spPr>
            <a:ln w="28575" cap="rnd">
              <a:solidFill>
                <a:schemeClr val="accent3"/>
              </a:solidFill>
              <a:prstDash val="sysDot"/>
              <a:round/>
            </a:ln>
            <a:effectLst/>
          </c:spPr>
          <c:marker>
            <c:symbol val="none"/>
          </c:marker>
          <c:dLbls>
            <c:delete val="1"/>
          </c:dLbls>
          <c:cat>
            <c:numRef>
              <c:f>'comparison tv mob etc (2)'!$J$5:$J$19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 (2)'!$Q$5:$Q$19</c:f>
              <c:numCache>
                <c:formatCode>General</c:formatCode>
                <c:ptCount val="15"/>
                <c:pt idx="10" formatCode="#,##0">
                  <c:v>7263120</c:v>
                </c:pt>
                <c:pt idx="11" formatCode="#,##0">
                  <c:v>7221413</c:v>
                </c:pt>
                <c:pt idx="12" formatCode="#,##0">
                  <c:v>7361447</c:v>
                </c:pt>
                <c:pt idx="13" formatCode="#,##0">
                  <c:v>7476695</c:v>
                </c:pt>
                <c:pt idx="14" formatCode="#,##0">
                  <c:v>7651078</c:v>
                </c:pt>
              </c:numCache>
            </c:numRef>
          </c:val>
          <c:smooth val="0"/>
          <c:extLst>
            <c:ext xmlns:c16="http://schemas.microsoft.com/office/drawing/2014/chart" uri="{C3380CC4-5D6E-409C-BE32-E72D297353CC}">
              <c16:uniqueId val="{00000006-621D-457B-A0D7-E3B14EA9979A}"/>
            </c:ext>
          </c:extLst>
        </c:ser>
        <c:ser>
          <c:idx val="7"/>
          <c:order val="7"/>
          <c:tx>
            <c:strRef>
              <c:f>'comparison tv mob etc (2)'!$R$4</c:f>
              <c:strCache>
                <c:ptCount val="1"/>
                <c:pt idx="0">
                  <c:v>Широкополосный доступ</c:v>
                </c:pt>
              </c:strCache>
            </c:strRef>
          </c:tx>
          <c:spPr>
            <a:ln w="28575" cap="rnd">
              <a:solidFill>
                <a:schemeClr val="accent4"/>
              </a:solidFill>
              <a:prstDash val="sysDot"/>
              <a:round/>
            </a:ln>
            <a:effectLst/>
          </c:spPr>
          <c:marker>
            <c:symbol val="none"/>
          </c:marker>
          <c:dLbls>
            <c:delete val="1"/>
          </c:dLbls>
          <c:cat>
            <c:numRef>
              <c:f>'comparison tv mob etc (2)'!$J$5:$J$19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 (2)'!$R$5:$R$19</c:f>
              <c:numCache>
                <c:formatCode>General</c:formatCode>
                <c:ptCount val="15"/>
                <c:pt idx="10" formatCode="#,##0">
                  <c:v>908856</c:v>
                </c:pt>
                <c:pt idx="11" formatCode="#,##0">
                  <c:v>938490</c:v>
                </c:pt>
                <c:pt idx="12" formatCode="#,##0">
                  <c:v>967072</c:v>
                </c:pt>
                <c:pt idx="13" formatCode="#,##0">
                  <c:v>995659</c:v>
                </c:pt>
                <c:pt idx="14" formatCode="#,##0">
                  <c:v>1025441</c:v>
                </c:pt>
              </c:numCache>
            </c:numRef>
          </c:val>
          <c:smooth val="0"/>
          <c:extLst>
            <c:ext xmlns:c16="http://schemas.microsoft.com/office/drawing/2014/chart" uri="{C3380CC4-5D6E-409C-BE32-E72D297353CC}">
              <c16:uniqueId val="{00000007-621D-457B-A0D7-E3B14EA9979A}"/>
            </c:ext>
          </c:extLst>
        </c:ser>
        <c:dLbls>
          <c:dLblPos val="t"/>
          <c:showLegendKey val="0"/>
          <c:showVal val="1"/>
          <c:showCatName val="0"/>
          <c:showSerName val="0"/>
          <c:showPercent val="0"/>
          <c:showBubbleSize val="0"/>
        </c:dLbls>
        <c:smooth val="0"/>
        <c:axId val="405696528"/>
        <c:axId val="405697088"/>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max val="80000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696528"/>
        <c:crosses val="autoZero"/>
        <c:crossBetween val="between"/>
        <c:dispUnits>
          <c:builtInUnit val="thousands"/>
        </c:dispUnits>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5692780784118"/>
          <c:y val="0.10428188457902547"/>
          <c:w val="0.81355770384355519"/>
          <c:h val="0.63859326870097721"/>
        </c:manualLayout>
      </c:layout>
      <c:lineChart>
        <c:grouping val="standard"/>
        <c:varyColors val="0"/>
        <c:ser>
          <c:idx val="0"/>
          <c:order val="0"/>
          <c:tx>
            <c:strRef>
              <c:f>'comparison tv mob etc'!$K$4</c:f>
              <c:strCache>
                <c:ptCount val="1"/>
                <c:pt idx="0">
                  <c:v>Платное ТВ</c:v>
                </c:pt>
              </c:strCache>
            </c:strRef>
          </c:tx>
          <c:spPr>
            <a:ln w="28575" cap="rnd">
              <a:solidFill>
                <a:schemeClr val="accent1"/>
              </a:solidFill>
              <a:round/>
            </a:ln>
            <a:effectLst/>
          </c:spPr>
          <c:marker>
            <c:symbol val="none"/>
          </c:marker>
          <c:dLbls>
            <c:delete val="1"/>
          </c:dLbls>
          <c:cat>
            <c:numRef>
              <c:f>'comparison tv mob etc'!$J$5:$J$19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etc'!$K$5:$K$19</c:f>
              <c:numCache>
                <c:formatCode>#,##0</c:formatCode>
                <c:ptCount val="15"/>
                <c:pt idx="0">
                  <c:v>19072</c:v>
                </c:pt>
                <c:pt idx="1">
                  <c:v>21630</c:v>
                </c:pt>
                <c:pt idx="2">
                  <c:v>23897</c:v>
                </c:pt>
                <c:pt idx="3">
                  <c:v>27913</c:v>
                </c:pt>
                <c:pt idx="4">
                  <c:v>30834</c:v>
                </c:pt>
                <c:pt idx="5">
                  <c:v>34098</c:v>
                </c:pt>
                <c:pt idx="6">
                  <c:v>36167</c:v>
                </c:pt>
                <c:pt idx="7">
                  <c:v>38286</c:v>
                </c:pt>
                <c:pt idx="8">
                  <c:v>39812</c:v>
                </c:pt>
                <c:pt idx="9">
                  <c:v>41428</c:v>
                </c:pt>
                <c:pt idx="10">
                  <c:v>42862</c:v>
                </c:pt>
              </c:numCache>
            </c:numRef>
          </c:val>
          <c:smooth val="0"/>
          <c:extLst>
            <c:ext xmlns:c16="http://schemas.microsoft.com/office/drawing/2014/chart" uri="{C3380CC4-5D6E-409C-BE32-E72D297353CC}">
              <c16:uniqueId val="{00000000-2E53-4E63-B08A-DC3ACAE60463}"/>
            </c:ext>
          </c:extLst>
        </c:ser>
        <c:ser>
          <c:idx val="4"/>
          <c:order val="1"/>
          <c:tx>
            <c:strRef>
              <c:f>'comparison tv mob etc'!$O$4</c:f>
              <c:strCache>
                <c:ptCount val="1"/>
                <c:pt idx="0">
                  <c:v>Платное ТВ</c:v>
                </c:pt>
              </c:strCache>
            </c:strRef>
          </c:tx>
          <c:spPr>
            <a:ln w="28575" cap="rnd">
              <a:solidFill>
                <a:srgbClr val="00AB4E"/>
              </a:solidFill>
              <a:prstDash val="sysDot"/>
              <a:round/>
            </a:ln>
            <a:effectLst/>
          </c:spPr>
          <c:marker>
            <c:symbol val="none"/>
          </c:marker>
          <c:dLbls>
            <c:delete val="1"/>
          </c:dLbls>
          <c:cat>
            <c:numRef>
              <c:f>'comparison tv mob etc'!$J$5:$J$19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etc'!$O$5:$O$19</c:f>
              <c:numCache>
                <c:formatCode>General</c:formatCode>
                <c:ptCount val="15"/>
                <c:pt idx="10" formatCode="#,##0">
                  <c:v>42862</c:v>
                </c:pt>
                <c:pt idx="11" formatCode="#,##0.00">
                  <c:v>43745</c:v>
                </c:pt>
                <c:pt idx="12" formatCode="#,##0.00">
                  <c:v>44653</c:v>
                </c:pt>
                <c:pt idx="13" formatCode="###,##0">
                  <c:v>45396</c:v>
                </c:pt>
                <c:pt idx="14" formatCode="#,##0.00">
                  <c:v>46003</c:v>
                </c:pt>
              </c:numCache>
            </c:numRef>
          </c:val>
          <c:smooth val="0"/>
          <c:extLst>
            <c:ext xmlns:c16="http://schemas.microsoft.com/office/drawing/2014/chart" uri="{C3380CC4-5D6E-409C-BE32-E72D297353CC}">
              <c16:uniqueId val="{00000001-2E53-4E63-B08A-DC3ACAE60463}"/>
            </c:ext>
          </c:extLst>
        </c:ser>
        <c:ser>
          <c:idx val="1"/>
          <c:order val="2"/>
          <c:tx>
            <c:strRef>
              <c:f>'comparison tv mob etc'!$L$4</c:f>
              <c:strCache>
                <c:ptCount val="1"/>
                <c:pt idx="0">
                  <c:v>Фиксированная телефония </c:v>
                </c:pt>
              </c:strCache>
            </c:strRef>
          </c:tx>
          <c:spPr>
            <a:ln w="28575" cap="rnd">
              <a:solidFill>
                <a:schemeClr val="accent2"/>
              </a:solidFill>
              <a:round/>
            </a:ln>
            <a:effectLst/>
          </c:spPr>
          <c:marker>
            <c:symbol val="none"/>
          </c:marker>
          <c:dLbls>
            <c:delete val="1"/>
          </c:dLbls>
          <c:cat>
            <c:numRef>
              <c:f>'comparison tv mob etc'!$J$5:$J$19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etc'!$L$5:$L$19</c:f>
              <c:numCache>
                <c:formatCode>###,##0</c:formatCode>
                <c:ptCount val="15"/>
                <c:pt idx="0">
                  <c:v>45539</c:v>
                </c:pt>
                <c:pt idx="1">
                  <c:v>45379</c:v>
                </c:pt>
                <c:pt idx="2">
                  <c:v>44916</c:v>
                </c:pt>
                <c:pt idx="3">
                  <c:v>44151</c:v>
                </c:pt>
                <c:pt idx="4">
                  <c:v>42168</c:v>
                </c:pt>
                <c:pt idx="5">
                  <c:v>40661</c:v>
                </c:pt>
                <c:pt idx="6">
                  <c:v>38213</c:v>
                </c:pt>
                <c:pt idx="7">
                  <c:v>35554</c:v>
                </c:pt>
                <c:pt idx="8">
                  <c:v>32276</c:v>
                </c:pt>
                <c:pt idx="9">
                  <c:v>31191</c:v>
                </c:pt>
                <c:pt idx="10" formatCode="#,##0">
                  <c:v>30436</c:v>
                </c:pt>
              </c:numCache>
            </c:numRef>
          </c:val>
          <c:smooth val="0"/>
          <c:extLst>
            <c:ext xmlns:c16="http://schemas.microsoft.com/office/drawing/2014/chart" uri="{C3380CC4-5D6E-409C-BE32-E72D297353CC}">
              <c16:uniqueId val="{00000002-2E53-4E63-B08A-DC3ACAE60463}"/>
            </c:ext>
          </c:extLst>
        </c:ser>
        <c:ser>
          <c:idx val="2"/>
          <c:order val="3"/>
          <c:tx>
            <c:strRef>
              <c:f>'comparison tv mob etc'!$M$4</c:f>
              <c:strCache>
                <c:ptCount val="1"/>
                <c:pt idx="0">
                  <c:v>Мобильная телефония</c:v>
                </c:pt>
              </c:strCache>
            </c:strRef>
          </c:tx>
          <c:spPr>
            <a:ln w="28575" cap="rnd">
              <a:solidFill>
                <a:schemeClr val="accent3"/>
              </a:solidFill>
              <a:round/>
            </a:ln>
            <a:effectLst/>
          </c:spPr>
          <c:marker>
            <c:symbol val="none"/>
          </c:marker>
          <c:dLbls>
            <c:delete val="1"/>
          </c:dLbls>
          <c:cat>
            <c:numRef>
              <c:f>'comparison tv mob etc'!$J$5:$J$19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etc'!$M$5:$M$19</c:f>
              <c:numCache>
                <c:formatCode>###,##0</c:formatCode>
                <c:ptCount val="15"/>
                <c:pt idx="0">
                  <c:v>179418</c:v>
                </c:pt>
                <c:pt idx="1">
                  <c:v>198662</c:v>
                </c:pt>
                <c:pt idx="2">
                  <c:v>210209</c:v>
                </c:pt>
                <c:pt idx="3">
                  <c:v>223667</c:v>
                </c:pt>
                <c:pt idx="4">
                  <c:v>227633</c:v>
                </c:pt>
                <c:pt idx="5">
                  <c:v>239882</c:v>
                </c:pt>
                <c:pt idx="6">
                  <c:v>238319</c:v>
                </c:pt>
                <c:pt idx="7">
                  <c:v>248484</c:v>
                </c:pt>
                <c:pt idx="8">
                  <c:v>253961</c:v>
                </c:pt>
                <c:pt idx="9">
                  <c:v>253589</c:v>
                </c:pt>
                <c:pt idx="10" formatCode="#,##0.00">
                  <c:v>251731</c:v>
                </c:pt>
              </c:numCache>
            </c:numRef>
          </c:val>
          <c:smooth val="0"/>
          <c:extLst>
            <c:ext xmlns:c16="http://schemas.microsoft.com/office/drawing/2014/chart" uri="{C3380CC4-5D6E-409C-BE32-E72D297353CC}">
              <c16:uniqueId val="{00000003-2E53-4E63-B08A-DC3ACAE60463}"/>
            </c:ext>
          </c:extLst>
        </c:ser>
        <c:ser>
          <c:idx val="3"/>
          <c:order val="4"/>
          <c:tx>
            <c:strRef>
              <c:f>'comparison tv mob etc'!$N$4</c:f>
              <c:strCache>
                <c:ptCount val="1"/>
                <c:pt idx="0">
                  <c:v>Широкополосный доступ</c:v>
                </c:pt>
              </c:strCache>
            </c:strRef>
          </c:tx>
          <c:spPr>
            <a:ln w="28575" cap="rnd">
              <a:solidFill>
                <a:schemeClr val="accent4"/>
              </a:solidFill>
              <a:round/>
            </a:ln>
            <a:effectLst/>
          </c:spPr>
          <c:marker>
            <c:symbol val="none"/>
          </c:marker>
          <c:dLbls>
            <c:delete val="1"/>
          </c:dLbls>
          <c:cat>
            <c:numRef>
              <c:f>'comparison tv mob etc'!$J$5:$J$19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etc'!$N$5:$N$19</c:f>
              <c:numCache>
                <c:formatCode>###,##0</c:formatCode>
                <c:ptCount val="15"/>
                <c:pt idx="0">
                  <c:v>8785</c:v>
                </c:pt>
                <c:pt idx="1">
                  <c:v>12446</c:v>
                </c:pt>
                <c:pt idx="2">
                  <c:v>15983</c:v>
                </c:pt>
                <c:pt idx="3">
                  <c:v>19653</c:v>
                </c:pt>
                <c:pt idx="4">
                  <c:v>22878</c:v>
                </c:pt>
                <c:pt idx="5">
                  <c:v>25132</c:v>
                </c:pt>
                <c:pt idx="6">
                  <c:v>26738</c:v>
                </c:pt>
                <c:pt idx="7">
                  <c:v>27726</c:v>
                </c:pt>
                <c:pt idx="8">
                  <c:v>28986</c:v>
                </c:pt>
                <c:pt idx="9">
                  <c:v>29840</c:v>
                </c:pt>
                <c:pt idx="10" formatCode="#,##0.00">
                  <c:v>28791</c:v>
                </c:pt>
              </c:numCache>
            </c:numRef>
          </c:val>
          <c:smooth val="0"/>
          <c:extLst>
            <c:ext xmlns:c16="http://schemas.microsoft.com/office/drawing/2014/chart" uri="{C3380CC4-5D6E-409C-BE32-E72D297353CC}">
              <c16:uniqueId val="{00000004-2E53-4E63-B08A-DC3ACAE60463}"/>
            </c:ext>
          </c:extLst>
        </c:ser>
        <c:ser>
          <c:idx val="5"/>
          <c:order val="5"/>
          <c:tx>
            <c:strRef>
              <c:f>'comparison tv mob etc'!$P$4</c:f>
              <c:strCache>
                <c:ptCount val="1"/>
                <c:pt idx="0">
                  <c:v>Фиксированная телефония </c:v>
                </c:pt>
              </c:strCache>
            </c:strRef>
          </c:tx>
          <c:spPr>
            <a:ln w="28575" cap="rnd">
              <a:solidFill>
                <a:schemeClr val="accent2"/>
              </a:solidFill>
              <a:prstDash val="sysDot"/>
              <a:round/>
            </a:ln>
            <a:effectLst/>
          </c:spPr>
          <c:marker>
            <c:symbol val="none"/>
          </c:marker>
          <c:dLbls>
            <c:delete val="1"/>
          </c:dLbls>
          <c:cat>
            <c:numRef>
              <c:f>'comparison tv mob etc'!$J$5:$J$19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etc'!$P$5:$P$19</c:f>
              <c:numCache>
                <c:formatCode>General</c:formatCode>
                <c:ptCount val="15"/>
                <c:pt idx="10" formatCode="#,##0">
                  <c:v>30436</c:v>
                </c:pt>
                <c:pt idx="11" formatCode="#,##0.00">
                  <c:v>26891</c:v>
                </c:pt>
                <c:pt idx="12" formatCode="#,##0.00">
                  <c:v>25391</c:v>
                </c:pt>
                <c:pt idx="13" formatCode="###,##0">
                  <c:v>26591</c:v>
                </c:pt>
                <c:pt idx="14" formatCode="#,##0.00">
                  <c:v>25691</c:v>
                </c:pt>
              </c:numCache>
            </c:numRef>
          </c:val>
          <c:smooth val="0"/>
          <c:extLst>
            <c:ext xmlns:c16="http://schemas.microsoft.com/office/drawing/2014/chart" uri="{C3380CC4-5D6E-409C-BE32-E72D297353CC}">
              <c16:uniqueId val="{00000005-2E53-4E63-B08A-DC3ACAE60463}"/>
            </c:ext>
          </c:extLst>
        </c:ser>
        <c:ser>
          <c:idx val="6"/>
          <c:order val="6"/>
          <c:tx>
            <c:strRef>
              <c:f>'comparison tv mob etc'!$Q$4</c:f>
              <c:strCache>
                <c:ptCount val="1"/>
                <c:pt idx="0">
                  <c:v>Мобильная телефония</c:v>
                </c:pt>
              </c:strCache>
            </c:strRef>
          </c:tx>
          <c:spPr>
            <a:ln w="28575" cap="rnd">
              <a:solidFill>
                <a:schemeClr val="accent3"/>
              </a:solidFill>
              <a:prstDash val="sysDot"/>
              <a:round/>
            </a:ln>
            <a:effectLst/>
          </c:spPr>
          <c:marker>
            <c:symbol val="none"/>
          </c:marker>
          <c:dLbls>
            <c:delete val="1"/>
          </c:dLbls>
          <c:cat>
            <c:numRef>
              <c:f>'comparison tv mob etc'!$J$5:$J$19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etc'!$Q$5:$Q$19</c:f>
              <c:numCache>
                <c:formatCode>General</c:formatCode>
                <c:ptCount val="15"/>
                <c:pt idx="10" formatCode="#,##0.00">
                  <c:v>251731</c:v>
                </c:pt>
                <c:pt idx="11" formatCode="#,##0.00">
                  <c:v>250501</c:v>
                </c:pt>
                <c:pt idx="12" formatCode="#,##0.00">
                  <c:v>249009</c:v>
                </c:pt>
                <c:pt idx="13" formatCode="###,##0">
                  <c:v>247381</c:v>
                </c:pt>
                <c:pt idx="14" formatCode="#,##0.00">
                  <c:v>245689</c:v>
                </c:pt>
              </c:numCache>
            </c:numRef>
          </c:val>
          <c:smooth val="0"/>
          <c:extLst>
            <c:ext xmlns:c16="http://schemas.microsoft.com/office/drawing/2014/chart" uri="{C3380CC4-5D6E-409C-BE32-E72D297353CC}">
              <c16:uniqueId val="{00000006-2E53-4E63-B08A-DC3ACAE60463}"/>
            </c:ext>
          </c:extLst>
        </c:ser>
        <c:ser>
          <c:idx val="7"/>
          <c:order val="7"/>
          <c:tx>
            <c:strRef>
              <c:f>'comparison tv mob etc'!$R$4</c:f>
              <c:strCache>
                <c:ptCount val="1"/>
                <c:pt idx="0">
                  <c:v>Широкополосный доступ</c:v>
                </c:pt>
              </c:strCache>
            </c:strRef>
          </c:tx>
          <c:spPr>
            <a:ln w="28575" cap="rnd">
              <a:solidFill>
                <a:schemeClr val="accent4"/>
              </a:solidFill>
              <a:prstDash val="sysDot"/>
              <a:round/>
            </a:ln>
            <a:effectLst/>
          </c:spPr>
          <c:marker>
            <c:symbol val="none"/>
          </c:marker>
          <c:dLbls>
            <c:delete val="1"/>
          </c:dLbls>
          <c:cat>
            <c:numRef>
              <c:f>'comparison tv mob etc'!$J$5:$J$19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'comparison tv mob etc'!$R$5:$R$19</c:f>
              <c:numCache>
                <c:formatCode>General</c:formatCode>
                <c:ptCount val="15"/>
                <c:pt idx="10" formatCode="#,##0.00">
                  <c:v>28791</c:v>
                </c:pt>
                <c:pt idx="11" formatCode="#,##0.00">
                  <c:v>30892</c:v>
                </c:pt>
                <c:pt idx="12" formatCode="#,##0.00">
                  <c:v>31201</c:v>
                </c:pt>
                <c:pt idx="13" formatCode="###,##0">
                  <c:v>31419</c:v>
                </c:pt>
                <c:pt idx="14" formatCode="#,##0.00">
                  <c:v>31577</c:v>
                </c:pt>
              </c:numCache>
            </c:numRef>
          </c:val>
          <c:smooth val="0"/>
          <c:extLst>
            <c:ext xmlns:c16="http://schemas.microsoft.com/office/drawing/2014/chart" uri="{C3380CC4-5D6E-409C-BE32-E72D297353CC}">
              <c16:uniqueId val="{00000007-2E53-4E63-B08A-DC3ACAE60463}"/>
            </c:ext>
          </c:extLst>
        </c:ser>
        <c:dLbls>
          <c:dLblPos val="t"/>
          <c:showLegendKey val="0"/>
          <c:showVal val="1"/>
          <c:showCatName val="0"/>
          <c:showSerName val="0"/>
          <c:showPercent val="0"/>
          <c:showBubbleSize val="0"/>
        </c:dLbls>
        <c:smooth val="0"/>
        <c:axId val="405696528"/>
        <c:axId val="405697088"/>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5696528"/>
        <c:crosses val="autoZero"/>
        <c:crossBetween val="between"/>
        <c:dispUnits>
          <c:builtInUnit val="thousands"/>
          <c:dispUnitsLbl>
            <c:layout>
              <c:manualLayout>
                <c:xMode val="edge"/>
                <c:yMode val="edge"/>
                <c:x val="1.2016824797369815E-2"/>
                <c:y val="0.38016718187523157"/>
              </c:manualLayout>
            </c:layout>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dirty="0"/>
                    <a:t>тыс.</a:t>
                  </a:r>
                  <a:r>
                    <a:rPr lang="ru-RU" sz="1600" baseline="0" dirty="0"/>
                    <a:t> абонентов</a:t>
                  </a:r>
                  <a:endParaRPr lang="en-GB" sz="1600" dirty="0"/>
                </a:p>
              </c:rich>
            </c:tx>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95881939043806E-2"/>
          <c:y val="0.16651228567196238"/>
          <c:w val="0.89267469270662814"/>
          <c:h val="0.56261473592881217"/>
        </c:manualLayout>
      </c:layout>
      <c:barChart>
        <c:barDir val="col"/>
        <c:grouping val="clustered"/>
        <c:varyColors val="0"/>
        <c:ser>
          <c:idx val="0"/>
          <c:order val="0"/>
          <c:tx>
            <c:strRef>
              <c:f>'pay tv ops west eur'!$K$4</c:f>
              <c:strCache>
                <c:ptCount val="1"/>
                <c:pt idx="0">
                  <c:v>test 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'pay tv ops west eur'!$J$5:$J$14</c:f>
              <c:strCache>
                <c:ptCount val="10"/>
                <c:pt idx="0">
                  <c:v>Tricolor</c:v>
                </c:pt>
                <c:pt idx="1">
                  <c:v>Rostelecom</c:v>
                </c:pt>
                <c:pt idx="2">
                  <c:v>Sky</c:v>
                </c:pt>
                <c:pt idx="3">
                  <c:v>Vodafone KD</c:v>
                </c:pt>
                <c:pt idx="4">
                  <c:v>Liberty Global</c:v>
                </c:pt>
                <c:pt idx="5">
                  <c:v>Другие</c:v>
                </c:pt>
                <c:pt idx="6">
                  <c:v>Free Telecom</c:v>
                </c:pt>
                <c:pt idx="7">
                  <c:v>Sky Italia</c:v>
                </c:pt>
                <c:pt idx="8">
                  <c:v>Numericable SFR</c:v>
                </c:pt>
                <c:pt idx="9">
                  <c:v>Virgin Media</c:v>
                </c:pt>
              </c:strCache>
            </c:strRef>
          </c:cat>
          <c:val>
            <c:numRef>
              <c:f>'pay tv ops west eur'!$K$5:$K$14</c:f>
              <c:numCache>
                <c:formatCode>###,##0</c:formatCode>
                <c:ptCount val="10"/>
                <c:pt idx="0">
                  <c:v>12226</c:v>
                </c:pt>
                <c:pt idx="1">
                  <c:v>10175.01</c:v>
                </c:pt>
                <c:pt idx="2">
                  <c:v>10108.450000000001</c:v>
                </c:pt>
                <c:pt idx="3">
                  <c:v>7405</c:v>
                </c:pt>
                <c:pt idx="4">
                  <c:v>6283</c:v>
                </c:pt>
                <c:pt idx="5">
                  <c:v>6214.94</c:v>
                </c:pt>
                <c:pt idx="6">
                  <c:v>5848.57</c:v>
                </c:pt>
                <c:pt idx="7">
                  <c:v>5468</c:v>
                </c:pt>
                <c:pt idx="8">
                  <c:v>4286.0600000000004</c:v>
                </c:pt>
                <c:pt idx="9">
                  <c:v>4141.7</c:v>
                </c:pt>
              </c:numCache>
            </c:numRef>
          </c:val>
          <c:extLst>
            <c:ext xmlns:c16="http://schemas.microsoft.com/office/drawing/2014/chart" uri="{C3380CC4-5D6E-409C-BE32-E72D297353CC}">
              <c16:uniqueId val="{00000000-BAF6-405F-A74C-981CC7C853DF}"/>
            </c:ext>
          </c:extLst>
        </c:ser>
        <c:dLbls>
          <c:dLblPos val="outEnd"/>
          <c:showLegendKey val="0"/>
          <c:showVal val="1"/>
          <c:showCatName val="0"/>
          <c:showSerName val="0"/>
          <c:showPercent val="0"/>
          <c:showBubbleSize val="0"/>
        </c:dLbls>
        <c:gapWidth val="150"/>
        <c:axId val="276172624"/>
        <c:axId val="276173184"/>
      </c:barChart>
      <c:catAx>
        <c:axId val="2761726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33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6173184"/>
        <c:crosses val="autoZero"/>
        <c:auto val="1"/>
        <c:lblAlgn val="ctr"/>
        <c:lblOffset val="100"/>
        <c:noMultiLvlLbl val="0"/>
      </c:catAx>
      <c:valAx>
        <c:axId val="276173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6172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6516390059996"/>
          <c:y val="0.11293319174212151"/>
          <c:w val="0.85033031975070039"/>
          <c:h val="0.73103533827931355"/>
        </c:manualLayout>
      </c:layout>
      <c:lineChart>
        <c:grouping val="standard"/>
        <c:varyColors val="0"/>
        <c:ser>
          <c:idx val="1"/>
          <c:order val="0"/>
          <c:tx>
            <c:strRef>
              <c:f>'line 1s rowdata'!$J$5</c:f>
              <c:strCache>
                <c:ptCount val="1"/>
                <c:pt idx="0">
                  <c:v>КТВ</c:v>
                </c:pt>
              </c:strCache>
            </c:strRef>
          </c:tx>
          <c:spPr>
            <a:ln w="28575" cap="rnd">
              <a:solidFill>
                <a:schemeClr val="accent2"/>
              </a:solidFill>
              <a:round/>
            </a:ln>
            <a:effectLst/>
          </c:spPr>
          <c:marker>
            <c:symbol val="none"/>
          </c:marker>
          <c:cat>
            <c:numRef>
              <c:f>'line 1s rowdata'!$K$4:$U$4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rowdata'!$K$5:$U$5</c:f>
              <c:numCache>
                <c:formatCode>###,##0</c:formatCode>
                <c:ptCount val="11"/>
                <c:pt idx="0">
                  <c:v>14680</c:v>
                </c:pt>
                <c:pt idx="1">
                  <c:v>15209</c:v>
                </c:pt>
                <c:pt idx="2">
                  <c:v>15850.02</c:v>
                </c:pt>
                <c:pt idx="3">
                  <c:v>16975.990000000002</c:v>
                </c:pt>
                <c:pt idx="4">
                  <c:v>17230</c:v>
                </c:pt>
                <c:pt idx="5">
                  <c:v>17300</c:v>
                </c:pt>
                <c:pt idx="6">
                  <c:v>17480</c:v>
                </c:pt>
                <c:pt idx="7">
                  <c:v>17313.509999999998</c:v>
                </c:pt>
                <c:pt idx="8">
                  <c:v>17059.900000000001</c:v>
                </c:pt>
                <c:pt idx="9">
                  <c:v>17185.919999999998</c:v>
                </c:pt>
                <c:pt idx="10">
                  <c:v>17375</c:v>
                </c:pt>
              </c:numCache>
            </c:numRef>
          </c:val>
          <c:smooth val="0"/>
          <c:extLst>
            <c:ext xmlns:c16="http://schemas.microsoft.com/office/drawing/2014/chart" uri="{C3380CC4-5D6E-409C-BE32-E72D297353CC}">
              <c16:uniqueId val="{00000000-6B91-47BD-BA62-8499CB5A7594}"/>
            </c:ext>
          </c:extLst>
        </c:ser>
        <c:ser>
          <c:idx val="0"/>
          <c:order val="1"/>
          <c:tx>
            <c:strRef>
              <c:f>'line 1s rowdata'!$J$6</c:f>
              <c:strCache>
                <c:ptCount val="1"/>
                <c:pt idx="0">
                  <c:v>DTT</c:v>
                </c:pt>
              </c:strCache>
            </c:strRef>
          </c:tx>
          <c:spPr>
            <a:ln w="28575" cap="rnd">
              <a:solidFill>
                <a:schemeClr val="accent1"/>
              </a:solidFill>
              <a:round/>
            </a:ln>
            <a:effectLst/>
          </c:spPr>
          <c:marker>
            <c:symbol val="none"/>
          </c:marker>
          <c:cat>
            <c:numRef>
              <c:f>'line 1s rowdata'!$K$4:$U$4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rowdata'!$K$6:$U$6</c:f>
              <c:numCache>
                <c:formatCode>###,##0</c:formatCode>
                <c:ptCount val="11"/>
                <c:pt idx="0">
                  <c:v>60</c:v>
                </c:pt>
                <c:pt idx="1">
                  <c:v>66</c:v>
                </c:pt>
                <c:pt idx="2">
                  <c:v>75</c:v>
                </c:pt>
                <c:pt idx="3">
                  <c:v>78</c:v>
                </c:pt>
                <c:pt idx="4">
                  <c:v>83</c:v>
                </c:pt>
                <c:pt idx="5">
                  <c:v>87</c:v>
                </c:pt>
                <c:pt idx="6">
                  <c:v>0</c:v>
                </c:pt>
                <c:pt idx="7">
                  <c:v>0</c:v>
                </c:pt>
                <c:pt idx="8">
                  <c:v>0</c:v>
                </c:pt>
                <c:pt idx="9">
                  <c:v>0</c:v>
                </c:pt>
                <c:pt idx="10">
                  <c:v>0</c:v>
                </c:pt>
              </c:numCache>
            </c:numRef>
          </c:val>
          <c:smooth val="0"/>
          <c:extLst>
            <c:ext xmlns:c16="http://schemas.microsoft.com/office/drawing/2014/chart" uri="{C3380CC4-5D6E-409C-BE32-E72D297353CC}">
              <c16:uniqueId val="{00000001-6B91-47BD-BA62-8499CB5A7594}"/>
            </c:ext>
          </c:extLst>
        </c:ser>
        <c:ser>
          <c:idx val="2"/>
          <c:order val="2"/>
          <c:tx>
            <c:strRef>
              <c:f>'line 1s rowdata'!$J$7</c:f>
              <c:strCache>
                <c:ptCount val="1"/>
                <c:pt idx="0">
                  <c:v>IPTV</c:v>
                </c:pt>
              </c:strCache>
            </c:strRef>
          </c:tx>
          <c:spPr>
            <a:ln w="28575" cap="rnd">
              <a:solidFill>
                <a:schemeClr val="accent3"/>
              </a:solidFill>
              <a:round/>
            </a:ln>
            <a:effectLst/>
          </c:spPr>
          <c:marker>
            <c:symbol val="none"/>
          </c:marker>
          <c:cat>
            <c:numRef>
              <c:f>'line 1s rowdata'!$K$4:$U$4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rowdata'!$K$7:$U$7</c:f>
              <c:numCache>
                <c:formatCode>###,##0</c:formatCode>
                <c:ptCount val="11"/>
                <c:pt idx="0">
                  <c:v>507</c:v>
                </c:pt>
                <c:pt idx="1">
                  <c:v>875.5</c:v>
                </c:pt>
                <c:pt idx="2">
                  <c:v>1367.01</c:v>
                </c:pt>
                <c:pt idx="3">
                  <c:v>1920.82</c:v>
                </c:pt>
                <c:pt idx="4">
                  <c:v>2556.0300000000002</c:v>
                </c:pt>
                <c:pt idx="5">
                  <c:v>3595</c:v>
                </c:pt>
                <c:pt idx="6">
                  <c:v>4373.5</c:v>
                </c:pt>
                <c:pt idx="7">
                  <c:v>5219.2</c:v>
                </c:pt>
                <c:pt idx="8">
                  <c:v>6304.2</c:v>
                </c:pt>
                <c:pt idx="9">
                  <c:v>7231.99</c:v>
                </c:pt>
                <c:pt idx="10">
                  <c:v>7785</c:v>
                </c:pt>
              </c:numCache>
            </c:numRef>
          </c:val>
          <c:smooth val="0"/>
          <c:extLst>
            <c:ext xmlns:c16="http://schemas.microsoft.com/office/drawing/2014/chart" uri="{C3380CC4-5D6E-409C-BE32-E72D297353CC}">
              <c16:uniqueId val="{00000002-6B91-47BD-BA62-8499CB5A7594}"/>
            </c:ext>
          </c:extLst>
        </c:ser>
        <c:ser>
          <c:idx val="3"/>
          <c:order val="3"/>
          <c:tx>
            <c:strRef>
              <c:f>'line 1s rowdata'!$J$8</c:f>
              <c:strCache>
                <c:ptCount val="1"/>
                <c:pt idx="0">
                  <c:v>Спутниковое ТВ</c:v>
                </c:pt>
              </c:strCache>
            </c:strRef>
          </c:tx>
          <c:spPr>
            <a:ln w="28575" cap="rnd">
              <a:solidFill>
                <a:schemeClr val="accent4"/>
              </a:solidFill>
              <a:round/>
            </a:ln>
            <a:effectLst/>
          </c:spPr>
          <c:marker>
            <c:symbol val="none"/>
          </c:marker>
          <c:cat>
            <c:numRef>
              <c:f>'line 1s rowdata'!$K$4:$U$4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rowdata'!$K$8:$U$8</c:f>
              <c:numCache>
                <c:formatCode>###,##0</c:formatCode>
                <c:ptCount val="11"/>
                <c:pt idx="0">
                  <c:v>3825</c:v>
                </c:pt>
                <c:pt idx="1">
                  <c:v>5479.96</c:v>
                </c:pt>
                <c:pt idx="2">
                  <c:v>6604.6</c:v>
                </c:pt>
                <c:pt idx="3">
                  <c:v>8938.33</c:v>
                </c:pt>
                <c:pt idx="4">
                  <c:v>10964.59</c:v>
                </c:pt>
                <c:pt idx="5">
                  <c:v>13115.62</c:v>
                </c:pt>
                <c:pt idx="6">
                  <c:v>14313</c:v>
                </c:pt>
                <c:pt idx="7">
                  <c:v>15753.1</c:v>
                </c:pt>
                <c:pt idx="8">
                  <c:v>16447.599999999999</c:v>
                </c:pt>
                <c:pt idx="9">
                  <c:v>17010.02</c:v>
                </c:pt>
                <c:pt idx="10">
                  <c:v>17206.02</c:v>
                </c:pt>
              </c:numCache>
            </c:numRef>
          </c:val>
          <c:smooth val="0"/>
          <c:extLst>
            <c:ext xmlns:c16="http://schemas.microsoft.com/office/drawing/2014/chart" uri="{C3380CC4-5D6E-409C-BE32-E72D297353CC}">
              <c16:uniqueId val="{00000003-6B91-47BD-BA62-8499CB5A7594}"/>
            </c:ext>
          </c:extLst>
        </c:ser>
        <c:dLbls>
          <c:showLegendKey val="0"/>
          <c:showVal val="0"/>
          <c:showCatName val="0"/>
          <c:showSerName val="0"/>
          <c:showPercent val="0"/>
          <c:showBubbleSize val="0"/>
        </c:dLbls>
        <c:smooth val="0"/>
        <c:axId val="405702688"/>
        <c:axId val="405703248"/>
      </c:lineChart>
      <c:catAx>
        <c:axId val="4057026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703248"/>
        <c:crosses val="autoZero"/>
        <c:auto val="1"/>
        <c:lblAlgn val="ctr"/>
        <c:lblOffset val="100"/>
        <c:noMultiLvlLbl val="0"/>
      </c:catAx>
      <c:valAx>
        <c:axId val="405703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570268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95271253876618E-2"/>
          <c:y val="0.11400792819550888"/>
          <c:w val="0.86674518982564386"/>
          <c:h val="0.73144567614475775"/>
        </c:manualLayout>
      </c:layout>
      <c:lineChart>
        <c:grouping val="standard"/>
        <c:varyColors val="0"/>
        <c:ser>
          <c:idx val="1"/>
          <c:order val="0"/>
          <c:tx>
            <c:strRef>
              <c:f>'pay tv western europe'!$J$5</c:f>
              <c:strCache>
                <c:ptCount val="1"/>
                <c:pt idx="0">
                  <c:v>КТВ</c:v>
                </c:pt>
              </c:strCache>
            </c:strRef>
          </c:tx>
          <c:spPr>
            <a:ln w="28575" cap="rnd">
              <a:solidFill>
                <a:schemeClr val="accent2"/>
              </a:solidFill>
              <a:round/>
            </a:ln>
            <a:effectLst/>
          </c:spPr>
          <c:marker>
            <c:symbol val="none"/>
          </c:marker>
          <c:cat>
            <c:numRef>
              <c:f>'pay tv western europe'!$K$4:$U$4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'pay tv western europe'!$K$5:$U$5</c:f>
              <c:numCache>
                <c:formatCode>#,##0</c:formatCode>
                <c:ptCount val="11"/>
                <c:pt idx="0">
                  <c:v>89874</c:v>
                </c:pt>
                <c:pt idx="1">
                  <c:v>89821</c:v>
                </c:pt>
                <c:pt idx="2">
                  <c:v>89347</c:v>
                </c:pt>
                <c:pt idx="3">
                  <c:v>89620</c:v>
                </c:pt>
                <c:pt idx="4">
                  <c:v>89034</c:v>
                </c:pt>
                <c:pt idx="5">
                  <c:v>87855</c:v>
                </c:pt>
                <c:pt idx="6">
                  <c:v>86846</c:v>
                </c:pt>
                <c:pt idx="7">
                  <c:v>86092</c:v>
                </c:pt>
                <c:pt idx="8">
                  <c:v>85216</c:v>
                </c:pt>
                <c:pt idx="9">
                  <c:v>85512</c:v>
                </c:pt>
                <c:pt idx="10">
                  <c:v>85412</c:v>
                </c:pt>
              </c:numCache>
            </c:numRef>
          </c:val>
          <c:smooth val="0"/>
          <c:extLst>
            <c:ext xmlns:c16="http://schemas.microsoft.com/office/drawing/2014/chart" uri="{C3380CC4-5D6E-409C-BE32-E72D297353CC}">
              <c16:uniqueId val="{00000000-998A-45C2-B119-B40A9A59B19A}"/>
            </c:ext>
          </c:extLst>
        </c:ser>
        <c:ser>
          <c:idx val="0"/>
          <c:order val="1"/>
          <c:tx>
            <c:strRef>
              <c:f>'pay tv western europe'!$J$6</c:f>
              <c:strCache>
                <c:ptCount val="1"/>
                <c:pt idx="0">
                  <c:v>DTT</c:v>
                </c:pt>
              </c:strCache>
            </c:strRef>
          </c:tx>
          <c:spPr>
            <a:ln w="28575" cap="rnd">
              <a:solidFill>
                <a:schemeClr val="accent1"/>
              </a:solidFill>
              <a:round/>
            </a:ln>
            <a:effectLst/>
          </c:spPr>
          <c:marker>
            <c:symbol val="none"/>
          </c:marker>
          <c:cat>
            <c:numRef>
              <c:f>'pay tv western europe'!$K$4:$U$4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'pay tv western europe'!$K$6:$U$6</c:f>
              <c:numCache>
                <c:formatCode>#,##0</c:formatCode>
                <c:ptCount val="11"/>
                <c:pt idx="0">
                  <c:v>4267</c:v>
                </c:pt>
                <c:pt idx="1">
                  <c:v>8144</c:v>
                </c:pt>
                <c:pt idx="2">
                  <c:v>8947</c:v>
                </c:pt>
                <c:pt idx="3">
                  <c:v>7662</c:v>
                </c:pt>
                <c:pt idx="4">
                  <c:v>7102</c:v>
                </c:pt>
                <c:pt idx="5">
                  <c:v>6699</c:v>
                </c:pt>
                <c:pt idx="6">
                  <c:v>6466</c:v>
                </c:pt>
                <c:pt idx="7">
                  <c:v>6143</c:v>
                </c:pt>
                <c:pt idx="8">
                  <c:v>5422</c:v>
                </c:pt>
                <c:pt idx="9">
                  <c:v>6028</c:v>
                </c:pt>
                <c:pt idx="10">
                  <c:v>5521</c:v>
                </c:pt>
              </c:numCache>
            </c:numRef>
          </c:val>
          <c:smooth val="0"/>
          <c:extLst>
            <c:ext xmlns:c16="http://schemas.microsoft.com/office/drawing/2014/chart" uri="{C3380CC4-5D6E-409C-BE32-E72D297353CC}">
              <c16:uniqueId val="{00000001-998A-45C2-B119-B40A9A59B19A}"/>
            </c:ext>
          </c:extLst>
        </c:ser>
        <c:ser>
          <c:idx val="2"/>
          <c:order val="2"/>
          <c:tx>
            <c:strRef>
              <c:f>'pay tv western europe'!$J$7</c:f>
              <c:strCache>
                <c:ptCount val="1"/>
                <c:pt idx="0">
                  <c:v>IPTV</c:v>
                </c:pt>
              </c:strCache>
            </c:strRef>
          </c:tx>
          <c:spPr>
            <a:ln w="28575" cap="rnd">
              <a:solidFill>
                <a:schemeClr val="accent3"/>
              </a:solidFill>
              <a:round/>
            </a:ln>
            <a:effectLst/>
          </c:spPr>
          <c:marker>
            <c:symbol val="none"/>
          </c:marker>
          <c:cat>
            <c:numRef>
              <c:f>'pay tv western europe'!$K$4:$U$4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'pay tv western europe'!$K$7:$U$7</c:f>
              <c:numCache>
                <c:formatCode>#,##0</c:formatCode>
                <c:ptCount val="11"/>
                <c:pt idx="0">
                  <c:v>12538</c:v>
                </c:pt>
                <c:pt idx="1">
                  <c:v>17159</c:v>
                </c:pt>
                <c:pt idx="2">
                  <c:v>21624</c:v>
                </c:pt>
                <c:pt idx="3">
                  <c:v>27334</c:v>
                </c:pt>
                <c:pt idx="4">
                  <c:v>31152</c:v>
                </c:pt>
                <c:pt idx="5">
                  <c:v>36076</c:v>
                </c:pt>
                <c:pt idx="6">
                  <c:v>42250</c:v>
                </c:pt>
                <c:pt idx="7">
                  <c:v>46788</c:v>
                </c:pt>
                <c:pt idx="8">
                  <c:v>50558</c:v>
                </c:pt>
                <c:pt idx="9">
                  <c:v>54397</c:v>
                </c:pt>
                <c:pt idx="10">
                  <c:v>57009</c:v>
                </c:pt>
              </c:numCache>
            </c:numRef>
          </c:val>
          <c:smooth val="0"/>
          <c:extLst>
            <c:ext xmlns:c16="http://schemas.microsoft.com/office/drawing/2014/chart" uri="{C3380CC4-5D6E-409C-BE32-E72D297353CC}">
              <c16:uniqueId val="{00000002-998A-45C2-B119-B40A9A59B19A}"/>
            </c:ext>
          </c:extLst>
        </c:ser>
        <c:ser>
          <c:idx val="3"/>
          <c:order val="3"/>
          <c:tx>
            <c:strRef>
              <c:f>'pay tv western europe'!$J$8</c:f>
              <c:strCache>
                <c:ptCount val="1"/>
                <c:pt idx="0">
                  <c:v>Спутниковое ТВ</c:v>
                </c:pt>
              </c:strCache>
            </c:strRef>
          </c:tx>
          <c:spPr>
            <a:ln w="28575" cap="rnd">
              <a:solidFill>
                <a:schemeClr val="accent4"/>
              </a:solidFill>
              <a:round/>
            </a:ln>
            <a:effectLst/>
          </c:spPr>
          <c:marker>
            <c:symbol val="none"/>
          </c:marker>
          <c:cat>
            <c:numRef>
              <c:f>'pay tv western europe'!$K$4:$U$4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'pay tv western europe'!$K$8:$U$8</c:f>
              <c:numCache>
                <c:formatCode>#,##0</c:formatCode>
                <c:ptCount val="11"/>
                <c:pt idx="0">
                  <c:v>41312</c:v>
                </c:pt>
                <c:pt idx="1">
                  <c:v>45155</c:v>
                </c:pt>
                <c:pt idx="2">
                  <c:v>48676</c:v>
                </c:pt>
                <c:pt idx="3">
                  <c:v>52813</c:v>
                </c:pt>
                <c:pt idx="4">
                  <c:v>57079</c:v>
                </c:pt>
                <c:pt idx="5">
                  <c:v>60276</c:v>
                </c:pt>
                <c:pt idx="6">
                  <c:v>62474</c:v>
                </c:pt>
                <c:pt idx="7">
                  <c:v>63969</c:v>
                </c:pt>
                <c:pt idx="8">
                  <c:v>64774</c:v>
                </c:pt>
                <c:pt idx="9">
                  <c:v>65874</c:v>
                </c:pt>
                <c:pt idx="10">
                  <c:v>67339</c:v>
                </c:pt>
              </c:numCache>
            </c:numRef>
          </c:val>
          <c:smooth val="0"/>
          <c:extLst>
            <c:ext xmlns:c16="http://schemas.microsoft.com/office/drawing/2014/chart" uri="{C3380CC4-5D6E-409C-BE32-E72D297353CC}">
              <c16:uniqueId val="{00000003-998A-45C2-B119-B40A9A59B19A}"/>
            </c:ext>
          </c:extLst>
        </c:ser>
        <c:dLbls>
          <c:showLegendKey val="0"/>
          <c:showVal val="0"/>
          <c:showCatName val="0"/>
          <c:showSerName val="0"/>
          <c:showPercent val="0"/>
          <c:showBubbleSize val="0"/>
        </c:dLbls>
        <c:smooth val="0"/>
        <c:axId val="405702688"/>
        <c:axId val="405703248"/>
      </c:lineChart>
      <c:catAx>
        <c:axId val="4057026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703248"/>
        <c:crosses val="autoZero"/>
        <c:auto val="1"/>
        <c:lblAlgn val="ctr"/>
        <c:lblOffset val="100"/>
        <c:noMultiLvlLbl val="0"/>
      </c:catAx>
      <c:valAx>
        <c:axId val="405703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570268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1736125401880879E-2"/>
          <c:y val="9.1011466011466244E-2"/>
          <c:w val="0.92016225003755758"/>
          <c:h val="0.7714305214305216"/>
        </c:manualLayout>
      </c:layout>
      <c:lineChart>
        <c:grouping val="standard"/>
        <c:varyColors val="0"/>
        <c:ser>
          <c:idx val="0"/>
          <c:order val="0"/>
          <c:tx>
            <c:strRef>
              <c:f>'line 1s'!$K$4</c:f>
              <c:strCache>
                <c:ptCount val="1"/>
                <c:pt idx="0">
                  <c:v>Платное ТВ</c:v>
                </c:pt>
              </c:strCache>
            </c:strRef>
          </c:tx>
          <c:spPr>
            <a:ln w="28575" cap="rnd">
              <a:solidFill>
                <a:schemeClr val="accent1"/>
              </a:solidFill>
              <a:round/>
            </a:ln>
            <a:effectLst/>
          </c:spPr>
          <c:marker>
            <c:symbol val="none"/>
          </c:marker>
          <c:dLbls>
            <c:delete val="1"/>
          </c:dLbls>
          <c:cat>
            <c:numRef>
              <c:f>'line 1s'!$J$5:$J$15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1s'!$K$5:$K$15</c:f>
              <c:numCache>
                <c:formatCode>###,##0</c:formatCode>
                <c:ptCount val="11"/>
                <c:pt idx="0">
                  <c:v>98042.37</c:v>
                </c:pt>
                <c:pt idx="1">
                  <c:v>99772.07</c:v>
                </c:pt>
                <c:pt idx="2">
                  <c:v>100004.99</c:v>
                </c:pt>
                <c:pt idx="3">
                  <c:v>100458.98</c:v>
                </c:pt>
                <c:pt idx="4">
                  <c:v>100583.8</c:v>
                </c:pt>
                <c:pt idx="5">
                  <c:v>100454.87</c:v>
                </c:pt>
                <c:pt idx="6">
                  <c:v>101199.3</c:v>
                </c:pt>
                <c:pt idx="7">
                  <c:v>99543.91</c:v>
                </c:pt>
                <c:pt idx="8">
                  <c:v>97590.21</c:v>
                </c:pt>
                <c:pt idx="9">
                  <c:v>94174.83</c:v>
                </c:pt>
                <c:pt idx="10">
                  <c:v>90647.12</c:v>
                </c:pt>
              </c:numCache>
            </c:numRef>
          </c:val>
          <c:smooth val="0"/>
          <c:extLst>
            <c:ext xmlns:c16="http://schemas.microsoft.com/office/drawing/2014/chart" uri="{C3380CC4-5D6E-409C-BE32-E72D297353CC}">
              <c16:uniqueId val="{00000000-6FEF-4CDD-A960-E622EFFE3F52}"/>
            </c:ext>
          </c:extLst>
        </c:ser>
        <c:ser>
          <c:idx val="1"/>
          <c:order val="1"/>
          <c:tx>
            <c:strRef>
              <c:f>'line 1s'!$L$4</c:f>
              <c:strCache>
                <c:ptCount val="1"/>
                <c:pt idx="0">
                  <c:v>OTT </c:v>
                </c:pt>
              </c:strCache>
            </c:strRef>
          </c:tx>
          <c:spPr>
            <a:ln w="28575" cap="rnd">
              <a:solidFill>
                <a:schemeClr val="accent2"/>
              </a:solidFill>
              <a:round/>
            </a:ln>
            <a:effectLst/>
          </c:spPr>
          <c:marker>
            <c:symbol val="none"/>
          </c:marker>
          <c:dLbls>
            <c:delete val="1"/>
          </c:dLbls>
          <c:cat>
            <c:numRef>
              <c:f>'line 1s'!$J$5:$J$15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1s'!$L$5:$L$15</c:f>
              <c:numCache>
                <c:formatCode>###,##0.0000</c:formatCode>
                <c:ptCount val="11"/>
                <c:pt idx="0">
                  <c:v>4190.6000000000004</c:v>
                </c:pt>
                <c:pt idx="1">
                  <c:v>11577.62</c:v>
                </c:pt>
                <c:pt idx="2">
                  <c:v>20270.2</c:v>
                </c:pt>
                <c:pt idx="3">
                  <c:v>32144.14</c:v>
                </c:pt>
                <c:pt idx="4">
                  <c:v>46057.91</c:v>
                </c:pt>
                <c:pt idx="5">
                  <c:v>63507.32</c:v>
                </c:pt>
                <c:pt idx="6">
                  <c:v>80065.13</c:v>
                </c:pt>
                <c:pt idx="7">
                  <c:v>103510.84</c:v>
                </c:pt>
                <c:pt idx="8">
                  <c:v>129722.97</c:v>
                </c:pt>
                <c:pt idx="9">
                  <c:v>156031.48000000001</c:v>
                </c:pt>
                <c:pt idx="10">
                  <c:v>188055.55</c:v>
                </c:pt>
              </c:numCache>
            </c:numRef>
          </c:val>
          <c:smooth val="0"/>
          <c:extLst>
            <c:ext xmlns:c16="http://schemas.microsoft.com/office/drawing/2014/chart" uri="{C3380CC4-5D6E-409C-BE32-E72D297353CC}">
              <c16:uniqueId val="{00000001-6FEF-4CDD-A960-E622EFFE3F52}"/>
            </c:ext>
          </c:extLst>
        </c:ser>
        <c:dLbls>
          <c:dLblPos val="t"/>
          <c:showLegendKey val="0"/>
          <c:showVal val="1"/>
          <c:showCatName val="0"/>
          <c:showSerName val="0"/>
          <c:showPercent val="0"/>
          <c:showBubbleSize val="0"/>
        </c:dLbls>
        <c:smooth val="0"/>
        <c:axId val="405696528"/>
        <c:axId val="405697088"/>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40569652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1736125401880879E-2"/>
          <c:y val="9.1011466011466244E-2"/>
          <c:w val="0.92016225003755758"/>
          <c:h val="0.7714305214305216"/>
        </c:manualLayout>
      </c:layout>
      <c:lineChart>
        <c:grouping val="standard"/>
        <c:varyColors val="0"/>
        <c:ser>
          <c:idx val="0"/>
          <c:order val="0"/>
          <c:tx>
            <c:strRef>
              <c:f>'line 1s (2)'!$K$4</c:f>
              <c:strCache>
                <c:ptCount val="1"/>
                <c:pt idx="0">
                  <c:v>Платное ТВ</c:v>
                </c:pt>
              </c:strCache>
            </c:strRef>
          </c:tx>
          <c:spPr>
            <a:ln w="28575" cap="rnd">
              <a:solidFill>
                <a:schemeClr val="accent1"/>
              </a:solidFill>
              <a:round/>
            </a:ln>
            <a:effectLst/>
          </c:spPr>
          <c:marker>
            <c:symbol val="none"/>
          </c:marker>
          <c:dLbls>
            <c:delete val="1"/>
          </c:dLbls>
          <c:cat>
            <c:numRef>
              <c:f>'line 1s (2)'!$J$5:$J$15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(2)'!$K$5:$K$15</c:f>
              <c:numCache>
                <c:formatCode>#,##0</c:formatCode>
                <c:ptCount val="11"/>
                <c:pt idx="0">
                  <c:v>16615</c:v>
                </c:pt>
                <c:pt idx="1">
                  <c:v>18762</c:v>
                </c:pt>
                <c:pt idx="2">
                  <c:v>20536</c:v>
                </c:pt>
                <c:pt idx="3">
                  <c:v>23375</c:v>
                </c:pt>
                <c:pt idx="4">
                  <c:v>24847</c:v>
                </c:pt>
                <c:pt idx="5">
                  <c:v>26167</c:v>
                </c:pt>
                <c:pt idx="6">
                  <c:v>27082</c:v>
                </c:pt>
                <c:pt idx="7">
                  <c:v>27052</c:v>
                </c:pt>
                <c:pt idx="8">
                  <c:v>26898</c:v>
                </c:pt>
                <c:pt idx="9">
                  <c:v>27319</c:v>
                </c:pt>
                <c:pt idx="10">
                  <c:v>27333</c:v>
                </c:pt>
              </c:numCache>
            </c:numRef>
          </c:val>
          <c:smooth val="0"/>
          <c:extLst>
            <c:ext xmlns:c16="http://schemas.microsoft.com/office/drawing/2014/chart" uri="{C3380CC4-5D6E-409C-BE32-E72D297353CC}">
              <c16:uniqueId val="{00000000-B9E7-4312-A179-CB0459D6C09E}"/>
            </c:ext>
          </c:extLst>
        </c:ser>
        <c:ser>
          <c:idx val="1"/>
          <c:order val="1"/>
          <c:tx>
            <c:strRef>
              <c:f>'line 1s (2)'!$L$4</c:f>
              <c:strCache>
                <c:ptCount val="1"/>
                <c:pt idx="0">
                  <c:v>OTT </c:v>
                </c:pt>
              </c:strCache>
            </c:strRef>
          </c:tx>
          <c:spPr>
            <a:ln w="28575" cap="rnd">
              <a:solidFill>
                <a:schemeClr val="accent2"/>
              </a:solidFill>
              <a:round/>
            </a:ln>
            <a:effectLst/>
          </c:spPr>
          <c:marker>
            <c:symbol val="none"/>
          </c:marker>
          <c:dLbls>
            <c:delete val="1"/>
          </c:dLbls>
          <c:cat>
            <c:numRef>
              <c:f>'line 1s (2)'!$J$5:$J$15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(2)'!$L$5:$L$15</c:f>
              <c:numCache>
                <c:formatCode>General</c:formatCode>
                <c:ptCount val="11"/>
                <c:pt idx="0">
                  <c:v>341.5</c:v>
                </c:pt>
                <c:pt idx="1">
                  <c:v>545.29999999999995</c:v>
                </c:pt>
                <c:pt idx="2">
                  <c:v>545.4</c:v>
                </c:pt>
                <c:pt idx="3">
                  <c:v>787.9</c:v>
                </c:pt>
                <c:pt idx="4">
                  <c:v>1141</c:v>
                </c:pt>
                <c:pt idx="5">
                  <c:v>1615.1</c:v>
                </c:pt>
                <c:pt idx="6">
                  <c:v>2668</c:v>
                </c:pt>
                <c:pt idx="7">
                  <c:v>3888.6</c:v>
                </c:pt>
                <c:pt idx="8">
                  <c:v>5354.3</c:v>
                </c:pt>
                <c:pt idx="9">
                  <c:v>7776.2</c:v>
                </c:pt>
                <c:pt idx="10">
                  <c:v>11176.4</c:v>
                </c:pt>
              </c:numCache>
            </c:numRef>
          </c:val>
          <c:smooth val="0"/>
          <c:extLst>
            <c:ext xmlns:c16="http://schemas.microsoft.com/office/drawing/2014/chart" uri="{C3380CC4-5D6E-409C-BE32-E72D297353CC}">
              <c16:uniqueId val="{00000001-B9E7-4312-A179-CB0459D6C09E}"/>
            </c:ext>
          </c:extLst>
        </c:ser>
        <c:dLbls>
          <c:dLblPos val="t"/>
          <c:showLegendKey val="0"/>
          <c:showVal val="1"/>
          <c:showCatName val="0"/>
          <c:showSerName val="0"/>
          <c:showPercent val="0"/>
          <c:showBubbleSize val="0"/>
        </c:dLbls>
        <c:smooth val="0"/>
        <c:axId val="405696528"/>
        <c:axId val="405697088"/>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40569652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1736125401880879E-2"/>
          <c:y val="9.1011466011466244E-2"/>
          <c:w val="0.92016225003755758"/>
          <c:h val="0.7714305214305216"/>
        </c:manualLayout>
      </c:layout>
      <c:lineChart>
        <c:grouping val="standard"/>
        <c:varyColors val="0"/>
        <c:ser>
          <c:idx val="0"/>
          <c:order val="0"/>
          <c:tx>
            <c:strRef>
              <c:f>'line 1s (3)'!$K$4</c:f>
              <c:strCache>
                <c:ptCount val="1"/>
                <c:pt idx="0">
                  <c:v>Платное ТВ</c:v>
                </c:pt>
              </c:strCache>
            </c:strRef>
          </c:tx>
          <c:spPr>
            <a:ln w="28575" cap="rnd">
              <a:solidFill>
                <a:schemeClr val="accent1"/>
              </a:solidFill>
              <a:round/>
            </a:ln>
            <a:effectLst/>
          </c:spPr>
          <c:marker>
            <c:symbol val="none"/>
          </c:marker>
          <c:dLbls>
            <c:delete val="1"/>
          </c:dLbls>
          <c:cat>
            <c:numRef>
              <c:f>'line 1s (3)'!$J$5:$J$15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(3)'!$K$5:$K$15</c:f>
              <c:numCache>
                <c:formatCode>###,##0</c:formatCode>
                <c:ptCount val="11"/>
                <c:pt idx="0">
                  <c:v>6299.5</c:v>
                </c:pt>
                <c:pt idx="1">
                  <c:v>7450</c:v>
                </c:pt>
                <c:pt idx="2">
                  <c:v>9769</c:v>
                </c:pt>
                <c:pt idx="3">
                  <c:v>12744</c:v>
                </c:pt>
                <c:pt idx="4">
                  <c:v>16198</c:v>
                </c:pt>
                <c:pt idx="5">
                  <c:v>18073.009999999998</c:v>
                </c:pt>
                <c:pt idx="6">
                  <c:v>19626.990000000002</c:v>
                </c:pt>
                <c:pt idx="7">
                  <c:v>19270.990000000002</c:v>
                </c:pt>
                <c:pt idx="8">
                  <c:v>19007.439999999999</c:v>
                </c:pt>
                <c:pt idx="9">
                  <c:v>18232.330000000002</c:v>
                </c:pt>
                <c:pt idx="10">
                  <c:v>17837.189999999999</c:v>
                </c:pt>
              </c:numCache>
            </c:numRef>
          </c:val>
          <c:smooth val="0"/>
          <c:extLst>
            <c:ext xmlns:c16="http://schemas.microsoft.com/office/drawing/2014/chart" uri="{C3380CC4-5D6E-409C-BE32-E72D297353CC}">
              <c16:uniqueId val="{00000000-9C2F-4E44-A1EB-5CABAAC954E1}"/>
            </c:ext>
          </c:extLst>
        </c:ser>
        <c:ser>
          <c:idx val="1"/>
          <c:order val="1"/>
          <c:tx>
            <c:strRef>
              <c:f>'line 1s (3)'!$L$4</c:f>
              <c:strCache>
                <c:ptCount val="1"/>
                <c:pt idx="0">
                  <c:v>OTT </c:v>
                </c:pt>
              </c:strCache>
            </c:strRef>
          </c:tx>
          <c:spPr>
            <a:ln w="28575" cap="rnd">
              <a:solidFill>
                <a:schemeClr val="accent2"/>
              </a:solidFill>
              <a:round/>
            </a:ln>
            <a:effectLst/>
          </c:spPr>
          <c:marker>
            <c:symbol val="none"/>
          </c:marker>
          <c:dLbls>
            <c:delete val="1"/>
          </c:dLbls>
          <c:cat>
            <c:numRef>
              <c:f>'line 1s (3)'!$J$5:$J$15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(3)'!$L$5:$L$15</c:f>
              <c:numCache>
                <c:formatCode>###,##0.0000</c:formatCode>
                <c:ptCount val="11"/>
                <c:pt idx="0">
                  <c:v>0</c:v>
                </c:pt>
                <c:pt idx="1">
                  <c:v>0</c:v>
                </c:pt>
                <c:pt idx="2">
                  <c:v>0</c:v>
                </c:pt>
                <c:pt idx="3">
                  <c:v>114.29</c:v>
                </c:pt>
                <c:pt idx="4">
                  <c:v>413.24</c:v>
                </c:pt>
                <c:pt idx="5">
                  <c:v>1504.52</c:v>
                </c:pt>
                <c:pt idx="6">
                  <c:v>2204.81</c:v>
                </c:pt>
                <c:pt idx="7">
                  <c:v>3662.11</c:v>
                </c:pt>
                <c:pt idx="8">
                  <c:v>6231.49</c:v>
                </c:pt>
                <c:pt idx="9">
                  <c:v>8545.51</c:v>
                </c:pt>
                <c:pt idx="10">
                  <c:v>11361.72</c:v>
                </c:pt>
              </c:numCache>
            </c:numRef>
          </c:val>
          <c:smooth val="0"/>
          <c:extLst>
            <c:ext xmlns:c16="http://schemas.microsoft.com/office/drawing/2014/chart" uri="{C3380CC4-5D6E-409C-BE32-E72D297353CC}">
              <c16:uniqueId val="{00000001-9C2F-4E44-A1EB-5CABAAC954E1}"/>
            </c:ext>
          </c:extLst>
        </c:ser>
        <c:dLbls>
          <c:dLblPos val="t"/>
          <c:showLegendKey val="0"/>
          <c:showVal val="1"/>
          <c:showCatName val="0"/>
          <c:showSerName val="0"/>
          <c:showPercent val="0"/>
          <c:showBubbleSize val="0"/>
        </c:dLbls>
        <c:smooth val="0"/>
        <c:axId val="405696528"/>
        <c:axId val="405697088"/>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40569652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1736125401880879E-2"/>
          <c:y val="9.1011466011466244E-2"/>
          <c:w val="0.92016225003755758"/>
          <c:h val="0.7714305214305216"/>
        </c:manualLayout>
      </c:layout>
      <c:lineChart>
        <c:grouping val="standard"/>
        <c:varyColors val="0"/>
        <c:ser>
          <c:idx val="0"/>
          <c:order val="0"/>
          <c:tx>
            <c:strRef>
              <c:f>'line 1s (4)'!$K$4</c:f>
              <c:strCache>
                <c:ptCount val="1"/>
                <c:pt idx="0">
                  <c:v>Платное ТВ</c:v>
                </c:pt>
              </c:strCache>
            </c:strRef>
          </c:tx>
          <c:spPr>
            <a:ln w="28575" cap="rnd">
              <a:solidFill>
                <a:schemeClr val="accent1"/>
              </a:solidFill>
              <a:round/>
            </a:ln>
            <a:effectLst/>
          </c:spPr>
          <c:marker>
            <c:symbol val="none"/>
          </c:marker>
          <c:dLbls>
            <c:delete val="1"/>
          </c:dLbls>
          <c:cat>
            <c:numRef>
              <c:f>'line 1s (4)'!$J$5:$J$15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(4)'!$K$5:$K$15</c:f>
              <c:numCache>
                <c:formatCode>###,##0</c:formatCode>
                <c:ptCount val="11"/>
                <c:pt idx="0">
                  <c:v>166939.98000000001</c:v>
                </c:pt>
                <c:pt idx="1">
                  <c:v>178858</c:v>
                </c:pt>
                <c:pt idx="2">
                  <c:v>195927</c:v>
                </c:pt>
                <c:pt idx="3">
                  <c:v>215020</c:v>
                </c:pt>
                <c:pt idx="4">
                  <c:v>237089.99</c:v>
                </c:pt>
                <c:pt idx="5">
                  <c:v>252425</c:v>
                </c:pt>
                <c:pt idx="6">
                  <c:v>267636</c:v>
                </c:pt>
                <c:pt idx="7">
                  <c:v>282617</c:v>
                </c:pt>
                <c:pt idx="8">
                  <c:v>317174</c:v>
                </c:pt>
                <c:pt idx="9">
                  <c:v>340258.01</c:v>
                </c:pt>
                <c:pt idx="10">
                  <c:v>361674.21</c:v>
                </c:pt>
              </c:numCache>
            </c:numRef>
          </c:val>
          <c:smooth val="0"/>
          <c:extLst>
            <c:ext xmlns:c16="http://schemas.microsoft.com/office/drawing/2014/chart" uri="{C3380CC4-5D6E-409C-BE32-E72D297353CC}">
              <c16:uniqueId val="{00000000-135C-4DDF-A8A9-2DAD33833DC6}"/>
            </c:ext>
          </c:extLst>
        </c:ser>
        <c:ser>
          <c:idx val="1"/>
          <c:order val="1"/>
          <c:tx>
            <c:strRef>
              <c:f>'line 1s (4)'!$L$4</c:f>
              <c:strCache>
                <c:ptCount val="1"/>
                <c:pt idx="0">
                  <c:v>OTT </c:v>
                </c:pt>
              </c:strCache>
            </c:strRef>
          </c:tx>
          <c:spPr>
            <a:ln w="28575" cap="rnd">
              <a:solidFill>
                <a:schemeClr val="accent2"/>
              </a:solidFill>
              <a:round/>
            </a:ln>
            <a:effectLst/>
          </c:spPr>
          <c:marker>
            <c:symbol val="none"/>
          </c:marker>
          <c:dLbls>
            <c:delete val="1"/>
          </c:dLbls>
          <c:cat>
            <c:numRef>
              <c:f>'line 1s (4)'!$J$5:$J$15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 (4)'!$L$5:$L$15</c:f>
              <c:numCache>
                <c:formatCode>###,##0.0000</c:formatCode>
                <c:ptCount val="11"/>
                <c:pt idx="0">
                  <c:v>0</c:v>
                </c:pt>
                <c:pt idx="1">
                  <c:v>19.32</c:v>
                </c:pt>
                <c:pt idx="2">
                  <c:v>32.9</c:v>
                </c:pt>
                <c:pt idx="3">
                  <c:v>189.89</c:v>
                </c:pt>
                <c:pt idx="4">
                  <c:v>662.66</c:v>
                </c:pt>
                <c:pt idx="5">
                  <c:v>1612.96</c:v>
                </c:pt>
                <c:pt idx="6">
                  <c:v>6472.16</c:v>
                </c:pt>
                <c:pt idx="7">
                  <c:v>40591.980000000003</c:v>
                </c:pt>
                <c:pt idx="8">
                  <c:v>90373.09</c:v>
                </c:pt>
                <c:pt idx="9">
                  <c:v>166547.93</c:v>
                </c:pt>
                <c:pt idx="10">
                  <c:v>261388.61</c:v>
                </c:pt>
              </c:numCache>
            </c:numRef>
          </c:val>
          <c:smooth val="0"/>
          <c:extLst>
            <c:ext xmlns:c16="http://schemas.microsoft.com/office/drawing/2014/chart" uri="{C3380CC4-5D6E-409C-BE32-E72D297353CC}">
              <c16:uniqueId val="{00000001-135C-4DDF-A8A9-2DAD33833DC6}"/>
            </c:ext>
          </c:extLst>
        </c:ser>
        <c:dLbls>
          <c:dLblPos val="t"/>
          <c:showLegendKey val="0"/>
          <c:showVal val="1"/>
          <c:showCatName val="0"/>
          <c:showSerName val="0"/>
          <c:showPercent val="0"/>
          <c:showBubbleSize val="0"/>
        </c:dLbls>
        <c:smooth val="0"/>
        <c:axId val="405696528"/>
        <c:axId val="405697088"/>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40569652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1736125401880879E-2"/>
          <c:y val="9.1011466011466244E-2"/>
          <c:w val="0.92016225003755758"/>
          <c:h val="0.7714305214305216"/>
        </c:manualLayout>
      </c:layout>
      <c:lineChart>
        <c:grouping val="standard"/>
        <c:varyColors val="0"/>
        <c:ser>
          <c:idx val="0"/>
          <c:order val="0"/>
          <c:tx>
            <c:strRef>
              <c:f>'line 1s'!$K$4</c:f>
              <c:strCache>
                <c:ptCount val="1"/>
                <c:pt idx="0">
                  <c:v>Платное ТВ</c:v>
                </c:pt>
              </c:strCache>
            </c:strRef>
          </c:tx>
          <c:spPr>
            <a:ln w="28575" cap="rnd">
              <a:solidFill>
                <a:schemeClr val="accent1"/>
              </a:solidFill>
              <a:round/>
            </a:ln>
            <a:effectLst/>
          </c:spPr>
          <c:marker>
            <c:symbol val="none"/>
          </c:marker>
          <c:dLbls>
            <c:delete val="1"/>
          </c:dLbls>
          <c:cat>
            <c:numRef>
              <c:f>'line 1s'!$J$5:$J$15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1s'!$K$5:$K$15</c:f>
              <c:numCache>
                <c:formatCode>###,##0</c:formatCode>
                <c:ptCount val="11"/>
                <c:pt idx="0">
                  <c:v>98042.37</c:v>
                </c:pt>
                <c:pt idx="1">
                  <c:v>99772.07</c:v>
                </c:pt>
                <c:pt idx="2">
                  <c:v>100004.99</c:v>
                </c:pt>
                <c:pt idx="3">
                  <c:v>100458.98</c:v>
                </c:pt>
                <c:pt idx="4">
                  <c:v>100583.8</c:v>
                </c:pt>
                <c:pt idx="5">
                  <c:v>100454.87</c:v>
                </c:pt>
                <c:pt idx="6">
                  <c:v>101199.3</c:v>
                </c:pt>
                <c:pt idx="7">
                  <c:v>99543.91</c:v>
                </c:pt>
                <c:pt idx="8">
                  <c:v>97590.21</c:v>
                </c:pt>
                <c:pt idx="9">
                  <c:v>94174.83</c:v>
                </c:pt>
                <c:pt idx="10">
                  <c:v>90647.12</c:v>
                </c:pt>
              </c:numCache>
            </c:numRef>
          </c:val>
          <c:smooth val="0"/>
          <c:extLst>
            <c:ext xmlns:c16="http://schemas.microsoft.com/office/drawing/2014/chart" uri="{C3380CC4-5D6E-409C-BE32-E72D297353CC}">
              <c16:uniqueId val="{00000000-6FEF-4CDD-A960-E622EFFE3F52}"/>
            </c:ext>
          </c:extLst>
        </c:ser>
        <c:ser>
          <c:idx val="1"/>
          <c:order val="1"/>
          <c:tx>
            <c:strRef>
              <c:f>'line 1s'!$L$4</c:f>
              <c:strCache>
                <c:ptCount val="1"/>
                <c:pt idx="0">
                  <c:v>OTT </c:v>
                </c:pt>
              </c:strCache>
            </c:strRef>
          </c:tx>
          <c:spPr>
            <a:ln w="28575" cap="rnd">
              <a:solidFill>
                <a:schemeClr val="accent2"/>
              </a:solidFill>
              <a:round/>
            </a:ln>
            <a:effectLst/>
          </c:spPr>
          <c:marker>
            <c:symbol val="none"/>
          </c:marker>
          <c:dLbls>
            <c:delete val="1"/>
          </c:dLbls>
          <c:cat>
            <c:numRef>
              <c:f>'line 1s'!$J$5:$J$15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'line 1s'!$L$5:$L$15</c:f>
              <c:numCache>
                <c:formatCode>###,##0.0000</c:formatCode>
                <c:ptCount val="11"/>
                <c:pt idx="0">
                  <c:v>4190.6000000000004</c:v>
                </c:pt>
                <c:pt idx="1">
                  <c:v>11577.62</c:v>
                </c:pt>
                <c:pt idx="2">
                  <c:v>20270.2</c:v>
                </c:pt>
                <c:pt idx="3">
                  <c:v>32144.14</c:v>
                </c:pt>
                <c:pt idx="4">
                  <c:v>46057.91</c:v>
                </c:pt>
                <c:pt idx="5">
                  <c:v>63507.32</c:v>
                </c:pt>
                <c:pt idx="6">
                  <c:v>80065.13</c:v>
                </c:pt>
                <c:pt idx="7">
                  <c:v>103510.84</c:v>
                </c:pt>
                <c:pt idx="8">
                  <c:v>129722.97</c:v>
                </c:pt>
                <c:pt idx="9">
                  <c:v>156031.48000000001</c:v>
                </c:pt>
                <c:pt idx="10">
                  <c:v>188055.55</c:v>
                </c:pt>
              </c:numCache>
            </c:numRef>
          </c:val>
          <c:smooth val="0"/>
          <c:extLst>
            <c:ext xmlns:c16="http://schemas.microsoft.com/office/drawing/2014/chart" uri="{C3380CC4-5D6E-409C-BE32-E72D297353CC}">
              <c16:uniqueId val="{00000001-6FEF-4CDD-A960-E622EFFE3F52}"/>
            </c:ext>
          </c:extLst>
        </c:ser>
        <c:dLbls>
          <c:dLblPos val="t"/>
          <c:showLegendKey val="0"/>
          <c:showVal val="1"/>
          <c:showCatName val="0"/>
          <c:showSerName val="0"/>
          <c:showPercent val="0"/>
          <c:showBubbleSize val="0"/>
        </c:dLbls>
        <c:smooth val="0"/>
        <c:axId val="405696528"/>
        <c:axId val="405697088"/>
      </c:lineChart>
      <c:catAx>
        <c:axId val="40569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5697088"/>
        <c:crosses val="autoZero"/>
        <c:auto val="1"/>
        <c:lblAlgn val="ctr"/>
        <c:lblOffset val="100"/>
        <c:noMultiLvlLbl val="0"/>
      </c:catAx>
      <c:valAx>
        <c:axId val="4056970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40569652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0.0762</cdr:y>
    </cdr:to>
    <cdr:sp macro="" textlink="">
      <cdr:nvSpPr>
        <cdr:cNvPr id="2" name="txtboxChartTitle"/>
        <cdr:cNvSpPr txBox="1"/>
      </cdr:nvSpPr>
      <cdr:spPr>
        <a:xfrm xmlns:a="http://schemas.openxmlformats.org/drawingml/2006/main">
          <a:off x="0" y="0"/>
          <a:ext cx="4319999" cy="2159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a:solidFill>
                <a:srgbClr val="FFFFFF"/>
              </a:solidFill>
              <a:latin typeface="Arial"/>
              <a:cs typeface="Arial" pitchFamily="34" charset="0"/>
            </a:rPr>
            <a:pPr algn="l"/>
            <a:t>Количество абонентов аналогового вещания, 2008-2018</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0.93933</cdr:y>
    </cdr:from>
    <cdr:to>
      <cdr:x>0.65264</cdr:x>
      <cdr:y>1</cdr:y>
    </cdr:to>
    <cdr:sp macro="" textlink="">
      <cdr:nvSpPr>
        <cdr:cNvPr id="6" name="txtBoxSourceLine"/>
        <cdr:cNvSpPr txBox="1"/>
      </cdr:nvSpPr>
      <cdr:spPr>
        <a:xfrm xmlns:a="http://schemas.openxmlformats.org/drawingml/2006/main">
          <a:off x="0" y="2921000"/>
          <a:ext cx="2819400" cy="1778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dirty="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393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297BB979-4DED-4E95-840F-40FD431E7C95}" type="TxLink">
            <a:rPr lang="en-US" sz="600" b="0" i="0" u="none" strike="noStrike">
              <a:solidFill>
                <a:srgbClr val="000000"/>
              </a:solidFill>
              <a:latin typeface="Arial"/>
              <a:cs typeface="Arial" pitchFamily="34" charset="0"/>
            </a:rPr>
            <a:pPr algn="r"/>
            <a:t>© 2019 IHS Markit</a:t>
          </a:fld>
          <a:endParaRPr lang="en-US" sz="600" b="0" dirty="0">
            <a:solidFill>
              <a:srgbClr val="000000"/>
            </a:solidFill>
            <a:latin typeface="Arial"/>
            <a:cs typeface="Arial"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1</cdr:x>
      <cdr:y>0.10332</cdr:y>
    </cdr:to>
    <cdr:sp macro="" textlink="">
      <cdr:nvSpPr>
        <cdr:cNvPr id="2" name="txtboxChartTitle"/>
        <cdr:cNvSpPr txBox="1"/>
      </cdr:nvSpPr>
      <cdr:spPr>
        <a:xfrm xmlns:a="http://schemas.openxmlformats.org/drawingml/2006/main">
          <a:off x="0" y="0"/>
          <a:ext cx="4320480" cy="223196"/>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r>
            <a:rPr lang="ru-RU" sz="1400" b="1" i="0" u="none" strike="noStrike" dirty="0">
              <a:solidFill>
                <a:srgbClr val="FFFFFF"/>
              </a:solidFill>
              <a:latin typeface="Arial"/>
              <a:cs typeface="Arial" pitchFamily="34" charset="0"/>
            </a:rPr>
            <a:t>Франция</a:t>
          </a:r>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2777928"/>
          <a:ext cx="2832105" cy="32384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dirty="0">
            <a:solidFill>
              <a:srgbClr val="000000"/>
            </a:solidFill>
            <a:latin typeface="Arial"/>
            <a:cs typeface="Arial"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0.09598</cdr:y>
    </cdr:to>
    <cdr:sp macro="" textlink="">
      <cdr:nvSpPr>
        <cdr:cNvPr id="2" name="txtboxChartTitle"/>
        <cdr:cNvSpPr txBox="1"/>
      </cdr:nvSpPr>
      <cdr:spPr>
        <a:xfrm xmlns:a="http://schemas.openxmlformats.org/drawingml/2006/main">
          <a:off x="0" y="0"/>
          <a:ext cx="4320480" cy="2232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a:solidFill>
                <a:srgbClr val="FFFFFF"/>
              </a:solidFill>
              <a:latin typeface="Arial"/>
              <a:cs typeface="Arial" pitchFamily="34" charset="0"/>
            </a:rPr>
            <a:pPr algn="l"/>
            <a:t>Бразилия</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2777928"/>
          <a:ext cx="2832105" cy="32384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a:solidFill>
              <a:srgbClr val="000000"/>
            </a:solidFill>
            <a:latin typeface="Arial"/>
            <a:cs typeface="Arial"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1</cdr:x>
      <cdr:y>0.09598</cdr:y>
    </cdr:to>
    <cdr:sp macro="" textlink="">
      <cdr:nvSpPr>
        <cdr:cNvPr id="2" name="txtboxChartTitle"/>
        <cdr:cNvSpPr txBox="1"/>
      </cdr:nvSpPr>
      <cdr:spPr>
        <a:xfrm xmlns:a="http://schemas.openxmlformats.org/drawingml/2006/main">
          <a:off x="0" y="0"/>
          <a:ext cx="4320479" cy="2232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a:solidFill>
                <a:srgbClr val="FFFFFF"/>
              </a:solidFill>
              <a:latin typeface="Arial"/>
              <a:cs typeface="Arial" pitchFamily="34" charset="0"/>
            </a:rPr>
            <a:pPr algn="l"/>
            <a:t>Китай</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2777928"/>
          <a:ext cx="2832105" cy="32384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a:solidFill>
              <a:srgbClr val="000000"/>
            </a:solidFill>
            <a:latin typeface="Arial"/>
            <a:cs typeface="Arial"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1</cdr:x>
      <cdr:y>0.0762</cdr:y>
    </cdr:to>
    <cdr:sp macro="" textlink="">
      <cdr:nvSpPr>
        <cdr:cNvPr id="2" name="txtboxChartTitle"/>
        <cdr:cNvSpPr txBox="1"/>
      </cdr:nvSpPr>
      <cdr:spPr>
        <a:xfrm xmlns:a="http://schemas.openxmlformats.org/drawingml/2006/main">
          <a:off x="0" y="0"/>
          <a:ext cx="4319999" cy="2159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a:solidFill>
                <a:srgbClr val="FFFFFF"/>
              </a:solidFill>
              <a:latin typeface="Arial"/>
              <a:cs typeface="Arial" pitchFamily="34" charset="0"/>
            </a:rPr>
            <a:pPr algn="l"/>
            <a:t>Количество абонентов и темп роста платного ТВ и OTT в России, 2008-2018</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2777928"/>
          <a:ext cx="2832105" cy="32384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a:solidFill>
              <a:srgbClr val="000000"/>
            </a:solidFill>
            <a:latin typeface="Arial"/>
            <a:cs typeface="Arial"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1</cdr:x>
      <cdr:y>0.08265</cdr:y>
    </cdr:to>
    <cdr:sp macro="" textlink="">
      <cdr:nvSpPr>
        <cdr:cNvPr id="2" name="txtboxChartTitle"/>
        <cdr:cNvSpPr txBox="1"/>
      </cdr:nvSpPr>
      <cdr:spPr>
        <a:xfrm xmlns:a="http://schemas.openxmlformats.org/drawingml/2006/main">
          <a:off x="0" y="0"/>
          <a:ext cx="3350662" cy="369332"/>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600" b="1" i="0" u="none" strike="noStrike">
              <a:solidFill>
                <a:srgbClr val="FFFFFF"/>
              </a:solidFill>
              <a:latin typeface="Arial"/>
              <a:cs typeface="Arial" pitchFamily="34" charset="0"/>
            </a:rPr>
            <a:pPr algn="l"/>
            <a:t>США</a:t>
          </a:fld>
          <a:endParaRPr lang="en-US" sz="900" b="1" i="0" u="none" strike="noStrike" dirty="0">
            <a:solidFill>
              <a:srgbClr val="FFFFFF"/>
            </a:solidFill>
            <a:latin typeface="Arial"/>
            <a:cs typeface="Arial"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1</cdr:x>
      <cdr:y>0.08307</cdr:y>
    </cdr:to>
    <cdr:sp macro="" textlink="">
      <cdr:nvSpPr>
        <cdr:cNvPr id="2" name="txtboxChartTitle"/>
        <cdr:cNvSpPr txBox="1"/>
      </cdr:nvSpPr>
      <cdr:spPr>
        <a:xfrm xmlns:a="http://schemas.openxmlformats.org/drawingml/2006/main">
          <a:off x="0" y="0"/>
          <a:ext cx="3960438" cy="3888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a:solidFill>
                <a:srgbClr val="FFFFFF"/>
              </a:solidFill>
              <a:latin typeface="Arial"/>
              <a:cs typeface="Arial" pitchFamily="34" charset="0"/>
            </a:rPr>
            <a:pPr algn="l"/>
            <a:t>Китай</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5.55556E-6</cdr:x>
      <cdr:y>0.1061</cdr:y>
    </cdr:from>
    <cdr:to>
      <cdr:x>0.04998</cdr:x>
      <cdr:y>0.79194</cdr:y>
    </cdr:to>
    <cdr:sp macro="" textlink="">
      <cdr:nvSpPr>
        <cdr:cNvPr id="5" name="txtBoxPrimaryYAxisLabel"/>
        <cdr:cNvSpPr txBox="1"/>
      </cdr:nvSpPr>
      <cdr:spPr>
        <a:xfrm xmlns:a="http://schemas.openxmlformats.org/drawingml/2006/main" rot="16200000">
          <a:off x="-896919" y="1207858"/>
          <a:ext cx="2009786" cy="2159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6200" rIns="76200" bIns="76200" rtlCol="0" anchor="t">
          <a:noAutofit/>
        </a:bodyPr>
        <a:lstStyle xmlns:a="http://schemas.openxmlformats.org/drawingml/2006/main"/>
        <a:p xmlns:a="http://schemas.openxmlformats.org/drawingml/2006/main">
          <a:pPr algn="ctr"/>
          <a:endParaRPr lang="en-US" sz="700" b="1" dirty="0" err="1">
            <a:solidFill>
              <a:srgbClr val="000000"/>
            </a:solidFill>
            <a:latin typeface="Aria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2.23989E-7</cdr:y>
    </cdr:from>
    <cdr:to>
      <cdr:x>1</cdr:x>
      <cdr:y>0.08065</cdr:y>
    </cdr:to>
    <cdr:sp macro="" textlink="">
      <cdr:nvSpPr>
        <cdr:cNvPr id="2" name="txtboxChartTitle"/>
        <cdr:cNvSpPr txBox="1"/>
      </cdr:nvSpPr>
      <cdr:spPr>
        <a:xfrm xmlns:a="http://schemas.openxmlformats.org/drawingml/2006/main">
          <a:off x="0" y="1"/>
          <a:ext cx="10107849" cy="36004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r>
            <a:rPr lang="ru-RU" sz="1400" b="1" i="0" u="none" strike="noStrike" dirty="0">
              <a:solidFill>
                <a:srgbClr val="FFFFFF"/>
              </a:solidFill>
              <a:latin typeface="Arial" panose="020B0604020202020204" pitchFamily="34" charset="0"/>
              <a:cs typeface="Arial" pitchFamily="34" charset="0"/>
            </a:rPr>
            <a:t>Доход от подписчиков, глобально, млн. USD, 2008-2018</a:t>
          </a:r>
          <a:endParaRPr lang="en-US" sz="1400" b="1" i="0" u="none" strike="noStrike" dirty="0">
            <a:solidFill>
              <a:srgbClr val="FFFFFF"/>
            </a:solidFill>
            <a:latin typeface="Arial" panose="020B0604020202020204" pitchFamily="34" charset="0"/>
            <a:cs typeface="Arial" pitchFamily="34" charset="0"/>
          </a:endParaRPr>
        </a:p>
      </cdr:txBody>
    </cdr:sp>
  </cdr:relSizeAnchor>
  <cdr:relSizeAnchor xmlns:cdr="http://schemas.openxmlformats.org/drawingml/2006/chartDrawing">
    <cdr:from>
      <cdr:x>0</cdr:x>
      <cdr:y>0.93725</cdr:y>
    </cdr:from>
    <cdr:to>
      <cdr:x>0.65264</cdr:x>
      <cdr:y>1</cdr:y>
    </cdr:to>
    <cdr:sp macro="" textlink="">
      <cdr:nvSpPr>
        <cdr:cNvPr id="6" name="txtBoxSourceLine"/>
        <cdr:cNvSpPr txBox="1"/>
      </cdr:nvSpPr>
      <cdr:spPr>
        <a:xfrm xmlns:a="http://schemas.openxmlformats.org/drawingml/2006/main">
          <a:off x="0" y="2819400"/>
          <a:ext cx="2819400" cy="1778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C6831867-11AE-42D4-B0F4-C616B064448B}" type="TxLink">
            <a:rPr lang="en-US" sz="600" b="0" i="0" u="none" strike="noStrike">
              <a:solidFill>
                <a:srgbClr val="000000"/>
              </a:solidFill>
              <a:latin typeface="Arial" panose="020B0604020202020204" pitchFamily="34" charset="0"/>
              <a:cs typeface="Arial" pitchFamily="34" charset="0"/>
            </a:rPr>
            <a:pPr algn="l"/>
            <a:t>Source: IHS Markit</a:t>
          </a:fld>
          <a:endParaRPr lang="en-US" sz="600" b="0" i="1" u="none" strike="noStrike">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39395" y="2643219"/>
          <a:ext cx="1435100" cy="190026"/>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p xmlns:a="http://schemas.openxmlformats.org/drawingml/2006/main">
          <a:pPr algn="r"/>
          <a:fld id="{D3C677C9-F501-4814-A2D5-1BF47B294BED}" type="TxLink">
            <a:rPr lang="en-US" sz="600" b="0" i="0" u="none" strike="noStrike">
              <a:solidFill>
                <a:srgbClr val="000000"/>
              </a:solidFill>
              <a:latin typeface="Arial" panose="020B0604020202020204" pitchFamily="34" charset="0"/>
              <a:cs typeface="Arial" pitchFamily="34" charset="0"/>
            </a:rPr>
            <a:pPr algn="r"/>
            <a:t>© 2018 IHS Markit</a:t>
          </a:fld>
          <a:endParaRPr lang="en-US" sz="600" b="0" i="0" u="none" strike="noStrike">
            <a:solidFill>
              <a:srgbClr val="000000"/>
            </a:solidFill>
            <a:latin typeface="Arial" panose="020B0604020202020204" pitchFamily="34" charset="0"/>
            <a:cs typeface="Arial" pitchFamily="34" charset="0"/>
          </a:endParaRPr>
        </a:p>
      </cdr:txBody>
    </cdr:sp>
  </cdr:relSizeAnchor>
  <cdr:relSizeAnchor xmlns:cdr="http://schemas.openxmlformats.org/drawingml/2006/chartDrawing">
    <cdr:from>
      <cdr:x>0.00222</cdr:x>
      <cdr:y>0.19705</cdr:y>
    </cdr:from>
    <cdr:to>
      <cdr:x>0.0522</cdr:x>
      <cdr:y>0.57411</cdr:y>
    </cdr:to>
    <cdr:sp macro="" textlink="">
      <cdr:nvSpPr>
        <cdr:cNvPr id="5" name="txtBoxPrimaryYAxisLabel"/>
        <cdr:cNvSpPr txBox="1"/>
      </cdr:nvSpPr>
      <cdr:spPr>
        <a:xfrm xmlns:a="http://schemas.openxmlformats.org/drawingml/2006/main" rot="16200000">
          <a:off x="-416612" y="984493"/>
          <a:ext cx="1068303" cy="2159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6200" rIns="76200" bIns="76200" rtlCol="0" anchor="t">
          <a:noAutofit/>
        </a:bodyPr>
        <a:lstStyle xmlns:a="http://schemas.openxmlformats.org/drawingml/2006/main"/>
        <a:p xmlns:a="http://schemas.openxmlformats.org/drawingml/2006/main">
          <a:pPr algn="ctr"/>
          <a:fld id="{1CC9E4AE-D81F-4109-B87F-37A2227D0930}" type="TxLink">
            <a:rPr lang="en-US" sz="700" b="1" i="0" u="none" strike="noStrike" dirty="0" err="1" smtClean="0">
              <a:solidFill>
                <a:srgbClr val="000000"/>
              </a:solidFill>
              <a:latin typeface="Arial" panose="020B0604020202020204" pitchFamily="34" charset="0"/>
              <a:cs typeface="Arial"/>
            </a:rPr>
            <a:pPr algn="ctr"/>
            <a:t> </a:t>
          </a:fld>
          <a:endParaRPr lang="en-US" sz="700" b="1" i="0" u="none" strike="noStrike" dirty="0" err="1">
            <a:solidFill>
              <a:srgbClr val="000000"/>
            </a:solidFill>
            <a:latin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1</cdr:x>
      <cdr:y>0.0762</cdr:y>
    </cdr:to>
    <cdr:sp macro="" textlink="">
      <cdr:nvSpPr>
        <cdr:cNvPr id="2" name="txtboxChartTitle"/>
        <cdr:cNvSpPr txBox="1"/>
      </cdr:nvSpPr>
      <cdr:spPr>
        <a:xfrm xmlns:a="http://schemas.openxmlformats.org/drawingml/2006/main">
          <a:off x="0" y="0"/>
          <a:ext cx="4319999" cy="2159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a:solidFill>
                <a:srgbClr val="FFFFFF"/>
              </a:solidFill>
              <a:latin typeface="Arial"/>
              <a:cs typeface="Arial" pitchFamily="34" charset="0"/>
            </a:rPr>
            <a:pPr algn="l"/>
            <a:t>Количество абонентов, глобально, 2008-2022</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2777928"/>
          <a:ext cx="2832105" cy="32384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dirty="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dirty="0">
            <a:solidFill>
              <a:srgbClr val="000000"/>
            </a:solidFill>
            <a:latin typeface="Arial"/>
            <a:cs typeface="Arial"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1</cdr:x>
      <cdr:y>0.0762</cdr:y>
    </cdr:to>
    <cdr:sp macro="" textlink="">
      <cdr:nvSpPr>
        <cdr:cNvPr id="2" name="txtboxChartTitle"/>
        <cdr:cNvSpPr txBox="1"/>
      </cdr:nvSpPr>
      <cdr:spPr>
        <a:xfrm xmlns:a="http://schemas.openxmlformats.org/drawingml/2006/main">
          <a:off x="0" y="-962024"/>
          <a:ext cx="4176017" cy="445873"/>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smtClean="0">
              <a:solidFill>
                <a:srgbClr val="FFFFFF"/>
              </a:solidFill>
              <a:latin typeface="Arial"/>
              <a:cs typeface="Arial" pitchFamily="34" charset="0"/>
            </a:rPr>
            <a:pPr algn="l"/>
            <a:t>Количество абонентов в России, 2008-2022</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5038393"/>
          <a:ext cx="2737713" cy="587388"/>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dirty="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dirty="0">
            <a:solidFill>
              <a:srgbClr val="000000"/>
            </a:solidFill>
            <a:latin typeface="Arial"/>
            <a:cs typeface="Arial" pitchFamily="34" charset="0"/>
          </a:endParaRPr>
        </a:p>
      </cdr:txBody>
    </cdr:sp>
  </cdr:relSizeAnchor>
  <cdr:relSizeAnchor xmlns:cdr="http://schemas.openxmlformats.org/drawingml/2006/chartDrawing">
    <cdr:from>
      <cdr:x>0.72253</cdr:x>
      <cdr:y>0.10395</cdr:y>
    </cdr:from>
    <cdr:to>
      <cdr:x>0.95894</cdr:x>
      <cdr:y>0.74157</cdr:y>
    </cdr:to>
    <cdr:sp macro="" textlink="">
      <cdr:nvSpPr>
        <cdr:cNvPr id="3" name="Rectangle 2">
          <a:extLst xmlns:a="http://schemas.openxmlformats.org/drawingml/2006/main">
            <a:ext uri="{FF2B5EF4-FFF2-40B4-BE49-F238E27FC236}">
              <a16:creationId xmlns:a16="http://schemas.microsoft.com/office/drawing/2014/main" id="{92737AFD-C32C-4B39-9AC0-4D2044FB20AA}"/>
            </a:ext>
          </a:extLst>
        </cdr:cNvPr>
        <cdr:cNvSpPr/>
      </cdr:nvSpPr>
      <cdr:spPr>
        <a:xfrm xmlns:a="http://schemas.openxmlformats.org/drawingml/2006/main">
          <a:off x="3953800" y="608248"/>
          <a:ext cx="1293674" cy="3730936"/>
        </a:xfrm>
        <a:prstGeom xmlns:a="http://schemas.openxmlformats.org/drawingml/2006/main" prst="rect">
          <a:avLst/>
        </a:prstGeom>
        <a:solidFill xmlns:a="http://schemas.openxmlformats.org/drawingml/2006/main">
          <a:schemeClr val="accent1">
            <a:alpha val="13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2.07274E-7</cdr:y>
    </cdr:from>
    <cdr:to>
      <cdr:x>1</cdr:x>
      <cdr:y>0.08955</cdr:y>
    </cdr:to>
    <cdr:sp macro="" textlink="">
      <cdr:nvSpPr>
        <cdr:cNvPr id="2" name="txtboxChartTitle"/>
        <cdr:cNvSpPr txBox="1"/>
      </cdr:nvSpPr>
      <cdr:spPr>
        <a:xfrm xmlns:a="http://schemas.openxmlformats.org/drawingml/2006/main">
          <a:off x="0" y="1"/>
          <a:ext cx="10107849" cy="432048"/>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r>
            <a:rPr lang="ru-RU" sz="1400" b="1" dirty="0">
              <a:solidFill>
                <a:srgbClr val="FFFFFF"/>
              </a:solidFill>
              <a:latin typeface="Arial"/>
              <a:cs typeface="Arial" pitchFamily="34" charset="0"/>
            </a:rPr>
            <a:t>Количество</a:t>
          </a:r>
          <a:r>
            <a:rPr lang="ru-RU" sz="1400" b="1" dirty="0">
              <a:solidFill>
                <a:srgbClr val="FFFFFF"/>
              </a:solidFill>
              <a:cs typeface="Arial" pitchFamily="34" charset="0"/>
            </a:rPr>
            <a:t> абонентов платного ТВ по операторам в 2018 году</a:t>
          </a:r>
          <a:r>
            <a:rPr lang="en-GB" sz="1400" b="1" dirty="0">
              <a:solidFill>
                <a:srgbClr val="FFFFFF"/>
              </a:solidFill>
              <a:cs typeface="Arial" pitchFamily="34" charset="0"/>
            </a:rPr>
            <a:t>,</a:t>
          </a:r>
          <a:r>
            <a:rPr lang="ru-RU" sz="1400" b="1" dirty="0">
              <a:solidFill>
                <a:srgbClr val="FFFFFF"/>
              </a:solidFill>
              <a:cs typeface="Arial" pitchFamily="34" charset="0"/>
            </a:rPr>
            <a:t> тыс. абонентов	</a:t>
          </a:r>
        </a:p>
      </cdr:txBody>
    </cdr:sp>
  </cdr:relSizeAnchor>
  <cdr:relSizeAnchor xmlns:cdr="http://schemas.openxmlformats.org/drawingml/2006/chartDrawing">
    <cdr:from>
      <cdr:x>0</cdr:x>
      <cdr:y>0.93933</cdr:y>
    </cdr:from>
    <cdr:to>
      <cdr:x>0.65264</cdr:x>
      <cdr:y>1</cdr:y>
    </cdr:to>
    <cdr:sp macro="" textlink="">
      <cdr:nvSpPr>
        <cdr:cNvPr id="6" name="txtBoxSourceLine"/>
        <cdr:cNvSpPr txBox="1"/>
      </cdr:nvSpPr>
      <cdr:spPr>
        <a:xfrm xmlns:a="http://schemas.openxmlformats.org/drawingml/2006/main">
          <a:off x="0" y="2921000"/>
          <a:ext cx="2819400" cy="1778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393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1D3A8802-EAB0-4D91-92A1-74CEC9CB959E}" type="TxLink">
            <a:rPr lang="en-US" sz="600" b="0" i="0" u="none" strike="noStrike">
              <a:solidFill>
                <a:srgbClr val="000000"/>
              </a:solidFill>
              <a:latin typeface="Arial"/>
              <a:cs typeface="Arial" pitchFamily="34" charset="0"/>
            </a:rPr>
            <a:pPr algn="r"/>
            <a:t>© 2019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5.55556E-6</cdr:x>
      <cdr:y>0.1061</cdr:y>
    </cdr:from>
    <cdr:to>
      <cdr:x>0.04998</cdr:x>
      <cdr:y>0.79194</cdr:y>
    </cdr:to>
    <cdr:sp macro="" textlink="">
      <cdr:nvSpPr>
        <cdr:cNvPr id="5" name="txtBoxPrimaryYAxisLabel"/>
        <cdr:cNvSpPr txBox="1"/>
      </cdr:nvSpPr>
      <cdr:spPr>
        <a:xfrm xmlns:a="http://schemas.openxmlformats.org/drawingml/2006/main" rot="16200000">
          <a:off x="-896919" y="1207858"/>
          <a:ext cx="2009786" cy="2159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6200" rIns="76200" bIns="76200" rtlCol="0" anchor="t">
          <a:noAutofit/>
        </a:bodyPr>
        <a:lstStyle xmlns:a="http://schemas.openxmlformats.org/drawingml/2006/main"/>
        <a:p xmlns:a="http://schemas.openxmlformats.org/drawingml/2006/main">
          <a:pPr algn="ctr"/>
          <a:fld id="{4B975B6B-27D4-4E16-9720-8A2505AD9221}" type="TxLink">
            <a:rPr lang="en-US" sz="700" b="1" i="0" u="none" strike="noStrike" dirty="0" err="1" smtClean="0">
              <a:solidFill>
                <a:srgbClr val="000000"/>
              </a:solidFill>
              <a:latin typeface="Arial"/>
              <a:cs typeface="Arial"/>
            </a:rPr>
            <a:pPr algn="ctr"/>
            <a:t> </a:t>
          </a:fld>
          <a:endParaRPr lang="en-US" sz="700" b="1" dirty="0" err="1">
            <a:solidFill>
              <a:srgbClr val="000000"/>
            </a:solidFill>
            <a:latin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0.07907</cdr:y>
    </cdr:to>
    <cdr:sp macro="" textlink="">
      <cdr:nvSpPr>
        <cdr:cNvPr id="2" name="txtboxChartTitle"/>
        <cdr:cNvSpPr txBox="1"/>
      </cdr:nvSpPr>
      <cdr:spPr>
        <a:xfrm xmlns:a="http://schemas.openxmlformats.org/drawingml/2006/main">
          <a:off x="0" y="0"/>
          <a:ext cx="4319999" cy="358234"/>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r>
            <a:rPr lang="ru-RU" sz="1400" b="1" i="0" u="none" strike="noStrike" dirty="0">
              <a:solidFill>
                <a:srgbClr val="FFFFFF"/>
              </a:solidFill>
              <a:latin typeface="Arial"/>
              <a:cs typeface="Arial" pitchFamily="34" charset="0"/>
            </a:rPr>
            <a:t>Россия: количество абонентов платного ТВ</a:t>
          </a:r>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0.93933</cdr:y>
    </cdr:from>
    <cdr:to>
      <cdr:x>0.65264</cdr:x>
      <cdr:y>1</cdr:y>
    </cdr:to>
    <cdr:sp macro="" textlink="">
      <cdr:nvSpPr>
        <cdr:cNvPr id="6" name="txtBoxSourceLine"/>
        <cdr:cNvSpPr txBox="1"/>
      </cdr:nvSpPr>
      <cdr:spPr>
        <a:xfrm xmlns:a="http://schemas.openxmlformats.org/drawingml/2006/main">
          <a:off x="0" y="2921000"/>
          <a:ext cx="2819400" cy="1778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endParaRPr lang="en-US" sz="600" b="0" dirty="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393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297BB979-4DED-4E95-840F-40FD431E7C95}" type="TxLink">
            <a:rPr lang="en-US" sz="600" b="0" i="0" u="none" strike="noStrike">
              <a:solidFill>
                <a:srgbClr val="000000"/>
              </a:solidFill>
              <a:latin typeface="Arial"/>
              <a:cs typeface="Arial" pitchFamily="34" charset="0"/>
            </a:rPr>
            <a:pPr algn="r"/>
            <a:t>© 2019 IHS Markit</a:t>
          </a:fld>
          <a:endParaRPr lang="en-US" sz="600" b="0" dirty="0">
            <a:solidFill>
              <a:srgbClr val="000000"/>
            </a:solidFill>
            <a:latin typeface="Arial"/>
            <a:cs typeface="Arial" pitchFamily="34" charset="0"/>
          </a:endParaRPr>
        </a:p>
      </cdr:txBody>
    </cdr:sp>
  </cdr:relSizeAnchor>
  <cdr:relSizeAnchor xmlns:cdr="http://schemas.openxmlformats.org/drawingml/2006/chartDrawing">
    <cdr:from>
      <cdr:x>0.11478</cdr:x>
      <cdr:y>0.92632</cdr:y>
    </cdr:from>
    <cdr:to>
      <cdr:x>1</cdr:x>
      <cdr:y>1</cdr:y>
    </cdr:to>
    <cdr:sp macro="" textlink="">
      <cdr:nvSpPr>
        <cdr:cNvPr id="7" name="txtBoxPrimaryXAxisLabel"/>
        <cdr:cNvSpPr txBox="1"/>
      </cdr:nvSpPr>
      <cdr:spPr>
        <a:xfrm xmlns:a="http://schemas.openxmlformats.org/drawingml/2006/main">
          <a:off x="495850" y="3933641"/>
          <a:ext cx="3824149" cy="31288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76200" tIns="76200" rIns="76200" bIns="762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3F7699B-4BCD-4342-A983-902152AF6500}" type="TxLink">
            <a:rPr lang="en-US" sz="800" b="1" i="0" u="none" strike="noStrike" dirty="0" err="1" smtClean="0">
              <a:solidFill>
                <a:srgbClr val="000000"/>
              </a:solidFill>
              <a:latin typeface="Arial"/>
              <a:cs typeface="Arial"/>
            </a:rPr>
            <a:pPr algn="ctr"/>
            <a:t> </a:t>
          </a:fld>
          <a:endParaRPr lang="en-US" sz="800" b="1" dirty="0" err="1">
            <a:solidFill>
              <a:srgbClr val="000000"/>
            </a:solidFill>
            <a:latin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0.08295</cdr:y>
    </cdr:to>
    <cdr:sp macro="" textlink="">
      <cdr:nvSpPr>
        <cdr:cNvPr id="2" name="txtboxChartTitle"/>
        <cdr:cNvSpPr txBox="1"/>
      </cdr:nvSpPr>
      <cdr:spPr>
        <a:xfrm xmlns:a="http://schemas.openxmlformats.org/drawingml/2006/main">
          <a:off x="0" y="0"/>
          <a:ext cx="4248231" cy="358234"/>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r>
            <a:rPr lang="ru-RU" sz="1400" b="1" dirty="0">
              <a:solidFill>
                <a:srgbClr val="FFFFFF"/>
              </a:solidFill>
              <a:cs typeface="Arial" pitchFamily="34" charset="0"/>
            </a:rPr>
            <a:t>Европа: количество абонентов платного ТВ</a:t>
          </a:r>
          <a:endParaRPr lang="en-US" sz="14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0.93933</cdr:y>
    </cdr:from>
    <cdr:to>
      <cdr:x>0.65264</cdr:x>
      <cdr:y>1</cdr:y>
    </cdr:to>
    <cdr:sp macro="" textlink="">
      <cdr:nvSpPr>
        <cdr:cNvPr id="6" name="txtBoxSourceLine"/>
        <cdr:cNvSpPr txBox="1"/>
      </cdr:nvSpPr>
      <cdr:spPr>
        <a:xfrm xmlns:a="http://schemas.openxmlformats.org/drawingml/2006/main">
          <a:off x="0" y="2921000"/>
          <a:ext cx="2819400" cy="1778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393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endParaRPr lang="en-US" sz="600" b="0" dirty="0">
            <a:solidFill>
              <a:srgbClr val="000000"/>
            </a:solidFill>
            <a:latin typeface="Arial"/>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0.10276</cdr:y>
    </cdr:to>
    <cdr:sp macro="" textlink="">
      <cdr:nvSpPr>
        <cdr:cNvPr id="2" name="txtboxChartTitle"/>
        <cdr:cNvSpPr txBox="1"/>
      </cdr:nvSpPr>
      <cdr:spPr>
        <a:xfrm xmlns:a="http://schemas.openxmlformats.org/drawingml/2006/main">
          <a:off x="0" y="0"/>
          <a:ext cx="4320479" cy="221986"/>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a:solidFill>
                <a:srgbClr val="FFFFFF"/>
              </a:solidFill>
              <a:latin typeface="Arial"/>
              <a:cs typeface="Arial" pitchFamily="34" charset="0"/>
            </a:rPr>
            <a:pPr algn="l"/>
            <a:t>США</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2777928"/>
          <a:ext cx="2832105" cy="32384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a:solidFill>
              <a:srgbClr val="000000"/>
            </a:solidFill>
            <a:latin typeface="Arial"/>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0.10332</cdr:y>
    </cdr:to>
    <cdr:sp macro="" textlink="">
      <cdr:nvSpPr>
        <cdr:cNvPr id="2" name="txtboxChartTitle"/>
        <cdr:cNvSpPr txBox="1"/>
      </cdr:nvSpPr>
      <cdr:spPr>
        <a:xfrm xmlns:a="http://schemas.openxmlformats.org/drawingml/2006/main">
          <a:off x="0" y="0"/>
          <a:ext cx="4320480" cy="223196"/>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r>
            <a:rPr lang="ru-RU" sz="1400" b="1" i="0" u="none" strike="noStrike" dirty="0">
              <a:solidFill>
                <a:srgbClr val="FFFFFF"/>
              </a:solidFill>
              <a:latin typeface="Arial"/>
              <a:cs typeface="Arial" pitchFamily="34" charset="0"/>
            </a:rPr>
            <a:t>Франция</a:t>
          </a:r>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2777928"/>
          <a:ext cx="2832105" cy="32384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dirty="0">
            <a:solidFill>
              <a:srgbClr val="000000"/>
            </a:solidFill>
            <a:latin typeface="Arial"/>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0.09598</cdr:y>
    </cdr:to>
    <cdr:sp macro="" textlink="">
      <cdr:nvSpPr>
        <cdr:cNvPr id="2" name="txtboxChartTitle"/>
        <cdr:cNvSpPr txBox="1"/>
      </cdr:nvSpPr>
      <cdr:spPr>
        <a:xfrm xmlns:a="http://schemas.openxmlformats.org/drawingml/2006/main">
          <a:off x="0" y="0"/>
          <a:ext cx="4320480" cy="2232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a:solidFill>
                <a:srgbClr val="FFFFFF"/>
              </a:solidFill>
              <a:latin typeface="Arial"/>
              <a:cs typeface="Arial" pitchFamily="34" charset="0"/>
            </a:rPr>
            <a:pPr algn="l"/>
            <a:t>Бразилия</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2777928"/>
          <a:ext cx="2832105" cy="32384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a:solidFill>
              <a:srgbClr val="000000"/>
            </a:solidFill>
            <a:latin typeface="Arial"/>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1</cdr:x>
      <cdr:y>0.09598</cdr:y>
    </cdr:to>
    <cdr:sp macro="" textlink="">
      <cdr:nvSpPr>
        <cdr:cNvPr id="2" name="txtboxChartTitle"/>
        <cdr:cNvSpPr txBox="1"/>
      </cdr:nvSpPr>
      <cdr:spPr>
        <a:xfrm xmlns:a="http://schemas.openxmlformats.org/drawingml/2006/main">
          <a:off x="0" y="0"/>
          <a:ext cx="4320479" cy="2232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a:solidFill>
                <a:srgbClr val="FFFFFF"/>
              </a:solidFill>
              <a:latin typeface="Arial"/>
              <a:cs typeface="Arial" pitchFamily="34" charset="0"/>
            </a:rPr>
            <a:pPr algn="l"/>
            <a:t>Китай</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2777928"/>
          <a:ext cx="2832105" cy="32384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a:solidFill>
              <a:srgbClr val="000000"/>
            </a:solidFill>
            <a:latin typeface="Arial"/>
            <a:cs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1</cdr:x>
      <cdr:y>0.10276</cdr:y>
    </cdr:to>
    <cdr:sp macro="" textlink="">
      <cdr:nvSpPr>
        <cdr:cNvPr id="2" name="txtboxChartTitle"/>
        <cdr:cNvSpPr txBox="1"/>
      </cdr:nvSpPr>
      <cdr:spPr>
        <a:xfrm xmlns:a="http://schemas.openxmlformats.org/drawingml/2006/main">
          <a:off x="0" y="0"/>
          <a:ext cx="4320479" cy="221986"/>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400" b="1" i="0" u="none" strike="noStrike">
              <a:solidFill>
                <a:srgbClr val="FFFFFF"/>
              </a:solidFill>
              <a:latin typeface="Arial"/>
              <a:cs typeface="Arial" pitchFamily="34" charset="0"/>
            </a:rPr>
            <a:pPr algn="l"/>
            <a:t>США</a:t>
          </a:fld>
          <a:endParaRPr lang="en-US" sz="900" b="1" i="0" u="none" strike="noStrike" dirty="0">
            <a:solidFill>
              <a:srgbClr val="FFFFFF"/>
            </a:solidFill>
            <a:latin typeface="Arial"/>
            <a:cs typeface="Arial" pitchFamily="34" charset="0"/>
          </a:endParaRPr>
        </a:p>
      </cdr:txBody>
    </cdr:sp>
  </cdr:relSizeAnchor>
  <cdr:relSizeAnchor xmlns:cdr="http://schemas.openxmlformats.org/drawingml/2006/chartDrawing">
    <cdr:from>
      <cdr:x>0</cdr:x>
      <cdr:y>0.89559</cdr:y>
    </cdr:from>
    <cdr:to>
      <cdr:x>0.65558</cdr:x>
      <cdr:y>1</cdr:y>
    </cdr:to>
    <cdr:sp macro="" textlink="">
      <cdr:nvSpPr>
        <cdr:cNvPr id="6" name="txtBoxSourceLine"/>
        <cdr:cNvSpPr txBox="1"/>
      </cdr:nvSpPr>
      <cdr:spPr>
        <a:xfrm xmlns:a="http://schemas.openxmlformats.org/drawingml/2006/main">
          <a:off x="0" y="2777928"/>
          <a:ext cx="2832105" cy="323849"/>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0" rIns="76200" bIns="76200" rtlCol="0" anchor="b"/>
        <a:lstStyle xmlns:a="http://schemas.openxmlformats.org/drawingml/2006/main"/>
        <a:p xmlns:a="http://schemas.openxmlformats.org/drawingml/2006/main">
          <a:pPr algn="l"/>
          <a:fld id="{B23CE50E-03B5-4DC7-84FB-CC0A7C609598}" type="TxLink">
            <a:rPr lang="en-US" sz="600" b="0" i="0" u="none" strike="noStrike">
              <a:solidFill>
                <a:srgbClr val="000000"/>
              </a:solidFill>
              <a:latin typeface="Arial"/>
              <a:cs typeface="Arial" pitchFamily="34" charset="0"/>
            </a:rPr>
            <a:pPr algn="l"/>
            <a:t>Source: IHS Markit</a:t>
          </a:fld>
          <a:endParaRPr lang="en-US" sz="600" b="0">
            <a:solidFill>
              <a:srgbClr val="000000"/>
            </a:solidFill>
            <a:latin typeface="Arial"/>
            <a:cs typeface="Arial" pitchFamily="34" charset="0"/>
          </a:endParaRPr>
        </a:p>
      </cdr:txBody>
    </cdr:sp>
  </cdr:relSizeAnchor>
  <cdr:relSizeAnchor xmlns:cdr="http://schemas.openxmlformats.org/drawingml/2006/chartDrawing">
    <cdr:from>
      <cdr:x>0.6678</cdr:x>
      <cdr:y>0.93293</cdr:y>
    </cdr:from>
    <cdr:to>
      <cdr:x>1</cdr:x>
      <cdr:y>1</cdr:y>
    </cdr:to>
    <cdr:sp macro="" textlink="">
      <cdr:nvSpPr>
        <cdr:cNvPr id="4" name="txtboxCopyrightLine"/>
        <cdr:cNvSpPr txBox="1"/>
      </cdr:nvSpPr>
      <cdr:spPr>
        <a:xfrm xmlns:a="http://schemas.openxmlformats.org/drawingml/2006/main">
          <a:off x="7152095" y="2733858"/>
          <a:ext cx="1435100" cy="19654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C043D658-ABC1-4034-88CC-3AB4685822A7}" type="TxLink">
            <a:rPr lang="en-US" sz="600" b="0" i="0" u="none" strike="noStrike">
              <a:solidFill>
                <a:srgbClr val="000000"/>
              </a:solidFill>
              <a:latin typeface="Arial"/>
              <a:cs typeface="Arial" pitchFamily="34" charset="0"/>
            </a:rPr>
            <a:pPr algn="r"/>
            <a:t>© 2019 IHS Markit</a:t>
          </a:fld>
          <a:endParaRPr lang="en-US" sz="600" b="0">
            <a:solidFill>
              <a:srgbClr val="000000"/>
            </a:solidFill>
            <a:latin typeface="Arial"/>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771D080-37A6-F24B-B78D-17FAB3D256E5}" type="datetimeFigureOut">
              <a:rPr lang="en-US" smtClean="0"/>
              <a:t>5/22/2019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C0039FC-807A-074E-B68E-D1B8732431AA}" type="slidenum">
              <a:rPr lang="en-US" smtClean="0"/>
              <a:t>‹#›</a:t>
            </a:fld>
            <a:endParaRPr lang="en-US"/>
          </a:p>
        </p:txBody>
      </p:sp>
    </p:spTree>
    <p:extLst>
      <p:ext uri="{BB962C8B-B14F-4D97-AF65-F5344CB8AC3E}">
        <p14:creationId xmlns:p14="http://schemas.microsoft.com/office/powerpoint/2010/main" val="568973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2484F9-5844-A041-990A-4DB2EC6CDB70}" type="datetimeFigureOut">
              <a:rPr lang="en-US" smtClean="0"/>
              <a:t>5/22/2019</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4D0A5C-6B8D-8740-ACDD-A40F7FCA9420}" type="slidenum">
              <a:rPr lang="en-US" smtClean="0"/>
              <a:t>‹#›</a:t>
            </a:fld>
            <a:endParaRPr lang="en-US"/>
          </a:p>
        </p:txBody>
      </p:sp>
    </p:spTree>
    <p:extLst>
      <p:ext uri="{BB962C8B-B14F-4D97-AF65-F5344CB8AC3E}">
        <p14:creationId xmlns:p14="http://schemas.microsoft.com/office/powerpoint/2010/main" val="16883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roadbandtvnews.com/2018/12/11/russia-outlines-aso-pla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4D0A5C-6B8D-8740-ACDD-A40F7FCA9420}" type="slidenum">
              <a:rPr lang="en-US" smtClean="0"/>
              <a:t>1</a:t>
            </a:fld>
            <a:endParaRPr lang="en-US" dirty="0"/>
          </a:p>
        </p:txBody>
      </p:sp>
    </p:spTree>
    <p:extLst>
      <p:ext uri="{BB962C8B-B14F-4D97-AF65-F5344CB8AC3E}">
        <p14:creationId xmlns:p14="http://schemas.microsoft.com/office/powerpoint/2010/main" val="1813863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Russia, despite extreme growth rates (400% in 2013), OTT is far from catching up with Pay TV.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Find explanation? Price if standalone is high: OTT is six times cheaper when bundled to a traditional offer (tv, broadband, and sometimes mobile) </a:t>
            </a:r>
          </a:p>
          <a:p>
            <a:endParaRPr lang="en-GB" dirty="0"/>
          </a:p>
        </p:txBody>
      </p:sp>
      <p:sp>
        <p:nvSpPr>
          <p:cNvPr id="4" name="Slide Number Placeholder 3"/>
          <p:cNvSpPr>
            <a:spLocks noGrp="1"/>
          </p:cNvSpPr>
          <p:nvPr>
            <p:ph type="sldNum" sz="quarter" idx="10"/>
          </p:nvPr>
        </p:nvSpPr>
        <p:spPr/>
        <p:txBody>
          <a:bodyPr/>
          <a:lstStyle/>
          <a:p>
            <a:fld id="{894D0A5C-6B8D-8740-ACDD-A40F7FCA9420}" type="slidenum">
              <a:rPr lang="en-US" smtClean="0"/>
              <a:t>10</a:t>
            </a:fld>
            <a:endParaRPr lang="en-US"/>
          </a:p>
        </p:txBody>
      </p:sp>
    </p:spTree>
    <p:extLst>
      <p:ext uri="{BB962C8B-B14F-4D97-AF65-F5344CB8AC3E}">
        <p14:creationId xmlns:p14="http://schemas.microsoft.com/office/powerpoint/2010/main" val="245148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Netflix leads on the markets where it is present</a:t>
            </a:r>
          </a:p>
        </p:txBody>
      </p:sp>
      <p:sp>
        <p:nvSpPr>
          <p:cNvPr id="4" name="Slide Number Placeholder 3"/>
          <p:cNvSpPr>
            <a:spLocks noGrp="1"/>
          </p:cNvSpPr>
          <p:nvPr>
            <p:ph type="sldNum" sz="quarter" idx="10"/>
          </p:nvPr>
        </p:nvSpPr>
        <p:spPr/>
        <p:txBody>
          <a:bodyPr/>
          <a:lstStyle/>
          <a:p>
            <a:fld id="{894D0A5C-6B8D-8740-ACDD-A40F7FCA9420}" type="slidenum">
              <a:rPr lang="en-US" smtClean="0"/>
              <a:t>11</a:t>
            </a:fld>
            <a:endParaRPr lang="en-US"/>
          </a:p>
        </p:txBody>
      </p:sp>
    </p:spTree>
    <p:extLst>
      <p:ext uri="{BB962C8B-B14F-4D97-AF65-F5344CB8AC3E}">
        <p14:creationId xmlns:p14="http://schemas.microsoft.com/office/powerpoint/2010/main" val="399855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reasons of success of OTT in Europe and US is the price compared to having a fixed TV subscriptions ( TV license etc) </a:t>
            </a:r>
          </a:p>
        </p:txBody>
      </p:sp>
      <p:sp>
        <p:nvSpPr>
          <p:cNvPr id="4" name="Slide Number Placeholder 3"/>
          <p:cNvSpPr>
            <a:spLocks noGrp="1"/>
          </p:cNvSpPr>
          <p:nvPr>
            <p:ph type="sldNum" sz="quarter" idx="10"/>
          </p:nvPr>
        </p:nvSpPr>
        <p:spPr/>
        <p:txBody>
          <a:bodyPr/>
          <a:lstStyle/>
          <a:p>
            <a:fld id="{894D0A5C-6B8D-8740-ACDD-A40F7FCA9420}" type="slidenum">
              <a:rPr lang="en-US" smtClean="0"/>
              <a:t>12</a:t>
            </a:fld>
            <a:endParaRPr lang="en-US"/>
          </a:p>
        </p:txBody>
      </p:sp>
    </p:spTree>
    <p:extLst>
      <p:ext uri="{BB962C8B-B14F-4D97-AF65-F5344CB8AC3E}">
        <p14:creationId xmlns:p14="http://schemas.microsoft.com/office/powerpoint/2010/main" val="242647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4D0A5C-6B8D-8740-ACDD-A40F7FCA9420}" type="slidenum">
              <a:rPr lang="en-US" smtClean="0"/>
              <a:t>14</a:t>
            </a:fld>
            <a:endParaRPr lang="en-US" dirty="0"/>
          </a:p>
        </p:txBody>
      </p:sp>
    </p:spTree>
    <p:extLst>
      <p:ext uri="{BB962C8B-B14F-4D97-AF65-F5344CB8AC3E}">
        <p14:creationId xmlns:p14="http://schemas.microsoft.com/office/powerpoint/2010/main" val="3318007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1. </a:t>
            </a:r>
            <a:r>
              <a:rPr lang="en-GB" dirty="0"/>
              <a:t>as of end of 2018, 83% of mobile subscribers had a data subscription </a:t>
            </a:r>
            <a:endParaRPr lang="ru-RU" dirty="0"/>
          </a:p>
          <a:p>
            <a:r>
              <a:rPr lang="ru-RU" dirty="0"/>
              <a:t>2. </a:t>
            </a:r>
          </a:p>
          <a:p>
            <a:r>
              <a:rPr lang="en-GB" dirty="0"/>
              <a:t>3. OTT is far behind and is not driving video subscriptions </a:t>
            </a:r>
            <a:endParaRPr lang="ru-RU" dirty="0"/>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Conclusion: mobile internet is definitely taking over fixed internet, but Pay TV still has years ahead before OTT takes over. We do not expected more than 10 </a:t>
            </a:r>
            <a:r>
              <a:rPr lang="en-GB" dirty="0" err="1"/>
              <a:t>mln</a:t>
            </a:r>
            <a:r>
              <a:rPr lang="en-GB" dirty="0"/>
              <a:t> OTT subs in 2023. </a:t>
            </a:r>
          </a:p>
          <a:p>
            <a:endParaRPr lang="ru-RU" dirty="0"/>
          </a:p>
          <a:p>
            <a:endParaRPr lang="en-GB" dirty="0"/>
          </a:p>
          <a:p>
            <a:r>
              <a:rPr lang="en-GB" dirty="0"/>
              <a:t>205 million mobile broadband subs vs 251 total (utilise pour le </a:t>
            </a:r>
            <a:r>
              <a:rPr lang="en-GB" dirty="0" err="1"/>
              <a:t>calcul</a:t>
            </a:r>
            <a:r>
              <a:rPr lang="en-GB" dirty="0"/>
              <a:t>) </a:t>
            </a:r>
          </a:p>
        </p:txBody>
      </p:sp>
      <p:sp>
        <p:nvSpPr>
          <p:cNvPr id="4" name="Slide Number Placeholder 3"/>
          <p:cNvSpPr>
            <a:spLocks noGrp="1"/>
          </p:cNvSpPr>
          <p:nvPr>
            <p:ph type="sldNum" sz="quarter" idx="10"/>
          </p:nvPr>
        </p:nvSpPr>
        <p:spPr/>
        <p:txBody>
          <a:bodyPr/>
          <a:lstStyle/>
          <a:p>
            <a:fld id="{894D0A5C-6B8D-8740-ACDD-A40F7FCA9420}" type="slidenum">
              <a:rPr lang="en-US" smtClean="0"/>
              <a:t>16</a:t>
            </a:fld>
            <a:endParaRPr lang="en-US"/>
          </a:p>
        </p:txBody>
      </p:sp>
    </p:spTree>
    <p:extLst>
      <p:ext uri="{BB962C8B-B14F-4D97-AF65-F5344CB8AC3E}">
        <p14:creationId xmlns:p14="http://schemas.microsoft.com/office/powerpoint/2010/main" val="2241725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D0A5C-6B8D-8740-ACDD-A40F7FCA9420}" type="slidenum">
              <a:rPr lang="en-US" smtClean="0"/>
              <a:t>17</a:t>
            </a:fld>
            <a:endParaRPr lang="en-US"/>
          </a:p>
        </p:txBody>
      </p:sp>
    </p:spTree>
    <p:extLst>
      <p:ext uri="{BB962C8B-B14F-4D97-AF65-F5344CB8AC3E}">
        <p14:creationId xmlns:p14="http://schemas.microsoft.com/office/powerpoint/2010/main" val="3448423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apparition of technologies such as </a:t>
            </a:r>
            <a:r>
              <a:rPr lang="en-GB" dirty="0" err="1"/>
              <a:t>fiber</a:t>
            </a:r>
            <a:r>
              <a:rPr lang="en-GB" dirty="0"/>
              <a:t> allow for subs to not take a voice line with their internet subscription. </a:t>
            </a:r>
            <a:endParaRPr lang="ru-RU" dirty="0"/>
          </a:p>
          <a:p>
            <a:r>
              <a:rPr lang="en-GB" dirty="0"/>
              <a:t>Cord-cutting has been slower in Western and Eastern Europe than in North America. In Russia even slower.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Мобыльный интернет выступает так быстро как фиксированный доступ (</a:t>
            </a:r>
            <a:r>
              <a:rPr lang="ru-RU" b="1" dirty="0"/>
              <a:t>иногдо быстрее</a:t>
            </a:r>
            <a:r>
              <a:rPr lang="ru-RU" dirty="0"/>
              <a:t>) </a:t>
            </a:r>
            <a:endParaRPr lang="en-GB" dirty="0"/>
          </a:p>
          <a:p>
            <a:endParaRPr lang="en-GB" dirty="0"/>
          </a:p>
        </p:txBody>
      </p:sp>
      <p:sp>
        <p:nvSpPr>
          <p:cNvPr id="4" name="Slide Number Placeholder 3"/>
          <p:cNvSpPr>
            <a:spLocks noGrp="1"/>
          </p:cNvSpPr>
          <p:nvPr>
            <p:ph type="sldNum" sz="quarter" idx="10"/>
          </p:nvPr>
        </p:nvSpPr>
        <p:spPr/>
        <p:txBody>
          <a:bodyPr/>
          <a:lstStyle/>
          <a:p>
            <a:fld id="{894D0A5C-6B8D-8740-ACDD-A40F7FCA9420}" type="slidenum">
              <a:rPr lang="en-US" smtClean="0"/>
              <a:t>18</a:t>
            </a:fld>
            <a:endParaRPr lang="en-US"/>
          </a:p>
        </p:txBody>
      </p:sp>
    </p:spTree>
    <p:extLst>
      <p:ext uri="{BB962C8B-B14F-4D97-AF65-F5344CB8AC3E}">
        <p14:creationId xmlns:p14="http://schemas.microsoft.com/office/powerpoint/2010/main" val="3848935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4D0A5C-6B8D-8740-ACDD-A40F7FCA9420}" type="slidenum">
              <a:rPr lang="en-US" smtClean="0"/>
              <a:t>19</a:t>
            </a:fld>
            <a:endParaRPr lang="en-US"/>
          </a:p>
        </p:txBody>
      </p:sp>
    </p:spTree>
    <p:extLst>
      <p:ext uri="{BB962C8B-B14F-4D97-AF65-F5344CB8AC3E}">
        <p14:creationId xmlns:p14="http://schemas.microsoft.com/office/powerpoint/2010/main" val="3338874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D0A5C-6B8D-8740-ACDD-A40F7FCA9420}" type="slidenum">
              <a:rPr lang="en-US" smtClean="0"/>
              <a:t>20</a:t>
            </a:fld>
            <a:endParaRPr lang="en-US"/>
          </a:p>
        </p:txBody>
      </p:sp>
    </p:spTree>
    <p:extLst>
      <p:ext uri="{BB962C8B-B14F-4D97-AF65-F5344CB8AC3E}">
        <p14:creationId xmlns:p14="http://schemas.microsoft.com/office/powerpoint/2010/main" val="1505326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D0A5C-6B8D-8740-ACDD-A40F7FCA9420}" type="slidenum">
              <a:rPr lang="en-US" smtClean="0"/>
              <a:t>21</a:t>
            </a:fld>
            <a:endParaRPr lang="en-US"/>
          </a:p>
        </p:txBody>
      </p:sp>
    </p:spTree>
    <p:extLst>
      <p:ext uri="{BB962C8B-B14F-4D97-AF65-F5344CB8AC3E}">
        <p14:creationId xmlns:p14="http://schemas.microsoft.com/office/powerpoint/2010/main" val="263850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347788"/>
            <a:ext cx="6465888" cy="3636962"/>
          </a:xfrm>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a:t>
            </a:fld>
            <a:endParaRPr lang="en-US" dirty="0"/>
          </a:p>
        </p:txBody>
      </p:sp>
    </p:spTree>
    <p:extLst>
      <p:ext uri="{BB962C8B-B14F-4D97-AF65-F5344CB8AC3E}">
        <p14:creationId xmlns:p14="http://schemas.microsoft.com/office/powerpoint/2010/main" val="68110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4D0A5C-6B8D-8740-ACDD-A40F7FCA9420}" type="slidenum">
              <a:rPr lang="en-US" smtClean="0"/>
              <a:t>3</a:t>
            </a:fld>
            <a:endParaRPr lang="en-US" dirty="0"/>
          </a:p>
        </p:txBody>
      </p:sp>
    </p:spTree>
    <p:extLst>
      <p:ext uri="{BB962C8B-B14F-4D97-AF65-F5344CB8AC3E}">
        <p14:creationId xmlns:p14="http://schemas.microsoft.com/office/powerpoint/2010/main" val="225724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Disconnected in a lot of western European countries </a:t>
            </a:r>
          </a:p>
          <a:p>
            <a:r>
              <a:rPr lang="en-GB" dirty="0"/>
              <a:t>Russia’s switch off is slower – should be done in June according to </a:t>
            </a:r>
            <a:r>
              <a:rPr lang="en-GB" dirty="0" err="1"/>
              <a:t>Minsvyaz</a:t>
            </a:r>
            <a:r>
              <a:rPr lang="en-GB" dirty="0"/>
              <a:t> </a:t>
            </a:r>
            <a:r>
              <a:rPr lang="en-GB" dirty="0">
                <a:hlinkClick r:id="rId3"/>
              </a:rPr>
              <a:t>https://www.broadbandtvnews.com/2018/12/11/russia-outlines-aso-plan/</a:t>
            </a:r>
            <a:endParaRPr lang="en-GB" dirty="0"/>
          </a:p>
          <a:p>
            <a:endParaRPr lang="en-GB" dirty="0"/>
          </a:p>
        </p:txBody>
      </p:sp>
      <p:sp>
        <p:nvSpPr>
          <p:cNvPr id="4" name="Slide Number Placeholder 3"/>
          <p:cNvSpPr>
            <a:spLocks noGrp="1"/>
          </p:cNvSpPr>
          <p:nvPr>
            <p:ph type="sldNum" sz="quarter" idx="10"/>
          </p:nvPr>
        </p:nvSpPr>
        <p:spPr/>
        <p:txBody>
          <a:bodyPr/>
          <a:lstStyle/>
          <a:p>
            <a:fld id="{894D0A5C-6B8D-8740-ACDD-A40F7FCA9420}" type="slidenum">
              <a:rPr lang="en-US" smtClean="0"/>
              <a:t>4</a:t>
            </a:fld>
            <a:endParaRPr lang="en-US"/>
          </a:p>
        </p:txBody>
      </p:sp>
    </p:spTree>
    <p:extLst>
      <p:ext uri="{BB962C8B-B14F-4D97-AF65-F5344CB8AC3E}">
        <p14:creationId xmlns:p14="http://schemas.microsoft.com/office/powerpoint/2010/main" val="402135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894D0A5C-6B8D-8740-ACDD-A40F7FCA9420}" type="slidenum">
              <a:rPr lang="en-US" smtClean="0"/>
              <a:t>5</a:t>
            </a:fld>
            <a:endParaRPr lang="en-US"/>
          </a:p>
        </p:txBody>
      </p:sp>
    </p:spTree>
    <p:extLst>
      <p:ext uri="{BB962C8B-B14F-4D97-AF65-F5344CB8AC3E}">
        <p14:creationId xmlns:p14="http://schemas.microsoft.com/office/powerpoint/2010/main" val="353352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4D0A5C-6B8D-8740-ACDD-A40F7FCA9420}" type="slidenum">
              <a:rPr lang="en-US" smtClean="0"/>
              <a:t>6</a:t>
            </a:fld>
            <a:endParaRPr lang="en-US"/>
          </a:p>
        </p:txBody>
      </p:sp>
    </p:spTree>
    <p:extLst>
      <p:ext uri="{BB962C8B-B14F-4D97-AF65-F5344CB8AC3E}">
        <p14:creationId xmlns:p14="http://schemas.microsoft.com/office/powerpoint/2010/main" val="318641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D0A5C-6B8D-8740-ACDD-A40F7FCA9420}" type="slidenum">
              <a:rPr lang="en-US" smtClean="0"/>
              <a:t>7</a:t>
            </a:fld>
            <a:endParaRPr lang="en-US"/>
          </a:p>
        </p:txBody>
      </p:sp>
    </p:spTree>
    <p:extLst>
      <p:ext uri="{BB962C8B-B14F-4D97-AF65-F5344CB8AC3E}">
        <p14:creationId xmlns:p14="http://schemas.microsoft.com/office/powerpoint/2010/main" val="36940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OTT has largely taken over in countries where it launched early on. In countries such as Brazil or China, it is quickly catching up, even when Pay TV continues to grow fast. </a:t>
            </a:r>
          </a:p>
          <a:p>
            <a:r>
              <a:rPr lang="en-GB" dirty="0"/>
              <a:t>It is usually cheaper to have an OTT sub on a laptop rather than having a pay tv sub and having to pay tv license in the UK for instance</a:t>
            </a:r>
          </a:p>
        </p:txBody>
      </p:sp>
      <p:sp>
        <p:nvSpPr>
          <p:cNvPr id="4" name="Slide Number Placeholder 3"/>
          <p:cNvSpPr>
            <a:spLocks noGrp="1"/>
          </p:cNvSpPr>
          <p:nvPr>
            <p:ph type="sldNum" sz="quarter" idx="10"/>
          </p:nvPr>
        </p:nvSpPr>
        <p:spPr/>
        <p:txBody>
          <a:bodyPr/>
          <a:lstStyle/>
          <a:p>
            <a:fld id="{894D0A5C-6B8D-8740-ACDD-A40F7FCA9420}" type="slidenum">
              <a:rPr lang="en-US" smtClean="0"/>
              <a:t>8</a:t>
            </a:fld>
            <a:endParaRPr lang="en-US"/>
          </a:p>
        </p:txBody>
      </p:sp>
    </p:spTree>
    <p:extLst>
      <p:ext uri="{BB962C8B-B14F-4D97-AF65-F5344CB8AC3E}">
        <p14:creationId xmlns:p14="http://schemas.microsoft.com/office/powerpoint/2010/main" val="201868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OTT has largely taken over in countries where it launched early on. In countries such as Brazil or China, it is quickly catching up, even when Pay TV continues to grow fast. </a:t>
            </a:r>
          </a:p>
          <a:p>
            <a:r>
              <a:rPr lang="en-GB" dirty="0"/>
              <a:t>It is usually cheaper to have an OTT sub on a laptop rather than having a pay tv sub and having to pay tv license in the UK for instance</a:t>
            </a:r>
          </a:p>
        </p:txBody>
      </p:sp>
      <p:sp>
        <p:nvSpPr>
          <p:cNvPr id="4" name="Slide Number Placeholder 3"/>
          <p:cNvSpPr>
            <a:spLocks noGrp="1"/>
          </p:cNvSpPr>
          <p:nvPr>
            <p:ph type="sldNum" sz="quarter" idx="10"/>
          </p:nvPr>
        </p:nvSpPr>
        <p:spPr/>
        <p:txBody>
          <a:bodyPr/>
          <a:lstStyle/>
          <a:p>
            <a:fld id="{894D0A5C-6B8D-8740-ACDD-A40F7FCA9420}" type="slidenum">
              <a:rPr lang="en-US" smtClean="0"/>
              <a:t>9</a:t>
            </a:fld>
            <a:endParaRPr lang="en-US"/>
          </a:p>
        </p:txBody>
      </p:sp>
    </p:spTree>
    <p:extLst>
      <p:ext uri="{BB962C8B-B14F-4D97-AF65-F5344CB8AC3E}">
        <p14:creationId xmlns:p14="http://schemas.microsoft.com/office/powerpoint/2010/main" val="693214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8"/>
            <a:ext cx="12207370" cy="6864858"/>
          </a:xfrm>
          <a:prstGeom prst="rect">
            <a:avLst/>
          </a:prstGeom>
        </p:spPr>
      </p:pic>
      <p:sp>
        <p:nvSpPr>
          <p:cNvPr id="2" name="Title 1"/>
          <p:cNvSpPr>
            <a:spLocks noGrp="1"/>
          </p:cNvSpPr>
          <p:nvPr>
            <p:ph type="ctrTitle"/>
          </p:nvPr>
        </p:nvSpPr>
        <p:spPr>
          <a:xfrm>
            <a:off x="1548042" y="1943035"/>
            <a:ext cx="7317105" cy="1446550"/>
          </a:xfrm>
        </p:spPr>
        <p:txBody>
          <a:bodyPr wrap="square" anchor="b">
            <a:spAutoFit/>
          </a:bodyPr>
          <a:lstStyle>
            <a:lvl1pPr algn="l">
              <a:defRPr sz="4400">
                <a:solidFill>
                  <a:schemeClr val="tx2"/>
                </a:solidFill>
              </a:defRPr>
            </a:lvl1pPr>
          </a:lstStyle>
          <a:p>
            <a:r>
              <a:rPr lang="x-none"/>
              <a:t>Click to edit Master title style</a:t>
            </a:r>
            <a:endParaRPr lang="en-US" dirty="0"/>
          </a:p>
        </p:txBody>
      </p:sp>
      <p:sp>
        <p:nvSpPr>
          <p:cNvPr id="3" name="Subtitle 2"/>
          <p:cNvSpPr>
            <a:spLocks noGrp="1"/>
          </p:cNvSpPr>
          <p:nvPr>
            <p:ph type="subTitle" idx="1"/>
          </p:nvPr>
        </p:nvSpPr>
        <p:spPr>
          <a:xfrm>
            <a:off x="1548042" y="3586463"/>
            <a:ext cx="7317105" cy="338554"/>
          </a:xfrm>
        </p:spPr>
        <p:txBody>
          <a:bodyPr wrap="square">
            <a:spAutoFit/>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x-none"/>
              <a:t>Click to edit Master subtitle style</a:t>
            </a:r>
            <a:endParaRPr lang="en-US" dirty="0"/>
          </a:p>
        </p:txBody>
      </p:sp>
      <p:sp>
        <p:nvSpPr>
          <p:cNvPr id="6" name="Text Placeholder 5"/>
          <p:cNvSpPr>
            <a:spLocks noGrp="1"/>
          </p:cNvSpPr>
          <p:nvPr>
            <p:ph type="body" sz="quarter" idx="11"/>
          </p:nvPr>
        </p:nvSpPr>
        <p:spPr>
          <a:xfrm>
            <a:off x="1548041" y="3918160"/>
            <a:ext cx="4552018" cy="276999"/>
          </a:xfrm>
        </p:spPr>
        <p:txBody>
          <a:bodyPr>
            <a:spAutoFit/>
          </a:bodyPr>
          <a:lstStyle>
            <a:lvl1pPr marL="0" indent="0">
              <a:buNone/>
              <a:defRPr sz="1200"/>
            </a:lvl1pPr>
          </a:lstStyle>
          <a:p>
            <a:pPr lvl="0"/>
            <a:r>
              <a:rPr lang="x-none"/>
              <a:t>Click to edit Master text styles</a:t>
            </a:r>
          </a:p>
        </p:txBody>
      </p:sp>
      <p:pic>
        <p:nvPicPr>
          <p:cNvPr id="9" name="Picture 8">
            <a:extLst>
              <a:ext uri="{FF2B5EF4-FFF2-40B4-BE49-F238E27FC236}">
                <a16:creationId xmlns:a16="http://schemas.microsoft.com/office/drawing/2014/main" id="{17C23430-A222-3F46-B4A4-E88463FCA6C2}"/>
              </a:ext>
            </a:extLst>
          </p:cNvPr>
          <p:cNvPicPr>
            <a:picLocks noChangeAspect="1"/>
          </p:cNvPicPr>
          <p:nvPr userDrawn="1"/>
        </p:nvPicPr>
        <p:blipFill>
          <a:blip r:embed="rId3"/>
          <a:stretch>
            <a:fillRect/>
          </a:stretch>
        </p:blipFill>
        <p:spPr>
          <a:xfrm>
            <a:off x="485189" y="685800"/>
            <a:ext cx="2564398" cy="698059"/>
          </a:xfrm>
          <a:prstGeom prst="rect">
            <a:avLst/>
          </a:prstGeom>
        </p:spPr>
      </p:pic>
      <p:sp>
        <p:nvSpPr>
          <p:cNvPr id="10" name="TextBox 9">
            <a:extLst>
              <a:ext uri="{FF2B5EF4-FFF2-40B4-BE49-F238E27FC236}">
                <a16:creationId xmlns:a16="http://schemas.microsoft.com/office/drawing/2014/main" id="{D3B91156-CB7D-5E43-A6F8-D542605AFEC0}"/>
              </a:ext>
            </a:extLst>
          </p:cNvPr>
          <p:cNvSpPr txBox="1"/>
          <p:nvPr userDrawn="1"/>
        </p:nvSpPr>
        <p:spPr>
          <a:xfrm>
            <a:off x="483602" y="6621522"/>
            <a:ext cx="1862689" cy="184666"/>
          </a:xfrm>
          <a:prstGeom prst="rect">
            <a:avLst/>
          </a:prstGeom>
          <a:noFill/>
        </p:spPr>
        <p:txBody>
          <a:bodyPr wrap="none" lIns="0" rIns="0" rtlCol="0">
            <a:spAutoFit/>
          </a:bodyPr>
          <a:lstStyle/>
          <a:p>
            <a:r>
              <a:rPr lang="en-US" sz="600" dirty="0">
                <a:solidFill>
                  <a:schemeClr val="tx2"/>
                </a:solidFill>
              </a:rPr>
              <a:t>Confidential. © </a:t>
            </a:r>
            <a:r>
              <a:rPr lang="is-IS" sz="600" dirty="0">
                <a:solidFill>
                  <a:schemeClr val="tx2"/>
                </a:solidFill>
              </a:rPr>
              <a:t>2019</a:t>
            </a:r>
            <a:r>
              <a:rPr lang="en-US" sz="600" dirty="0">
                <a:solidFill>
                  <a:schemeClr val="tx2"/>
                </a:solidFill>
              </a:rPr>
              <a:t> IHS Markit</a:t>
            </a:r>
            <a:r>
              <a:rPr lang="en-MY" sz="600" b="0" i="0" kern="1200" baseline="30000" dirty="0">
                <a:solidFill>
                  <a:schemeClr val="tx2"/>
                </a:solidFill>
                <a:effectLst/>
                <a:latin typeface="+mn-lt"/>
                <a:ea typeface="+mn-ea"/>
                <a:cs typeface="+mn-cs"/>
              </a:rPr>
              <a:t>®</a:t>
            </a:r>
            <a:r>
              <a:rPr lang="en-US" sz="600" dirty="0">
                <a:solidFill>
                  <a:schemeClr val="tx2"/>
                </a:solidFill>
              </a:rPr>
              <a:t>. All Rights Reserved.</a:t>
            </a:r>
          </a:p>
        </p:txBody>
      </p:sp>
    </p:spTree>
    <p:extLst>
      <p:ext uri="{BB962C8B-B14F-4D97-AF65-F5344CB8AC3E}">
        <p14:creationId xmlns:p14="http://schemas.microsoft.com/office/powerpoint/2010/main" val="915173020"/>
      </p:ext>
    </p:extLst>
  </p:cSld>
  <p:clrMapOvr>
    <a:masterClrMapping/>
  </p:clrMapOvr>
  <p:extLst mod="1">
    <p:ext uri="{DCECCB84-F9BA-43D5-87BE-67443E8EF086}">
      <p15:sldGuideLst xmlns:p15="http://schemas.microsoft.com/office/powerpoint/2012/main">
        <p15:guide id="1" pos="8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735" y="1755648"/>
            <a:ext cx="5472000" cy="244800"/>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75737" y="2276474"/>
            <a:ext cx="5472000" cy="3816351"/>
          </a:xfrm>
        </p:spPr>
        <p:txBody>
          <a:bodyPr/>
          <a:lstStyle/>
          <a:p>
            <a:pPr lvl="0"/>
            <a:r>
              <a:rPr lang="x-none"/>
              <a:t>Click to edit Master text styles</a:t>
            </a:r>
          </a:p>
          <a:p>
            <a:pPr lvl="1"/>
            <a:r>
              <a:rPr lang="x-none"/>
              <a:t>Second level</a:t>
            </a:r>
          </a:p>
          <a:p>
            <a:pPr lvl="2"/>
            <a:r>
              <a:rPr lang="x-none"/>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8" name="Chart Placeholder 7"/>
          <p:cNvSpPr>
            <a:spLocks noGrp="1"/>
          </p:cNvSpPr>
          <p:nvPr>
            <p:ph type="chart" sz="quarter" idx="13"/>
          </p:nvPr>
        </p:nvSpPr>
        <p:spPr>
          <a:xfrm>
            <a:off x="6242163" y="962025"/>
            <a:ext cx="5472000" cy="5130800"/>
          </a:xfrm>
        </p:spPr>
        <p:txBody>
          <a:bodyPr/>
          <a:lstStyle>
            <a:lvl1pPr marL="0" indent="0">
              <a:buNone/>
              <a:defRPr cap="all" baseline="0"/>
            </a:lvl1pPr>
          </a:lstStyle>
          <a:p>
            <a:r>
              <a:rPr lang="x-none"/>
              <a:t>Click icon to add chart</a:t>
            </a:r>
            <a:endParaRPr lang="en-US" dirty="0"/>
          </a:p>
        </p:txBody>
      </p:sp>
      <p:sp>
        <p:nvSpPr>
          <p:cNvPr id="7" name="Title 1"/>
          <p:cNvSpPr>
            <a:spLocks noGrp="1"/>
          </p:cNvSpPr>
          <p:nvPr>
            <p:ph type="title"/>
          </p:nvPr>
        </p:nvSpPr>
        <p:spPr>
          <a:xfrm>
            <a:off x="481013" y="961012"/>
            <a:ext cx="5472112" cy="370800"/>
          </a:xfrm>
        </p:spPr>
        <p:txBody>
          <a:bodyPr/>
          <a:lstStyle/>
          <a:p>
            <a:r>
              <a:rPr lang="x-none"/>
              <a:t>Click to edit Master title style</a:t>
            </a:r>
            <a:endParaRPr lang="en-US" dirty="0"/>
          </a:p>
        </p:txBody>
      </p:sp>
    </p:spTree>
    <p:extLst>
      <p:ext uri="{BB962C8B-B14F-4D97-AF65-F5344CB8AC3E}">
        <p14:creationId xmlns:p14="http://schemas.microsoft.com/office/powerpoint/2010/main" val="78051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
        <p:nvSpPr>
          <p:cNvPr id="8" name="Text Placeholder 7"/>
          <p:cNvSpPr>
            <a:spLocks noGrp="1"/>
          </p:cNvSpPr>
          <p:nvPr>
            <p:ph type="body" sz="quarter" idx="13"/>
          </p:nvPr>
        </p:nvSpPr>
        <p:spPr>
          <a:xfrm>
            <a:off x="470460" y="1389887"/>
            <a:ext cx="11243703" cy="244800"/>
          </a:xfrm>
        </p:spPr>
        <p:txBody>
          <a:bodyPr wrap="square">
            <a:spAutoFit/>
          </a:bodyPr>
          <a:lstStyle>
            <a:lvl1pPr marL="0" indent="0">
              <a:lnSpc>
                <a:spcPct val="100000"/>
              </a:lnSpc>
              <a:buNone/>
              <a:defRPr sz="1600"/>
            </a:lvl1pPr>
          </a:lstStyle>
          <a:p>
            <a:pPr lvl="0"/>
            <a:r>
              <a:rPr lang="x-none"/>
              <a:t>Click to edit Master text styles</a:t>
            </a:r>
          </a:p>
        </p:txBody>
      </p:sp>
      <p:sp>
        <p:nvSpPr>
          <p:cNvPr id="7" name="Chart Placeholder 7"/>
          <p:cNvSpPr>
            <a:spLocks noGrp="1"/>
          </p:cNvSpPr>
          <p:nvPr>
            <p:ph type="chart" sz="quarter" idx="14"/>
          </p:nvPr>
        </p:nvSpPr>
        <p:spPr>
          <a:xfrm>
            <a:off x="481013" y="1916113"/>
            <a:ext cx="11233150" cy="4176712"/>
          </a:xfrm>
        </p:spPr>
        <p:txBody>
          <a:bodyPr/>
          <a:lstStyle>
            <a:lvl1pPr marL="0" indent="0">
              <a:buNone/>
              <a:defRPr cap="all" baseline="0"/>
            </a:lvl1pPr>
          </a:lstStyle>
          <a:p>
            <a:r>
              <a:rPr lang="x-none"/>
              <a:t>Click icon to add chart</a:t>
            </a:r>
            <a:endParaRPr lang="en-US" dirty="0"/>
          </a:p>
        </p:txBody>
      </p:sp>
      <p:sp>
        <p:nvSpPr>
          <p:cNvPr id="14" name="Title 1"/>
          <p:cNvSpPr>
            <a:spLocks noGrp="1"/>
          </p:cNvSpPr>
          <p:nvPr>
            <p:ph type="title"/>
          </p:nvPr>
        </p:nvSpPr>
        <p:spPr>
          <a:xfrm>
            <a:off x="481013" y="961012"/>
            <a:ext cx="11233150" cy="370800"/>
          </a:xfrm>
        </p:spPr>
        <p:txBody>
          <a:bodyPr/>
          <a:lstStyle/>
          <a:p>
            <a:r>
              <a:rPr lang="x-none"/>
              <a:t>Click to edit Master title style</a:t>
            </a:r>
            <a:endParaRPr lang="en-US" dirty="0"/>
          </a:p>
        </p:txBody>
      </p:sp>
    </p:spTree>
    <p:extLst>
      <p:ext uri="{BB962C8B-B14F-4D97-AF65-F5344CB8AC3E}">
        <p14:creationId xmlns:p14="http://schemas.microsoft.com/office/powerpoint/2010/main" val="205445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
        <p:nvSpPr>
          <p:cNvPr id="8" name="Text Placeholder 7"/>
          <p:cNvSpPr>
            <a:spLocks noGrp="1"/>
          </p:cNvSpPr>
          <p:nvPr>
            <p:ph type="body" sz="quarter" idx="13"/>
          </p:nvPr>
        </p:nvSpPr>
        <p:spPr>
          <a:xfrm>
            <a:off x="470460" y="1389887"/>
            <a:ext cx="11243703" cy="244800"/>
          </a:xfrm>
        </p:spPr>
        <p:txBody>
          <a:bodyPr wrap="square">
            <a:spAutoFit/>
          </a:bodyPr>
          <a:lstStyle>
            <a:lvl1pPr marL="0" indent="0">
              <a:lnSpc>
                <a:spcPct val="100000"/>
              </a:lnSpc>
              <a:buNone/>
              <a:defRPr sz="1600"/>
            </a:lvl1pPr>
          </a:lstStyle>
          <a:p>
            <a:pPr lvl="0"/>
            <a:r>
              <a:rPr lang="x-none"/>
              <a:t>Click to edit Master text styles</a:t>
            </a:r>
          </a:p>
        </p:txBody>
      </p:sp>
      <p:sp>
        <p:nvSpPr>
          <p:cNvPr id="3" name="Table Placeholder 2"/>
          <p:cNvSpPr>
            <a:spLocks noGrp="1"/>
          </p:cNvSpPr>
          <p:nvPr>
            <p:ph type="tbl" sz="quarter" idx="14"/>
          </p:nvPr>
        </p:nvSpPr>
        <p:spPr>
          <a:xfrm>
            <a:off x="481013" y="1916113"/>
            <a:ext cx="11233150" cy="4176712"/>
          </a:xfrm>
        </p:spPr>
        <p:txBody>
          <a:bodyPr/>
          <a:lstStyle/>
          <a:p>
            <a:r>
              <a:rPr lang="x-none"/>
              <a:t>Click icon to add table</a:t>
            </a:r>
            <a:endParaRPr lang="en-US"/>
          </a:p>
        </p:txBody>
      </p:sp>
      <p:sp>
        <p:nvSpPr>
          <p:cNvPr id="9" name="Title 1"/>
          <p:cNvSpPr>
            <a:spLocks noGrp="1"/>
          </p:cNvSpPr>
          <p:nvPr>
            <p:ph type="title"/>
          </p:nvPr>
        </p:nvSpPr>
        <p:spPr>
          <a:xfrm>
            <a:off x="481013" y="961012"/>
            <a:ext cx="11233150" cy="370800"/>
          </a:xfrm>
        </p:spPr>
        <p:txBody>
          <a:bodyPr/>
          <a:lstStyle/>
          <a:p>
            <a:r>
              <a:rPr lang="x-none"/>
              <a:t>Click to edit Master title style</a:t>
            </a:r>
            <a:endParaRPr lang="en-US" dirty="0"/>
          </a:p>
        </p:txBody>
      </p:sp>
    </p:spTree>
    <p:extLst>
      <p:ext uri="{BB962C8B-B14F-4D97-AF65-F5344CB8AC3E}">
        <p14:creationId xmlns:p14="http://schemas.microsoft.com/office/powerpoint/2010/main" val="226328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735" y="1755648"/>
            <a:ext cx="5472000" cy="244800"/>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75737" y="2276475"/>
            <a:ext cx="5472000" cy="3673475"/>
          </a:xfrm>
        </p:spPr>
        <p:txBody>
          <a:bodyPr/>
          <a:lstStyle/>
          <a:p>
            <a:pPr lvl="0"/>
            <a:r>
              <a:rPr lang="x-none"/>
              <a:t>Click to edit Master text styles</a:t>
            </a:r>
          </a:p>
          <a:p>
            <a:pPr lvl="1"/>
            <a:r>
              <a:rPr lang="x-none"/>
              <a:t>Second level</a:t>
            </a:r>
          </a:p>
          <a:p>
            <a:pPr lvl="2"/>
            <a:r>
              <a:rPr lang="x-none"/>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7" name="Picture Placeholder 6"/>
          <p:cNvSpPr>
            <a:spLocks noGrp="1"/>
          </p:cNvSpPr>
          <p:nvPr>
            <p:ph type="pic" sz="quarter" idx="13"/>
          </p:nvPr>
        </p:nvSpPr>
        <p:spPr>
          <a:xfrm>
            <a:off x="6250027" y="962024"/>
            <a:ext cx="5335389" cy="4987925"/>
          </a:xfrm>
          <a:solidFill>
            <a:schemeClr val="bg1">
              <a:lumMod val="95000"/>
            </a:schemeClr>
          </a:solidFill>
        </p:spPr>
        <p:txBody>
          <a:bodyPr/>
          <a:lstStyle>
            <a:lvl1pPr marL="0" indent="0">
              <a:buNone/>
              <a:defRPr cap="all" baseline="0"/>
            </a:lvl1pPr>
          </a:lstStyle>
          <a:p>
            <a:r>
              <a:rPr lang="x-none"/>
              <a:t>Drag picture to placeholder or click icon to add</a:t>
            </a:r>
            <a:endParaRPr lang="en-US"/>
          </a:p>
        </p:txBody>
      </p:sp>
      <p:sp>
        <p:nvSpPr>
          <p:cNvPr id="10" name="Text Placeholder 2"/>
          <p:cNvSpPr>
            <a:spLocks noGrp="1"/>
          </p:cNvSpPr>
          <p:nvPr>
            <p:ph type="body" idx="14" hasCustomPrompt="1"/>
          </p:nvPr>
        </p:nvSpPr>
        <p:spPr>
          <a:xfrm>
            <a:off x="6111772" y="6076951"/>
            <a:ext cx="5602391" cy="153888"/>
          </a:xfrm>
        </p:spPr>
        <p:txBody>
          <a:bodyPr wrap="square" anchor="t" anchorCtr="0">
            <a:spAutoFit/>
          </a:bodyPr>
          <a:lstStyle>
            <a:lvl1pPr marL="0" indent="0">
              <a:buNone/>
              <a:defRPr sz="10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1"/>
          <p:cNvSpPr>
            <a:spLocks noGrp="1"/>
          </p:cNvSpPr>
          <p:nvPr>
            <p:ph type="title"/>
          </p:nvPr>
        </p:nvSpPr>
        <p:spPr>
          <a:xfrm>
            <a:off x="481013" y="961012"/>
            <a:ext cx="5472112" cy="370800"/>
          </a:xfrm>
        </p:spPr>
        <p:txBody>
          <a:bodyPr/>
          <a:lstStyle/>
          <a:p>
            <a:r>
              <a:rPr lang="x-none"/>
              <a:t>Click to edit Master title style</a:t>
            </a:r>
            <a:endParaRPr lang="en-US" dirty="0"/>
          </a:p>
        </p:txBody>
      </p:sp>
    </p:spTree>
    <p:extLst>
      <p:ext uri="{BB962C8B-B14F-4D97-AF65-F5344CB8AC3E}">
        <p14:creationId xmlns:p14="http://schemas.microsoft.com/office/powerpoint/2010/main" val="142079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Text and Full Pa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685800"/>
            <a:ext cx="12195175" cy="6172200"/>
          </a:xfrm>
          <a:solidFill>
            <a:schemeClr val="tx2">
              <a:lumMod val="20000"/>
              <a:lumOff val="80000"/>
            </a:schemeClr>
          </a:solidFill>
        </p:spPr>
        <p:txBody>
          <a:bodyPr/>
          <a:lstStyle>
            <a:lvl1pPr marL="0" indent="0">
              <a:buNone/>
              <a:defRPr cap="all" baseline="0"/>
            </a:lvl1pPr>
          </a:lstStyle>
          <a:p>
            <a:r>
              <a:rPr lang="x-none"/>
              <a:t>Drag picture to placeholder or click icon to add</a:t>
            </a:r>
            <a:endParaRPr lang="en-US"/>
          </a:p>
        </p:txBody>
      </p:sp>
      <p:sp>
        <p:nvSpPr>
          <p:cNvPr id="6" name="Rectangle 5"/>
          <p:cNvSpPr/>
          <p:nvPr userDrawn="1"/>
        </p:nvSpPr>
        <p:spPr>
          <a:xfrm>
            <a:off x="0" y="685800"/>
            <a:ext cx="6097588" cy="6172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75735" y="1755648"/>
            <a:ext cx="5472000" cy="244800"/>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75737" y="2276474"/>
            <a:ext cx="5472000" cy="3816351"/>
          </a:xfrm>
        </p:spPr>
        <p:txBody>
          <a:bodyPr/>
          <a:lstStyle/>
          <a:p>
            <a:pPr lvl="0"/>
            <a:r>
              <a:rPr lang="x-none"/>
              <a:t>Click to edit Master text styles</a:t>
            </a:r>
          </a:p>
          <a:p>
            <a:pPr lvl="1"/>
            <a:r>
              <a:rPr lang="x-none"/>
              <a:t>Second level</a:t>
            </a:r>
          </a:p>
          <a:p>
            <a:pPr lvl="2"/>
            <a:r>
              <a:rPr lang="x-none"/>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10" name="TextBox 9"/>
          <p:cNvSpPr txBox="1"/>
          <p:nvPr userDrawn="1"/>
        </p:nvSpPr>
        <p:spPr>
          <a:xfrm>
            <a:off x="483602" y="6621522"/>
            <a:ext cx="1862689" cy="184666"/>
          </a:xfrm>
          <a:prstGeom prst="rect">
            <a:avLst/>
          </a:prstGeom>
          <a:noFill/>
        </p:spPr>
        <p:txBody>
          <a:bodyPr wrap="none" lIns="0" rIns="0" rtlCol="0">
            <a:spAutoFit/>
          </a:bodyPr>
          <a:lstStyle/>
          <a:p>
            <a:r>
              <a:rPr lang="en-US" sz="600" dirty="0">
                <a:solidFill>
                  <a:schemeClr val="tx2"/>
                </a:solidFill>
              </a:rPr>
              <a:t>Confidential. © </a:t>
            </a:r>
            <a:r>
              <a:rPr lang="is-IS" sz="600" dirty="0">
                <a:solidFill>
                  <a:schemeClr val="tx2"/>
                </a:solidFill>
              </a:rPr>
              <a:t>2019</a:t>
            </a:r>
            <a:r>
              <a:rPr lang="en-US" sz="600" dirty="0">
                <a:solidFill>
                  <a:schemeClr val="tx2"/>
                </a:solidFill>
              </a:rPr>
              <a:t> IHS Markit</a:t>
            </a:r>
            <a:r>
              <a:rPr lang="en-MY" sz="600" b="0" i="0" kern="1200" baseline="30000" dirty="0">
                <a:solidFill>
                  <a:schemeClr val="tx2"/>
                </a:solidFill>
                <a:effectLst/>
                <a:latin typeface="+mn-lt"/>
                <a:ea typeface="+mn-ea"/>
                <a:cs typeface="+mn-cs"/>
              </a:rPr>
              <a:t>®</a:t>
            </a:r>
            <a:r>
              <a:rPr lang="en-US" sz="600" dirty="0">
                <a:solidFill>
                  <a:schemeClr val="tx2"/>
                </a:solidFill>
              </a:rPr>
              <a:t>. All Rights Reserved.</a:t>
            </a:r>
          </a:p>
        </p:txBody>
      </p:sp>
      <p:sp>
        <p:nvSpPr>
          <p:cNvPr id="13" name="Title 1"/>
          <p:cNvSpPr>
            <a:spLocks noGrp="1"/>
          </p:cNvSpPr>
          <p:nvPr>
            <p:ph type="title"/>
          </p:nvPr>
        </p:nvSpPr>
        <p:spPr>
          <a:xfrm>
            <a:off x="475738" y="962026"/>
            <a:ext cx="5472000" cy="370800"/>
          </a:xfrm>
        </p:spPr>
        <p:txBody>
          <a:bodyPr wrap="square" anchor="t" anchorCtr="0">
            <a:spAutoFit/>
          </a:bodyPr>
          <a:lstStyle/>
          <a:p>
            <a:r>
              <a:rPr lang="x-none"/>
              <a:t>Click to edit Master title style</a:t>
            </a:r>
            <a:endParaRPr lang="en-US" dirty="0"/>
          </a:p>
        </p:txBody>
      </p:sp>
    </p:spTree>
    <p:extLst>
      <p:ext uri="{BB962C8B-B14F-4D97-AF65-F5344CB8AC3E}">
        <p14:creationId xmlns:p14="http://schemas.microsoft.com/office/powerpoint/2010/main" val="343987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Full Pa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685800"/>
            <a:ext cx="12195175" cy="6172200"/>
          </a:xfrm>
          <a:solidFill>
            <a:schemeClr val="tx2">
              <a:lumMod val="20000"/>
              <a:lumOff val="80000"/>
            </a:schemeClr>
          </a:solidFill>
        </p:spPr>
        <p:txBody>
          <a:bodyPr/>
          <a:lstStyle>
            <a:lvl1pPr marL="0" indent="0">
              <a:buNone/>
              <a:defRPr cap="all" baseline="0"/>
            </a:lvl1pPr>
          </a:lstStyle>
          <a:p>
            <a:r>
              <a:rPr lang="x-none"/>
              <a:t>Drag picture to placeholder or click icon to add</a:t>
            </a:r>
            <a:endParaRPr lang="en-US"/>
          </a:p>
        </p:txBody>
      </p:sp>
      <p:sp>
        <p:nvSpPr>
          <p:cNvPr id="6" name="Rectangle 5"/>
          <p:cNvSpPr/>
          <p:nvPr userDrawn="1"/>
        </p:nvSpPr>
        <p:spPr>
          <a:xfrm>
            <a:off x="0" y="3311747"/>
            <a:ext cx="12195175" cy="30821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2" name="Title 1"/>
          <p:cNvSpPr>
            <a:spLocks noGrp="1"/>
          </p:cNvSpPr>
          <p:nvPr>
            <p:ph type="title"/>
          </p:nvPr>
        </p:nvSpPr>
        <p:spPr>
          <a:xfrm>
            <a:off x="475737" y="3700498"/>
            <a:ext cx="11225320" cy="370800"/>
          </a:xfrm>
        </p:spPr>
        <p:txBody>
          <a:bodyPr wrap="square" anchor="t" anchorCtr="0">
            <a:spAutoFit/>
          </a:bodyPr>
          <a:lstStyle/>
          <a:p>
            <a:r>
              <a:rPr lang="x-none"/>
              <a:t>Click to edit Master title style</a:t>
            </a:r>
            <a:endParaRPr lang="en-US" dirty="0"/>
          </a:p>
        </p:txBody>
      </p:sp>
      <p:sp>
        <p:nvSpPr>
          <p:cNvPr id="3" name="Text Placeholder 2"/>
          <p:cNvSpPr>
            <a:spLocks noGrp="1"/>
          </p:cNvSpPr>
          <p:nvPr>
            <p:ph type="body" idx="1"/>
          </p:nvPr>
        </p:nvSpPr>
        <p:spPr>
          <a:xfrm>
            <a:off x="475735" y="4127211"/>
            <a:ext cx="11238427" cy="246221"/>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75737" y="4590289"/>
            <a:ext cx="11225321" cy="1110751"/>
          </a:xfrm>
        </p:spPr>
        <p:txBody>
          <a:bodyPr/>
          <a:lstStyle>
            <a:lvl1pPr marL="0" indent="0">
              <a:buNone/>
              <a:defRPr/>
            </a:lvl1pPr>
          </a:lstStyle>
          <a:p>
            <a:pPr lvl="0"/>
            <a:r>
              <a:rPr lang="x-none"/>
              <a:t>Click to edit Master text styles</a:t>
            </a:r>
          </a:p>
        </p:txBody>
      </p:sp>
      <p:sp>
        <p:nvSpPr>
          <p:cNvPr id="11" name="TextBox 10">
            <a:extLst>
              <a:ext uri="{FF2B5EF4-FFF2-40B4-BE49-F238E27FC236}">
                <a16:creationId xmlns:a16="http://schemas.microsoft.com/office/drawing/2014/main" id="{7D370303-4509-C04E-A3AD-96C38AA0D2C5}"/>
              </a:ext>
            </a:extLst>
          </p:cNvPr>
          <p:cNvSpPr txBox="1"/>
          <p:nvPr userDrawn="1"/>
        </p:nvSpPr>
        <p:spPr>
          <a:xfrm>
            <a:off x="483602" y="6621522"/>
            <a:ext cx="1862689" cy="184666"/>
          </a:xfrm>
          <a:prstGeom prst="rect">
            <a:avLst/>
          </a:prstGeom>
          <a:noFill/>
        </p:spPr>
        <p:txBody>
          <a:bodyPr wrap="none" lIns="0" rIns="0" rtlCol="0">
            <a:spAutoFit/>
          </a:bodyPr>
          <a:lstStyle/>
          <a:p>
            <a:r>
              <a:rPr lang="en-US" sz="600" dirty="0">
                <a:solidFill>
                  <a:schemeClr val="tx2"/>
                </a:solidFill>
              </a:rPr>
              <a:t>Confidential. © </a:t>
            </a:r>
            <a:r>
              <a:rPr lang="is-IS" sz="600" dirty="0">
                <a:solidFill>
                  <a:schemeClr val="tx2"/>
                </a:solidFill>
              </a:rPr>
              <a:t>2019</a:t>
            </a:r>
            <a:r>
              <a:rPr lang="en-US" sz="600" dirty="0">
                <a:solidFill>
                  <a:schemeClr val="tx2"/>
                </a:solidFill>
              </a:rPr>
              <a:t> IHS Markit</a:t>
            </a:r>
            <a:r>
              <a:rPr lang="en-MY" sz="600" b="0" i="0" kern="1200" baseline="30000" dirty="0">
                <a:solidFill>
                  <a:schemeClr val="tx2"/>
                </a:solidFill>
                <a:effectLst/>
                <a:latin typeface="+mn-lt"/>
                <a:ea typeface="+mn-ea"/>
                <a:cs typeface="+mn-cs"/>
              </a:rPr>
              <a:t>®</a:t>
            </a:r>
            <a:r>
              <a:rPr lang="en-US" sz="600" dirty="0">
                <a:solidFill>
                  <a:schemeClr val="tx2"/>
                </a:solidFill>
              </a:rPr>
              <a:t>. All Rights Reserved.</a:t>
            </a:r>
          </a:p>
        </p:txBody>
      </p:sp>
    </p:spTree>
    <p:extLst>
      <p:ext uri="{BB962C8B-B14F-4D97-AF65-F5344CB8AC3E}">
        <p14:creationId xmlns:p14="http://schemas.microsoft.com/office/powerpoint/2010/main" val="185824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dirty="0"/>
          </a:p>
        </p:txBody>
      </p:sp>
      <p:sp>
        <p:nvSpPr>
          <p:cNvPr id="5" name="Slide Number Placeholder 4"/>
          <p:cNvSpPr>
            <a:spLocks noGrp="1"/>
          </p:cNvSpPr>
          <p:nvPr>
            <p:ph type="sldNum" sz="quarter" idx="12"/>
          </p:nvPr>
        </p:nvSpPr>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ublic Use Disclaimer">
    <p:spTree>
      <p:nvGrpSpPr>
        <p:cNvPr id="1" name=""/>
        <p:cNvGrpSpPr/>
        <p:nvPr/>
      </p:nvGrpSpPr>
      <p:grpSpPr>
        <a:xfrm>
          <a:off x="0" y="0"/>
          <a:ext cx="0" cy="0"/>
          <a:chOff x="0" y="0"/>
          <a:chExt cx="0" cy="0"/>
        </a:xfrm>
      </p:grpSpPr>
      <p:sp>
        <p:nvSpPr>
          <p:cNvPr id="7" name="TextBox 6"/>
          <p:cNvSpPr txBox="1"/>
          <p:nvPr userDrawn="1"/>
        </p:nvSpPr>
        <p:spPr>
          <a:xfrm>
            <a:off x="481013" y="4365104"/>
            <a:ext cx="11233150" cy="792088"/>
          </a:xfrm>
          <a:prstGeom prst="rect">
            <a:avLst/>
          </a:prstGeom>
          <a:noFill/>
        </p:spPr>
        <p:txBody>
          <a:bodyPr wrap="square" lIns="0" tIns="0" rIns="468000" bIns="0" rtlCol="0">
            <a:noAutofit/>
          </a:bodyPr>
          <a:lstStyle/>
          <a:p>
            <a:pPr marL="0" indent="0">
              <a:lnSpc>
                <a:spcPct val="120000"/>
              </a:lnSpc>
              <a:spcAft>
                <a:spcPts val="200"/>
              </a:spcAft>
            </a:pPr>
            <a:r>
              <a:rPr lang="en-GB" sz="1100" b="0" dirty="0">
                <a:solidFill>
                  <a:schemeClr val="accent1"/>
                </a:solidFill>
                <a:latin typeface="+mn-lt"/>
                <a:cs typeface="Arial" pitchFamily="34" charset="0"/>
              </a:rPr>
              <a:t>IHS Markit</a:t>
            </a:r>
            <a:r>
              <a:rPr lang="en-GB" sz="1100" b="0" baseline="0" dirty="0">
                <a:solidFill>
                  <a:schemeClr val="accent1"/>
                </a:solidFill>
                <a:latin typeface="+mn-lt"/>
                <a:cs typeface="Arial" pitchFamily="34" charset="0"/>
              </a:rPr>
              <a:t> </a:t>
            </a:r>
            <a:r>
              <a:rPr lang="en-GB" sz="1100" b="0" dirty="0">
                <a:solidFill>
                  <a:schemeClr val="accent1"/>
                </a:solidFill>
                <a:latin typeface="+mn-lt"/>
                <a:cs typeface="Arial" pitchFamily="34" charset="0"/>
              </a:rPr>
              <a:t>Customer Care</a:t>
            </a:r>
          </a:p>
          <a:p>
            <a:pPr marL="0" indent="-108000">
              <a:lnSpc>
                <a:spcPct val="120000"/>
              </a:lnSpc>
              <a:buFont typeface="Arial" pitchFamily="34" charset="0"/>
              <a:buNone/>
            </a:pPr>
            <a:r>
              <a:rPr lang="en-GB" sz="800" b="0" dirty="0">
                <a:solidFill>
                  <a:schemeClr val="tx1"/>
                </a:solidFill>
                <a:latin typeface="+mn-lt"/>
                <a:cs typeface="Arial" pitchFamily="34" charset="0"/>
              </a:rPr>
              <a:t>CustomerCare@ihsmarkit.com</a:t>
            </a:r>
          </a:p>
          <a:p>
            <a:pPr marL="0" indent="-108000">
              <a:lnSpc>
                <a:spcPct val="120000"/>
              </a:lnSpc>
              <a:buFont typeface="Arial" pitchFamily="34" charset="0"/>
              <a:buNone/>
            </a:pPr>
            <a:r>
              <a:rPr lang="en-GB" sz="800" b="0" dirty="0">
                <a:solidFill>
                  <a:schemeClr val="tx1"/>
                </a:solidFill>
                <a:latin typeface="+mn-lt"/>
                <a:cs typeface="Arial" pitchFamily="34" charset="0"/>
              </a:rPr>
              <a:t>Americas:</a:t>
            </a:r>
            <a:r>
              <a:rPr lang="ru-RU" sz="800" b="0" dirty="0">
                <a:solidFill>
                  <a:schemeClr val="tx1"/>
                </a:solidFill>
                <a:latin typeface="+mn-lt"/>
                <a:cs typeface="Arial" pitchFamily="34" charset="0"/>
              </a:rPr>
              <a:t> +</a:t>
            </a:r>
            <a:r>
              <a:rPr lang="en-GB" sz="800" b="0" dirty="0">
                <a:solidFill>
                  <a:schemeClr val="tx1"/>
                </a:solidFill>
                <a:latin typeface="+mn-lt"/>
                <a:cs typeface="Arial" pitchFamily="34" charset="0"/>
              </a:rPr>
              <a:t>1 800 IHS CARE (+1 800 447 2273)</a:t>
            </a:r>
          </a:p>
          <a:p>
            <a:pPr marL="0" indent="-108000">
              <a:lnSpc>
                <a:spcPct val="120000"/>
              </a:lnSpc>
              <a:buFont typeface="Arial" pitchFamily="34" charset="0"/>
              <a:buNone/>
            </a:pPr>
            <a:r>
              <a:rPr lang="en-GB" sz="800" b="0" baseline="0" dirty="0">
                <a:solidFill>
                  <a:schemeClr val="tx1"/>
                </a:solidFill>
                <a:latin typeface="+mn-lt"/>
                <a:cs typeface="Arial" pitchFamily="34" charset="0"/>
              </a:rPr>
              <a:t>Europe, Middle East, and Africa: </a:t>
            </a:r>
            <a:r>
              <a:rPr lang="en-GB" sz="800" b="0" dirty="0">
                <a:solidFill>
                  <a:schemeClr val="tx1"/>
                </a:solidFill>
                <a:latin typeface="+mn-lt"/>
                <a:cs typeface="Arial" pitchFamily="34" charset="0"/>
              </a:rPr>
              <a:t>+44 (0) 1344 328 300</a:t>
            </a:r>
          </a:p>
          <a:p>
            <a:pPr marL="0" indent="-108000">
              <a:lnSpc>
                <a:spcPct val="120000"/>
              </a:lnSpc>
              <a:buFont typeface="Arial" pitchFamily="34" charset="0"/>
              <a:buNone/>
            </a:pPr>
            <a:r>
              <a:rPr lang="en-GB" sz="800" b="0" dirty="0">
                <a:solidFill>
                  <a:schemeClr val="tx1"/>
                </a:solidFill>
                <a:latin typeface="+mn-lt"/>
                <a:cs typeface="Arial" pitchFamily="34" charset="0"/>
              </a:rPr>
              <a:t>Asia and the Pacific Rim: +604</a:t>
            </a:r>
            <a:r>
              <a:rPr lang="en-GB" sz="800" b="0" baseline="0" dirty="0">
                <a:solidFill>
                  <a:schemeClr val="tx1"/>
                </a:solidFill>
                <a:latin typeface="+mn-lt"/>
                <a:cs typeface="Arial" pitchFamily="34" charset="0"/>
              </a:rPr>
              <a:t> 291 3600</a:t>
            </a:r>
            <a:endParaRPr lang="en-GB" sz="800" b="0" dirty="0">
              <a:solidFill>
                <a:schemeClr val="tx1"/>
              </a:solidFill>
              <a:latin typeface="+mn-lt"/>
              <a:cs typeface="Arial" pitchFamily="34" charset="0"/>
            </a:endParaRPr>
          </a:p>
        </p:txBody>
      </p:sp>
      <p:sp>
        <p:nvSpPr>
          <p:cNvPr id="8" name="Line 25"/>
          <p:cNvSpPr>
            <a:spLocks noChangeShapeType="1"/>
          </p:cNvSpPr>
          <p:nvPr userDrawn="1"/>
        </p:nvSpPr>
        <p:spPr bwMode="auto">
          <a:xfrm>
            <a:off x="481013" y="5373216"/>
            <a:ext cx="11233150" cy="0"/>
          </a:xfrm>
          <a:prstGeom prst="line">
            <a:avLst/>
          </a:prstGeom>
          <a:noFill/>
          <a:ln w="6350">
            <a:solidFill>
              <a:schemeClr val="accent1"/>
            </a:solidFill>
            <a:round/>
            <a:headEnd/>
            <a:tailEnd/>
          </a:ln>
        </p:spPr>
        <p:txBody>
          <a:bodyPr/>
          <a:lstStyle/>
          <a:p>
            <a:endParaRPr lang="en-US" dirty="0"/>
          </a:p>
        </p:txBody>
      </p:sp>
      <p:sp>
        <p:nvSpPr>
          <p:cNvPr id="11" name="TextBox 10"/>
          <p:cNvSpPr txBox="1"/>
          <p:nvPr userDrawn="1"/>
        </p:nvSpPr>
        <p:spPr>
          <a:xfrm>
            <a:off x="481013" y="5445225"/>
            <a:ext cx="7560790" cy="837302"/>
          </a:xfrm>
          <a:prstGeom prst="rect">
            <a:avLst/>
          </a:prstGeom>
          <a:noFill/>
        </p:spPr>
        <p:txBody>
          <a:bodyPr wrap="square" lIns="0" tIns="0" rIns="0" bIns="0" rtlCol="0" anchor="b">
            <a:noAutofit/>
          </a:bodyPr>
          <a:lstStyle/>
          <a:p>
            <a:pPr algn="l">
              <a:spcAft>
                <a:spcPts val="200"/>
              </a:spcAft>
            </a:pPr>
            <a:r>
              <a:rPr lang="en-US" sz="700" b="1" dirty="0">
                <a:solidFill>
                  <a:srgbClr val="00AB4E"/>
                </a:solidFill>
                <a:latin typeface="+mn-lt"/>
                <a:cs typeface="Arial" pitchFamily="34" charset="0"/>
              </a:rPr>
              <a:t>Disclaimer</a:t>
            </a:r>
            <a:endParaRPr lang="en-US" sz="500" b="1" dirty="0">
              <a:solidFill>
                <a:srgbClr val="00AB4E"/>
              </a:solidFill>
              <a:latin typeface="+mn-lt"/>
              <a:cs typeface="Arial" pitchFamily="34" charset="0"/>
            </a:endParaRPr>
          </a:p>
          <a:p>
            <a:pPr algn="l"/>
            <a:r>
              <a:rPr lang="en-US" sz="500" dirty="0">
                <a:solidFill>
                  <a:schemeClr val="tx1"/>
                </a:solidFill>
                <a:latin typeface="+mn-lt"/>
                <a:cs typeface="Arial" pitchFamily="34" charset="0"/>
              </a:rPr>
              <a:t>The information contained in this presentation is confidential. Any unauthorized use, disclosure, reproduction, or dissemination, in full or in part, in any media or by any means, without the prior written permission of IHS Markit Ltd. or any of its affiliates ("IHS Markit") is strictly prohibited. IHS Markit owns all IHS Markit logos and trade names contained in this presentation that are subject to license. Opinions, statements, estimates, and projections in this presentation (including other media) are solely those of the individual author(s) at the time of writing and do not necessarily reflect the opinions of IHS Markit. Neither IHS Markit nor the author(s) has any obligation to update this presentation in the event that any content, opinion, statement, estimate,</a:t>
            </a:r>
            <a:r>
              <a:rPr lang="en-US" sz="500" baseline="0" dirty="0">
                <a:solidFill>
                  <a:schemeClr val="tx1"/>
                </a:solidFill>
                <a:latin typeface="+mn-lt"/>
                <a:cs typeface="Arial" pitchFamily="34" charset="0"/>
              </a:rPr>
              <a:t> </a:t>
            </a:r>
            <a:r>
              <a:rPr lang="en-US" sz="500" dirty="0">
                <a:solidFill>
                  <a:schemeClr val="tx1"/>
                </a:solidFill>
                <a:latin typeface="+mn-lt"/>
                <a:cs typeface="Arial" pitchFamily="34" charset="0"/>
              </a:rPr>
              <a:t>or projection (collectively, "information") changes or subsequently becomes inaccurate. IHS Markit makes no warranty, expressed or implied, as to the accuracy, completeness, or timeliness of any information in this presentation, and shall not in any way be liable to any recipient for any inaccuracies or omissions. Without limiting the foregoing, IHS Markit shall have no liability whatsoever to any recipient, whether in contract, in tort (including negligence), under warranty, under statute or otherwise, in respect of any loss or damage suffered by any recipient as a result of or in connection with any information provided, or any course of action determined, by it or any third party, whether or not based on any information provided. The inclusion of a link to an external website by IHS Markit should not be understood to be an endorsement of that website or the site's owners (or their products/services). IHS Markit is not responsible for either the content or output of external websites. Copyright © </a:t>
            </a:r>
            <a:r>
              <a:rPr lang="is-IS" sz="500" dirty="0">
                <a:solidFill>
                  <a:schemeClr val="tx1"/>
                </a:solidFill>
                <a:latin typeface="+mn-lt"/>
                <a:cs typeface="Arial" pitchFamily="34" charset="0"/>
              </a:rPr>
              <a:t>2019</a:t>
            </a:r>
            <a:r>
              <a:rPr lang="en-US" sz="500" dirty="0">
                <a:solidFill>
                  <a:schemeClr val="tx1"/>
                </a:solidFill>
                <a:latin typeface="+mn-lt"/>
                <a:cs typeface="Arial" pitchFamily="34" charset="0"/>
              </a:rPr>
              <a:t>, IHS Markit</a:t>
            </a:r>
            <a:r>
              <a:rPr lang="en-MY" sz="500" b="0" i="0" kern="1200" baseline="30000" dirty="0">
                <a:solidFill>
                  <a:schemeClr val="tx2"/>
                </a:solidFill>
                <a:effectLst/>
                <a:latin typeface="+mn-lt"/>
                <a:ea typeface="+mn-ea"/>
                <a:cs typeface="+mn-cs"/>
              </a:rPr>
              <a:t>®</a:t>
            </a:r>
            <a:r>
              <a:rPr lang="en-US" sz="500" dirty="0">
                <a:solidFill>
                  <a:schemeClr val="tx1"/>
                </a:solidFill>
                <a:latin typeface="+mn-lt"/>
                <a:cs typeface="Arial" pitchFamily="34" charset="0"/>
              </a:rPr>
              <a:t>. All rights reserved and all intellectual property rights are retained by IHS Markit. </a:t>
            </a:r>
          </a:p>
          <a:p>
            <a:pPr algn="l"/>
            <a:endParaRPr lang="en-US" sz="500" dirty="0">
              <a:solidFill>
                <a:schemeClr val="tx1"/>
              </a:solidFill>
              <a:latin typeface="+mn-lt"/>
              <a:cs typeface="Arial" pitchFamily="34" charset="0"/>
            </a:endParaRPr>
          </a:p>
        </p:txBody>
      </p:sp>
      <p:pic>
        <p:nvPicPr>
          <p:cNvPr id="6" name="Picture 5">
            <a:extLst>
              <a:ext uri="{FF2B5EF4-FFF2-40B4-BE49-F238E27FC236}">
                <a16:creationId xmlns:a16="http://schemas.microsoft.com/office/drawing/2014/main" id="{F6191F5C-2AE3-0440-9B4C-5D92AD6B8F4C}"/>
              </a:ext>
            </a:extLst>
          </p:cNvPr>
          <p:cNvPicPr>
            <a:picLocks noChangeAspect="1"/>
          </p:cNvPicPr>
          <p:nvPr userDrawn="1"/>
        </p:nvPicPr>
        <p:blipFill>
          <a:blip r:embed="rId2"/>
          <a:stretch>
            <a:fillRect/>
          </a:stretch>
        </p:blipFill>
        <p:spPr>
          <a:xfrm>
            <a:off x="9130152" y="5561727"/>
            <a:ext cx="2564398" cy="698059"/>
          </a:xfrm>
          <a:prstGeom prst="rect">
            <a:avLst/>
          </a:prstGeom>
        </p:spPr>
      </p:pic>
    </p:spTree>
    <p:extLst>
      <p:ext uri="{BB962C8B-B14F-4D97-AF65-F5344CB8AC3E}">
        <p14:creationId xmlns:p14="http://schemas.microsoft.com/office/powerpoint/2010/main" val="809127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s - One Heading Level - 1 Column">
    <p:spTree>
      <p:nvGrpSpPr>
        <p:cNvPr id="1" name=""/>
        <p:cNvGrpSpPr/>
        <p:nvPr/>
      </p:nvGrpSpPr>
      <p:grpSpPr>
        <a:xfrm>
          <a:off x="0" y="0"/>
          <a:ext cx="0" cy="0"/>
          <a:chOff x="0" y="0"/>
          <a:chExt cx="0" cy="0"/>
        </a:xfrm>
      </p:grpSpPr>
      <p:sp>
        <p:nvSpPr>
          <p:cNvPr id="11" name="TextBox 10"/>
          <p:cNvSpPr txBox="1"/>
          <p:nvPr userDrawn="1"/>
        </p:nvSpPr>
        <p:spPr>
          <a:xfrm>
            <a:off x="481013" y="504151"/>
            <a:ext cx="11233150" cy="461665"/>
          </a:xfrm>
          <a:prstGeom prst="rect">
            <a:avLst/>
          </a:prstGeom>
          <a:noFill/>
        </p:spPr>
        <p:txBody>
          <a:bodyPr wrap="square" lIns="0" rtlCol="0">
            <a:spAutoFit/>
          </a:bodyPr>
          <a:lstStyle/>
          <a:p>
            <a:r>
              <a:rPr lang="en-US" sz="2400" b="1" dirty="0">
                <a:solidFill>
                  <a:srgbClr val="00AB4E"/>
                </a:solidFill>
              </a:rPr>
              <a:t>Contents</a:t>
            </a:r>
          </a:p>
        </p:txBody>
      </p:sp>
      <p:sp>
        <p:nvSpPr>
          <p:cNvPr id="7" name="Text Placeholder 7"/>
          <p:cNvSpPr>
            <a:spLocks noGrp="1"/>
          </p:cNvSpPr>
          <p:nvPr>
            <p:ph type="body" sz="quarter" idx="13" hasCustomPrompt="1"/>
          </p:nvPr>
        </p:nvSpPr>
        <p:spPr>
          <a:xfrm>
            <a:off x="481013" y="1341438"/>
            <a:ext cx="11233149" cy="4967287"/>
          </a:xfrm>
          <a:prstGeom prst="rect">
            <a:avLst/>
          </a:prstGeom>
        </p:spPr>
        <p:txBody>
          <a:bodyPr/>
          <a:lstStyle>
            <a:lvl1pPr marL="0" indent="0">
              <a:spcBef>
                <a:spcPts val="1200"/>
              </a:spcBef>
              <a:spcAft>
                <a:spcPts val="300"/>
              </a:spcAft>
              <a:buClr>
                <a:schemeClr val="bg1"/>
              </a:buClr>
              <a:buSzPct val="25000"/>
              <a:buFont typeface="Arial" pitchFamily="34" charset="0"/>
              <a:buChar char="‮"/>
              <a:tabLst>
                <a:tab pos="7175500" algn="r"/>
              </a:tabLst>
              <a:defRPr lang="en-US" sz="1600" b="1" u="none" kern="1200" cap="none" baseline="0" dirty="0" smtClean="0">
                <a:solidFill>
                  <a:srgbClr val="58595B"/>
                </a:solidFill>
                <a:uFill>
                  <a:solidFill>
                    <a:schemeClr val="tx2"/>
                  </a:solidFill>
                </a:uFill>
                <a:latin typeface="+mn-lt"/>
                <a:ea typeface="+mn-ea"/>
                <a:cs typeface="+mn-cs"/>
              </a:defRPr>
            </a:lvl1pPr>
            <a:lvl2pPr marL="0" indent="0" defTabSz="1044000">
              <a:spcBef>
                <a:spcPts val="0"/>
              </a:spcBef>
              <a:spcAft>
                <a:spcPts val="300"/>
              </a:spcAft>
              <a:buClr>
                <a:schemeClr val="bg1"/>
              </a:buClr>
              <a:buSzPct val="25000"/>
              <a:buFont typeface="Arial" pitchFamily="34" charset="0"/>
              <a:buChar char="‮"/>
              <a:tabLst>
                <a:tab pos="5040000" algn="r"/>
              </a:tabLst>
              <a:defRPr lang="en-US" sz="1000" b="1" u="none" kern="1200" baseline="0" dirty="0" smtClean="0">
                <a:solidFill>
                  <a:srgbClr val="707C8A"/>
                </a:solidFill>
                <a:uFill>
                  <a:solidFill>
                    <a:schemeClr val="tx1"/>
                  </a:solidFill>
                </a:uFill>
                <a:latin typeface="+mn-lt"/>
                <a:ea typeface="+mn-ea"/>
                <a:cs typeface="+mn-cs"/>
              </a:defRPr>
            </a:lvl2pPr>
            <a:lvl3pPr marL="177800" indent="-177800">
              <a:spcBef>
                <a:spcPts val="0"/>
              </a:spcBef>
              <a:spcAft>
                <a:spcPts val="300"/>
              </a:spcAft>
              <a:buClr>
                <a:srgbClr val="A1ABB2"/>
              </a:buClr>
              <a:buSzPct val="100000"/>
              <a:buFont typeface="Arial" pitchFamily="34" charset="0"/>
              <a:buNone/>
              <a:tabLst>
                <a:tab pos="5040000" algn="r"/>
              </a:tabLst>
              <a:defRPr lang="en-US" sz="8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dirty="0"/>
              <a:t>Section level 1</a:t>
            </a:r>
          </a:p>
        </p:txBody>
      </p:sp>
      <p:sp>
        <p:nvSpPr>
          <p:cNvPr id="9" name="Footer Placeholder 8"/>
          <p:cNvSpPr>
            <a:spLocks noGrp="1"/>
          </p:cNvSpPr>
          <p:nvPr>
            <p:ph type="ftr" sz="quarter" idx="14"/>
          </p:nvPr>
        </p:nvSpPr>
        <p:spPr/>
        <p:txBody>
          <a:bodyPr/>
          <a:lstStyle/>
          <a:p>
            <a:r>
              <a:rPr lang="en-US" dirty="0">
                <a:solidFill>
                  <a:srgbClr val="FFFFFF"/>
                </a:solidFill>
              </a:rPr>
              <a:t>Presentation Name / Month</a:t>
            </a:r>
          </a:p>
        </p:txBody>
      </p:sp>
      <p:sp>
        <p:nvSpPr>
          <p:cNvPr id="8"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339217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dirty="0"/>
          </a:p>
        </p:txBody>
      </p:sp>
      <p:sp>
        <p:nvSpPr>
          <p:cNvPr id="3" name="Content Placeholder 2"/>
          <p:cNvSpPr>
            <a:spLocks noGrp="1"/>
          </p:cNvSpPr>
          <p:nvPr>
            <p:ph idx="1"/>
          </p:nvPr>
        </p:nvSpPr>
        <p:spPr>
          <a:xfrm>
            <a:off x="470460" y="1916112"/>
            <a:ext cx="11243703" cy="4321176"/>
          </a:xfrm>
        </p:spPr>
        <p:txBody>
          <a:bodyPr/>
          <a:lstStyle/>
          <a:p>
            <a:pPr lvl="0"/>
            <a:r>
              <a:rPr lang="x-none"/>
              <a:t>Click to edit Master text styles</a:t>
            </a:r>
          </a:p>
          <a:p>
            <a:pPr lvl="1"/>
            <a:r>
              <a:rPr lang="x-none"/>
              <a:t>Second level</a:t>
            </a:r>
          </a:p>
          <a:p>
            <a:pPr lvl="2"/>
            <a:r>
              <a:rPr lang="x-none"/>
              <a:t>Third level</a:t>
            </a:r>
          </a:p>
        </p:txBody>
      </p:sp>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03506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 One Heading Level - 2 Column">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481013" y="1341438"/>
            <a:ext cx="11233149" cy="4967287"/>
          </a:xfrm>
          <a:prstGeom prst="rect">
            <a:avLst/>
          </a:prstGeom>
        </p:spPr>
        <p:txBody>
          <a:bodyPr numCol="2" spcCol="360000"/>
          <a:lstStyle>
            <a:lvl1pPr marL="0" indent="0">
              <a:spcBef>
                <a:spcPts val="1200"/>
              </a:spcBef>
              <a:spcAft>
                <a:spcPts val="300"/>
              </a:spcAft>
              <a:buClr>
                <a:schemeClr val="bg1"/>
              </a:buClr>
              <a:buSzPct val="25000"/>
              <a:buFont typeface="Arial" pitchFamily="34" charset="0"/>
              <a:buChar char="‮"/>
              <a:tabLst>
                <a:tab pos="8210550" algn="r"/>
              </a:tabLst>
              <a:defRPr lang="en-US" sz="1600" b="1" u="none" kern="1200" cap="none" baseline="0" dirty="0" smtClean="0">
                <a:solidFill>
                  <a:srgbClr val="58595B"/>
                </a:solidFill>
                <a:uFill>
                  <a:solidFill>
                    <a:schemeClr val="tx2"/>
                  </a:solidFill>
                </a:uFill>
                <a:latin typeface="+mn-lt"/>
                <a:ea typeface="+mn-ea"/>
                <a:cs typeface="+mn-cs"/>
              </a:defRPr>
            </a:lvl1pPr>
            <a:lvl2pPr marL="0" indent="0" defTabSz="1044000">
              <a:spcBef>
                <a:spcPts val="0"/>
              </a:spcBef>
              <a:spcAft>
                <a:spcPts val="300"/>
              </a:spcAft>
              <a:buClr>
                <a:schemeClr val="bg1"/>
              </a:buClr>
              <a:buSzPct val="25000"/>
              <a:buFont typeface="Arial" pitchFamily="34" charset="0"/>
              <a:buChar char="‮"/>
              <a:tabLst>
                <a:tab pos="8211600" algn="r"/>
              </a:tabLst>
              <a:defRPr lang="en-US" sz="1000" b="1" u="none" kern="1200" baseline="0" dirty="0" smtClean="0">
                <a:solidFill>
                  <a:srgbClr val="707C8A"/>
                </a:solidFill>
                <a:uFill>
                  <a:solidFill>
                    <a:schemeClr val="tx1"/>
                  </a:solidFill>
                </a:uFill>
                <a:latin typeface="+mn-lt"/>
                <a:ea typeface="+mn-ea"/>
                <a:cs typeface="+mn-cs"/>
              </a:defRPr>
            </a:lvl2pPr>
            <a:lvl3pPr marL="177800" indent="-177800">
              <a:spcBef>
                <a:spcPts val="0"/>
              </a:spcBef>
              <a:spcAft>
                <a:spcPts val="300"/>
              </a:spcAft>
              <a:buClr>
                <a:srgbClr val="A1ABB2"/>
              </a:buClr>
              <a:buSzPct val="100000"/>
              <a:buFont typeface="Arial" pitchFamily="34" charset="0"/>
              <a:buNone/>
              <a:tabLst>
                <a:tab pos="8210550" algn="r"/>
              </a:tabLst>
              <a:defRPr lang="en-US" sz="8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dirty="0"/>
              <a:t>Section level 1</a:t>
            </a:r>
          </a:p>
        </p:txBody>
      </p:sp>
      <p:sp>
        <p:nvSpPr>
          <p:cNvPr id="9" name="Footer Placeholder 8"/>
          <p:cNvSpPr>
            <a:spLocks noGrp="1"/>
          </p:cNvSpPr>
          <p:nvPr>
            <p:ph type="ftr" sz="quarter" idx="14"/>
          </p:nvPr>
        </p:nvSpPr>
        <p:spPr/>
        <p:txBody>
          <a:bodyPr/>
          <a:lstStyle/>
          <a:p>
            <a:r>
              <a:rPr lang="en-US" dirty="0">
                <a:solidFill>
                  <a:srgbClr val="FFFFFF"/>
                </a:solidFill>
              </a:rPr>
              <a:t>Presentation Name / Month</a:t>
            </a:r>
          </a:p>
        </p:txBody>
      </p:sp>
      <p:sp>
        <p:nvSpPr>
          <p:cNvPr id="8" name="Slide Number Placeholder 5"/>
          <p:cNvSpPr>
            <a:spLocks noGrp="1"/>
          </p:cNvSpPr>
          <p:nvPr>
            <p:ph type="sldNum" sz="quarter" idx="4"/>
          </p:nvPr>
        </p:nvSpPr>
        <p:spPr>
          <a:xfrm>
            <a:off x="6239436" y="6490800"/>
            <a:ext cx="5474728"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
        <p:nvSpPr>
          <p:cNvPr id="13" name="TextBox 12"/>
          <p:cNvSpPr txBox="1"/>
          <p:nvPr userDrawn="1"/>
        </p:nvSpPr>
        <p:spPr>
          <a:xfrm>
            <a:off x="481013" y="504151"/>
            <a:ext cx="11233150" cy="461665"/>
          </a:xfrm>
          <a:prstGeom prst="rect">
            <a:avLst/>
          </a:prstGeom>
          <a:noFill/>
        </p:spPr>
        <p:txBody>
          <a:bodyPr wrap="square" lIns="0" rtlCol="0">
            <a:spAutoFit/>
          </a:bodyPr>
          <a:lstStyle/>
          <a:p>
            <a:r>
              <a:rPr lang="en-US" sz="2400" b="1" dirty="0">
                <a:solidFill>
                  <a:srgbClr val="00AB4E"/>
                </a:solidFill>
              </a:rPr>
              <a:t>Contents</a:t>
            </a:r>
          </a:p>
        </p:txBody>
      </p:sp>
    </p:spTree>
    <p:extLst>
      <p:ext uri="{BB962C8B-B14F-4D97-AF65-F5344CB8AC3E}">
        <p14:creationId xmlns:p14="http://schemas.microsoft.com/office/powerpoint/2010/main" val="313086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of Contents - 1 Column">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81013" y="1341438"/>
            <a:ext cx="11233149" cy="4967287"/>
          </a:xfrm>
          <a:prstGeom prst="rect">
            <a:avLst/>
          </a:prstGeom>
        </p:spPr>
        <p:txBody>
          <a:bodyPr/>
          <a:lstStyle>
            <a:lvl1pPr marL="0" indent="0">
              <a:spcBef>
                <a:spcPts val="1200"/>
              </a:spcBef>
              <a:spcAft>
                <a:spcPts val="300"/>
              </a:spcAft>
              <a:buClr>
                <a:schemeClr val="bg1"/>
              </a:buClr>
              <a:buSzPct val="25000"/>
              <a:buFont typeface="Arial" pitchFamily="34" charset="0"/>
              <a:buChar char="‮"/>
              <a:tabLst>
                <a:tab pos="7175500" algn="r"/>
              </a:tabLst>
              <a:defRPr lang="en-US" sz="1600" b="1" u="none" kern="1200" cap="all" baseline="0" dirty="0" smtClean="0">
                <a:solidFill>
                  <a:schemeClr val="tx1"/>
                </a:solidFill>
                <a:uFill>
                  <a:solidFill>
                    <a:schemeClr val="tx2"/>
                  </a:solidFill>
                </a:uFill>
                <a:latin typeface="+mn-lt"/>
                <a:ea typeface="+mn-ea"/>
                <a:cs typeface="+mn-cs"/>
              </a:defRPr>
            </a:lvl1pPr>
            <a:lvl2pPr marL="0" indent="0" defTabSz="1044000">
              <a:spcBef>
                <a:spcPts val="0"/>
              </a:spcBef>
              <a:spcAft>
                <a:spcPts val="300"/>
              </a:spcAft>
              <a:buClr>
                <a:schemeClr val="bg1"/>
              </a:buClr>
              <a:buSzPct val="25000"/>
              <a:buFont typeface="Arial" pitchFamily="34" charset="0"/>
              <a:buChar char="‮"/>
              <a:tabLst>
                <a:tab pos="7175500" algn="r"/>
              </a:tabLst>
              <a:defRPr lang="en-US" sz="1400" b="1" u="none" kern="1200" baseline="0" dirty="0" smtClean="0">
                <a:solidFill>
                  <a:srgbClr val="58595B"/>
                </a:solidFill>
                <a:uFill>
                  <a:solidFill>
                    <a:schemeClr val="tx1"/>
                  </a:solidFill>
                </a:uFill>
                <a:latin typeface="+mn-lt"/>
                <a:ea typeface="+mn-ea"/>
                <a:cs typeface="+mn-cs"/>
              </a:defRPr>
            </a:lvl2pPr>
            <a:lvl3pPr marL="177800" indent="-177800">
              <a:spcBef>
                <a:spcPts val="0"/>
              </a:spcBef>
              <a:spcAft>
                <a:spcPts val="300"/>
              </a:spcAft>
              <a:buClr>
                <a:srgbClr val="A1ABB2"/>
              </a:buClr>
              <a:buSzPct val="100000"/>
              <a:buFont typeface="Arial" pitchFamily="34" charset="0"/>
              <a:buNone/>
              <a:tabLst>
                <a:tab pos="7175500" algn="r"/>
              </a:tabLst>
              <a:defRPr lang="en-US" sz="1100" u="none" kern="1200" baseline="0" dirty="0" smtClean="0">
                <a:solidFill>
                  <a:srgbClr val="58595B"/>
                </a:solidFill>
                <a:uFill>
                  <a:solidFill>
                    <a:schemeClr val="tx1">
                      <a:lumMod val="50000"/>
                      <a:lumOff val="50000"/>
                    </a:schemeClr>
                  </a:solidFill>
                </a:uFill>
                <a:latin typeface="+mn-lt"/>
                <a:ea typeface="+mn-ea"/>
                <a:cs typeface="+mn-cs"/>
              </a:defRPr>
            </a:lvl3pPr>
          </a:lstStyle>
          <a:p>
            <a:pPr lvl="0"/>
            <a:r>
              <a:rPr lang="en-US" dirty="0"/>
              <a:t>Section level 1</a:t>
            </a:r>
          </a:p>
          <a:p>
            <a:pPr lvl="1"/>
            <a:r>
              <a:rPr lang="en-US" dirty="0"/>
              <a:t>Section level 2</a:t>
            </a:r>
          </a:p>
          <a:p>
            <a:pPr lvl="2"/>
            <a:r>
              <a:rPr lang="en-US" dirty="0"/>
              <a:t>Section level 3</a:t>
            </a:r>
          </a:p>
        </p:txBody>
      </p:sp>
      <p:sp>
        <p:nvSpPr>
          <p:cNvPr id="10" name="Footer Placeholder 8"/>
          <p:cNvSpPr>
            <a:spLocks noGrp="1"/>
          </p:cNvSpPr>
          <p:nvPr>
            <p:ph type="ftr" sz="quarter" idx="14"/>
          </p:nvPr>
        </p:nvSpPr>
        <p:spPr>
          <a:xfrm>
            <a:off x="6242049" y="0"/>
            <a:ext cx="5472113" cy="360000"/>
          </a:xfrm>
        </p:spPr>
        <p:txBody>
          <a:bodyPr/>
          <a:lstStyle/>
          <a:p>
            <a:r>
              <a:rPr lang="en-US" dirty="0">
                <a:solidFill>
                  <a:srgbClr val="FFFFFF"/>
                </a:solidFill>
              </a:rPr>
              <a:t>Presentation Name / Month </a:t>
            </a:r>
          </a:p>
        </p:txBody>
      </p:sp>
      <p:sp>
        <p:nvSpPr>
          <p:cNvPr id="11"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
        <p:nvSpPr>
          <p:cNvPr id="13" name="TextBox 12"/>
          <p:cNvSpPr txBox="1"/>
          <p:nvPr userDrawn="1"/>
        </p:nvSpPr>
        <p:spPr>
          <a:xfrm>
            <a:off x="481013" y="504151"/>
            <a:ext cx="11233150" cy="461665"/>
          </a:xfrm>
          <a:prstGeom prst="rect">
            <a:avLst/>
          </a:prstGeom>
          <a:noFill/>
        </p:spPr>
        <p:txBody>
          <a:bodyPr wrap="square" lIns="0" rtlCol="0">
            <a:spAutoFit/>
          </a:bodyPr>
          <a:lstStyle/>
          <a:p>
            <a:r>
              <a:rPr lang="en-US" sz="2400" b="1" dirty="0">
                <a:solidFill>
                  <a:srgbClr val="00AB4E"/>
                </a:solidFill>
              </a:rPr>
              <a:t>Contents</a:t>
            </a:r>
          </a:p>
        </p:txBody>
      </p:sp>
    </p:spTree>
    <p:extLst>
      <p:ext uri="{BB962C8B-B14F-4D97-AF65-F5344CB8AC3E}">
        <p14:creationId xmlns:p14="http://schemas.microsoft.com/office/powerpoint/2010/main" val="735305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s - 2 Column">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481013" y="1341438"/>
            <a:ext cx="11233149" cy="4967287"/>
          </a:xfrm>
          <a:prstGeom prst="rect">
            <a:avLst/>
          </a:prstGeom>
        </p:spPr>
        <p:txBody>
          <a:bodyPr numCol="2" spcCol="360000"/>
          <a:lstStyle>
            <a:lvl1pPr marL="0" indent="0">
              <a:spcBef>
                <a:spcPts val="1200"/>
              </a:spcBef>
              <a:spcAft>
                <a:spcPts val="300"/>
              </a:spcAft>
              <a:buClr>
                <a:schemeClr val="bg1"/>
              </a:buClr>
              <a:buSzPct val="25000"/>
              <a:buFont typeface="Arial" pitchFamily="34" charset="0"/>
              <a:buChar char="‮"/>
              <a:tabLst>
                <a:tab pos="8210550" algn="r"/>
              </a:tabLst>
              <a:defRPr lang="en-US" sz="1600" b="1" u="none" kern="1200" cap="all" baseline="0" dirty="0" smtClean="0">
                <a:solidFill>
                  <a:schemeClr val="tx1"/>
                </a:solidFill>
                <a:uFill>
                  <a:solidFill>
                    <a:schemeClr val="tx2"/>
                  </a:solidFill>
                </a:uFill>
                <a:latin typeface="+mn-lt"/>
                <a:ea typeface="+mn-ea"/>
                <a:cs typeface="+mn-cs"/>
              </a:defRPr>
            </a:lvl1pPr>
            <a:lvl2pPr marL="0" indent="0" defTabSz="1044000">
              <a:spcBef>
                <a:spcPts val="0"/>
              </a:spcBef>
              <a:spcAft>
                <a:spcPts val="300"/>
              </a:spcAft>
              <a:buClr>
                <a:schemeClr val="bg1"/>
              </a:buClr>
              <a:buSzPct val="25000"/>
              <a:buFont typeface="Arial" pitchFamily="34" charset="0"/>
              <a:buChar char="‮"/>
              <a:tabLst>
                <a:tab pos="8211600" algn="r"/>
              </a:tabLst>
              <a:defRPr lang="en-US" sz="1400" b="1" u="none" kern="1200" baseline="0" dirty="0" smtClean="0">
                <a:solidFill>
                  <a:srgbClr val="58595B"/>
                </a:solidFill>
                <a:uFill>
                  <a:solidFill>
                    <a:schemeClr val="tx1"/>
                  </a:solidFill>
                </a:uFill>
                <a:latin typeface="+mn-lt"/>
                <a:ea typeface="+mn-ea"/>
                <a:cs typeface="+mn-cs"/>
              </a:defRPr>
            </a:lvl2pPr>
            <a:lvl3pPr marL="177800" indent="-177800">
              <a:spcBef>
                <a:spcPts val="0"/>
              </a:spcBef>
              <a:spcAft>
                <a:spcPts val="300"/>
              </a:spcAft>
              <a:buClr>
                <a:srgbClr val="A1ABB2"/>
              </a:buClr>
              <a:buSzPct val="100000"/>
              <a:buFont typeface="Arial" pitchFamily="34" charset="0"/>
              <a:buNone/>
              <a:tabLst>
                <a:tab pos="8210550" algn="r"/>
              </a:tabLst>
              <a:defRPr lang="en-US" sz="1100" u="none" kern="1200" baseline="0" dirty="0" smtClean="0">
                <a:solidFill>
                  <a:srgbClr val="58595B"/>
                </a:solidFill>
                <a:uFill>
                  <a:solidFill>
                    <a:schemeClr val="tx1">
                      <a:lumMod val="50000"/>
                      <a:lumOff val="50000"/>
                    </a:schemeClr>
                  </a:solidFill>
                </a:uFill>
                <a:latin typeface="+mn-lt"/>
                <a:ea typeface="+mn-ea"/>
                <a:cs typeface="+mn-cs"/>
              </a:defRPr>
            </a:lvl3pPr>
          </a:lstStyle>
          <a:p>
            <a:pPr lvl="0"/>
            <a:r>
              <a:rPr lang="en-US" dirty="0"/>
              <a:t>Section Level 1</a:t>
            </a:r>
          </a:p>
          <a:p>
            <a:pPr lvl="1"/>
            <a:r>
              <a:rPr lang="en-US" dirty="0"/>
              <a:t>Section level 2</a:t>
            </a:r>
          </a:p>
          <a:p>
            <a:pPr lvl="2"/>
            <a:r>
              <a:rPr lang="en-US" dirty="0"/>
              <a:t>Section level 3</a:t>
            </a:r>
          </a:p>
        </p:txBody>
      </p:sp>
      <p:sp>
        <p:nvSpPr>
          <p:cNvPr id="8" name="Footer Placeholder 8"/>
          <p:cNvSpPr>
            <a:spLocks noGrp="1"/>
          </p:cNvSpPr>
          <p:nvPr>
            <p:ph type="ftr" sz="quarter" idx="14"/>
          </p:nvPr>
        </p:nvSpPr>
        <p:spPr>
          <a:xfrm>
            <a:off x="6242049" y="0"/>
            <a:ext cx="5472113" cy="360000"/>
          </a:xfrm>
        </p:spPr>
        <p:txBody>
          <a:bodyPr/>
          <a:lstStyle/>
          <a:p>
            <a:r>
              <a:rPr lang="en-US" dirty="0">
                <a:solidFill>
                  <a:srgbClr val="FFFFFF"/>
                </a:solidFill>
              </a:rPr>
              <a:t>Presentation Name / Month</a:t>
            </a:r>
          </a:p>
        </p:txBody>
      </p:sp>
      <p:sp>
        <p:nvSpPr>
          <p:cNvPr id="13"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
        <p:nvSpPr>
          <p:cNvPr id="14" name="TextBox 13"/>
          <p:cNvSpPr txBox="1"/>
          <p:nvPr userDrawn="1"/>
        </p:nvSpPr>
        <p:spPr>
          <a:xfrm>
            <a:off x="481013" y="504151"/>
            <a:ext cx="11233150" cy="461665"/>
          </a:xfrm>
          <a:prstGeom prst="rect">
            <a:avLst/>
          </a:prstGeom>
          <a:noFill/>
        </p:spPr>
        <p:txBody>
          <a:bodyPr wrap="square" lIns="0" rtlCol="0">
            <a:spAutoFit/>
          </a:bodyPr>
          <a:lstStyle/>
          <a:p>
            <a:r>
              <a:rPr lang="en-US" sz="2400" b="1" dirty="0">
                <a:solidFill>
                  <a:srgbClr val="00AB4E"/>
                </a:solidFill>
              </a:rPr>
              <a:t>Contents</a:t>
            </a:r>
          </a:p>
        </p:txBody>
      </p:sp>
    </p:spTree>
    <p:extLst>
      <p:ext uri="{BB962C8B-B14F-4D97-AF65-F5344CB8AC3E}">
        <p14:creationId xmlns:p14="http://schemas.microsoft.com/office/powerpoint/2010/main" val="1225814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81013" y="836640"/>
            <a:ext cx="11233149" cy="1821740"/>
          </a:xfrm>
          <a:prstGeom prst="rect">
            <a:avLst/>
          </a:prstGeom>
        </p:spPr>
        <p:txBody>
          <a:bodyPr anchor="b"/>
          <a:lstStyle>
            <a:lvl1pPr>
              <a:defRPr sz="2800" spc="0" baseline="0"/>
            </a:lvl1pPr>
          </a:lstStyle>
          <a:p>
            <a:r>
              <a:rPr lang="en-US" dirty="0"/>
              <a:t>Section divider title here in sentence case</a:t>
            </a:r>
          </a:p>
        </p:txBody>
      </p:sp>
      <p:cxnSp>
        <p:nvCxnSpPr>
          <p:cNvPr id="13" name="Straight Connector 12"/>
          <p:cNvCxnSpPr/>
          <p:nvPr userDrawn="1"/>
        </p:nvCxnSpPr>
        <p:spPr>
          <a:xfrm>
            <a:off x="481013" y="2729818"/>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8" name="Footer Placeholder 8"/>
          <p:cNvSpPr>
            <a:spLocks noGrp="1"/>
          </p:cNvSpPr>
          <p:nvPr>
            <p:ph type="ftr" sz="quarter" idx="14"/>
          </p:nvPr>
        </p:nvSpPr>
        <p:spPr>
          <a:xfrm>
            <a:off x="6242049" y="0"/>
            <a:ext cx="5472113" cy="360000"/>
          </a:xfrm>
        </p:spPr>
        <p:txBody>
          <a:bodyPr/>
          <a:lstStyle/>
          <a:p>
            <a:r>
              <a:rPr lang="en-US" dirty="0">
                <a:solidFill>
                  <a:srgbClr val="FFFFFF"/>
                </a:solidFill>
              </a:rPr>
              <a:t>Presentation Name / Month</a:t>
            </a:r>
          </a:p>
        </p:txBody>
      </p:sp>
      <p:sp>
        <p:nvSpPr>
          <p:cNvPr id="14"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
        <p:nvSpPr>
          <p:cNvPr id="6" name="Text Placeholder 4"/>
          <p:cNvSpPr>
            <a:spLocks noGrp="1"/>
          </p:cNvSpPr>
          <p:nvPr>
            <p:ph type="body" sz="quarter" idx="13"/>
          </p:nvPr>
        </p:nvSpPr>
        <p:spPr>
          <a:xfrm>
            <a:off x="481013" y="4797190"/>
            <a:ext cx="11233150" cy="1390433"/>
          </a:xfrm>
          <a:prstGeom prst="rect">
            <a:avLst/>
          </a:prstGeom>
        </p:spPr>
        <p:txBody>
          <a:bodyPr anchor="b"/>
          <a:lstStyle>
            <a:lvl1pPr>
              <a:spcBef>
                <a:spcPts val="0"/>
              </a:spcBef>
              <a:spcAft>
                <a:spcPts val="600"/>
              </a:spcAft>
              <a:buNone/>
              <a:defRPr sz="1400" b="0">
                <a:solidFill>
                  <a:srgbClr val="58595B"/>
                </a:solidFill>
              </a:defRPr>
            </a:lvl1pPr>
          </a:lstStyle>
          <a:p>
            <a:pPr lvl="0"/>
            <a:r>
              <a:rPr lang="en-US" b="1"/>
              <a:t>Click to edit Master text styles</a:t>
            </a:r>
          </a:p>
        </p:txBody>
      </p:sp>
    </p:spTree>
    <p:extLst>
      <p:ext uri="{BB962C8B-B14F-4D97-AF65-F5344CB8AC3E}">
        <p14:creationId xmlns:p14="http://schemas.microsoft.com/office/powerpoint/2010/main" val="1198597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r>
              <a:rPr lang="en-US" dirty="0">
                <a:solidFill>
                  <a:srgbClr val="FFFFFF"/>
                </a:solidFill>
              </a:rPr>
              <a:t>Presentation Name / Month</a:t>
            </a:r>
          </a:p>
        </p:txBody>
      </p:sp>
      <p:sp>
        <p:nvSpPr>
          <p:cNvPr id="11" name="Gray text above slide title"/>
          <p:cNvSpPr>
            <a:spLocks noGrp="1"/>
          </p:cNvSpPr>
          <p:nvPr>
            <p:ph type="body" sz="quarter" idx="12"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8"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
        <p:nvSpPr>
          <p:cNvPr id="10" name="Content Placeholder 2"/>
          <p:cNvSpPr>
            <a:spLocks noGrp="1"/>
          </p:cNvSpPr>
          <p:nvPr>
            <p:ph idx="1"/>
          </p:nvPr>
        </p:nvSpPr>
        <p:spPr>
          <a:xfrm>
            <a:off x="481013" y="1484313"/>
            <a:ext cx="11233150" cy="4752975"/>
          </a:xfrm>
          <a:prstGeom prst="rect">
            <a:avLst/>
          </a:prstGeom>
        </p:spPr>
        <p:txBody>
          <a:bodyPr/>
          <a:lstStyle>
            <a:lvl1pPr>
              <a:spcBef>
                <a:spcPts val="600"/>
              </a:spcBef>
              <a:defRPr/>
            </a:lvl1pPr>
            <a:lvl2pPr>
              <a:spcBef>
                <a:spcPts val="600"/>
              </a:spcBef>
              <a:defRPr/>
            </a:lvl2pPr>
            <a:lvl3pPr>
              <a:spcBef>
                <a:spcPts val="600"/>
              </a:spcBef>
              <a:defRPr/>
            </a:lvl3pPr>
            <a:lvl4pPr marL="727075" indent="-179388">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6753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7" name="Content Placeholder 2"/>
          <p:cNvSpPr>
            <a:spLocks noGrp="1"/>
          </p:cNvSpPr>
          <p:nvPr>
            <p:ph idx="1"/>
          </p:nvPr>
        </p:nvSpPr>
        <p:spPr>
          <a:xfrm>
            <a:off x="481013" y="1484313"/>
            <a:ext cx="5472111" cy="475297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1"/>
          </p:nvPr>
        </p:nvSpPr>
        <p:spPr>
          <a:xfrm>
            <a:off x="6242050" y="1484313"/>
            <a:ext cx="5472113" cy="475297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2"/>
          </p:nvPr>
        </p:nvSpPr>
        <p:spPr/>
        <p:txBody>
          <a:bodyPr/>
          <a:lstStyle/>
          <a:p>
            <a:r>
              <a:rPr lang="en-US" dirty="0">
                <a:solidFill>
                  <a:srgbClr val="FFFFFF"/>
                </a:solidFill>
              </a:rPr>
              <a:t>Presentation Name / Month</a:t>
            </a:r>
          </a:p>
        </p:txBody>
      </p:sp>
      <p:sp>
        <p:nvSpPr>
          <p:cNvPr id="11" name="Gray text above slide title"/>
          <p:cNvSpPr>
            <a:spLocks noGrp="1"/>
          </p:cNvSpPr>
          <p:nvPr>
            <p:ph type="body" sz="quarter" idx="13"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13"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3804768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laceholders v2">
    <p:spTree>
      <p:nvGrpSpPr>
        <p:cNvPr id="1" name=""/>
        <p:cNvGrpSpPr/>
        <p:nvPr/>
      </p:nvGrpSpPr>
      <p:grpSpPr>
        <a:xfrm>
          <a:off x="0" y="0"/>
          <a:ext cx="0" cy="0"/>
          <a:chOff x="0" y="0"/>
          <a:chExt cx="0" cy="0"/>
        </a:xfrm>
      </p:grpSpPr>
      <p:sp>
        <p:nvSpPr>
          <p:cNvPr id="14"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8" name="Content Placeholder 2"/>
          <p:cNvSpPr>
            <a:spLocks noGrp="1"/>
          </p:cNvSpPr>
          <p:nvPr>
            <p:ph idx="1"/>
          </p:nvPr>
        </p:nvSpPr>
        <p:spPr>
          <a:xfrm>
            <a:off x="481013" y="1484313"/>
            <a:ext cx="11233149" cy="223202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1"/>
          </p:nvPr>
        </p:nvSpPr>
        <p:spPr>
          <a:xfrm>
            <a:off x="481013" y="4005263"/>
            <a:ext cx="11233149" cy="223202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2"/>
          </p:nvPr>
        </p:nvSpPr>
        <p:spPr/>
        <p:txBody>
          <a:bodyPr/>
          <a:lstStyle/>
          <a:p>
            <a:r>
              <a:rPr lang="en-US" dirty="0">
                <a:solidFill>
                  <a:srgbClr val="FFFFFF"/>
                </a:solidFill>
              </a:rPr>
              <a:t>Presentation Name / Month</a:t>
            </a:r>
          </a:p>
        </p:txBody>
      </p:sp>
      <p:sp>
        <p:nvSpPr>
          <p:cNvPr id="10" name="Gray text above slide title"/>
          <p:cNvSpPr>
            <a:spLocks noGrp="1"/>
          </p:cNvSpPr>
          <p:nvPr>
            <p:ph type="body" sz="quarter" idx="13"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13"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3343981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12" name="Content Placeholder 2"/>
          <p:cNvSpPr>
            <a:spLocks noGrp="1"/>
          </p:cNvSpPr>
          <p:nvPr>
            <p:ph idx="1"/>
          </p:nvPr>
        </p:nvSpPr>
        <p:spPr>
          <a:xfrm>
            <a:off x="481013" y="1484314"/>
            <a:ext cx="3528000" cy="4752974"/>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1"/>
          </p:nvPr>
        </p:nvSpPr>
        <p:spPr>
          <a:xfrm>
            <a:off x="4312384" y="1484314"/>
            <a:ext cx="3528000" cy="4752974"/>
          </a:xfrm>
          <a:prstGeom prst="rect">
            <a:avLst/>
          </a:prstGeo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2"/>
          </p:nvPr>
        </p:nvSpPr>
        <p:spPr>
          <a:xfrm>
            <a:off x="8143755" y="1484314"/>
            <a:ext cx="3528000" cy="4752974"/>
          </a:xfrm>
          <a:prstGeom prst="rect">
            <a:avLst/>
          </a:prstGeo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3"/>
          </p:nvPr>
        </p:nvSpPr>
        <p:spPr/>
        <p:txBody>
          <a:bodyPr/>
          <a:lstStyle/>
          <a:p>
            <a:r>
              <a:rPr lang="en-US" dirty="0">
                <a:solidFill>
                  <a:srgbClr val="FFFFFF"/>
                </a:solidFill>
              </a:rPr>
              <a:t>Presentation Name / Month</a:t>
            </a:r>
          </a:p>
        </p:txBody>
      </p:sp>
      <p:sp>
        <p:nvSpPr>
          <p:cNvPr id="9" name="Gray text above slide title"/>
          <p:cNvSpPr>
            <a:spLocks noGrp="1"/>
          </p:cNvSpPr>
          <p:nvPr>
            <p:ph type="body" sz="quarter" idx="14"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14"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320528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laceholders v2">
    <p:spTree>
      <p:nvGrpSpPr>
        <p:cNvPr id="1" name=""/>
        <p:cNvGrpSpPr/>
        <p:nvPr/>
      </p:nvGrpSpPr>
      <p:grpSpPr>
        <a:xfrm>
          <a:off x="0" y="0"/>
          <a:ext cx="0" cy="0"/>
          <a:chOff x="0" y="0"/>
          <a:chExt cx="0" cy="0"/>
        </a:xfrm>
      </p:grpSpPr>
      <p:sp>
        <p:nvSpPr>
          <p:cNvPr id="15"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8" name="Content Placeholder 2"/>
          <p:cNvSpPr>
            <a:spLocks noGrp="1"/>
          </p:cNvSpPr>
          <p:nvPr>
            <p:ph idx="1"/>
          </p:nvPr>
        </p:nvSpPr>
        <p:spPr>
          <a:xfrm>
            <a:off x="481013" y="1484313"/>
            <a:ext cx="5472111" cy="475297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1"/>
          </p:nvPr>
        </p:nvSpPr>
        <p:spPr>
          <a:xfrm>
            <a:off x="6242050" y="1484313"/>
            <a:ext cx="5472113" cy="223202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2"/>
          </p:nvPr>
        </p:nvSpPr>
        <p:spPr>
          <a:xfrm>
            <a:off x="6242051" y="4005263"/>
            <a:ext cx="5472112" cy="2232025"/>
          </a:xfrm>
          <a:prstGeom prst="rect">
            <a:avLst/>
          </a:prstGeo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3"/>
          </p:nvPr>
        </p:nvSpPr>
        <p:spPr/>
        <p:txBody>
          <a:bodyPr/>
          <a:lstStyle/>
          <a:p>
            <a:r>
              <a:rPr lang="en-US" dirty="0">
                <a:solidFill>
                  <a:srgbClr val="FFFFFF"/>
                </a:solidFill>
              </a:rPr>
              <a:t>Presentation Name / Month</a:t>
            </a:r>
          </a:p>
        </p:txBody>
      </p:sp>
      <p:sp>
        <p:nvSpPr>
          <p:cNvPr id="10" name="Gray text above slide title"/>
          <p:cNvSpPr>
            <a:spLocks noGrp="1"/>
          </p:cNvSpPr>
          <p:nvPr>
            <p:ph type="body" sz="quarter" idx="14"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14"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2197538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laceholders v3">
    <p:spTree>
      <p:nvGrpSpPr>
        <p:cNvPr id="1" name=""/>
        <p:cNvGrpSpPr/>
        <p:nvPr/>
      </p:nvGrpSpPr>
      <p:grpSpPr>
        <a:xfrm>
          <a:off x="0" y="0"/>
          <a:ext cx="0" cy="0"/>
          <a:chOff x="0" y="0"/>
          <a:chExt cx="0" cy="0"/>
        </a:xfrm>
      </p:grpSpPr>
      <p:sp>
        <p:nvSpPr>
          <p:cNvPr id="13"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9" name="Content Placeholder 2"/>
          <p:cNvSpPr>
            <a:spLocks noGrp="1"/>
          </p:cNvSpPr>
          <p:nvPr>
            <p:ph idx="1"/>
          </p:nvPr>
        </p:nvSpPr>
        <p:spPr>
          <a:xfrm>
            <a:off x="6242050" y="1484313"/>
            <a:ext cx="5472113" cy="475297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1"/>
          </p:nvPr>
        </p:nvSpPr>
        <p:spPr>
          <a:xfrm>
            <a:off x="481013" y="1484313"/>
            <a:ext cx="5472112" cy="223202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481013" y="4005263"/>
            <a:ext cx="5472111" cy="2232025"/>
          </a:xfrm>
          <a:prstGeom prst="rect">
            <a:avLst/>
          </a:prstGeo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3"/>
          </p:nvPr>
        </p:nvSpPr>
        <p:spPr/>
        <p:txBody>
          <a:bodyPr/>
          <a:lstStyle/>
          <a:p>
            <a:r>
              <a:rPr lang="en-US" dirty="0">
                <a:solidFill>
                  <a:srgbClr val="FFFFFF"/>
                </a:solidFill>
              </a:rPr>
              <a:t>Presentation Name / Month</a:t>
            </a:r>
          </a:p>
        </p:txBody>
      </p:sp>
      <p:sp>
        <p:nvSpPr>
          <p:cNvPr id="10" name="Gray text above slide title"/>
          <p:cNvSpPr>
            <a:spLocks noGrp="1"/>
          </p:cNvSpPr>
          <p:nvPr>
            <p:ph type="body" sz="quarter" idx="14"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16"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405960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dirty="0"/>
          </a:p>
        </p:txBody>
      </p:sp>
      <p:sp>
        <p:nvSpPr>
          <p:cNvPr id="3" name="Content Placeholder 2"/>
          <p:cNvSpPr>
            <a:spLocks noGrp="1"/>
          </p:cNvSpPr>
          <p:nvPr>
            <p:ph idx="1"/>
          </p:nvPr>
        </p:nvSpPr>
        <p:spPr>
          <a:xfrm>
            <a:off x="470460" y="1916112"/>
            <a:ext cx="11243703" cy="4321175"/>
          </a:xfrm>
        </p:spPr>
        <p:txBody>
          <a:bodyPr/>
          <a:lstStyle/>
          <a:p>
            <a:pPr lvl="0"/>
            <a:r>
              <a:rPr lang="x-none"/>
              <a:t>Click to edit Master text styles</a:t>
            </a:r>
          </a:p>
          <a:p>
            <a:pPr lvl="1"/>
            <a:r>
              <a:rPr lang="x-none"/>
              <a:t>Second level</a:t>
            </a:r>
          </a:p>
          <a:p>
            <a:pPr lvl="2"/>
            <a:r>
              <a:rPr lang="x-none"/>
              <a:t>Third level</a:t>
            </a:r>
          </a:p>
        </p:txBody>
      </p:sp>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
        <p:nvSpPr>
          <p:cNvPr id="8" name="Text Placeholder 7"/>
          <p:cNvSpPr>
            <a:spLocks noGrp="1"/>
          </p:cNvSpPr>
          <p:nvPr>
            <p:ph type="body" sz="quarter" idx="13"/>
          </p:nvPr>
        </p:nvSpPr>
        <p:spPr>
          <a:xfrm>
            <a:off x="470460" y="1389888"/>
            <a:ext cx="11283164" cy="244800"/>
          </a:xfrm>
        </p:spPr>
        <p:txBody>
          <a:bodyPr wrap="square">
            <a:spAutoFit/>
          </a:bodyPr>
          <a:lstStyle>
            <a:lvl1pPr marL="0" indent="0">
              <a:lnSpc>
                <a:spcPct val="100000"/>
              </a:lnSpc>
              <a:buNone/>
              <a:defRPr sz="1600"/>
            </a:lvl1pPr>
          </a:lstStyle>
          <a:p>
            <a:pPr lvl="0"/>
            <a:r>
              <a:rPr lang="x-none"/>
              <a:t>Click to edit Master text styles</a:t>
            </a:r>
          </a:p>
        </p:txBody>
      </p:sp>
    </p:spTree>
    <p:extLst>
      <p:ext uri="{BB962C8B-B14F-4D97-AF65-F5344CB8AC3E}">
        <p14:creationId xmlns:p14="http://schemas.microsoft.com/office/powerpoint/2010/main" val="1748530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laceholders v4">
    <p:spTree>
      <p:nvGrpSpPr>
        <p:cNvPr id="1" name=""/>
        <p:cNvGrpSpPr/>
        <p:nvPr/>
      </p:nvGrpSpPr>
      <p:grpSpPr>
        <a:xfrm>
          <a:off x="0" y="0"/>
          <a:ext cx="0" cy="0"/>
          <a:chOff x="0" y="0"/>
          <a:chExt cx="0" cy="0"/>
        </a:xfrm>
      </p:grpSpPr>
      <p:sp>
        <p:nvSpPr>
          <p:cNvPr id="13"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9" name="Content Placeholder 2"/>
          <p:cNvSpPr>
            <a:spLocks noGrp="1"/>
          </p:cNvSpPr>
          <p:nvPr>
            <p:ph idx="1"/>
          </p:nvPr>
        </p:nvSpPr>
        <p:spPr>
          <a:xfrm>
            <a:off x="481013" y="1484313"/>
            <a:ext cx="11233149" cy="223202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1"/>
          </p:nvPr>
        </p:nvSpPr>
        <p:spPr>
          <a:xfrm>
            <a:off x="481013" y="4005263"/>
            <a:ext cx="5472112" cy="2232025"/>
          </a:xfrm>
          <a:prstGeom prst="rect">
            <a:avLst/>
          </a:prstGeom>
        </p:spPr>
        <p:txBody>
          <a:bodyPr/>
          <a:lstStyle>
            <a:lvl4pPr marL="727075" indent="-179388">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2"/>
          </p:nvPr>
        </p:nvSpPr>
        <p:spPr>
          <a:xfrm>
            <a:off x="6242050" y="4005263"/>
            <a:ext cx="5472113" cy="2232025"/>
          </a:xfrm>
          <a:prstGeom prst="rect">
            <a:avLst/>
          </a:prstGeo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3"/>
          </p:nvPr>
        </p:nvSpPr>
        <p:spPr/>
        <p:txBody>
          <a:bodyPr/>
          <a:lstStyle/>
          <a:p>
            <a:r>
              <a:rPr lang="en-US" dirty="0">
                <a:solidFill>
                  <a:srgbClr val="FFFFFF"/>
                </a:solidFill>
              </a:rPr>
              <a:t>Presentation Name / Month</a:t>
            </a:r>
          </a:p>
        </p:txBody>
      </p:sp>
      <p:sp>
        <p:nvSpPr>
          <p:cNvPr id="10" name="Gray text above slide title"/>
          <p:cNvSpPr>
            <a:spLocks noGrp="1"/>
          </p:cNvSpPr>
          <p:nvPr>
            <p:ph type="body" sz="quarter" idx="14"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16"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1965750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laceholders v5">
    <p:spTree>
      <p:nvGrpSpPr>
        <p:cNvPr id="1" name=""/>
        <p:cNvGrpSpPr/>
        <p:nvPr/>
      </p:nvGrpSpPr>
      <p:grpSpPr>
        <a:xfrm>
          <a:off x="0" y="0"/>
          <a:ext cx="0" cy="0"/>
          <a:chOff x="0" y="0"/>
          <a:chExt cx="0" cy="0"/>
        </a:xfrm>
      </p:grpSpPr>
      <p:sp>
        <p:nvSpPr>
          <p:cNvPr id="13"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9" name="Content Placeholder 2"/>
          <p:cNvSpPr>
            <a:spLocks noGrp="1"/>
          </p:cNvSpPr>
          <p:nvPr>
            <p:ph idx="11"/>
          </p:nvPr>
        </p:nvSpPr>
        <p:spPr>
          <a:xfrm>
            <a:off x="481013" y="1484313"/>
            <a:ext cx="5472112" cy="223202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6242050" y="1484313"/>
            <a:ext cx="5472113" cy="2232025"/>
          </a:xfrm>
          <a:prstGeom prst="rect">
            <a:avLst/>
          </a:prstGeo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9"/>
          </p:nvPr>
        </p:nvSpPr>
        <p:spPr>
          <a:xfrm>
            <a:off x="481013" y="4005263"/>
            <a:ext cx="11233149" cy="2232025"/>
          </a:xfrm>
          <a:prstGeom prst="rect">
            <a:avLst/>
          </a:prstGeom>
        </p:spPr>
        <p:txBody>
          <a:bodyPr/>
          <a:lstStyle>
            <a:lvl4pPr marL="727075" indent="-179388">
              <a:tabLs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20"/>
          </p:nvPr>
        </p:nvSpPr>
        <p:spPr/>
        <p:txBody>
          <a:bodyPr/>
          <a:lstStyle/>
          <a:p>
            <a:r>
              <a:rPr lang="en-US" dirty="0">
                <a:solidFill>
                  <a:srgbClr val="FFFFFF"/>
                </a:solidFill>
              </a:rPr>
              <a:t>Presentation Name / Month</a:t>
            </a:r>
          </a:p>
        </p:txBody>
      </p:sp>
      <p:sp>
        <p:nvSpPr>
          <p:cNvPr id="10" name="Gray text above slide title"/>
          <p:cNvSpPr>
            <a:spLocks noGrp="1"/>
          </p:cNvSpPr>
          <p:nvPr>
            <p:ph type="body" sz="quarter" idx="14"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16"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1944112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11" name="Content Placeholder 2"/>
          <p:cNvSpPr>
            <a:spLocks noGrp="1"/>
          </p:cNvSpPr>
          <p:nvPr>
            <p:ph idx="11"/>
          </p:nvPr>
        </p:nvSpPr>
        <p:spPr>
          <a:xfrm>
            <a:off x="481013" y="1484313"/>
            <a:ext cx="5472112" cy="223202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6242050" y="1484313"/>
            <a:ext cx="5472113" cy="2232025"/>
          </a:xfrm>
          <a:prstGeom prst="rect">
            <a:avLst/>
          </a:prstGeom>
        </p:spPr>
        <p:txBody>
          <a:bodyPr/>
          <a:lstStyle>
            <a:lvl4pPr marL="727075" indent="-179388">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3"/>
          </p:nvPr>
        </p:nvSpPr>
        <p:spPr>
          <a:xfrm>
            <a:off x="481013" y="4005263"/>
            <a:ext cx="5472112" cy="2232025"/>
          </a:xfrm>
          <a:prstGeom prst="rect">
            <a:avLst/>
          </a:prstGeo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4"/>
          </p:nvPr>
        </p:nvSpPr>
        <p:spPr>
          <a:xfrm>
            <a:off x="6242050" y="4005263"/>
            <a:ext cx="5472113" cy="2232025"/>
          </a:xfrm>
          <a:prstGeom prst="rect">
            <a:avLst/>
          </a:prstGeom>
        </p:spPr>
        <p:txBody>
          <a:bodyPr/>
          <a:lstStyle>
            <a:lvl4pPr marL="727075" indent="-179388">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dirty="0">
                <a:solidFill>
                  <a:srgbClr val="FFFFFF"/>
                </a:solidFill>
              </a:rPr>
              <a:t>Presentation Name / Month</a:t>
            </a:r>
          </a:p>
        </p:txBody>
      </p:sp>
      <p:sp>
        <p:nvSpPr>
          <p:cNvPr id="12" name="Gray text above slide title"/>
          <p:cNvSpPr>
            <a:spLocks noGrp="1"/>
          </p:cNvSpPr>
          <p:nvPr>
            <p:ph type="body" sz="quarter" idx="16"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18"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3747188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r>
              <a:rPr lang="en-US" dirty="0">
                <a:solidFill>
                  <a:srgbClr val="FFFFFF"/>
                </a:solidFill>
              </a:rPr>
              <a:t>Presentation Name / Month</a:t>
            </a:r>
          </a:p>
        </p:txBody>
      </p:sp>
      <p:sp>
        <p:nvSpPr>
          <p:cNvPr id="10" name="Gray text above slide title"/>
          <p:cNvSpPr>
            <a:spLocks noGrp="1"/>
          </p:cNvSpPr>
          <p:nvPr>
            <p:ph type="body" sz="quarter" idx="16"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11"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1493845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242049" y="0"/>
            <a:ext cx="5472113" cy="360000"/>
          </a:xfrm>
        </p:spPr>
        <p:txBody>
          <a:bodyPr/>
          <a:lstStyle/>
          <a:p>
            <a:r>
              <a:rPr lang="en-US" dirty="0">
                <a:solidFill>
                  <a:srgbClr val="FFFFFF"/>
                </a:solidFill>
              </a:rPr>
              <a:t>Presentation Name / Month </a:t>
            </a:r>
          </a:p>
        </p:txBody>
      </p:sp>
      <p:sp>
        <p:nvSpPr>
          <p:cNvPr id="6" name="Gray text above slide title"/>
          <p:cNvSpPr>
            <a:spLocks noGrp="1"/>
          </p:cNvSpPr>
          <p:nvPr>
            <p:ph type="body" sz="quarter" idx="16" hasCustomPrompt="1"/>
          </p:nvPr>
        </p:nvSpPr>
        <p:spPr>
          <a:xfrm>
            <a:off x="481013" y="0"/>
            <a:ext cx="5472112" cy="360040"/>
          </a:xfrm>
          <a:prstGeom prst="rect">
            <a:avLst/>
          </a:prstGeom>
        </p:spPr>
        <p:txBody>
          <a:bodyPr wrap="none" anchor="ctr"/>
          <a:lstStyle>
            <a:lvl1pPr marL="0" indent="0">
              <a:buNone/>
              <a:tabLst/>
              <a:defRPr sz="1600" b="1">
                <a:solidFill>
                  <a:schemeClr val="bg1"/>
                </a:solidFill>
              </a:defRPr>
            </a:lvl1pPr>
          </a:lstStyle>
          <a:p>
            <a:pPr lvl="0"/>
            <a:r>
              <a:rPr lang="en-US" dirty="0"/>
              <a:t>Add white text here in sentence case</a:t>
            </a:r>
          </a:p>
        </p:txBody>
      </p:sp>
      <p:sp>
        <p:nvSpPr>
          <p:cNvPr id="7"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73834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7370" cy="6864858"/>
          </a:xfrm>
          <a:prstGeom prst="rect">
            <a:avLst/>
          </a:prstGeom>
        </p:spPr>
      </p:pic>
      <p:sp>
        <p:nvSpPr>
          <p:cNvPr id="2" name="Title 1"/>
          <p:cNvSpPr>
            <a:spLocks noGrp="1"/>
          </p:cNvSpPr>
          <p:nvPr>
            <p:ph type="title"/>
          </p:nvPr>
        </p:nvSpPr>
        <p:spPr>
          <a:xfrm>
            <a:off x="481013" y="2961682"/>
            <a:ext cx="7963640" cy="461665"/>
          </a:xfrm>
        </p:spPr>
        <p:txBody>
          <a:bodyPr wrap="square" anchor="b">
            <a:spAutoFit/>
          </a:bodyPr>
          <a:lstStyle>
            <a:lvl1pPr>
              <a:lnSpc>
                <a:spcPct val="100000"/>
              </a:lnSpc>
              <a:defRPr sz="3000">
                <a:solidFill>
                  <a:schemeClr val="bg1"/>
                </a:solidFill>
              </a:defRPr>
            </a:lvl1pPr>
          </a:lstStyle>
          <a:p>
            <a:r>
              <a:rPr lang="x-none"/>
              <a:t>Click to edit Master title style</a:t>
            </a:r>
            <a:endParaRPr lang="en-US" dirty="0"/>
          </a:p>
        </p:txBody>
      </p:sp>
      <p:sp>
        <p:nvSpPr>
          <p:cNvPr id="3" name="Text Placeholder 2"/>
          <p:cNvSpPr>
            <a:spLocks noGrp="1"/>
          </p:cNvSpPr>
          <p:nvPr>
            <p:ph type="body" idx="1"/>
          </p:nvPr>
        </p:nvSpPr>
        <p:spPr>
          <a:xfrm>
            <a:off x="481013" y="3570649"/>
            <a:ext cx="7963642" cy="246221"/>
          </a:xfrm>
        </p:spPr>
        <p:txBody>
          <a:bodyPr wrap="square">
            <a:spAutoFit/>
          </a:bodyPr>
          <a:lstStyle>
            <a:lvl1pPr marL="0" indent="0">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x-none"/>
              <a:t>Click to edit Master text styles</a:t>
            </a:r>
          </a:p>
        </p:txBody>
      </p:sp>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
        <p:nvSpPr>
          <p:cNvPr id="16" name="TextBox 15"/>
          <p:cNvSpPr txBox="1"/>
          <p:nvPr userDrawn="1"/>
        </p:nvSpPr>
        <p:spPr>
          <a:xfrm>
            <a:off x="483602" y="6621522"/>
            <a:ext cx="1862689" cy="184666"/>
          </a:xfrm>
          <a:prstGeom prst="rect">
            <a:avLst/>
          </a:prstGeom>
          <a:noFill/>
        </p:spPr>
        <p:txBody>
          <a:bodyPr wrap="none" lIns="0" rIns="0" rtlCol="0">
            <a:spAutoFit/>
          </a:bodyPr>
          <a:lstStyle/>
          <a:p>
            <a:r>
              <a:rPr lang="en-US" sz="600" dirty="0">
                <a:solidFill>
                  <a:schemeClr val="bg1"/>
                </a:solidFill>
              </a:rPr>
              <a:t>Confidential. © </a:t>
            </a:r>
            <a:r>
              <a:rPr lang="is-IS" sz="600" dirty="0">
                <a:solidFill>
                  <a:schemeClr val="bg1"/>
                </a:solidFill>
              </a:rPr>
              <a:t>2019</a:t>
            </a:r>
            <a:r>
              <a:rPr lang="en-US" sz="600" dirty="0">
                <a:solidFill>
                  <a:schemeClr val="bg1"/>
                </a:solidFill>
              </a:rPr>
              <a:t> IHS Markit</a:t>
            </a:r>
            <a:r>
              <a:rPr lang="en-MY" sz="600" b="0" i="0" kern="1200" baseline="30000" dirty="0">
                <a:solidFill>
                  <a:schemeClr val="bg1"/>
                </a:solidFill>
                <a:effectLst/>
                <a:latin typeface="+mn-lt"/>
                <a:ea typeface="+mn-ea"/>
                <a:cs typeface="+mn-cs"/>
              </a:rPr>
              <a:t>®</a:t>
            </a:r>
            <a:r>
              <a:rPr lang="en-US" sz="600" dirty="0">
                <a:solidFill>
                  <a:schemeClr val="bg1"/>
                </a:solidFill>
              </a:rPr>
              <a:t>. All Rights Reserved.</a:t>
            </a:r>
          </a:p>
        </p:txBody>
      </p:sp>
      <p:pic>
        <p:nvPicPr>
          <p:cNvPr id="9" name="Picture 8">
            <a:extLst>
              <a:ext uri="{FF2B5EF4-FFF2-40B4-BE49-F238E27FC236}">
                <a16:creationId xmlns:a16="http://schemas.microsoft.com/office/drawing/2014/main" id="{54D7D811-0212-C542-AD00-10D3542547B3}"/>
              </a:ext>
            </a:extLst>
          </p:cNvPr>
          <p:cNvPicPr>
            <a:picLocks noChangeAspect="1"/>
          </p:cNvPicPr>
          <p:nvPr userDrawn="1"/>
        </p:nvPicPr>
        <p:blipFill>
          <a:blip r:embed="rId3"/>
          <a:stretch>
            <a:fillRect/>
          </a:stretch>
        </p:blipFill>
        <p:spPr>
          <a:xfrm>
            <a:off x="481572" y="174625"/>
            <a:ext cx="1283727" cy="349446"/>
          </a:xfrm>
          <a:prstGeom prst="rect">
            <a:avLst/>
          </a:prstGeom>
        </p:spPr>
      </p:pic>
    </p:spTree>
    <p:extLst>
      <p:ext uri="{BB962C8B-B14F-4D97-AF65-F5344CB8AC3E}">
        <p14:creationId xmlns:p14="http://schemas.microsoft.com/office/powerpoint/2010/main" val="175900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7370" cy="6864858"/>
          </a:xfrm>
          <a:prstGeom prst="rect">
            <a:avLst/>
          </a:prstGeom>
        </p:spPr>
      </p:pic>
      <p:sp>
        <p:nvSpPr>
          <p:cNvPr id="2" name="Title 1"/>
          <p:cNvSpPr>
            <a:spLocks noGrp="1"/>
          </p:cNvSpPr>
          <p:nvPr>
            <p:ph type="title"/>
          </p:nvPr>
        </p:nvSpPr>
        <p:spPr>
          <a:xfrm>
            <a:off x="481013" y="2961682"/>
            <a:ext cx="7963640" cy="461665"/>
          </a:xfrm>
        </p:spPr>
        <p:txBody>
          <a:bodyPr wrap="square" anchor="b">
            <a:spAutoFit/>
          </a:bodyPr>
          <a:lstStyle>
            <a:lvl1pPr>
              <a:lnSpc>
                <a:spcPct val="100000"/>
              </a:lnSpc>
              <a:defRPr sz="3000">
                <a:solidFill>
                  <a:schemeClr val="accent1"/>
                </a:solidFill>
              </a:defRPr>
            </a:lvl1pPr>
          </a:lstStyle>
          <a:p>
            <a:r>
              <a:rPr lang="x-none"/>
              <a:t>Click to edit Master title style</a:t>
            </a:r>
            <a:endParaRPr lang="en-US" dirty="0"/>
          </a:p>
        </p:txBody>
      </p:sp>
      <p:sp>
        <p:nvSpPr>
          <p:cNvPr id="3" name="Text Placeholder 2"/>
          <p:cNvSpPr>
            <a:spLocks noGrp="1"/>
          </p:cNvSpPr>
          <p:nvPr>
            <p:ph type="body" idx="1"/>
          </p:nvPr>
        </p:nvSpPr>
        <p:spPr>
          <a:xfrm>
            <a:off x="481013" y="3570649"/>
            <a:ext cx="7963642" cy="246221"/>
          </a:xfrm>
        </p:spPr>
        <p:txBody>
          <a:bodyPr wrap="square">
            <a:spAutoFit/>
          </a:bodyPr>
          <a:lstStyle>
            <a:lvl1pPr marL="0" indent="0">
              <a:lnSpc>
                <a:spcPct val="100000"/>
              </a:lnSpc>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x-none"/>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704619B-9823-F845-874B-2390AC991BC7}" type="slidenum">
              <a:rPr lang="en-US" smtClean="0"/>
              <a:pPr/>
              <a:t>‹#›</a:t>
            </a:fld>
            <a:endParaRPr lang="en-US"/>
          </a:p>
        </p:txBody>
      </p:sp>
      <p:pic>
        <p:nvPicPr>
          <p:cNvPr id="8" name="Picture 7">
            <a:extLst>
              <a:ext uri="{FF2B5EF4-FFF2-40B4-BE49-F238E27FC236}">
                <a16:creationId xmlns:a16="http://schemas.microsoft.com/office/drawing/2014/main" id="{3A704EAC-3760-6645-AD7C-AC41C9A1E253}"/>
              </a:ext>
            </a:extLst>
          </p:cNvPr>
          <p:cNvPicPr>
            <a:picLocks noChangeAspect="1"/>
          </p:cNvPicPr>
          <p:nvPr userDrawn="1"/>
        </p:nvPicPr>
        <p:blipFill>
          <a:blip r:embed="rId3"/>
          <a:stretch>
            <a:fillRect/>
          </a:stretch>
        </p:blipFill>
        <p:spPr>
          <a:xfrm>
            <a:off x="481572" y="174625"/>
            <a:ext cx="1283727" cy="349445"/>
          </a:xfrm>
          <a:prstGeom prst="rect">
            <a:avLst/>
          </a:prstGeom>
        </p:spPr>
      </p:pic>
      <p:sp>
        <p:nvSpPr>
          <p:cNvPr id="10" name="TextBox 9">
            <a:extLst>
              <a:ext uri="{FF2B5EF4-FFF2-40B4-BE49-F238E27FC236}">
                <a16:creationId xmlns:a16="http://schemas.microsoft.com/office/drawing/2014/main" id="{55AF3989-24D5-8547-ADB1-E7AF09B11873}"/>
              </a:ext>
            </a:extLst>
          </p:cNvPr>
          <p:cNvSpPr txBox="1"/>
          <p:nvPr userDrawn="1"/>
        </p:nvSpPr>
        <p:spPr>
          <a:xfrm>
            <a:off x="483602" y="6621522"/>
            <a:ext cx="1862689" cy="184666"/>
          </a:xfrm>
          <a:prstGeom prst="rect">
            <a:avLst/>
          </a:prstGeom>
          <a:noFill/>
        </p:spPr>
        <p:txBody>
          <a:bodyPr wrap="none" lIns="0" rIns="0" rtlCol="0">
            <a:spAutoFit/>
          </a:bodyPr>
          <a:lstStyle/>
          <a:p>
            <a:r>
              <a:rPr lang="en-US" sz="600" dirty="0">
                <a:solidFill>
                  <a:schemeClr val="tx2"/>
                </a:solidFill>
              </a:rPr>
              <a:t>Confidential. © </a:t>
            </a:r>
            <a:r>
              <a:rPr lang="is-IS" sz="600" dirty="0">
                <a:solidFill>
                  <a:schemeClr val="tx2"/>
                </a:solidFill>
              </a:rPr>
              <a:t>2019</a:t>
            </a:r>
            <a:r>
              <a:rPr lang="en-US" sz="600" dirty="0">
                <a:solidFill>
                  <a:schemeClr val="tx2"/>
                </a:solidFill>
              </a:rPr>
              <a:t> IHS Markit</a:t>
            </a:r>
            <a:r>
              <a:rPr lang="en-MY" sz="600" b="0" i="0" kern="1200" baseline="30000" dirty="0">
                <a:solidFill>
                  <a:schemeClr val="tx2"/>
                </a:solidFill>
                <a:effectLst/>
                <a:latin typeface="+mn-lt"/>
                <a:ea typeface="+mn-ea"/>
                <a:cs typeface="+mn-cs"/>
              </a:rPr>
              <a:t>®</a:t>
            </a:r>
            <a:r>
              <a:rPr lang="en-US" sz="600" dirty="0">
                <a:solidFill>
                  <a:schemeClr val="tx2"/>
                </a:solidFill>
              </a:rPr>
              <a:t>. All Rights Reserved.</a:t>
            </a:r>
          </a:p>
        </p:txBody>
      </p:sp>
    </p:spTree>
    <p:extLst>
      <p:ext uri="{BB962C8B-B14F-4D97-AF65-F5344CB8AC3E}">
        <p14:creationId xmlns:p14="http://schemas.microsoft.com/office/powerpoint/2010/main" val="127607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961012"/>
            <a:ext cx="11233150" cy="370800"/>
          </a:xfrm>
        </p:spPr>
        <p:txBody>
          <a:bodyPr/>
          <a:lstStyle/>
          <a:p>
            <a:r>
              <a:rPr lang="x-none"/>
              <a:t>Click to edit Master title style</a:t>
            </a:r>
            <a:endParaRPr lang="en-US" dirty="0"/>
          </a:p>
        </p:txBody>
      </p:sp>
      <p:sp>
        <p:nvSpPr>
          <p:cNvPr id="3" name="Content Placeholder 2"/>
          <p:cNvSpPr>
            <a:spLocks noGrp="1"/>
          </p:cNvSpPr>
          <p:nvPr>
            <p:ph sz="half" idx="1"/>
          </p:nvPr>
        </p:nvSpPr>
        <p:spPr>
          <a:xfrm>
            <a:off x="481012" y="1916113"/>
            <a:ext cx="5461447" cy="4160838"/>
          </a:xfrm>
        </p:spPr>
        <p:txBody>
          <a:bodyPr/>
          <a:lstStyle/>
          <a:p>
            <a:pPr lvl="0"/>
            <a:r>
              <a:rPr lang="x-none"/>
              <a:t>Click to edit Master text styles</a:t>
            </a:r>
          </a:p>
          <a:p>
            <a:pPr lvl="1"/>
            <a:r>
              <a:rPr lang="x-none"/>
              <a:t>Second level</a:t>
            </a:r>
          </a:p>
          <a:p>
            <a:pPr lvl="2"/>
            <a:r>
              <a:rPr lang="x-none"/>
              <a:t>Third level</a:t>
            </a:r>
          </a:p>
        </p:txBody>
      </p:sp>
      <p:sp>
        <p:nvSpPr>
          <p:cNvPr id="4" name="Content Placeholder 3"/>
          <p:cNvSpPr>
            <a:spLocks noGrp="1"/>
          </p:cNvSpPr>
          <p:nvPr>
            <p:ph sz="half" idx="2"/>
          </p:nvPr>
        </p:nvSpPr>
        <p:spPr>
          <a:xfrm>
            <a:off x="6242163" y="1916113"/>
            <a:ext cx="5472000" cy="4176712"/>
          </a:xfrm>
        </p:spPr>
        <p:txBody>
          <a:bodyPr/>
          <a:lstStyle/>
          <a:p>
            <a:pPr lvl="0"/>
            <a:r>
              <a:rPr lang="x-none"/>
              <a:t>Click to edit Master text styles</a:t>
            </a:r>
          </a:p>
          <a:p>
            <a:pPr lvl="1"/>
            <a:r>
              <a:rPr lang="x-none"/>
              <a:t>Second level</a:t>
            </a:r>
          </a:p>
          <a:p>
            <a:pPr lvl="2"/>
            <a:r>
              <a:rPr lang="x-none"/>
              <a:t>Third level</a:t>
            </a:r>
          </a:p>
        </p:txBody>
      </p:sp>
      <p:sp>
        <p:nvSpPr>
          <p:cNvPr id="7" name="Slide Number Placeholder 6"/>
          <p:cNvSpPr>
            <a:spLocks noGrp="1"/>
          </p:cNvSpPr>
          <p:nvPr>
            <p:ph type="sldNum" sz="quarter" idx="12"/>
          </p:nvPr>
        </p:nvSpPr>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1013" y="1916113"/>
            <a:ext cx="5466724" cy="4176712"/>
          </a:xfrm>
        </p:spPr>
        <p:txBody>
          <a:bodyPr/>
          <a:lstStyle/>
          <a:p>
            <a:pPr lvl="0"/>
            <a:r>
              <a:rPr lang="x-none"/>
              <a:t>Click to edit Master text styles</a:t>
            </a:r>
          </a:p>
          <a:p>
            <a:pPr lvl="1"/>
            <a:r>
              <a:rPr lang="x-none"/>
              <a:t>Second level</a:t>
            </a:r>
          </a:p>
          <a:p>
            <a:pPr lvl="2"/>
            <a:r>
              <a:rPr lang="x-none"/>
              <a:t>Third level</a:t>
            </a:r>
          </a:p>
        </p:txBody>
      </p:sp>
      <p:sp>
        <p:nvSpPr>
          <p:cNvPr id="6" name="Content Placeholder 5"/>
          <p:cNvSpPr>
            <a:spLocks noGrp="1"/>
          </p:cNvSpPr>
          <p:nvPr>
            <p:ph sz="quarter" idx="4"/>
          </p:nvPr>
        </p:nvSpPr>
        <p:spPr>
          <a:xfrm>
            <a:off x="6242163" y="1916113"/>
            <a:ext cx="5472000" cy="4176712"/>
          </a:xfrm>
        </p:spPr>
        <p:txBody>
          <a:bodyPr/>
          <a:lstStyle/>
          <a:p>
            <a:pPr lvl="0"/>
            <a:r>
              <a:rPr lang="x-none"/>
              <a:t>Click to edit Master text styles</a:t>
            </a:r>
          </a:p>
          <a:p>
            <a:pPr lvl="1"/>
            <a:r>
              <a:rPr lang="x-none"/>
              <a:t>Second level</a:t>
            </a:r>
          </a:p>
          <a:p>
            <a:pPr lvl="2"/>
            <a:r>
              <a:rPr lang="x-none"/>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dirty="0"/>
          </a:p>
        </p:txBody>
      </p:sp>
      <p:sp>
        <p:nvSpPr>
          <p:cNvPr id="7" name="Text Placeholder 2"/>
          <p:cNvSpPr>
            <a:spLocks noGrp="1"/>
          </p:cNvSpPr>
          <p:nvPr>
            <p:ph type="body" idx="1"/>
          </p:nvPr>
        </p:nvSpPr>
        <p:spPr>
          <a:xfrm>
            <a:off x="475735" y="1389887"/>
            <a:ext cx="11238428" cy="244800"/>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8" name="Title 1"/>
          <p:cNvSpPr>
            <a:spLocks noGrp="1"/>
          </p:cNvSpPr>
          <p:nvPr>
            <p:ph type="title"/>
          </p:nvPr>
        </p:nvSpPr>
        <p:spPr>
          <a:xfrm>
            <a:off x="481013" y="961012"/>
            <a:ext cx="11233150" cy="370800"/>
          </a:xfrm>
        </p:spPr>
        <p:txBody>
          <a:bodyPr/>
          <a:lstStyle/>
          <a:p>
            <a:r>
              <a:rPr lang="x-none"/>
              <a:t>Click to edit Master title style</a:t>
            </a:r>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2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735" y="1389888"/>
            <a:ext cx="5472000" cy="244800"/>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81013" y="1916112"/>
            <a:ext cx="5466724" cy="4176713"/>
          </a:xfrm>
        </p:spPr>
        <p:txBody>
          <a:bodyPr/>
          <a:lstStyle/>
          <a:p>
            <a:pPr lvl="0"/>
            <a:r>
              <a:rPr lang="x-none"/>
              <a:t>Click to edit Master text styles</a:t>
            </a:r>
          </a:p>
          <a:p>
            <a:pPr lvl="1"/>
            <a:r>
              <a:rPr lang="x-none"/>
              <a:t>Second level</a:t>
            </a:r>
          </a:p>
          <a:p>
            <a:pPr lvl="2"/>
            <a:r>
              <a:rPr lang="x-none"/>
              <a:t>Third level</a:t>
            </a:r>
          </a:p>
        </p:txBody>
      </p:sp>
      <p:sp>
        <p:nvSpPr>
          <p:cNvPr id="5" name="Text Placeholder 4"/>
          <p:cNvSpPr>
            <a:spLocks noGrp="1"/>
          </p:cNvSpPr>
          <p:nvPr>
            <p:ph type="body" sz="quarter" idx="3"/>
          </p:nvPr>
        </p:nvSpPr>
        <p:spPr>
          <a:xfrm>
            <a:off x="6242163" y="1389888"/>
            <a:ext cx="5472000" cy="244800"/>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242163" y="1916113"/>
            <a:ext cx="5472000" cy="4176712"/>
          </a:xfrm>
        </p:spPr>
        <p:txBody>
          <a:bodyPr/>
          <a:lstStyle/>
          <a:p>
            <a:pPr lvl="0"/>
            <a:r>
              <a:rPr lang="x-none"/>
              <a:t>Click to edit Master text styles</a:t>
            </a:r>
          </a:p>
          <a:p>
            <a:pPr lvl="1"/>
            <a:r>
              <a:rPr lang="x-none"/>
              <a:t>Second level</a:t>
            </a:r>
          </a:p>
          <a:p>
            <a:pPr lvl="2"/>
            <a:r>
              <a:rPr lang="x-none"/>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11" name="Title 1"/>
          <p:cNvSpPr>
            <a:spLocks noGrp="1"/>
          </p:cNvSpPr>
          <p:nvPr>
            <p:ph type="title"/>
          </p:nvPr>
        </p:nvSpPr>
        <p:spPr>
          <a:xfrm>
            <a:off x="481013" y="961012"/>
            <a:ext cx="5472112" cy="370800"/>
          </a:xfrm>
        </p:spPr>
        <p:txBody>
          <a:bodyPr/>
          <a:lstStyle/>
          <a:p>
            <a:r>
              <a:rPr lang="x-none"/>
              <a:t>Click to edit Master title style</a:t>
            </a:r>
            <a:endParaRPr lang="en-US" dirty="0"/>
          </a:p>
        </p:txBody>
      </p:sp>
      <p:sp>
        <p:nvSpPr>
          <p:cNvPr id="8" name="Text Placeholder 7"/>
          <p:cNvSpPr>
            <a:spLocks noGrp="1"/>
          </p:cNvSpPr>
          <p:nvPr>
            <p:ph type="body" sz="quarter" idx="13"/>
          </p:nvPr>
        </p:nvSpPr>
        <p:spPr>
          <a:xfrm>
            <a:off x="6242049" y="961012"/>
            <a:ext cx="5472113" cy="360362"/>
          </a:xfrm>
        </p:spPr>
        <p:txBody>
          <a:bodyPr/>
          <a:lstStyle>
            <a:lvl1pPr marL="0" indent="0">
              <a:buNone/>
              <a:defRPr lang="en-US" sz="2400" kern="1200" dirty="0">
                <a:solidFill>
                  <a:schemeClr val="accent1"/>
                </a:solidFill>
                <a:latin typeface="+mj-lt"/>
                <a:ea typeface="+mj-ea"/>
                <a:cs typeface="+mj-cs"/>
              </a:defRPr>
            </a:lvl1pPr>
          </a:lstStyle>
          <a:p>
            <a:pPr lvl="0"/>
            <a:r>
              <a:rPr lang="x-none"/>
              <a:t>Click to edit Master text styles</a:t>
            </a:r>
          </a:p>
        </p:txBody>
      </p:sp>
    </p:spTree>
    <p:extLst>
      <p:ext uri="{BB962C8B-B14F-4D97-AF65-F5344CB8AC3E}">
        <p14:creationId xmlns:p14="http://schemas.microsoft.com/office/powerpoint/2010/main" val="209899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with 2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735" y="1755648"/>
            <a:ext cx="5472000" cy="244800"/>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75737" y="2276474"/>
            <a:ext cx="5472000" cy="3816351"/>
          </a:xfrm>
        </p:spPr>
        <p:txBody>
          <a:bodyPr/>
          <a:lstStyle/>
          <a:p>
            <a:pPr lvl="0"/>
            <a:r>
              <a:rPr lang="x-none"/>
              <a:t>Click to edit Master text styles</a:t>
            </a:r>
          </a:p>
          <a:p>
            <a:pPr lvl="1"/>
            <a:r>
              <a:rPr lang="x-none"/>
              <a:t>Second level</a:t>
            </a:r>
          </a:p>
          <a:p>
            <a:pPr lvl="2"/>
            <a:r>
              <a:rPr lang="x-none"/>
              <a:t>Third level</a:t>
            </a:r>
          </a:p>
        </p:txBody>
      </p:sp>
      <p:sp>
        <p:nvSpPr>
          <p:cNvPr id="5" name="Text Placeholder 4"/>
          <p:cNvSpPr>
            <a:spLocks noGrp="1"/>
          </p:cNvSpPr>
          <p:nvPr>
            <p:ph type="body" sz="quarter" idx="3"/>
          </p:nvPr>
        </p:nvSpPr>
        <p:spPr>
          <a:xfrm>
            <a:off x="6242163" y="1755648"/>
            <a:ext cx="5472000" cy="244800"/>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242163" y="2276474"/>
            <a:ext cx="5472000" cy="3816351"/>
          </a:xfrm>
        </p:spPr>
        <p:txBody>
          <a:bodyPr/>
          <a:lstStyle/>
          <a:p>
            <a:pPr lvl="0"/>
            <a:r>
              <a:rPr lang="x-none"/>
              <a:t>Click to edit Master text styles</a:t>
            </a:r>
          </a:p>
          <a:p>
            <a:pPr lvl="1"/>
            <a:r>
              <a:rPr lang="x-none"/>
              <a:t>Second level</a:t>
            </a:r>
          </a:p>
          <a:p>
            <a:pPr lvl="2"/>
            <a:r>
              <a:rPr lang="x-none"/>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11" name="Title 1"/>
          <p:cNvSpPr>
            <a:spLocks noGrp="1"/>
          </p:cNvSpPr>
          <p:nvPr>
            <p:ph type="title"/>
          </p:nvPr>
        </p:nvSpPr>
        <p:spPr>
          <a:xfrm>
            <a:off x="481013" y="961012"/>
            <a:ext cx="5472112" cy="370800"/>
          </a:xfrm>
        </p:spPr>
        <p:txBody>
          <a:bodyPr/>
          <a:lstStyle/>
          <a:p>
            <a:r>
              <a:rPr lang="x-none"/>
              <a:t>Click to edit Master title style</a:t>
            </a:r>
            <a:endParaRPr lang="en-US" dirty="0"/>
          </a:p>
        </p:txBody>
      </p:sp>
      <p:sp>
        <p:nvSpPr>
          <p:cNvPr id="12" name="Text Placeholder 7"/>
          <p:cNvSpPr>
            <a:spLocks noGrp="1"/>
          </p:cNvSpPr>
          <p:nvPr>
            <p:ph type="body" sz="quarter" idx="13"/>
          </p:nvPr>
        </p:nvSpPr>
        <p:spPr>
          <a:xfrm>
            <a:off x="6242049" y="961012"/>
            <a:ext cx="5472113" cy="360362"/>
          </a:xfrm>
        </p:spPr>
        <p:txBody>
          <a:bodyPr/>
          <a:lstStyle>
            <a:lvl1pPr marL="0" indent="0">
              <a:buNone/>
              <a:defRPr lang="en-US" sz="2400" kern="1200" dirty="0">
                <a:solidFill>
                  <a:schemeClr val="accent1"/>
                </a:solidFill>
                <a:latin typeface="+mj-lt"/>
                <a:ea typeface="+mj-ea"/>
                <a:cs typeface="+mj-cs"/>
              </a:defRPr>
            </a:lvl1pPr>
          </a:lstStyle>
          <a:p>
            <a:pPr lvl="0"/>
            <a:r>
              <a:rPr lang="x-none"/>
              <a:t>Click to edit Master text styles</a:t>
            </a:r>
          </a:p>
        </p:txBody>
      </p:sp>
    </p:spTree>
    <p:extLst>
      <p:ext uri="{BB962C8B-B14F-4D97-AF65-F5344CB8AC3E}">
        <p14:creationId xmlns:p14="http://schemas.microsoft.com/office/powerpoint/2010/main" val="82271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4306"/>
            <a:ext cx="12207370" cy="689536"/>
          </a:xfrm>
          <a:prstGeom prst="rect">
            <a:avLst/>
          </a:prstGeom>
        </p:spPr>
      </p:pic>
      <p:sp>
        <p:nvSpPr>
          <p:cNvPr id="2" name="Title Placeholder 1"/>
          <p:cNvSpPr>
            <a:spLocks noGrp="1"/>
          </p:cNvSpPr>
          <p:nvPr>
            <p:ph type="title"/>
          </p:nvPr>
        </p:nvSpPr>
        <p:spPr>
          <a:xfrm>
            <a:off x="481013" y="961012"/>
            <a:ext cx="11233150" cy="369332"/>
          </a:xfrm>
          <a:prstGeom prst="rect">
            <a:avLst/>
          </a:prstGeom>
        </p:spPr>
        <p:txBody>
          <a:bodyPr vert="horz" wrap="square" lIns="0" tIns="0" rIns="0" bIns="0" rtlCol="0" anchor="t" anchorCtr="0">
            <a:spAutoFit/>
          </a:bodyPr>
          <a:lstStyle/>
          <a:p>
            <a:r>
              <a:rPr lang="x-none"/>
              <a:t>Click to edit Master title style</a:t>
            </a:r>
            <a:endParaRPr lang="en-US" dirty="0"/>
          </a:p>
        </p:txBody>
      </p:sp>
      <p:sp>
        <p:nvSpPr>
          <p:cNvPr id="3" name="Text Placeholder 2"/>
          <p:cNvSpPr>
            <a:spLocks noGrp="1"/>
          </p:cNvSpPr>
          <p:nvPr>
            <p:ph type="body" idx="1"/>
          </p:nvPr>
        </p:nvSpPr>
        <p:spPr>
          <a:xfrm>
            <a:off x="470460" y="1916112"/>
            <a:ext cx="11243703" cy="43211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164876" y="270195"/>
            <a:ext cx="549287" cy="153888"/>
          </a:xfrm>
          <a:prstGeom prst="rect">
            <a:avLst/>
          </a:prstGeom>
        </p:spPr>
        <p:txBody>
          <a:bodyPr vert="horz" wrap="square" lIns="0" tIns="0" rIns="0" bIns="0" rtlCol="0" anchor="ctr">
            <a:spAutoFit/>
          </a:bodyPr>
          <a:lstStyle>
            <a:lvl1pPr algn="r">
              <a:defRPr sz="1000">
                <a:solidFill>
                  <a:schemeClr val="bg1"/>
                </a:solidFill>
              </a:defRPr>
            </a:lvl1pPr>
          </a:lstStyle>
          <a:p>
            <a:fld id="{4704619B-9823-F845-874B-2390AC991BC7}" type="slidenum">
              <a:rPr lang="en-US" smtClean="0"/>
              <a:pPr/>
              <a:t>‹#›</a:t>
            </a:fld>
            <a:endParaRPr lang="en-US" dirty="0"/>
          </a:p>
        </p:txBody>
      </p:sp>
      <p:pic>
        <p:nvPicPr>
          <p:cNvPr id="10" name="Picture 9">
            <a:extLst>
              <a:ext uri="{FF2B5EF4-FFF2-40B4-BE49-F238E27FC236}">
                <a16:creationId xmlns:a16="http://schemas.microsoft.com/office/drawing/2014/main" id="{91E558D9-C3CF-D94F-92B9-78BD9FCF5AFB}"/>
              </a:ext>
            </a:extLst>
          </p:cNvPr>
          <p:cNvPicPr>
            <a:picLocks noChangeAspect="1"/>
          </p:cNvPicPr>
          <p:nvPr userDrawn="1"/>
        </p:nvPicPr>
        <p:blipFill>
          <a:blip r:embed="rId21"/>
          <a:stretch>
            <a:fillRect/>
          </a:stretch>
        </p:blipFill>
        <p:spPr>
          <a:xfrm>
            <a:off x="481572" y="174625"/>
            <a:ext cx="1283727" cy="349446"/>
          </a:xfrm>
          <a:prstGeom prst="rect">
            <a:avLst/>
          </a:prstGeom>
        </p:spPr>
      </p:pic>
      <p:sp>
        <p:nvSpPr>
          <p:cNvPr id="11" name="TextBox 10">
            <a:extLst>
              <a:ext uri="{FF2B5EF4-FFF2-40B4-BE49-F238E27FC236}">
                <a16:creationId xmlns:a16="http://schemas.microsoft.com/office/drawing/2014/main" id="{8F190C13-3DA2-A540-8A0D-E7C875E38C35}"/>
              </a:ext>
            </a:extLst>
          </p:cNvPr>
          <p:cNvSpPr txBox="1"/>
          <p:nvPr userDrawn="1"/>
        </p:nvSpPr>
        <p:spPr>
          <a:xfrm>
            <a:off x="483602" y="6621522"/>
            <a:ext cx="1862689" cy="184666"/>
          </a:xfrm>
          <a:prstGeom prst="rect">
            <a:avLst/>
          </a:prstGeom>
          <a:noFill/>
        </p:spPr>
        <p:txBody>
          <a:bodyPr wrap="none" lIns="0" rIns="0" rtlCol="0">
            <a:spAutoFit/>
          </a:bodyPr>
          <a:lstStyle/>
          <a:p>
            <a:r>
              <a:rPr lang="en-US" sz="600" dirty="0">
                <a:solidFill>
                  <a:schemeClr val="tx2"/>
                </a:solidFill>
              </a:rPr>
              <a:t>Confidential. © </a:t>
            </a:r>
            <a:r>
              <a:rPr lang="is-IS" sz="600" dirty="0">
                <a:solidFill>
                  <a:schemeClr val="tx2"/>
                </a:solidFill>
              </a:rPr>
              <a:t>2019</a:t>
            </a:r>
            <a:r>
              <a:rPr lang="en-US" sz="600" dirty="0">
                <a:solidFill>
                  <a:schemeClr val="tx2"/>
                </a:solidFill>
              </a:rPr>
              <a:t> IHS Markit</a:t>
            </a:r>
            <a:r>
              <a:rPr lang="en-MY" sz="600" b="0" i="0" kern="1200" baseline="30000" dirty="0">
                <a:solidFill>
                  <a:schemeClr val="tx2"/>
                </a:solidFill>
                <a:effectLst/>
                <a:latin typeface="+mn-lt"/>
                <a:ea typeface="+mn-ea"/>
                <a:cs typeface="+mn-cs"/>
              </a:rPr>
              <a:t>®</a:t>
            </a:r>
            <a:r>
              <a:rPr lang="en-US" sz="600" dirty="0">
                <a:solidFill>
                  <a:schemeClr val="tx2"/>
                </a:solidFill>
              </a:rPr>
              <a:t>. All Rights Reserved.</a:t>
            </a:r>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73" r:id="rId5"/>
    <p:sldLayoutId id="2147483664" r:id="rId6"/>
    <p:sldLayoutId id="2147483665" r:id="rId7"/>
    <p:sldLayoutId id="2147483674" r:id="rId8"/>
    <p:sldLayoutId id="2147483680" r:id="rId9"/>
    <p:sldLayoutId id="2147483675" r:id="rId10"/>
    <p:sldLayoutId id="2147483676" r:id="rId11"/>
    <p:sldLayoutId id="2147483699" r:id="rId12"/>
    <p:sldLayoutId id="2147483677" r:id="rId13"/>
    <p:sldLayoutId id="2147483678" r:id="rId14"/>
    <p:sldLayoutId id="2147483679" r:id="rId15"/>
    <p:sldLayoutId id="2147483666" r:id="rId16"/>
    <p:sldLayoutId id="2147483667" r:id="rId17"/>
    <p:sldLayoutId id="2147483698" r:id="rId18"/>
  </p:sldLayoutIdLst>
  <p:hf hdr="0" ftr="0" dt="0"/>
  <p:txStyles>
    <p:title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p:titleStyle>
    <p:body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606" userDrawn="1">
          <p15:clr>
            <a:srgbClr val="F26B43"/>
          </p15:clr>
        </p15:guide>
        <p15:guide id="4" orient="horz" pos="1187" userDrawn="1">
          <p15:clr>
            <a:srgbClr val="F26B43"/>
          </p15:clr>
        </p15:guide>
        <p15:guide id="7" orient="horz" pos="3828" userDrawn="1">
          <p15:clr>
            <a:srgbClr val="F26B43"/>
          </p15:clr>
        </p15:guide>
        <p15:guide id="8" orient="horz" pos="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image1.png"/>
          <p:cNvPicPr>
            <a:picLocks noChangeAspect="1"/>
          </p:cNvPicPr>
          <p:nvPr/>
        </p:nvPicPr>
        <p:blipFill>
          <a:blip r:embed="rId18"/>
          <a:stretch>
            <a:fillRect/>
          </a:stretch>
        </p:blipFill>
        <p:spPr>
          <a:xfrm>
            <a:off x="755" y="0"/>
            <a:ext cx="12194420" cy="360000"/>
          </a:xfrm>
          <a:prstGeom prst="rect">
            <a:avLst/>
          </a:prstGeom>
        </p:spPr>
      </p:pic>
      <p:sp>
        <p:nvSpPr>
          <p:cNvPr id="14" name="Title Placeholder 1"/>
          <p:cNvSpPr>
            <a:spLocks noGrp="1"/>
          </p:cNvSpPr>
          <p:nvPr>
            <p:ph type="title"/>
          </p:nvPr>
        </p:nvSpPr>
        <p:spPr>
          <a:xfrm>
            <a:off x="481013" y="549275"/>
            <a:ext cx="11233150" cy="755489"/>
          </a:xfrm>
          <a:prstGeom prst="rect">
            <a:avLst/>
          </a:prstGeom>
        </p:spPr>
        <p:txBody>
          <a:bodyPr vert="horz" lIns="0" tIns="0" rIns="0" bIns="0" rtlCol="0" anchor="t">
            <a:noAutofit/>
          </a:bodyPr>
          <a:lstStyle/>
          <a:p>
            <a:r>
              <a:rPr lang="en-US"/>
              <a:t>Click to edit Master title style</a:t>
            </a:r>
            <a:endParaRPr lang="en-US" dirty="0"/>
          </a:p>
        </p:txBody>
      </p:sp>
      <p:sp>
        <p:nvSpPr>
          <p:cNvPr id="15" name="Footer Placeholder 4"/>
          <p:cNvSpPr>
            <a:spLocks noGrp="1"/>
          </p:cNvSpPr>
          <p:nvPr>
            <p:ph type="ftr" sz="quarter" idx="3"/>
          </p:nvPr>
        </p:nvSpPr>
        <p:spPr>
          <a:xfrm>
            <a:off x="6242049" y="0"/>
            <a:ext cx="5472113" cy="360000"/>
          </a:xfrm>
          <a:prstGeom prst="rect">
            <a:avLst/>
          </a:prstGeom>
        </p:spPr>
        <p:txBody>
          <a:bodyPr vert="horz" wrap="none" lIns="0" tIns="0" rIns="0" bIns="0" rtlCol="0" anchor="ctr"/>
          <a:lstStyle>
            <a:lvl1pPr algn="r">
              <a:defRPr sz="800" b="1">
                <a:solidFill>
                  <a:schemeClr val="bg1"/>
                </a:solidFill>
              </a:defRPr>
            </a:lvl1pPr>
          </a:lstStyle>
          <a:p>
            <a:r>
              <a:rPr lang="en-US" dirty="0">
                <a:solidFill>
                  <a:srgbClr val="FFFFFF"/>
                </a:solidFill>
              </a:rPr>
              <a:t>Presentation Name / Month</a:t>
            </a:r>
          </a:p>
        </p:txBody>
      </p:sp>
      <p:sp>
        <p:nvSpPr>
          <p:cNvPr id="16" name="Slide Number Placeholder 5"/>
          <p:cNvSpPr>
            <a:spLocks noGrp="1"/>
          </p:cNvSpPr>
          <p:nvPr>
            <p:ph type="sldNum" sz="quarter" idx="4"/>
          </p:nvPr>
        </p:nvSpPr>
        <p:spPr>
          <a:xfrm>
            <a:off x="6225988" y="6490800"/>
            <a:ext cx="5488175"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cxnSp>
        <p:nvCxnSpPr>
          <p:cNvPr id="8" name="Straight Connector 7"/>
          <p:cNvCxnSpPr/>
          <p:nvPr/>
        </p:nvCxnSpPr>
        <p:spPr>
          <a:xfrm>
            <a:off x="480963" y="6489700"/>
            <a:ext cx="11233200" cy="0"/>
          </a:xfrm>
          <a:prstGeom prst="line">
            <a:avLst/>
          </a:prstGeom>
          <a:ln w="6350">
            <a:solidFill>
              <a:srgbClr val="58595B"/>
            </a:solidFill>
          </a:ln>
        </p:spPr>
        <p:style>
          <a:lnRef idx="1">
            <a:schemeClr val="accent1"/>
          </a:lnRef>
          <a:fillRef idx="0">
            <a:schemeClr val="accent1"/>
          </a:fillRef>
          <a:effectRef idx="0">
            <a:schemeClr val="accent1"/>
          </a:effectRef>
          <a:fontRef idx="minor">
            <a:schemeClr val="tx1"/>
          </a:fontRef>
        </p:style>
      </p:cxnSp>
      <p:sp>
        <p:nvSpPr>
          <p:cNvPr id="9" name="copyright"/>
          <p:cNvSpPr txBox="1"/>
          <p:nvPr/>
        </p:nvSpPr>
        <p:spPr>
          <a:xfrm>
            <a:off x="481012" y="6489380"/>
            <a:ext cx="5472113" cy="368620"/>
          </a:xfrm>
          <a:prstGeom prst="rect">
            <a:avLst/>
          </a:prstGeom>
          <a:noFill/>
        </p:spPr>
        <p:txBody>
          <a:bodyPr wrap="none" lIns="0" tIns="0" rIns="0" bIns="0" rtlCol="0" anchor="ctr">
            <a:noAutofit/>
          </a:bodyPr>
          <a:lstStyle/>
          <a:p>
            <a:r>
              <a:rPr lang="en-US" sz="700" dirty="0">
                <a:solidFill>
                  <a:schemeClr val="tx2"/>
                </a:solidFill>
              </a:rPr>
              <a:t>Confidential. © </a:t>
            </a:r>
            <a:r>
              <a:rPr lang="is-IS" sz="700" dirty="0">
                <a:solidFill>
                  <a:schemeClr val="tx2"/>
                </a:solidFill>
              </a:rPr>
              <a:t>2019</a:t>
            </a:r>
            <a:r>
              <a:rPr lang="en-US" sz="700" dirty="0">
                <a:solidFill>
                  <a:schemeClr val="tx2"/>
                </a:solidFill>
              </a:rPr>
              <a:t> IHS Markit</a:t>
            </a:r>
            <a:r>
              <a:rPr lang="en-MY" sz="700" b="0" i="0" kern="1200" baseline="30000" dirty="0">
                <a:solidFill>
                  <a:schemeClr val="tx2"/>
                </a:solidFill>
                <a:effectLst/>
                <a:latin typeface="+mn-lt"/>
                <a:ea typeface="+mn-ea"/>
                <a:cs typeface="+mn-cs"/>
              </a:rPr>
              <a:t>®</a:t>
            </a:r>
            <a:r>
              <a:rPr lang="en-US" sz="700" dirty="0">
                <a:solidFill>
                  <a:schemeClr val="tx2"/>
                </a:solidFill>
              </a:rPr>
              <a:t>. All Rights Reserved.</a:t>
            </a:r>
          </a:p>
        </p:txBody>
      </p:sp>
      <p:sp>
        <p:nvSpPr>
          <p:cNvPr id="10" name="Text Placeholder 2"/>
          <p:cNvSpPr>
            <a:spLocks noGrp="1"/>
          </p:cNvSpPr>
          <p:nvPr>
            <p:ph type="body" idx="1"/>
          </p:nvPr>
        </p:nvSpPr>
        <p:spPr>
          <a:xfrm>
            <a:off x="466725" y="1484312"/>
            <a:ext cx="11247438" cy="4752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33995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dt="0"/>
  <p:txStyles>
    <p:titleStyle>
      <a:lvl1pPr algn="l" defTabSz="914400" rtl="0" eaLnBrk="1" latinLnBrk="0" hangingPunct="1">
        <a:spcBef>
          <a:spcPct val="0"/>
        </a:spcBef>
        <a:buNone/>
        <a:defRPr sz="2400" b="1" kern="1200" spc="0" baseline="0">
          <a:solidFill>
            <a:schemeClr val="accent1"/>
          </a:solidFill>
          <a:latin typeface="+mj-lt"/>
          <a:ea typeface="+mj-ea"/>
          <a:cs typeface="+mj-cs"/>
        </a:defRPr>
      </a:lvl1pPr>
    </p:titleStyle>
    <p:bodyStyle>
      <a:lvl1pPr marL="177800" indent="-177800" algn="l" defTabSz="914400" rtl="0" eaLnBrk="1" latinLnBrk="0" hangingPunct="1">
        <a:spcBef>
          <a:spcPts val="600"/>
        </a:spcBef>
        <a:spcAft>
          <a:spcPts val="600"/>
        </a:spcAft>
        <a:buClrTx/>
        <a:buSzPct val="90000"/>
        <a:buFont typeface="Arial" pitchFamily="34" charset="0"/>
        <a:buChar char="•"/>
        <a:defRPr lang="en-US" sz="2000" b="0" kern="1200" baseline="0" dirty="0" smtClean="0">
          <a:solidFill>
            <a:schemeClr val="tx1"/>
          </a:solidFill>
          <a:latin typeface="+mn-lt"/>
          <a:ea typeface="+mn-ea"/>
          <a:cs typeface="+mn-cs"/>
        </a:defRPr>
      </a:lvl1pPr>
      <a:lvl2pPr marL="355600" indent="-177800" algn="l" defTabSz="914400" rtl="0" eaLnBrk="1" latinLnBrk="0" hangingPunct="1">
        <a:spcBef>
          <a:spcPts val="600"/>
        </a:spcBef>
        <a:spcAft>
          <a:spcPts val="600"/>
        </a:spcAft>
        <a:buClrTx/>
        <a:buSzPct val="90000"/>
        <a:buFont typeface="Arial" pitchFamily="34" charset="0"/>
        <a:buChar char="•"/>
        <a:defRPr sz="1800" kern="1200" baseline="0">
          <a:solidFill>
            <a:schemeClr val="tx1"/>
          </a:solidFill>
          <a:latin typeface="+mn-lt"/>
          <a:ea typeface="+mn-ea"/>
          <a:cs typeface="+mn-cs"/>
        </a:defRPr>
      </a:lvl2pPr>
      <a:lvl3pPr marL="533400" indent="-179388" algn="l" defTabSz="914400" rtl="0" eaLnBrk="1" latinLnBrk="0" hangingPunct="1">
        <a:spcBef>
          <a:spcPts val="600"/>
        </a:spcBef>
        <a:spcAft>
          <a:spcPts val="600"/>
        </a:spcAft>
        <a:buClrTx/>
        <a:buSzPct val="90000"/>
        <a:buFont typeface="Arial" pitchFamily="34" charset="0"/>
        <a:buChar char="•"/>
        <a:defRPr sz="1600" kern="1200" baseline="0">
          <a:solidFill>
            <a:schemeClr val="tx1"/>
          </a:solidFill>
          <a:latin typeface="+mn-lt"/>
          <a:ea typeface="+mn-ea"/>
          <a:cs typeface="+mn-cs"/>
        </a:defRPr>
      </a:lvl3pPr>
      <a:lvl4pPr marL="727075" indent="-179388" algn="l" defTabSz="914400" rtl="0" eaLnBrk="1" latinLnBrk="0" hangingPunct="1">
        <a:spcBef>
          <a:spcPts val="600"/>
        </a:spcBef>
        <a:spcAft>
          <a:spcPts val="600"/>
        </a:spcAft>
        <a:buClrTx/>
        <a:buSzPct val="90000"/>
        <a:buFont typeface="Arial" pitchFamily="34" charset="0"/>
        <a:buChar char="•"/>
        <a:defRPr sz="1400" kern="1200" baseline="0">
          <a:solidFill>
            <a:schemeClr val="tx1"/>
          </a:solidFill>
          <a:latin typeface="+mn-lt"/>
          <a:ea typeface="+mn-ea"/>
          <a:cs typeface="+mn-cs"/>
        </a:defRPr>
      </a:lvl4pPr>
      <a:lvl5pPr marL="906463" indent="-179388" algn="l" defTabSz="914400" rtl="0" eaLnBrk="1" latinLnBrk="0" hangingPunct="1">
        <a:spcBef>
          <a:spcPts val="600"/>
        </a:spcBef>
        <a:spcAft>
          <a:spcPts val="600"/>
        </a:spcAft>
        <a:buClrTx/>
        <a:buSzPct val="90000"/>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000" kern="1200">
          <a:solidFill>
            <a:schemeClr val="tx1"/>
          </a:solidFill>
          <a:latin typeface="+mn-lt"/>
          <a:ea typeface="+mn-ea"/>
          <a:cs typeface="+mn-cs"/>
        </a:defRPr>
      </a:lvl6pPr>
      <a:lvl7pPr marL="2743200" algn="l" defTabSz="914400" rtl="0" eaLnBrk="1" latinLnBrk="0" hangingPunct="1">
        <a:defRPr sz="1000" kern="1200">
          <a:solidFill>
            <a:schemeClr val="tx1"/>
          </a:solidFill>
          <a:latin typeface="+mn-lt"/>
          <a:ea typeface="+mn-ea"/>
          <a:cs typeface="+mn-cs"/>
        </a:defRPr>
      </a:lvl7pPr>
      <a:lvl8pPr marL="3200400" algn="l" defTabSz="914400" rtl="0" eaLnBrk="1" latinLnBrk="0" hangingPunct="1">
        <a:defRPr sz="1000" kern="1200">
          <a:solidFill>
            <a:schemeClr val="tx1"/>
          </a:solidFill>
          <a:latin typeface="+mn-lt"/>
          <a:ea typeface="+mn-ea"/>
          <a:cs typeface="+mn-cs"/>
        </a:defRPr>
      </a:lvl8pPr>
      <a:lvl9pPr marL="3657600" algn="l" defTabSz="91440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chart" Target="../charts/chart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7.xml"/><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hyperlink" Target="mailto:Laura.Corboeuf@ihsmarki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8042" y="1358260"/>
            <a:ext cx="7317105" cy="2031325"/>
          </a:xfrm>
        </p:spPr>
        <p:txBody>
          <a:bodyPr/>
          <a:lstStyle/>
          <a:p>
            <a:r>
              <a:rPr lang="ru-RU" dirty="0"/>
              <a:t>Глобальные тренды платного ТВ и развития рынка телекоммуникаций </a:t>
            </a:r>
            <a:endParaRPr lang="en-US" dirty="0"/>
          </a:p>
        </p:txBody>
      </p:sp>
      <p:sp>
        <p:nvSpPr>
          <p:cNvPr id="3" name="Subtitle 2"/>
          <p:cNvSpPr>
            <a:spLocks noGrp="1"/>
          </p:cNvSpPr>
          <p:nvPr>
            <p:ph type="subTitle" idx="1"/>
          </p:nvPr>
        </p:nvSpPr>
        <p:spPr>
          <a:xfrm>
            <a:off x="1548042" y="3586463"/>
            <a:ext cx="7317105" cy="276999"/>
          </a:xfrm>
        </p:spPr>
        <p:txBody>
          <a:bodyPr/>
          <a:lstStyle/>
          <a:p>
            <a:r>
              <a:rPr lang="ru-RU" sz="1800" dirty="0"/>
              <a:t>Конференция</a:t>
            </a:r>
            <a:r>
              <a:rPr lang="ru-RU" dirty="0"/>
              <a:t> </a:t>
            </a:r>
            <a:r>
              <a:rPr lang="ru-RU" sz="1800" dirty="0"/>
              <a:t>российских операторов связи, Сочи, 24 мая 2019 г. </a:t>
            </a:r>
            <a:endParaRPr lang="en-US" dirty="0"/>
          </a:p>
        </p:txBody>
      </p:sp>
      <p:sp>
        <p:nvSpPr>
          <p:cNvPr id="6" name="Text Placeholder 5"/>
          <p:cNvSpPr>
            <a:spLocks noGrp="1"/>
          </p:cNvSpPr>
          <p:nvPr>
            <p:ph type="body" sz="quarter" idx="11"/>
          </p:nvPr>
        </p:nvSpPr>
        <p:spPr>
          <a:xfrm>
            <a:off x="1548041" y="3918160"/>
            <a:ext cx="4552018" cy="246221"/>
          </a:xfrm>
        </p:spPr>
        <p:txBody>
          <a:bodyPr/>
          <a:lstStyle/>
          <a:p>
            <a:r>
              <a:rPr lang="en-US" sz="1600" dirty="0"/>
              <a:t>Laura Corboeuf - </a:t>
            </a:r>
            <a:r>
              <a:rPr lang="ru-RU" sz="1600" i="1" dirty="0"/>
              <a:t>Аналитик</a:t>
            </a:r>
            <a:endParaRPr lang="en-US" sz="1600" i="1" dirty="0"/>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14D4C9-6AEA-47F2-85B4-703B594492D8}"/>
              </a:ext>
            </a:extLst>
          </p:cNvPr>
          <p:cNvSpPr>
            <a:spLocks noGrp="1"/>
          </p:cNvSpPr>
          <p:nvPr>
            <p:ph type="title"/>
          </p:nvPr>
        </p:nvSpPr>
        <p:spPr/>
        <p:txBody>
          <a:bodyPr/>
          <a:lstStyle/>
          <a:p>
            <a:r>
              <a:rPr lang="ru-RU" dirty="0"/>
              <a:t>Действительно ли ОТТ может перерасти платное ТВ?</a:t>
            </a:r>
            <a:endParaRPr lang="en-GB" dirty="0"/>
          </a:p>
        </p:txBody>
      </p:sp>
      <p:graphicFrame>
        <p:nvGraphicFramePr>
          <p:cNvPr id="7" name="Chart1">
            <a:extLst>
              <a:ext uri="{FF2B5EF4-FFF2-40B4-BE49-F238E27FC236}">
                <a16:creationId xmlns:a16="http://schemas.microsoft.com/office/drawing/2014/main" id="{27BA907C-1F1C-4A09-9687-F14C94147785}"/>
              </a:ext>
            </a:extLst>
          </p:cNvPr>
          <p:cNvGraphicFramePr>
            <a:graphicFrameLocks noGrp="1"/>
          </p:cNvGraphicFramePr>
          <p:nvPr>
            <p:ph idx="1"/>
            <p:extLst>
              <p:ext uri="{D42A27DB-BD31-4B8C-83A1-F6EECF244321}">
                <p14:modId xmlns:p14="http://schemas.microsoft.com/office/powerpoint/2010/main" val="4207512418"/>
              </p:ext>
            </p:extLst>
          </p:nvPr>
        </p:nvGraphicFramePr>
        <p:xfrm>
          <a:off x="1057027" y="1916114"/>
          <a:ext cx="10107849"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32BB41AC-392E-4850-98EA-FAD8E70DC751}"/>
              </a:ext>
            </a:extLst>
          </p:cNvPr>
          <p:cNvSpPr>
            <a:spLocks noGrp="1"/>
          </p:cNvSpPr>
          <p:nvPr>
            <p:ph type="sldNum" sz="quarter" idx="12"/>
          </p:nvPr>
        </p:nvSpPr>
        <p:spPr/>
        <p:txBody>
          <a:bodyPr/>
          <a:lstStyle/>
          <a:p>
            <a:fld id="{4704619B-9823-F845-874B-2390AC991BC7}" type="slidenum">
              <a:rPr lang="en-US" smtClean="0"/>
              <a:t>10</a:t>
            </a:fld>
            <a:endParaRPr lang="en-US"/>
          </a:p>
        </p:txBody>
      </p:sp>
      <p:sp>
        <p:nvSpPr>
          <p:cNvPr id="12" name="Text Placeholder 11">
            <a:extLst>
              <a:ext uri="{FF2B5EF4-FFF2-40B4-BE49-F238E27FC236}">
                <a16:creationId xmlns:a16="http://schemas.microsoft.com/office/drawing/2014/main" id="{6578582F-35EF-4313-9D19-7550861C9267}"/>
              </a:ext>
            </a:extLst>
          </p:cNvPr>
          <p:cNvSpPr>
            <a:spLocks noGrp="1"/>
          </p:cNvSpPr>
          <p:nvPr>
            <p:ph type="body" sz="quarter" idx="13"/>
          </p:nvPr>
        </p:nvSpPr>
        <p:spPr/>
        <p:txBody>
          <a:bodyPr/>
          <a:lstStyle/>
          <a:p>
            <a:r>
              <a:rPr lang="ru-RU" dirty="0"/>
              <a:t>Несмотря на быстрый рост, в России OTT ещё значительно отстает от платного ТВ </a:t>
            </a:r>
          </a:p>
        </p:txBody>
      </p:sp>
      <p:sp>
        <p:nvSpPr>
          <p:cNvPr id="11" name="TextBox 10">
            <a:extLst>
              <a:ext uri="{FF2B5EF4-FFF2-40B4-BE49-F238E27FC236}">
                <a16:creationId xmlns:a16="http://schemas.microsoft.com/office/drawing/2014/main" id="{F23D19E1-F9E8-466B-96EF-889D08B9E2A7}"/>
              </a:ext>
            </a:extLst>
          </p:cNvPr>
          <p:cNvSpPr txBox="1"/>
          <p:nvPr/>
        </p:nvSpPr>
        <p:spPr>
          <a:xfrm rot="5400000">
            <a:off x="10526079" y="3671156"/>
            <a:ext cx="1224136" cy="307777"/>
          </a:xfrm>
          <a:prstGeom prst="rect">
            <a:avLst/>
          </a:prstGeom>
          <a:noFill/>
        </p:spPr>
        <p:txBody>
          <a:bodyPr wrap="square" rtlCol="0">
            <a:spAutoFit/>
          </a:bodyPr>
          <a:lstStyle/>
          <a:p>
            <a:pPr algn="ctr"/>
            <a:r>
              <a:rPr lang="ru-RU" sz="1400" dirty="0">
                <a:solidFill>
                  <a:schemeClr val="tx2"/>
                </a:solidFill>
              </a:rPr>
              <a:t>темп роста </a:t>
            </a:r>
            <a:endParaRPr lang="en-GB" sz="1400" dirty="0" err="1">
              <a:solidFill>
                <a:schemeClr val="tx2"/>
              </a:solidFill>
            </a:endParaRPr>
          </a:p>
        </p:txBody>
      </p:sp>
    </p:spTree>
    <p:extLst>
      <p:ext uri="{BB962C8B-B14F-4D97-AF65-F5344CB8AC3E}">
        <p14:creationId xmlns:p14="http://schemas.microsoft.com/office/powerpoint/2010/main" val="906719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2379-B0EC-4231-AC94-39A7973D53E2}"/>
              </a:ext>
            </a:extLst>
          </p:cNvPr>
          <p:cNvSpPr>
            <a:spLocks noGrp="1"/>
          </p:cNvSpPr>
          <p:nvPr>
            <p:ph type="title"/>
          </p:nvPr>
        </p:nvSpPr>
        <p:spPr/>
        <p:txBody>
          <a:bodyPr/>
          <a:lstStyle/>
          <a:p>
            <a:r>
              <a:rPr lang="ru-RU" dirty="0"/>
              <a:t>Игроки рынка ОТТ в США и Китае</a:t>
            </a:r>
            <a:r>
              <a:rPr lang="en-GB" dirty="0"/>
              <a:t> </a:t>
            </a:r>
            <a:r>
              <a:rPr lang="ru-RU" dirty="0"/>
              <a:t>в 2018</a:t>
            </a:r>
            <a:endParaRPr lang="en-GB" dirty="0"/>
          </a:p>
        </p:txBody>
      </p:sp>
      <p:sp>
        <p:nvSpPr>
          <p:cNvPr id="3" name="Slide Number Placeholder 2">
            <a:extLst>
              <a:ext uri="{FF2B5EF4-FFF2-40B4-BE49-F238E27FC236}">
                <a16:creationId xmlns:a16="http://schemas.microsoft.com/office/drawing/2014/main" id="{1439C1D1-0B2F-499E-947E-0B700E22832A}"/>
              </a:ext>
            </a:extLst>
          </p:cNvPr>
          <p:cNvSpPr>
            <a:spLocks noGrp="1"/>
          </p:cNvSpPr>
          <p:nvPr>
            <p:ph type="sldNum" sz="quarter" idx="12"/>
          </p:nvPr>
        </p:nvSpPr>
        <p:spPr/>
        <p:txBody>
          <a:bodyPr/>
          <a:lstStyle/>
          <a:p>
            <a:fld id="{4704619B-9823-F845-874B-2390AC991BC7}" type="slidenum">
              <a:rPr lang="en-US" smtClean="0"/>
              <a:t>11</a:t>
            </a:fld>
            <a:endParaRPr lang="en-US"/>
          </a:p>
        </p:txBody>
      </p:sp>
      <p:graphicFrame>
        <p:nvGraphicFramePr>
          <p:cNvPr id="4" name="Chart1">
            <a:extLst>
              <a:ext uri="{FF2B5EF4-FFF2-40B4-BE49-F238E27FC236}">
                <a16:creationId xmlns:a16="http://schemas.microsoft.com/office/drawing/2014/main" id="{6053618D-AEB8-4889-AE29-3691C2882E49}"/>
              </a:ext>
            </a:extLst>
          </p:cNvPr>
          <p:cNvGraphicFramePr>
            <a:graphicFrameLocks/>
          </p:cNvGraphicFramePr>
          <p:nvPr>
            <p:extLst>
              <p:ext uri="{D42A27DB-BD31-4B8C-83A1-F6EECF244321}">
                <p14:modId xmlns:p14="http://schemas.microsoft.com/office/powerpoint/2010/main" val="2294280015"/>
              </p:ext>
            </p:extLst>
          </p:nvPr>
        </p:nvGraphicFramePr>
        <p:xfrm>
          <a:off x="1771935" y="1628800"/>
          <a:ext cx="3960441" cy="468052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3D0B769B-8E8D-4B6B-A007-93B18B0B4CF2}"/>
              </a:ext>
            </a:extLst>
          </p:cNvPr>
          <p:cNvPicPr>
            <a:picLocks noChangeAspect="1"/>
          </p:cNvPicPr>
          <p:nvPr/>
        </p:nvPicPr>
        <p:blipFill rotWithShape="1">
          <a:blip r:embed="rId4">
            <a:clrChange>
              <a:clrFrom>
                <a:srgbClr val="FFFFFF"/>
              </a:clrFrom>
              <a:clrTo>
                <a:srgbClr val="FFFFFF">
                  <a:alpha val="0"/>
                </a:srgbClr>
              </a:clrTo>
            </a:clrChange>
          </a:blip>
          <a:srcRect l="16076" t="26461" r="18045" b="32684"/>
          <a:stretch/>
        </p:blipFill>
        <p:spPr>
          <a:xfrm>
            <a:off x="8617867" y="2929808"/>
            <a:ext cx="936104" cy="326548"/>
          </a:xfrm>
          <a:prstGeom prst="rect">
            <a:avLst/>
          </a:prstGeom>
        </p:spPr>
      </p:pic>
      <p:graphicFrame>
        <p:nvGraphicFramePr>
          <p:cNvPr id="9" name="Chart1">
            <a:extLst>
              <a:ext uri="{FF2B5EF4-FFF2-40B4-BE49-F238E27FC236}">
                <a16:creationId xmlns:a16="http://schemas.microsoft.com/office/drawing/2014/main" id="{17C904FF-A06F-4722-9A58-ABB9923AB4B8}"/>
              </a:ext>
            </a:extLst>
          </p:cNvPr>
          <p:cNvGraphicFramePr>
            <a:graphicFrameLocks/>
          </p:cNvGraphicFramePr>
          <p:nvPr>
            <p:extLst>
              <p:ext uri="{D42A27DB-BD31-4B8C-83A1-F6EECF244321}">
                <p14:modId xmlns:p14="http://schemas.microsoft.com/office/powerpoint/2010/main" val="3219592873"/>
              </p:ext>
            </p:extLst>
          </p:nvPr>
        </p:nvGraphicFramePr>
        <p:xfrm>
          <a:off x="6462799" y="1628800"/>
          <a:ext cx="3960438" cy="4680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1837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DE4B-8078-489B-995A-F466EF602E3C}"/>
              </a:ext>
            </a:extLst>
          </p:cNvPr>
          <p:cNvSpPr>
            <a:spLocks noGrp="1"/>
          </p:cNvSpPr>
          <p:nvPr>
            <p:ph type="title"/>
          </p:nvPr>
        </p:nvSpPr>
        <p:spPr/>
        <p:txBody>
          <a:bodyPr/>
          <a:lstStyle/>
          <a:p>
            <a:r>
              <a:rPr lang="ru-RU" dirty="0"/>
              <a:t>Несмотря на успех с абонентами, доходы от </a:t>
            </a:r>
            <a:r>
              <a:rPr lang="en-GB" dirty="0"/>
              <a:t>OTT </a:t>
            </a:r>
            <a:r>
              <a:rPr lang="ru-RU" dirty="0"/>
              <a:t>остаются крошечными  </a:t>
            </a:r>
            <a:endParaRPr lang="en-GB" dirty="0"/>
          </a:p>
        </p:txBody>
      </p:sp>
      <p:sp>
        <p:nvSpPr>
          <p:cNvPr id="3" name="Slide Number Placeholder 2">
            <a:extLst>
              <a:ext uri="{FF2B5EF4-FFF2-40B4-BE49-F238E27FC236}">
                <a16:creationId xmlns:a16="http://schemas.microsoft.com/office/drawing/2014/main" id="{70A03E62-017E-4F81-8CF4-2BE8344CB4D6}"/>
              </a:ext>
            </a:extLst>
          </p:cNvPr>
          <p:cNvSpPr>
            <a:spLocks noGrp="1"/>
          </p:cNvSpPr>
          <p:nvPr>
            <p:ph type="sldNum" sz="quarter" idx="12"/>
          </p:nvPr>
        </p:nvSpPr>
        <p:spPr/>
        <p:txBody>
          <a:bodyPr/>
          <a:lstStyle/>
          <a:p>
            <a:fld id="{4704619B-9823-F845-874B-2390AC991BC7}" type="slidenum">
              <a:rPr lang="en-US" smtClean="0"/>
              <a:t>12</a:t>
            </a:fld>
            <a:endParaRPr lang="en-US"/>
          </a:p>
        </p:txBody>
      </p:sp>
      <p:graphicFrame>
        <p:nvGraphicFramePr>
          <p:cNvPr id="4" name="Chart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629358297"/>
              </p:ext>
            </p:extLst>
          </p:nvPr>
        </p:nvGraphicFramePr>
        <p:xfrm>
          <a:off x="1057027" y="1772816"/>
          <a:ext cx="10107849"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7194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Rectangle 910"/>
          <p:cNvSpPr/>
          <p:nvPr/>
        </p:nvSpPr>
        <p:spPr>
          <a:xfrm>
            <a:off x="1921123" y="1484784"/>
            <a:ext cx="8352928" cy="4824536"/>
          </a:xfrm>
          <a:prstGeom prst="rect">
            <a:avLst/>
          </a:prstGeom>
          <a:solidFill>
            <a:srgbClr val="D1DF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Title 19"/>
          <p:cNvSpPr>
            <a:spLocks noGrp="1"/>
          </p:cNvSpPr>
          <p:nvPr>
            <p:ph type="title"/>
          </p:nvPr>
        </p:nvSpPr>
        <p:spPr/>
        <p:txBody>
          <a:bodyPr/>
          <a:lstStyle/>
          <a:p>
            <a:r>
              <a:rPr lang="ru-RU" dirty="0"/>
              <a:t>Причина успеха </a:t>
            </a:r>
            <a:r>
              <a:rPr lang="en-GB" dirty="0"/>
              <a:t>OTT </a:t>
            </a:r>
            <a:r>
              <a:rPr lang="ru-RU" dirty="0"/>
              <a:t>– высокие цены на платное ТВ</a:t>
            </a:r>
            <a:endParaRPr lang="en-US" dirty="0"/>
          </a:p>
        </p:txBody>
      </p:sp>
      <p:grpSp>
        <p:nvGrpSpPr>
          <p:cNvPr id="5" name="Group 9"/>
          <p:cNvGrpSpPr/>
          <p:nvPr/>
        </p:nvGrpSpPr>
        <p:grpSpPr>
          <a:xfrm>
            <a:off x="1921123" y="1498027"/>
            <a:ext cx="8352928" cy="4814406"/>
            <a:chOff x="467430" y="838200"/>
            <a:chExt cx="8209845" cy="5327650"/>
          </a:xfrm>
        </p:grpSpPr>
        <p:sp>
          <p:nvSpPr>
            <p:cNvPr id="13" name="txtboxInfographicBorder"/>
            <p:cNvSpPr/>
            <p:nvPr/>
          </p:nvSpPr>
          <p:spPr>
            <a:xfrm>
              <a:off x="467544" y="838200"/>
              <a:ext cx="8208912" cy="5327649"/>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xtboxInfographicCopyright"/>
            <p:cNvSpPr txBox="1"/>
            <p:nvPr/>
          </p:nvSpPr>
          <p:spPr>
            <a:xfrm>
              <a:off x="7308380" y="5827296"/>
              <a:ext cx="1368895" cy="338554"/>
            </a:xfrm>
            <a:prstGeom prst="rect">
              <a:avLst/>
            </a:prstGeom>
            <a:noFill/>
          </p:spPr>
          <p:txBody>
            <a:bodyPr wrap="none" lIns="0" tIns="0" rIns="72000" bIns="72000" rtlCol="0" anchor="b">
              <a:noAutofit/>
            </a:bodyPr>
            <a:lstStyle/>
            <a:p>
              <a:pPr algn="r"/>
              <a:r>
                <a:rPr lang="en-US" sz="800" dirty="0">
                  <a:solidFill>
                    <a:schemeClr val="tx2"/>
                  </a:solidFill>
                </a:rPr>
                <a:t>© 2019 IHS</a:t>
              </a:r>
            </a:p>
          </p:txBody>
        </p:sp>
        <p:sp>
          <p:nvSpPr>
            <p:cNvPr id="15" name="txtboxInfographicSourceLine"/>
            <p:cNvSpPr txBox="1"/>
            <p:nvPr/>
          </p:nvSpPr>
          <p:spPr>
            <a:xfrm>
              <a:off x="467430" y="5600783"/>
              <a:ext cx="6840950" cy="565067"/>
            </a:xfrm>
            <a:prstGeom prst="rect">
              <a:avLst/>
            </a:prstGeom>
            <a:noFill/>
          </p:spPr>
          <p:txBody>
            <a:bodyPr wrap="none" lIns="72000" tIns="0" rIns="0" bIns="72000" rtlCol="0" anchor="b">
              <a:noAutofit/>
            </a:bodyPr>
            <a:lstStyle/>
            <a:p>
              <a:endParaRPr lang="en-US" sz="800" dirty="0">
                <a:solidFill>
                  <a:schemeClr val="tx2"/>
                </a:solidFill>
              </a:endParaRPr>
            </a:p>
            <a:p>
              <a:endParaRPr lang="en-US" sz="800" dirty="0">
                <a:solidFill>
                  <a:schemeClr val="tx2"/>
                </a:solidFill>
              </a:endParaRPr>
            </a:p>
            <a:p>
              <a:r>
                <a:rPr lang="en-US" sz="800" dirty="0">
                  <a:solidFill>
                    <a:schemeClr val="tx2"/>
                  </a:solidFill>
                </a:rPr>
                <a:t>Source: HIS Markit</a:t>
              </a:r>
            </a:p>
          </p:txBody>
        </p:sp>
      </p:grpSp>
      <p:grpSp>
        <p:nvGrpSpPr>
          <p:cNvPr id="910" name="Group 909"/>
          <p:cNvGrpSpPr/>
          <p:nvPr/>
        </p:nvGrpSpPr>
        <p:grpSpPr>
          <a:xfrm>
            <a:off x="2008191" y="1488562"/>
            <a:ext cx="8178074" cy="4424124"/>
            <a:chOff x="482600" y="1857376"/>
            <a:chExt cx="8050213" cy="4344988"/>
          </a:xfrm>
        </p:grpSpPr>
        <p:sp>
          <p:nvSpPr>
            <p:cNvPr id="1030" name="Freeform 6"/>
            <p:cNvSpPr>
              <a:spLocks/>
            </p:cNvSpPr>
            <p:nvPr/>
          </p:nvSpPr>
          <p:spPr bwMode="auto">
            <a:xfrm>
              <a:off x="749300" y="2398713"/>
              <a:ext cx="666750" cy="836613"/>
            </a:xfrm>
            <a:custGeom>
              <a:avLst/>
              <a:gdLst/>
              <a:ahLst/>
              <a:cxnLst>
                <a:cxn ang="0">
                  <a:pos x="390" y="385"/>
                </a:cxn>
                <a:cxn ang="0">
                  <a:pos x="382" y="297"/>
                </a:cxn>
                <a:cxn ang="0">
                  <a:pos x="382" y="159"/>
                </a:cxn>
                <a:cxn ang="0">
                  <a:pos x="351" y="51"/>
                </a:cxn>
                <a:cxn ang="0">
                  <a:pos x="264" y="36"/>
                </a:cxn>
                <a:cxn ang="0">
                  <a:pos x="223" y="29"/>
                </a:cxn>
                <a:cxn ang="0">
                  <a:pos x="190" y="19"/>
                </a:cxn>
                <a:cxn ang="0">
                  <a:pos x="178" y="26"/>
                </a:cxn>
                <a:cxn ang="0">
                  <a:pos x="155" y="5"/>
                </a:cxn>
                <a:cxn ang="0">
                  <a:pos x="121" y="26"/>
                </a:cxn>
                <a:cxn ang="0">
                  <a:pos x="112" y="41"/>
                </a:cxn>
                <a:cxn ang="0">
                  <a:pos x="83" y="53"/>
                </a:cxn>
                <a:cxn ang="0">
                  <a:pos x="57" y="96"/>
                </a:cxn>
                <a:cxn ang="0">
                  <a:pos x="62" y="167"/>
                </a:cxn>
                <a:cxn ang="0">
                  <a:pos x="91" y="174"/>
                </a:cxn>
                <a:cxn ang="0">
                  <a:pos x="121" y="188"/>
                </a:cxn>
                <a:cxn ang="0">
                  <a:pos x="88" y="197"/>
                </a:cxn>
                <a:cxn ang="0">
                  <a:pos x="84" y="205"/>
                </a:cxn>
                <a:cxn ang="0">
                  <a:pos x="31" y="198"/>
                </a:cxn>
                <a:cxn ang="0">
                  <a:pos x="10" y="228"/>
                </a:cxn>
                <a:cxn ang="0">
                  <a:pos x="27" y="255"/>
                </a:cxn>
                <a:cxn ang="0">
                  <a:pos x="74" y="257"/>
                </a:cxn>
                <a:cxn ang="0">
                  <a:pos x="100" y="257"/>
                </a:cxn>
                <a:cxn ang="0">
                  <a:pos x="83" y="293"/>
                </a:cxn>
                <a:cxn ang="0">
                  <a:pos x="55" y="314"/>
                </a:cxn>
                <a:cxn ang="0">
                  <a:pos x="26" y="347"/>
                </a:cxn>
                <a:cxn ang="0">
                  <a:pos x="38" y="354"/>
                </a:cxn>
                <a:cxn ang="0">
                  <a:pos x="50" y="369"/>
                </a:cxn>
                <a:cxn ang="0">
                  <a:pos x="57" y="394"/>
                </a:cxn>
                <a:cxn ang="0">
                  <a:pos x="91" y="369"/>
                </a:cxn>
                <a:cxn ang="0">
                  <a:pos x="88" y="425"/>
                </a:cxn>
                <a:cxn ang="0">
                  <a:pos x="114" y="426"/>
                </a:cxn>
                <a:cxn ang="0">
                  <a:pos x="133" y="426"/>
                </a:cxn>
                <a:cxn ang="0">
                  <a:pos x="150" y="440"/>
                </a:cxn>
                <a:cxn ang="0">
                  <a:pos x="128" y="478"/>
                </a:cxn>
                <a:cxn ang="0">
                  <a:pos x="95" y="499"/>
                </a:cxn>
                <a:cxn ang="0">
                  <a:pos x="69" y="521"/>
                </a:cxn>
                <a:cxn ang="0">
                  <a:pos x="93" y="508"/>
                </a:cxn>
                <a:cxn ang="0">
                  <a:pos x="117" y="509"/>
                </a:cxn>
                <a:cxn ang="0">
                  <a:pos x="141" y="487"/>
                </a:cxn>
                <a:cxn ang="0">
                  <a:pos x="162" y="471"/>
                </a:cxn>
                <a:cxn ang="0">
                  <a:pos x="183" y="447"/>
                </a:cxn>
                <a:cxn ang="0">
                  <a:pos x="200" y="420"/>
                </a:cxn>
                <a:cxn ang="0">
                  <a:pos x="211" y="399"/>
                </a:cxn>
                <a:cxn ang="0">
                  <a:pos x="228" y="368"/>
                </a:cxn>
                <a:cxn ang="0">
                  <a:pos x="245" y="350"/>
                </a:cxn>
                <a:cxn ang="0">
                  <a:pos x="266" y="368"/>
                </a:cxn>
                <a:cxn ang="0">
                  <a:pos x="228" y="401"/>
                </a:cxn>
                <a:cxn ang="0">
                  <a:pos x="226" y="414"/>
                </a:cxn>
                <a:cxn ang="0">
                  <a:pos x="247" y="411"/>
                </a:cxn>
                <a:cxn ang="0">
                  <a:pos x="273" y="394"/>
                </a:cxn>
                <a:cxn ang="0">
                  <a:pos x="273" y="378"/>
                </a:cxn>
                <a:cxn ang="0">
                  <a:pos x="276" y="363"/>
                </a:cxn>
                <a:cxn ang="0">
                  <a:pos x="287" y="366"/>
                </a:cxn>
                <a:cxn ang="0">
                  <a:pos x="313" y="375"/>
                </a:cxn>
                <a:cxn ang="0">
                  <a:pos x="352" y="390"/>
                </a:cxn>
                <a:cxn ang="0">
                  <a:pos x="394" y="399"/>
                </a:cxn>
                <a:cxn ang="0">
                  <a:pos x="401" y="404"/>
                </a:cxn>
              </a:cxnLst>
              <a:rect l="0" t="0" r="r" b="b"/>
              <a:pathLst>
                <a:path w="420" h="527">
                  <a:moveTo>
                    <a:pt x="420" y="409"/>
                  </a:moveTo>
                  <a:lnTo>
                    <a:pt x="408" y="394"/>
                  </a:lnTo>
                  <a:lnTo>
                    <a:pt x="406" y="392"/>
                  </a:lnTo>
                  <a:lnTo>
                    <a:pt x="408" y="385"/>
                  </a:lnTo>
                  <a:lnTo>
                    <a:pt x="397" y="385"/>
                  </a:lnTo>
                  <a:lnTo>
                    <a:pt x="395" y="388"/>
                  </a:lnTo>
                  <a:lnTo>
                    <a:pt x="390" y="385"/>
                  </a:lnTo>
                  <a:lnTo>
                    <a:pt x="387" y="388"/>
                  </a:lnTo>
                  <a:lnTo>
                    <a:pt x="382" y="385"/>
                  </a:lnTo>
                  <a:lnTo>
                    <a:pt x="382" y="368"/>
                  </a:lnTo>
                  <a:lnTo>
                    <a:pt x="382" y="350"/>
                  </a:lnTo>
                  <a:lnTo>
                    <a:pt x="382" y="333"/>
                  </a:lnTo>
                  <a:lnTo>
                    <a:pt x="382" y="316"/>
                  </a:lnTo>
                  <a:lnTo>
                    <a:pt x="382" y="297"/>
                  </a:lnTo>
                  <a:lnTo>
                    <a:pt x="382" y="280"/>
                  </a:lnTo>
                  <a:lnTo>
                    <a:pt x="382" y="261"/>
                  </a:lnTo>
                  <a:lnTo>
                    <a:pt x="382" y="240"/>
                  </a:lnTo>
                  <a:lnTo>
                    <a:pt x="382" y="221"/>
                  </a:lnTo>
                  <a:lnTo>
                    <a:pt x="382" y="200"/>
                  </a:lnTo>
                  <a:lnTo>
                    <a:pt x="382" y="179"/>
                  </a:lnTo>
                  <a:lnTo>
                    <a:pt x="382" y="159"/>
                  </a:lnTo>
                  <a:lnTo>
                    <a:pt x="382" y="136"/>
                  </a:lnTo>
                  <a:lnTo>
                    <a:pt x="382" y="114"/>
                  </a:lnTo>
                  <a:lnTo>
                    <a:pt x="382" y="91"/>
                  </a:lnTo>
                  <a:lnTo>
                    <a:pt x="382" y="67"/>
                  </a:lnTo>
                  <a:lnTo>
                    <a:pt x="378" y="67"/>
                  </a:lnTo>
                  <a:lnTo>
                    <a:pt x="376" y="70"/>
                  </a:lnTo>
                  <a:lnTo>
                    <a:pt x="351" y="51"/>
                  </a:lnTo>
                  <a:lnTo>
                    <a:pt x="345" y="51"/>
                  </a:lnTo>
                  <a:lnTo>
                    <a:pt x="345" y="55"/>
                  </a:lnTo>
                  <a:lnTo>
                    <a:pt x="342" y="51"/>
                  </a:lnTo>
                  <a:lnTo>
                    <a:pt x="321" y="57"/>
                  </a:lnTo>
                  <a:lnTo>
                    <a:pt x="311" y="50"/>
                  </a:lnTo>
                  <a:lnTo>
                    <a:pt x="297" y="50"/>
                  </a:lnTo>
                  <a:lnTo>
                    <a:pt x="264" y="36"/>
                  </a:lnTo>
                  <a:lnTo>
                    <a:pt x="249" y="39"/>
                  </a:lnTo>
                  <a:lnTo>
                    <a:pt x="252" y="38"/>
                  </a:lnTo>
                  <a:lnTo>
                    <a:pt x="250" y="36"/>
                  </a:lnTo>
                  <a:lnTo>
                    <a:pt x="230" y="38"/>
                  </a:lnTo>
                  <a:lnTo>
                    <a:pt x="233" y="34"/>
                  </a:lnTo>
                  <a:lnTo>
                    <a:pt x="226" y="32"/>
                  </a:lnTo>
                  <a:lnTo>
                    <a:pt x="223" y="29"/>
                  </a:lnTo>
                  <a:lnTo>
                    <a:pt x="224" y="22"/>
                  </a:lnTo>
                  <a:lnTo>
                    <a:pt x="216" y="20"/>
                  </a:lnTo>
                  <a:lnTo>
                    <a:pt x="216" y="24"/>
                  </a:lnTo>
                  <a:lnTo>
                    <a:pt x="214" y="24"/>
                  </a:lnTo>
                  <a:lnTo>
                    <a:pt x="209" y="17"/>
                  </a:lnTo>
                  <a:lnTo>
                    <a:pt x="195" y="22"/>
                  </a:lnTo>
                  <a:lnTo>
                    <a:pt x="190" y="19"/>
                  </a:lnTo>
                  <a:lnTo>
                    <a:pt x="190" y="17"/>
                  </a:lnTo>
                  <a:lnTo>
                    <a:pt x="188" y="12"/>
                  </a:lnTo>
                  <a:lnTo>
                    <a:pt x="183" y="10"/>
                  </a:lnTo>
                  <a:lnTo>
                    <a:pt x="178" y="13"/>
                  </a:lnTo>
                  <a:lnTo>
                    <a:pt x="178" y="19"/>
                  </a:lnTo>
                  <a:lnTo>
                    <a:pt x="179" y="26"/>
                  </a:lnTo>
                  <a:lnTo>
                    <a:pt x="178" y="26"/>
                  </a:lnTo>
                  <a:lnTo>
                    <a:pt x="176" y="22"/>
                  </a:lnTo>
                  <a:lnTo>
                    <a:pt x="166" y="20"/>
                  </a:lnTo>
                  <a:lnTo>
                    <a:pt x="167" y="17"/>
                  </a:lnTo>
                  <a:lnTo>
                    <a:pt x="176" y="12"/>
                  </a:lnTo>
                  <a:lnTo>
                    <a:pt x="176" y="8"/>
                  </a:lnTo>
                  <a:lnTo>
                    <a:pt x="160" y="0"/>
                  </a:lnTo>
                  <a:lnTo>
                    <a:pt x="155" y="5"/>
                  </a:lnTo>
                  <a:lnTo>
                    <a:pt x="155" y="8"/>
                  </a:lnTo>
                  <a:lnTo>
                    <a:pt x="141" y="22"/>
                  </a:lnTo>
                  <a:lnTo>
                    <a:pt x="126" y="22"/>
                  </a:lnTo>
                  <a:lnTo>
                    <a:pt x="126" y="24"/>
                  </a:lnTo>
                  <a:lnTo>
                    <a:pt x="124" y="26"/>
                  </a:lnTo>
                  <a:lnTo>
                    <a:pt x="124" y="29"/>
                  </a:lnTo>
                  <a:lnTo>
                    <a:pt x="121" y="26"/>
                  </a:lnTo>
                  <a:lnTo>
                    <a:pt x="128" y="19"/>
                  </a:lnTo>
                  <a:lnTo>
                    <a:pt x="115" y="26"/>
                  </a:lnTo>
                  <a:lnTo>
                    <a:pt x="112" y="29"/>
                  </a:lnTo>
                  <a:lnTo>
                    <a:pt x="121" y="34"/>
                  </a:lnTo>
                  <a:lnTo>
                    <a:pt x="115" y="36"/>
                  </a:lnTo>
                  <a:lnTo>
                    <a:pt x="114" y="46"/>
                  </a:lnTo>
                  <a:lnTo>
                    <a:pt x="112" y="41"/>
                  </a:lnTo>
                  <a:lnTo>
                    <a:pt x="110" y="43"/>
                  </a:lnTo>
                  <a:lnTo>
                    <a:pt x="114" y="36"/>
                  </a:lnTo>
                  <a:lnTo>
                    <a:pt x="110" y="32"/>
                  </a:lnTo>
                  <a:lnTo>
                    <a:pt x="86" y="51"/>
                  </a:lnTo>
                  <a:lnTo>
                    <a:pt x="88" y="45"/>
                  </a:lnTo>
                  <a:lnTo>
                    <a:pt x="86" y="45"/>
                  </a:lnTo>
                  <a:lnTo>
                    <a:pt x="83" y="53"/>
                  </a:lnTo>
                  <a:lnTo>
                    <a:pt x="79" y="55"/>
                  </a:lnTo>
                  <a:lnTo>
                    <a:pt x="72" y="65"/>
                  </a:lnTo>
                  <a:lnTo>
                    <a:pt x="71" y="67"/>
                  </a:lnTo>
                  <a:lnTo>
                    <a:pt x="69" y="81"/>
                  </a:lnTo>
                  <a:lnTo>
                    <a:pt x="69" y="77"/>
                  </a:lnTo>
                  <a:lnTo>
                    <a:pt x="64" y="91"/>
                  </a:lnTo>
                  <a:lnTo>
                    <a:pt x="57" y="96"/>
                  </a:lnTo>
                  <a:lnTo>
                    <a:pt x="26" y="102"/>
                  </a:lnTo>
                  <a:lnTo>
                    <a:pt x="24" y="115"/>
                  </a:lnTo>
                  <a:lnTo>
                    <a:pt x="27" y="115"/>
                  </a:lnTo>
                  <a:lnTo>
                    <a:pt x="17" y="121"/>
                  </a:lnTo>
                  <a:lnTo>
                    <a:pt x="52" y="147"/>
                  </a:lnTo>
                  <a:lnTo>
                    <a:pt x="58" y="153"/>
                  </a:lnTo>
                  <a:lnTo>
                    <a:pt x="62" y="167"/>
                  </a:lnTo>
                  <a:lnTo>
                    <a:pt x="74" y="172"/>
                  </a:lnTo>
                  <a:lnTo>
                    <a:pt x="74" y="169"/>
                  </a:lnTo>
                  <a:lnTo>
                    <a:pt x="79" y="167"/>
                  </a:lnTo>
                  <a:lnTo>
                    <a:pt x="77" y="172"/>
                  </a:lnTo>
                  <a:lnTo>
                    <a:pt x="79" y="172"/>
                  </a:lnTo>
                  <a:lnTo>
                    <a:pt x="90" y="171"/>
                  </a:lnTo>
                  <a:lnTo>
                    <a:pt x="91" y="174"/>
                  </a:lnTo>
                  <a:lnTo>
                    <a:pt x="88" y="181"/>
                  </a:lnTo>
                  <a:lnTo>
                    <a:pt x="95" y="188"/>
                  </a:lnTo>
                  <a:lnTo>
                    <a:pt x="96" y="183"/>
                  </a:lnTo>
                  <a:lnTo>
                    <a:pt x="96" y="186"/>
                  </a:lnTo>
                  <a:lnTo>
                    <a:pt x="105" y="186"/>
                  </a:lnTo>
                  <a:lnTo>
                    <a:pt x="119" y="183"/>
                  </a:lnTo>
                  <a:lnTo>
                    <a:pt x="121" y="188"/>
                  </a:lnTo>
                  <a:lnTo>
                    <a:pt x="105" y="195"/>
                  </a:lnTo>
                  <a:lnTo>
                    <a:pt x="96" y="188"/>
                  </a:lnTo>
                  <a:lnTo>
                    <a:pt x="90" y="190"/>
                  </a:lnTo>
                  <a:lnTo>
                    <a:pt x="84" y="183"/>
                  </a:lnTo>
                  <a:lnTo>
                    <a:pt x="88" y="190"/>
                  </a:lnTo>
                  <a:lnTo>
                    <a:pt x="86" y="197"/>
                  </a:lnTo>
                  <a:lnTo>
                    <a:pt x="88" y="197"/>
                  </a:lnTo>
                  <a:lnTo>
                    <a:pt x="88" y="193"/>
                  </a:lnTo>
                  <a:lnTo>
                    <a:pt x="100" y="197"/>
                  </a:lnTo>
                  <a:lnTo>
                    <a:pt x="98" y="202"/>
                  </a:lnTo>
                  <a:lnTo>
                    <a:pt x="98" y="200"/>
                  </a:lnTo>
                  <a:lnTo>
                    <a:pt x="93" y="197"/>
                  </a:lnTo>
                  <a:lnTo>
                    <a:pt x="88" y="209"/>
                  </a:lnTo>
                  <a:lnTo>
                    <a:pt x="84" y="205"/>
                  </a:lnTo>
                  <a:lnTo>
                    <a:pt x="62" y="205"/>
                  </a:lnTo>
                  <a:lnTo>
                    <a:pt x="55" y="200"/>
                  </a:lnTo>
                  <a:lnTo>
                    <a:pt x="60" y="197"/>
                  </a:lnTo>
                  <a:lnTo>
                    <a:pt x="60" y="188"/>
                  </a:lnTo>
                  <a:lnTo>
                    <a:pt x="62" y="186"/>
                  </a:lnTo>
                  <a:lnTo>
                    <a:pt x="48" y="186"/>
                  </a:lnTo>
                  <a:lnTo>
                    <a:pt x="31" y="198"/>
                  </a:lnTo>
                  <a:lnTo>
                    <a:pt x="36" y="202"/>
                  </a:lnTo>
                  <a:lnTo>
                    <a:pt x="24" y="202"/>
                  </a:lnTo>
                  <a:lnTo>
                    <a:pt x="15" y="210"/>
                  </a:lnTo>
                  <a:lnTo>
                    <a:pt x="8" y="212"/>
                  </a:lnTo>
                  <a:lnTo>
                    <a:pt x="8" y="216"/>
                  </a:lnTo>
                  <a:lnTo>
                    <a:pt x="0" y="217"/>
                  </a:lnTo>
                  <a:lnTo>
                    <a:pt x="10" y="228"/>
                  </a:lnTo>
                  <a:lnTo>
                    <a:pt x="26" y="231"/>
                  </a:lnTo>
                  <a:lnTo>
                    <a:pt x="20" y="236"/>
                  </a:lnTo>
                  <a:lnTo>
                    <a:pt x="17" y="233"/>
                  </a:lnTo>
                  <a:lnTo>
                    <a:pt x="17" y="235"/>
                  </a:lnTo>
                  <a:lnTo>
                    <a:pt x="22" y="243"/>
                  </a:lnTo>
                  <a:lnTo>
                    <a:pt x="22" y="250"/>
                  </a:lnTo>
                  <a:lnTo>
                    <a:pt x="27" y="255"/>
                  </a:lnTo>
                  <a:lnTo>
                    <a:pt x="45" y="259"/>
                  </a:lnTo>
                  <a:lnTo>
                    <a:pt x="62" y="255"/>
                  </a:lnTo>
                  <a:lnTo>
                    <a:pt x="69" y="261"/>
                  </a:lnTo>
                  <a:lnTo>
                    <a:pt x="71" y="257"/>
                  </a:lnTo>
                  <a:lnTo>
                    <a:pt x="65" y="254"/>
                  </a:lnTo>
                  <a:lnTo>
                    <a:pt x="69" y="254"/>
                  </a:lnTo>
                  <a:lnTo>
                    <a:pt x="74" y="257"/>
                  </a:lnTo>
                  <a:lnTo>
                    <a:pt x="76" y="264"/>
                  </a:lnTo>
                  <a:lnTo>
                    <a:pt x="79" y="257"/>
                  </a:lnTo>
                  <a:lnTo>
                    <a:pt x="90" y="247"/>
                  </a:lnTo>
                  <a:lnTo>
                    <a:pt x="95" y="248"/>
                  </a:lnTo>
                  <a:lnTo>
                    <a:pt x="98" y="245"/>
                  </a:lnTo>
                  <a:lnTo>
                    <a:pt x="103" y="248"/>
                  </a:lnTo>
                  <a:lnTo>
                    <a:pt x="100" y="257"/>
                  </a:lnTo>
                  <a:lnTo>
                    <a:pt x="93" y="257"/>
                  </a:lnTo>
                  <a:lnTo>
                    <a:pt x="93" y="262"/>
                  </a:lnTo>
                  <a:lnTo>
                    <a:pt x="96" y="261"/>
                  </a:lnTo>
                  <a:lnTo>
                    <a:pt x="102" y="276"/>
                  </a:lnTo>
                  <a:lnTo>
                    <a:pt x="102" y="281"/>
                  </a:lnTo>
                  <a:lnTo>
                    <a:pt x="98" y="288"/>
                  </a:lnTo>
                  <a:lnTo>
                    <a:pt x="83" y="293"/>
                  </a:lnTo>
                  <a:lnTo>
                    <a:pt x="84" y="290"/>
                  </a:lnTo>
                  <a:lnTo>
                    <a:pt x="81" y="290"/>
                  </a:lnTo>
                  <a:lnTo>
                    <a:pt x="71" y="304"/>
                  </a:lnTo>
                  <a:lnTo>
                    <a:pt x="64" y="302"/>
                  </a:lnTo>
                  <a:lnTo>
                    <a:pt x="60" y="305"/>
                  </a:lnTo>
                  <a:lnTo>
                    <a:pt x="55" y="309"/>
                  </a:lnTo>
                  <a:lnTo>
                    <a:pt x="55" y="314"/>
                  </a:lnTo>
                  <a:lnTo>
                    <a:pt x="48" y="314"/>
                  </a:lnTo>
                  <a:lnTo>
                    <a:pt x="36" y="324"/>
                  </a:lnTo>
                  <a:lnTo>
                    <a:pt x="33" y="333"/>
                  </a:lnTo>
                  <a:lnTo>
                    <a:pt x="33" y="338"/>
                  </a:lnTo>
                  <a:lnTo>
                    <a:pt x="26" y="342"/>
                  </a:lnTo>
                  <a:lnTo>
                    <a:pt x="29" y="345"/>
                  </a:lnTo>
                  <a:lnTo>
                    <a:pt x="26" y="347"/>
                  </a:lnTo>
                  <a:lnTo>
                    <a:pt x="26" y="350"/>
                  </a:lnTo>
                  <a:lnTo>
                    <a:pt x="38" y="347"/>
                  </a:lnTo>
                  <a:lnTo>
                    <a:pt x="39" y="349"/>
                  </a:lnTo>
                  <a:lnTo>
                    <a:pt x="31" y="350"/>
                  </a:lnTo>
                  <a:lnTo>
                    <a:pt x="29" y="354"/>
                  </a:lnTo>
                  <a:lnTo>
                    <a:pt x="33" y="356"/>
                  </a:lnTo>
                  <a:lnTo>
                    <a:pt x="38" y="354"/>
                  </a:lnTo>
                  <a:lnTo>
                    <a:pt x="36" y="357"/>
                  </a:lnTo>
                  <a:lnTo>
                    <a:pt x="39" y="366"/>
                  </a:lnTo>
                  <a:lnTo>
                    <a:pt x="43" y="363"/>
                  </a:lnTo>
                  <a:lnTo>
                    <a:pt x="45" y="364"/>
                  </a:lnTo>
                  <a:lnTo>
                    <a:pt x="48" y="364"/>
                  </a:lnTo>
                  <a:lnTo>
                    <a:pt x="46" y="368"/>
                  </a:lnTo>
                  <a:lnTo>
                    <a:pt x="50" y="369"/>
                  </a:lnTo>
                  <a:lnTo>
                    <a:pt x="60" y="369"/>
                  </a:lnTo>
                  <a:lnTo>
                    <a:pt x="62" y="371"/>
                  </a:lnTo>
                  <a:lnTo>
                    <a:pt x="55" y="375"/>
                  </a:lnTo>
                  <a:lnTo>
                    <a:pt x="50" y="387"/>
                  </a:lnTo>
                  <a:lnTo>
                    <a:pt x="52" y="394"/>
                  </a:lnTo>
                  <a:lnTo>
                    <a:pt x="57" y="392"/>
                  </a:lnTo>
                  <a:lnTo>
                    <a:pt x="57" y="394"/>
                  </a:lnTo>
                  <a:lnTo>
                    <a:pt x="55" y="397"/>
                  </a:lnTo>
                  <a:lnTo>
                    <a:pt x="58" y="401"/>
                  </a:lnTo>
                  <a:lnTo>
                    <a:pt x="71" y="402"/>
                  </a:lnTo>
                  <a:lnTo>
                    <a:pt x="79" y="388"/>
                  </a:lnTo>
                  <a:lnTo>
                    <a:pt x="76" y="383"/>
                  </a:lnTo>
                  <a:lnTo>
                    <a:pt x="81" y="376"/>
                  </a:lnTo>
                  <a:lnTo>
                    <a:pt x="91" y="369"/>
                  </a:lnTo>
                  <a:lnTo>
                    <a:pt x="79" y="385"/>
                  </a:lnTo>
                  <a:lnTo>
                    <a:pt x="88" y="406"/>
                  </a:lnTo>
                  <a:lnTo>
                    <a:pt x="84" y="414"/>
                  </a:lnTo>
                  <a:lnTo>
                    <a:pt x="86" y="418"/>
                  </a:lnTo>
                  <a:lnTo>
                    <a:pt x="90" y="418"/>
                  </a:lnTo>
                  <a:lnTo>
                    <a:pt x="88" y="421"/>
                  </a:lnTo>
                  <a:lnTo>
                    <a:pt x="88" y="425"/>
                  </a:lnTo>
                  <a:lnTo>
                    <a:pt x="90" y="426"/>
                  </a:lnTo>
                  <a:lnTo>
                    <a:pt x="83" y="432"/>
                  </a:lnTo>
                  <a:lnTo>
                    <a:pt x="88" y="432"/>
                  </a:lnTo>
                  <a:lnTo>
                    <a:pt x="102" y="423"/>
                  </a:lnTo>
                  <a:lnTo>
                    <a:pt x="109" y="413"/>
                  </a:lnTo>
                  <a:lnTo>
                    <a:pt x="109" y="423"/>
                  </a:lnTo>
                  <a:lnTo>
                    <a:pt x="114" y="426"/>
                  </a:lnTo>
                  <a:lnTo>
                    <a:pt x="119" y="423"/>
                  </a:lnTo>
                  <a:lnTo>
                    <a:pt x="126" y="437"/>
                  </a:lnTo>
                  <a:lnTo>
                    <a:pt x="129" y="435"/>
                  </a:lnTo>
                  <a:lnTo>
                    <a:pt x="128" y="428"/>
                  </a:lnTo>
                  <a:lnTo>
                    <a:pt x="133" y="421"/>
                  </a:lnTo>
                  <a:lnTo>
                    <a:pt x="135" y="423"/>
                  </a:lnTo>
                  <a:lnTo>
                    <a:pt x="133" y="426"/>
                  </a:lnTo>
                  <a:lnTo>
                    <a:pt x="140" y="430"/>
                  </a:lnTo>
                  <a:lnTo>
                    <a:pt x="159" y="420"/>
                  </a:lnTo>
                  <a:lnTo>
                    <a:pt x="154" y="426"/>
                  </a:lnTo>
                  <a:lnTo>
                    <a:pt x="154" y="428"/>
                  </a:lnTo>
                  <a:lnTo>
                    <a:pt x="148" y="433"/>
                  </a:lnTo>
                  <a:lnTo>
                    <a:pt x="148" y="440"/>
                  </a:lnTo>
                  <a:lnTo>
                    <a:pt x="150" y="440"/>
                  </a:lnTo>
                  <a:lnTo>
                    <a:pt x="147" y="444"/>
                  </a:lnTo>
                  <a:lnTo>
                    <a:pt x="145" y="458"/>
                  </a:lnTo>
                  <a:lnTo>
                    <a:pt x="140" y="466"/>
                  </a:lnTo>
                  <a:lnTo>
                    <a:pt x="138" y="464"/>
                  </a:lnTo>
                  <a:lnTo>
                    <a:pt x="133" y="471"/>
                  </a:lnTo>
                  <a:lnTo>
                    <a:pt x="131" y="478"/>
                  </a:lnTo>
                  <a:lnTo>
                    <a:pt x="128" y="478"/>
                  </a:lnTo>
                  <a:lnTo>
                    <a:pt x="110" y="490"/>
                  </a:lnTo>
                  <a:lnTo>
                    <a:pt x="105" y="501"/>
                  </a:lnTo>
                  <a:lnTo>
                    <a:pt x="103" y="502"/>
                  </a:lnTo>
                  <a:lnTo>
                    <a:pt x="102" y="504"/>
                  </a:lnTo>
                  <a:lnTo>
                    <a:pt x="98" y="501"/>
                  </a:lnTo>
                  <a:lnTo>
                    <a:pt x="100" y="499"/>
                  </a:lnTo>
                  <a:lnTo>
                    <a:pt x="95" y="499"/>
                  </a:lnTo>
                  <a:lnTo>
                    <a:pt x="83" y="504"/>
                  </a:lnTo>
                  <a:lnTo>
                    <a:pt x="71" y="518"/>
                  </a:lnTo>
                  <a:lnTo>
                    <a:pt x="65" y="520"/>
                  </a:lnTo>
                  <a:lnTo>
                    <a:pt x="64" y="521"/>
                  </a:lnTo>
                  <a:lnTo>
                    <a:pt x="67" y="527"/>
                  </a:lnTo>
                  <a:lnTo>
                    <a:pt x="69" y="525"/>
                  </a:lnTo>
                  <a:lnTo>
                    <a:pt x="69" y="521"/>
                  </a:lnTo>
                  <a:lnTo>
                    <a:pt x="72" y="525"/>
                  </a:lnTo>
                  <a:lnTo>
                    <a:pt x="76" y="523"/>
                  </a:lnTo>
                  <a:lnTo>
                    <a:pt x="76" y="518"/>
                  </a:lnTo>
                  <a:lnTo>
                    <a:pt x="77" y="521"/>
                  </a:lnTo>
                  <a:lnTo>
                    <a:pt x="83" y="521"/>
                  </a:lnTo>
                  <a:lnTo>
                    <a:pt x="90" y="508"/>
                  </a:lnTo>
                  <a:lnTo>
                    <a:pt x="93" y="508"/>
                  </a:lnTo>
                  <a:lnTo>
                    <a:pt x="91" y="515"/>
                  </a:lnTo>
                  <a:lnTo>
                    <a:pt x="102" y="513"/>
                  </a:lnTo>
                  <a:lnTo>
                    <a:pt x="103" y="509"/>
                  </a:lnTo>
                  <a:lnTo>
                    <a:pt x="105" y="511"/>
                  </a:lnTo>
                  <a:lnTo>
                    <a:pt x="114" y="502"/>
                  </a:lnTo>
                  <a:lnTo>
                    <a:pt x="117" y="504"/>
                  </a:lnTo>
                  <a:lnTo>
                    <a:pt x="117" y="509"/>
                  </a:lnTo>
                  <a:lnTo>
                    <a:pt x="121" y="502"/>
                  </a:lnTo>
                  <a:lnTo>
                    <a:pt x="126" y="501"/>
                  </a:lnTo>
                  <a:lnTo>
                    <a:pt x="131" y="497"/>
                  </a:lnTo>
                  <a:lnTo>
                    <a:pt x="131" y="494"/>
                  </a:lnTo>
                  <a:lnTo>
                    <a:pt x="131" y="492"/>
                  </a:lnTo>
                  <a:lnTo>
                    <a:pt x="135" y="489"/>
                  </a:lnTo>
                  <a:lnTo>
                    <a:pt x="141" y="487"/>
                  </a:lnTo>
                  <a:lnTo>
                    <a:pt x="143" y="485"/>
                  </a:lnTo>
                  <a:lnTo>
                    <a:pt x="140" y="485"/>
                  </a:lnTo>
                  <a:lnTo>
                    <a:pt x="143" y="482"/>
                  </a:lnTo>
                  <a:lnTo>
                    <a:pt x="147" y="483"/>
                  </a:lnTo>
                  <a:lnTo>
                    <a:pt x="147" y="478"/>
                  </a:lnTo>
                  <a:lnTo>
                    <a:pt x="152" y="478"/>
                  </a:lnTo>
                  <a:lnTo>
                    <a:pt x="162" y="471"/>
                  </a:lnTo>
                  <a:lnTo>
                    <a:pt x="164" y="466"/>
                  </a:lnTo>
                  <a:lnTo>
                    <a:pt x="167" y="463"/>
                  </a:lnTo>
                  <a:lnTo>
                    <a:pt x="169" y="459"/>
                  </a:lnTo>
                  <a:lnTo>
                    <a:pt x="171" y="459"/>
                  </a:lnTo>
                  <a:lnTo>
                    <a:pt x="173" y="454"/>
                  </a:lnTo>
                  <a:lnTo>
                    <a:pt x="176" y="456"/>
                  </a:lnTo>
                  <a:lnTo>
                    <a:pt x="183" y="447"/>
                  </a:lnTo>
                  <a:lnTo>
                    <a:pt x="195" y="444"/>
                  </a:lnTo>
                  <a:lnTo>
                    <a:pt x="193" y="439"/>
                  </a:lnTo>
                  <a:lnTo>
                    <a:pt x="197" y="439"/>
                  </a:lnTo>
                  <a:lnTo>
                    <a:pt x="195" y="433"/>
                  </a:lnTo>
                  <a:lnTo>
                    <a:pt x="204" y="430"/>
                  </a:lnTo>
                  <a:lnTo>
                    <a:pt x="205" y="426"/>
                  </a:lnTo>
                  <a:lnTo>
                    <a:pt x="200" y="420"/>
                  </a:lnTo>
                  <a:lnTo>
                    <a:pt x="193" y="420"/>
                  </a:lnTo>
                  <a:lnTo>
                    <a:pt x="195" y="411"/>
                  </a:lnTo>
                  <a:lnTo>
                    <a:pt x="200" y="409"/>
                  </a:lnTo>
                  <a:lnTo>
                    <a:pt x="202" y="406"/>
                  </a:lnTo>
                  <a:lnTo>
                    <a:pt x="202" y="402"/>
                  </a:lnTo>
                  <a:lnTo>
                    <a:pt x="209" y="402"/>
                  </a:lnTo>
                  <a:lnTo>
                    <a:pt x="211" y="399"/>
                  </a:lnTo>
                  <a:lnTo>
                    <a:pt x="207" y="397"/>
                  </a:lnTo>
                  <a:lnTo>
                    <a:pt x="216" y="394"/>
                  </a:lnTo>
                  <a:lnTo>
                    <a:pt x="216" y="390"/>
                  </a:lnTo>
                  <a:lnTo>
                    <a:pt x="209" y="385"/>
                  </a:lnTo>
                  <a:lnTo>
                    <a:pt x="216" y="387"/>
                  </a:lnTo>
                  <a:lnTo>
                    <a:pt x="221" y="382"/>
                  </a:lnTo>
                  <a:lnTo>
                    <a:pt x="228" y="368"/>
                  </a:lnTo>
                  <a:lnTo>
                    <a:pt x="243" y="357"/>
                  </a:lnTo>
                  <a:lnTo>
                    <a:pt x="243" y="349"/>
                  </a:lnTo>
                  <a:lnTo>
                    <a:pt x="249" y="335"/>
                  </a:lnTo>
                  <a:lnTo>
                    <a:pt x="250" y="328"/>
                  </a:lnTo>
                  <a:lnTo>
                    <a:pt x="252" y="330"/>
                  </a:lnTo>
                  <a:lnTo>
                    <a:pt x="250" y="340"/>
                  </a:lnTo>
                  <a:lnTo>
                    <a:pt x="245" y="350"/>
                  </a:lnTo>
                  <a:lnTo>
                    <a:pt x="245" y="356"/>
                  </a:lnTo>
                  <a:lnTo>
                    <a:pt x="252" y="357"/>
                  </a:lnTo>
                  <a:lnTo>
                    <a:pt x="262" y="350"/>
                  </a:lnTo>
                  <a:lnTo>
                    <a:pt x="261" y="354"/>
                  </a:lnTo>
                  <a:lnTo>
                    <a:pt x="252" y="359"/>
                  </a:lnTo>
                  <a:lnTo>
                    <a:pt x="252" y="363"/>
                  </a:lnTo>
                  <a:lnTo>
                    <a:pt x="266" y="368"/>
                  </a:lnTo>
                  <a:lnTo>
                    <a:pt x="264" y="371"/>
                  </a:lnTo>
                  <a:lnTo>
                    <a:pt x="252" y="368"/>
                  </a:lnTo>
                  <a:lnTo>
                    <a:pt x="249" y="364"/>
                  </a:lnTo>
                  <a:lnTo>
                    <a:pt x="235" y="373"/>
                  </a:lnTo>
                  <a:lnTo>
                    <a:pt x="233" y="375"/>
                  </a:lnTo>
                  <a:lnTo>
                    <a:pt x="233" y="385"/>
                  </a:lnTo>
                  <a:lnTo>
                    <a:pt x="228" y="401"/>
                  </a:lnTo>
                  <a:lnTo>
                    <a:pt x="231" y="404"/>
                  </a:lnTo>
                  <a:lnTo>
                    <a:pt x="240" y="401"/>
                  </a:lnTo>
                  <a:lnTo>
                    <a:pt x="236" y="406"/>
                  </a:lnTo>
                  <a:lnTo>
                    <a:pt x="233" y="406"/>
                  </a:lnTo>
                  <a:lnTo>
                    <a:pt x="235" y="409"/>
                  </a:lnTo>
                  <a:lnTo>
                    <a:pt x="228" y="409"/>
                  </a:lnTo>
                  <a:lnTo>
                    <a:pt x="226" y="414"/>
                  </a:lnTo>
                  <a:lnTo>
                    <a:pt x="230" y="416"/>
                  </a:lnTo>
                  <a:lnTo>
                    <a:pt x="236" y="414"/>
                  </a:lnTo>
                  <a:lnTo>
                    <a:pt x="236" y="413"/>
                  </a:lnTo>
                  <a:lnTo>
                    <a:pt x="240" y="414"/>
                  </a:lnTo>
                  <a:lnTo>
                    <a:pt x="245" y="406"/>
                  </a:lnTo>
                  <a:lnTo>
                    <a:pt x="249" y="406"/>
                  </a:lnTo>
                  <a:lnTo>
                    <a:pt x="247" y="411"/>
                  </a:lnTo>
                  <a:lnTo>
                    <a:pt x="250" y="404"/>
                  </a:lnTo>
                  <a:lnTo>
                    <a:pt x="255" y="402"/>
                  </a:lnTo>
                  <a:lnTo>
                    <a:pt x="257" y="395"/>
                  </a:lnTo>
                  <a:lnTo>
                    <a:pt x="259" y="402"/>
                  </a:lnTo>
                  <a:lnTo>
                    <a:pt x="261" y="390"/>
                  </a:lnTo>
                  <a:lnTo>
                    <a:pt x="262" y="394"/>
                  </a:lnTo>
                  <a:lnTo>
                    <a:pt x="273" y="394"/>
                  </a:lnTo>
                  <a:lnTo>
                    <a:pt x="274" y="390"/>
                  </a:lnTo>
                  <a:lnTo>
                    <a:pt x="278" y="387"/>
                  </a:lnTo>
                  <a:lnTo>
                    <a:pt x="276" y="387"/>
                  </a:lnTo>
                  <a:lnTo>
                    <a:pt x="280" y="378"/>
                  </a:lnTo>
                  <a:lnTo>
                    <a:pt x="280" y="376"/>
                  </a:lnTo>
                  <a:lnTo>
                    <a:pt x="273" y="380"/>
                  </a:lnTo>
                  <a:lnTo>
                    <a:pt x="273" y="378"/>
                  </a:lnTo>
                  <a:lnTo>
                    <a:pt x="276" y="375"/>
                  </a:lnTo>
                  <a:lnTo>
                    <a:pt x="278" y="373"/>
                  </a:lnTo>
                  <a:lnTo>
                    <a:pt x="271" y="371"/>
                  </a:lnTo>
                  <a:lnTo>
                    <a:pt x="276" y="368"/>
                  </a:lnTo>
                  <a:lnTo>
                    <a:pt x="278" y="366"/>
                  </a:lnTo>
                  <a:lnTo>
                    <a:pt x="274" y="364"/>
                  </a:lnTo>
                  <a:lnTo>
                    <a:pt x="276" y="363"/>
                  </a:lnTo>
                  <a:lnTo>
                    <a:pt x="280" y="363"/>
                  </a:lnTo>
                  <a:lnTo>
                    <a:pt x="283" y="357"/>
                  </a:lnTo>
                  <a:lnTo>
                    <a:pt x="280" y="368"/>
                  </a:lnTo>
                  <a:lnTo>
                    <a:pt x="281" y="368"/>
                  </a:lnTo>
                  <a:lnTo>
                    <a:pt x="285" y="368"/>
                  </a:lnTo>
                  <a:lnTo>
                    <a:pt x="285" y="361"/>
                  </a:lnTo>
                  <a:lnTo>
                    <a:pt x="287" y="366"/>
                  </a:lnTo>
                  <a:lnTo>
                    <a:pt x="288" y="366"/>
                  </a:lnTo>
                  <a:lnTo>
                    <a:pt x="300" y="363"/>
                  </a:lnTo>
                  <a:lnTo>
                    <a:pt x="300" y="369"/>
                  </a:lnTo>
                  <a:lnTo>
                    <a:pt x="299" y="373"/>
                  </a:lnTo>
                  <a:lnTo>
                    <a:pt x="309" y="371"/>
                  </a:lnTo>
                  <a:lnTo>
                    <a:pt x="306" y="375"/>
                  </a:lnTo>
                  <a:lnTo>
                    <a:pt x="313" y="375"/>
                  </a:lnTo>
                  <a:lnTo>
                    <a:pt x="311" y="378"/>
                  </a:lnTo>
                  <a:lnTo>
                    <a:pt x="319" y="385"/>
                  </a:lnTo>
                  <a:lnTo>
                    <a:pt x="323" y="380"/>
                  </a:lnTo>
                  <a:lnTo>
                    <a:pt x="325" y="385"/>
                  </a:lnTo>
                  <a:lnTo>
                    <a:pt x="335" y="388"/>
                  </a:lnTo>
                  <a:lnTo>
                    <a:pt x="337" y="394"/>
                  </a:lnTo>
                  <a:lnTo>
                    <a:pt x="352" y="390"/>
                  </a:lnTo>
                  <a:lnTo>
                    <a:pt x="368" y="394"/>
                  </a:lnTo>
                  <a:lnTo>
                    <a:pt x="375" y="394"/>
                  </a:lnTo>
                  <a:lnTo>
                    <a:pt x="376" y="395"/>
                  </a:lnTo>
                  <a:lnTo>
                    <a:pt x="373" y="397"/>
                  </a:lnTo>
                  <a:lnTo>
                    <a:pt x="375" y="397"/>
                  </a:lnTo>
                  <a:lnTo>
                    <a:pt x="385" y="401"/>
                  </a:lnTo>
                  <a:lnTo>
                    <a:pt x="394" y="399"/>
                  </a:lnTo>
                  <a:lnTo>
                    <a:pt x="401" y="392"/>
                  </a:lnTo>
                  <a:lnTo>
                    <a:pt x="408" y="397"/>
                  </a:lnTo>
                  <a:lnTo>
                    <a:pt x="404" y="399"/>
                  </a:lnTo>
                  <a:lnTo>
                    <a:pt x="404" y="406"/>
                  </a:lnTo>
                  <a:lnTo>
                    <a:pt x="402" y="394"/>
                  </a:lnTo>
                  <a:lnTo>
                    <a:pt x="401" y="397"/>
                  </a:lnTo>
                  <a:lnTo>
                    <a:pt x="401" y="404"/>
                  </a:lnTo>
                  <a:lnTo>
                    <a:pt x="397" y="407"/>
                  </a:lnTo>
                  <a:lnTo>
                    <a:pt x="413" y="418"/>
                  </a:lnTo>
                  <a:lnTo>
                    <a:pt x="418" y="416"/>
                  </a:lnTo>
                  <a:lnTo>
                    <a:pt x="418" y="411"/>
                  </a:lnTo>
                  <a:lnTo>
                    <a:pt x="420" y="40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Freeform 7"/>
            <p:cNvSpPr>
              <a:spLocks/>
            </p:cNvSpPr>
            <p:nvPr/>
          </p:nvSpPr>
          <p:spPr bwMode="auto">
            <a:xfrm>
              <a:off x="1355725" y="2505076"/>
              <a:ext cx="381000" cy="519113"/>
            </a:xfrm>
            <a:custGeom>
              <a:avLst/>
              <a:gdLst/>
              <a:ahLst/>
              <a:cxnLst>
                <a:cxn ang="0">
                  <a:pos x="52" y="327"/>
                </a:cxn>
                <a:cxn ang="0">
                  <a:pos x="90" y="327"/>
                </a:cxn>
                <a:cxn ang="0">
                  <a:pos x="129" y="327"/>
                </a:cxn>
                <a:cxn ang="0">
                  <a:pos x="167" y="327"/>
                </a:cxn>
                <a:cxn ang="0">
                  <a:pos x="207" y="327"/>
                </a:cxn>
                <a:cxn ang="0">
                  <a:pos x="240" y="327"/>
                </a:cxn>
                <a:cxn ang="0">
                  <a:pos x="235" y="315"/>
                </a:cxn>
                <a:cxn ang="0">
                  <a:pos x="231" y="304"/>
                </a:cxn>
                <a:cxn ang="0">
                  <a:pos x="226" y="302"/>
                </a:cxn>
                <a:cxn ang="0">
                  <a:pos x="211" y="304"/>
                </a:cxn>
                <a:cxn ang="0">
                  <a:pos x="198" y="306"/>
                </a:cxn>
                <a:cxn ang="0">
                  <a:pos x="195" y="292"/>
                </a:cxn>
                <a:cxn ang="0">
                  <a:pos x="181" y="278"/>
                </a:cxn>
                <a:cxn ang="0">
                  <a:pos x="174" y="264"/>
                </a:cxn>
                <a:cxn ang="0">
                  <a:pos x="166" y="263"/>
                </a:cxn>
                <a:cxn ang="0">
                  <a:pos x="164" y="256"/>
                </a:cxn>
                <a:cxn ang="0">
                  <a:pos x="160" y="249"/>
                </a:cxn>
                <a:cxn ang="0">
                  <a:pos x="155" y="235"/>
                </a:cxn>
                <a:cxn ang="0">
                  <a:pos x="157" y="223"/>
                </a:cxn>
                <a:cxn ang="0">
                  <a:pos x="152" y="213"/>
                </a:cxn>
                <a:cxn ang="0">
                  <a:pos x="141" y="200"/>
                </a:cxn>
                <a:cxn ang="0">
                  <a:pos x="138" y="194"/>
                </a:cxn>
                <a:cxn ang="0">
                  <a:pos x="129" y="188"/>
                </a:cxn>
                <a:cxn ang="0">
                  <a:pos x="114" y="166"/>
                </a:cxn>
                <a:cxn ang="0">
                  <a:pos x="117" y="145"/>
                </a:cxn>
                <a:cxn ang="0">
                  <a:pos x="112" y="143"/>
                </a:cxn>
                <a:cxn ang="0">
                  <a:pos x="102" y="142"/>
                </a:cxn>
                <a:cxn ang="0">
                  <a:pos x="103" y="135"/>
                </a:cxn>
                <a:cxn ang="0">
                  <a:pos x="103" y="121"/>
                </a:cxn>
                <a:cxn ang="0">
                  <a:pos x="96" y="105"/>
                </a:cxn>
                <a:cxn ang="0">
                  <a:pos x="65" y="99"/>
                </a:cxn>
                <a:cxn ang="0">
                  <a:pos x="67" y="86"/>
                </a:cxn>
                <a:cxn ang="0">
                  <a:pos x="64" y="33"/>
                </a:cxn>
                <a:cxn ang="0">
                  <a:pos x="32" y="19"/>
                </a:cxn>
                <a:cxn ang="0">
                  <a:pos x="0" y="24"/>
                </a:cxn>
                <a:cxn ang="0">
                  <a:pos x="0" y="92"/>
                </a:cxn>
                <a:cxn ang="0">
                  <a:pos x="0" y="154"/>
                </a:cxn>
                <a:cxn ang="0">
                  <a:pos x="0" y="213"/>
                </a:cxn>
                <a:cxn ang="0">
                  <a:pos x="0" y="266"/>
                </a:cxn>
                <a:cxn ang="0">
                  <a:pos x="0" y="318"/>
                </a:cxn>
                <a:cxn ang="0">
                  <a:pos x="13" y="321"/>
                </a:cxn>
                <a:cxn ang="0">
                  <a:pos x="24" y="325"/>
                </a:cxn>
              </a:cxnLst>
              <a:rect l="0" t="0" r="r" b="b"/>
              <a:pathLst>
                <a:path w="240" h="327">
                  <a:moveTo>
                    <a:pt x="26" y="327"/>
                  </a:moveTo>
                  <a:lnTo>
                    <a:pt x="38" y="327"/>
                  </a:lnTo>
                  <a:lnTo>
                    <a:pt x="52" y="327"/>
                  </a:lnTo>
                  <a:lnTo>
                    <a:pt x="65" y="327"/>
                  </a:lnTo>
                  <a:lnTo>
                    <a:pt x="76" y="327"/>
                  </a:lnTo>
                  <a:lnTo>
                    <a:pt x="90" y="327"/>
                  </a:lnTo>
                  <a:lnTo>
                    <a:pt x="103" y="327"/>
                  </a:lnTo>
                  <a:lnTo>
                    <a:pt x="115" y="327"/>
                  </a:lnTo>
                  <a:lnTo>
                    <a:pt x="129" y="327"/>
                  </a:lnTo>
                  <a:lnTo>
                    <a:pt x="141" y="327"/>
                  </a:lnTo>
                  <a:lnTo>
                    <a:pt x="153" y="327"/>
                  </a:lnTo>
                  <a:lnTo>
                    <a:pt x="167" y="327"/>
                  </a:lnTo>
                  <a:lnTo>
                    <a:pt x="181" y="327"/>
                  </a:lnTo>
                  <a:lnTo>
                    <a:pt x="193" y="327"/>
                  </a:lnTo>
                  <a:lnTo>
                    <a:pt x="207" y="327"/>
                  </a:lnTo>
                  <a:lnTo>
                    <a:pt x="219" y="327"/>
                  </a:lnTo>
                  <a:lnTo>
                    <a:pt x="231" y="327"/>
                  </a:lnTo>
                  <a:lnTo>
                    <a:pt x="240" y="327"/>
                  </a:lnTo>
                  <a:lnTo>
                    <a:pt x="238" y="323"/>
                  </a:lnTo>
                  <a:lnTo>
                    <a:pt x="235" y="318"/>
                  </a:lnTo>
                  <a:lnTo>
                    <a:pt x="235" y="315"/>
                  </a:lnTo>
                  <a:lnTo>
                    <a:pt x="233" y="313"/>
                  </a:lnTo>
                  <a:lnTo>
                    <a:pt x="230" y="308"/>
                  </a:lnTo>
                  <a:lnTo>
                    <a:pt x="231" y="304"/>
                  </a:lnTo>
                  <a:lnTo>
                    <a:pt x="230" y="299"/>
                  </a:lnTo>
                  <a:lnTo>
                    <a:pt x="226" y="299"/>
                  </a:lnTo>
                  <a:lnTo>
                    <a:pt x="226" y="302"/>
                  </a:lnTo>
                  <a:lnTo>
                    <a:pt x="219" y="304"/>
                  </a:lnTo>
                  <a:lnTo>
                    <a:pt x="212" y="301"/>
                  </a:lnTo>
                  <a:lnTo>
                    <a:pt x="211" y="304"/>
                  </a:lnTo>
                  <a:lnTo>
                    <a:pt x="207" y="302"/>
                  </a:lnTo>
                  <a:lnTo>
                    <a:pt x="205" y="304"/>
                  </a:lnTo>
                  <a:lnTo>
                    <a:pt x="198" y="306"/>
                  </a:lnTo>
                  <a:lnTo>
                    <a:pt x="197" y="297"/>
                  </a:lnTo>
                  <a:lnTo>
                    <a:pt x="195" y="296"/>
                  </a:lnTo>
                  <a:lnTo>
                    <a:pt x="195" y="292"/>
                  </a:lnTo>
                  <a:lnTo>
                    <a:pt x="193" y="285"/>
                  </a:lnTo>
                  <a:lnTo>
                    <a:pt x="188" y="283"/>
                  </a:lnTo>
                  <a:lnTo>
                    <a:pt x="181" y="278"/>
                  </a:lnTo>
                  <a:lnTo>
                    <a:pt x="181" y="273"/>
                  </a:lnTo>
                  <a:lnTo>
                    <a:pt x="179" y="273"/>
                  </a:lnTo>
                  <a:lnTo>
                    <a:pt x="174" y="264"/>
                  </a:lnTo>
                  <a:lnTo>
                    <a:pt x="171" y="266"/>
                  </a:lnTo>
                  <a:lnTo>
                    <a:pt x="164" y="264"/>
                  </a:lnTo>
                  <a:lnTo>
                    <a:pt x="166" y="263"/>
                  </a:lnTo>
                  <a:lnTo>
                    <a:pt x="164" y="259"/>
                  </a:lnTo>
                  <a:lnTo>
                    <a:pt x="164" y="257"/>
                  </a:lnTo>
                  <a:lnTo>
                    <a:pt x="164" y="256"/>
                  </a:lnTo>
                  <a:lnTo>
                    <a:pt x="166" y="254"/>
                  </a:lnTo>
                  <a:lnTo>
                    <a:pt x="160" y="251"/>
                  </a:lnTo>
                  <a:lnTo>
                    <a:pt x="160" y="249"/>
                  </a:lnTo>
                  <a:lnTo>
                    <a:pt x="157" y="242"/>
                  </a:lnTo>
                  <a:lnTo>
                    <a:pt x="159" y="237"/>
                  </a:lnTo>
                  <a:lnTo>
                    <a:pt x="155" y="235"/>
                  </a:lnTo>
                  <a:lnTo>
                    <a:pt x="155" y="232"/>
                  </a:lnTo>
                  <a:lnTo>
                    <a:pt x="152" y="230"/>
                  </a:lnTo>
                  <a:lnTo>
                    <a:pt x="157" y="223"/>
                  </a:lnTo>
                  <a:lnTo>
                    <a:pt x="152" y="216"/>
                  </a:lnTo>
                  <a:lnTo>
                    <a:pt x="148" y="216"/>
                  </a:lnTo>
                  <a:lnTo>
                    <a:pt x="152" y="213"/>
                  </a:lnTo>
                  <a:lnTo>
                    <a:pt x="141" y="206"/>
                  </a:lnTo>
                  <a:lnTo>
                    <a:pt x="140" y="202"/>
                  </a:lnTo>
                  <a:lnTo>
                    <a:pt x="141" y="200"/>
                  </a:lnTo>
                  <a:lnTo>
                    <a:pt x="138" y="197"/>
                  </a:lnTo>
                  <a:lnTo>
                    <a:pt x="140" y="195"/>
                  </a:lnTo>
                  <a:lnTo>
                    <a:pt x="138" y="194"/>
                  </a:lnTo>
                  <a:lnTo>
                    <a:pt x="134" y="192"/>
                  </a:lnTo>
                  <a:lnTo>
                    <a:pt x="128" y="195"/>
                  </a:lnTo>
                  <a:lnTo>
                    <a:pt x="129" y="188"/>
                  </a:lnTo>
                  <a:lnTo>
                    <a:pt x="117" y="180"/>
                  </a:lnTo>
                  <a:lnTo>
                    <a:pt x="121" y="171"/>
                  </a:lnTo>
                  <a:lnTo>
                    <a:pt x="114" y="166"/>
                  </a:lnTo>
                  <a:lnTo>
                    <a:pt x="117" y="164"/>
                  </a:lnTo>
                  <a:lnTo>
                    <a:pt x="122" y="154"/>
                  </a:lnTo>
                  <a:lnTo>
                    <a:pt x="117" y="145"/>
                  </a:lnTo>
                  <a:lnTo>
                    <a:pt x="121" y="140"/>
                  </a:lnTo>
                  <a:lnTo>
                    <a:pt x="117" y="138"/>
                  </a:lnTo>
                  <a:lnTo>
                    <a:pt x="112" y="143"/>
                  </a:lnTo>
                  <a:lnTo>
                    <a:pt x="112" y="143"/>
                  </a:lnTo>
                  <a:lnTo>
                    <a:pt x="112" y="138"/>
                  </a:lnTo>
                  <a:lnTo>
                    <a:pt x="102" y="142"/>
                  </a:lnTo>
                  <a:lnTo>
                    <a:pt x="103" y="138"/>
                  </a:lnTo>
                  <a:lnTo>
                    <a:pt x="102" y="138"/>
                  </a:lnTo>
                  <a:lnTo>
                    <a:pt x="103" y="135"/>
                  </a:lnTo>
                  <a:lnTo>
                    <a:pt x="103" y="130"/>
                  </a:lnTo>
                  <a:lnTo>
                    <a:pt x="100" y="130"/>
                  </a:lnTo>
                  <a:lnTo>
                    <a:pt x="103" y="121"/>
                  </a:lnTo>
                  <a:lnTo>
                    <a:pt x="100" y="114"/>
                  </a:lnTo>
                  <a:lnTo>
                    <a:pt x="100" y="112"/>
                  </a:lnTo>
                  <a:lnTo>
                    <a:pt x="96" y="105"/>
                  </a:lnTo>
                  <a:lnTo>
                    <a:pt x="100" y="104"/>
                  </a:lnTo>
                  <a:lnTo>
                    <a:pt x="67" y="104"/>
                  </a:lnTo>
                  <a:lnTo>
                    <a:pt x="65" y="99"/>
                  </a:lnTo>
                  <a:lnTo>
                    <a:pt x="67" y="93"/>
                  </a:lnTo>
                  <a:lnTo>
                    <a:pt x="65" y="90"/>
                  </a:lnTo>
                  <a:lnTo>
                    <a:pt x="67" y="86"/>
                  </a:lnTo>
                  <a:lnTo>
                    <a:pt x="64" y="78"/>
                  </a:lnTo>
                  <a:lnTo>
                    <a:pt x="64" y="35"/>
                  </a:lnTo>
                  <a:lnTo>
                    <a:pt x="64" y="33"/>
                  </a:lnTo>
                  <a:lnTo>
                    <a:pt x="48" y="31"/>
                  </a:lnTo>
                  <a:lnTo>
                    <a:pt x="36" y="19"/>
                  </a:lnTo>
                  <a:lnTo>
                    <a:pt x="32" y="19"/>
                  </a:lnTo>
                  <a:lnTo>
                    <a:pt x="22" y="7"/>
                  </a:lnTo>
                  <a:lnTo>
                    <a:pt x="0" y="0"/>
                  </a:lnTo>
                  <a:lnTo>
                    <a:pt x="0" y="24"/>
                  </a:lnTo>
                  <a:lnTo>
                    <a:pt x="0" y="47"/>
                  </a:lnTo>
                  <a:lnTo>
                    <a:pt x="0" y="69"/>
                  </a:lnTo>
                  <a:lnTo>
                    <a:pt x="0" y="92"/>
                  </a:lnTo>
                  <a:lnTo>
                    <a:pt x="0" y="112"/>
                  </a:lnTo>
                  <a:lnTo>
                    <a:pt x="0" y="133"/>
                  </a:lnTo>
                  <a:lnTo>
                    <a:pt x="0" y="154"/>
                  </a:lnTo>
                  <a:lnTo>
                    <a:pt x="0" y="173"/>
                  </a:lnTo>
                  <a:lnTo>
                    <a:pt x="0" y="194"/>
                  </a:lnTo>
                  <a:lnTo>
                    <a:pt x="0" y="213"/>
                  </a:lnTo>
                  <a:lnTo>
                    <a:pt x="0" y="230"/>
                  </a:lnTo>
                  <a:lnTo>
                    <a:pt x="0" y="249"/>
                  </a:lnTo>
                  <a:lnTo>
                    <a:pt x="0" y="266"/>
                  </a:lnTo>
                  <a:lnTo>
                    <a:pt x="0" y="283"/>
                  </a:lnTo>
                  <a:lnTo>
                    <a:pt x="0" y="301"/>
                  </a:lnTo>
                  <a:lnTo>
                    <a:pt x="0" y="318"/>
                  </a:lnTo>
                  <a:lnTo>
                    <a:pt x="5" y="321"/>
                  </a:lnTo>
                  <a:lnTo>
                    <a:pt x="8" y="318"/>
                  </a:lnTo>
                  <a:lnTo>
                    <a:pt x="13" y="321"/>
                  </a:lnTo>
                  <a:lnTo>
                    <a:pt x="15" y="318"/>
                  </a:lnTo>
                  <a:lnTo>
                    <a:pt x="26" y="318"/>
                  </a:lnTo>
                  <a:lnTo>
                    <a:pt x="24" y="325"/>
                  </a:lnTo>
                  <a:lnTo>
                    <a:pt x="26" y="327"/>
                  </a:lnTo>
                  <a:lnTo>
                    <a:pt x="26" y="32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p:nvSpPr>
          <p:spPr bwMode="auto">
            <a:xfrm>
              <a:off x="1457325" y="2354263"/>
              <a:ext cx="1231900" cy="669925"/>
            </a:xfrm>
            <a:custGeom>
              <a:avLst/>
              <a:gdLst/>
              <a:ahLst/>
              <a:cxnLst>
                <a:cxn ang="0">
                  <a:pos x="587" y="408"/>
                </a:cxn>
                <a:cxn ang="0">
                  <a:pos x="608" y="366"/>
                </a:cxn>
                <a:cxn ang="0">
                  <a:pos x="634" y="339"/>
                </a:cxn>
                <a:cxn ang="0">
                  <a:pos x="617" y="311"/>
                </a:cxn>
                <a:cxn ang="0">
                  <a:pos x="632" y="311"/>
                </a:cxn>
                <a:cxn ang="0">
                  <a:pos x="672" y="301"/>
                </a:cxn>
                <a:cxn ang="0">
                  <a:pos x="653" y="238"/>
                </a:cxn>
                <a:cxn ang="0">
                  <a:pos x="703" y="214"/>
                </a:cxn>
                <a:cxn ang="0">
                  <a:pos x="736" y="213"/>
                </a:cxn>
                <a:cxn ang="0">
                  <a:pos x="765" y="168"/>
                </a:cxn>
                <a:cxn ang="0">
                  <a:pos x="776" y="138"/>
                </a:cxn>
                <a:cxn ang="0">
                  <a:pos x="757" y="97"/>
                </a:cxn>
                <a:cxn ang="0">
                  <a:pos x="724" y="124"/>
                </a:cxn>
                <a:cxn ang="0">
                  <a:pos x="694" y="190"/>
                </a:cxn>
                <a:cxn ang="0">
                  <a:pos x="667" y="114"/>
                </a:cxn>
                <a:cxn ang="0">
                  <a:pos x="643" y="121"/>
                </a:cxn>
                <a:cxn ang="0">
                  <a:pos x="615" y="98"/>
                </a:cxn>
                <a:cxn ang="0">
                  <a:pos x="615" y="57"/>
                </a:cxn>
                <a:cxn ang="0">
                  <a:pos x="591" y="12"/>
                </a:cxn>
                <a:cxn ang="0">
                  <a:pos x="565" y="40"/>
                </a:cxn>
                <a:cxn ang="0">
                  <a:pos x="568" y="92"/>
                </a:cxn>
                <a:cxn ang="0">
                  <a:pos x="599" y="109"/>
                </a:cxn>
                <a:cxn ang="0">
                  <a:pos x="596" y="124"/>
                </a:cxn>
                <a:cxn ang="0">
                  <a:pos x="579" y="178"/>
                </a:cxn>
                <a:cxn ang="0">
                  <a:pos x="566" y="171"/>
                </a:cxn>
                <a:cxn ang="0">
                  <a:pos x="551" y="143"/>
                </a:cxn>
                <a:cxn ang="0">
                  <a:pos x="537" y="159"/>
                </a:cxn>
                <a:cxn ang="0">
                  <a:pos x="551" y="176"/>
                </a:cxn>
                <a:cxn ang="0">
                  <a:pos x="490" y="175"/>
                </a:cxn>
                <a:cxn ang="0">
                  <a:pos x="456" y="161"/>
                </a:cxn>
                <a:cxn ang="0">
                  <a:pos x="388" y="149"/>
                </a:cxn>
                <a:cxn ang="0">
                  <a:pos x="418" y="152"/>
                </a:cxn>
                <a:cxn ang="0">
                  <a:pos x="423" y="152"/>
                </a:cxn>
                <a:cxn ang="0">
                  <a:pos x="407" y="194"/>
                </a:cxn>
                <a:cxn ang="0">
                  <a:pos x="395" y="187"/>
                </a:cxn>
                <a:cxn ang="0">
                  <a:pos x="375" y="171"/>
                </a:cxn>
                <a:cxn ang="0">
                  <a:pos x="352" y="171"/>
                </a:cxn>
                <a:cxn ang="0">
                  <a:pos x="314" y="145"/>
                </a:cxn>
                <a:cxn ang="0">
                  <a:pos x="264" y="126"/>
                </a:cxn>
                <a:cxn ang="0">
                  <a:pos x="167" y="105"/>
                </a:cxn>
                <a:cxn ang="0">
                  <a:pos x="159" y="88"/>
                </a:cxn>
                <a:cxn ang="0">
                  <a:pos x="114" y="67"/>
                </a:cxn>
                <a:cxn ang="0">
                  <a:pos x="76" y="107"/>
                </a:cxn>
                <a:cxn ang="0">
                  <a:pos x="48" y="123"/>
                </a:cxn>
                <a:cxn ang="0">
                  <a:pos x="83" y="78"/>
                </a:cxn>
                <a:cxn ang="0">
                  <a:pos x="24" y="123"/>
                </a:cxn>
                <a:cxn ang="0">
                  <a:pos x="0" y="173"/>
                </a:cxn>
                <a:cxn ang="0">
                  <a:pos x="39" y="216"/>
                </a:cxn>
                <a:cxn ang="0">
                  <a:pos x="53" y="233"/>
                </a:cxn>
                <a:cxn ang="0">
                  <a:pos x="70" y="287"/>
                </a:cxn>
                <a:cxn ang="0">
                  <a:pos x="93" y="318"/>
                </a:cxn>
                <a:cxn ang="0">
                  <a:pos x="100" y="352"/>
                </a:cxn>
                <a:cxn ang="0">
                  <a:pos x="129" y="380"/>
                </a:cxn>
                <a:cxn ang="0">
                  <a:pos x="162" y="397"/>
                </a:cxn>
                <a:cxn ang="0">
                  <a:pos x="190" y="422"/>
                </a:cxn>
                <a:cxn ang="0">
                  <a:pos x="321" y="422"/>
                </a:cxn>
                <a:cxn ang="0">
                  <a:pos x="421" y="422"/>
                </a:cxn>
              </a:cxnLst>
              <a:rect l="0" t="0" r="r" b="b"/>
              <a:pathLst>
                <a:path w="776" h="422">
                  <a:moveTo>
                    <a:pt x="484" y="422"/>
                  </a:moveTo>
                  <a:lnTo>
                    <a:pt x="497" y="422"/>
                  </a:lnTo>
                  <a:lnTo>
                    <a:pt x="511" y="422"/>
                  </a:lnTo>
                  <a:lnTo>
                    <a:pt x="523" y="422"/>
                  </a:lnTo>
                  <a:lnTo>
                    <a:pt x="535" y="422"/>
                  </a:lnTo>
                  <a:lnTo>
                    <a:pt x="547" y="422"/>
                  </a:lnTo>
                  <a:lnTo>
                    <a:pt x="561" y="422"/>
                  </a:lnTo>
                  <a:lnTo>
                    <a:pt x="575" y="422"/>
                  </a:lnTo>
                  <a:lnTo>
                    <a:pt x="587" y="422"/>
                  </a:lnTo>
                  <a:lnTo>
                    <a:pt x="587" y="408"/>
                  </a:lnTo>
                  <a:lnTo>
                    <a:pt x="589" y="406"/>
                  </a:lnTo>
                  <a:lnTo>
                    <a:pt x="591" y="397"/>
                  </a:lnTo>
                  <a:lnTo>
                    <a:pt x="592" y="397"/>
                  </a:lnTo>
                  <a:lnTo>
                    <a:pt x="594" y="389"/>
                  </a:lnTo>
                  <a:lnTo>
                    <a:pt x="589" y="382"/>
                  </a:lnTo>
                  <a:lnTo>
                    <a:pt x="596" y="380"/>
                  </a:lnTo>
                  <a:lnTo>
                    <a:pt x="603" y="375"/>
                  </a:lnTo>
                  <a:lnTo>
                    <a:pt x="606" y="370"/>
                  </a:lnTo>
                  <a:lnTo>
                    <a:pt x="605" y="366"/>
                  </a:lnTo>
                  <a:lnTo>
                    <a:pt x="608" y="366"/>
                  </a:lnTo>
                  <a:lnTo>
                    <a:pt x="611" y="358"/>
                  </a:lnTo>
                  <a:lnTo>
                    <a:pt x="613" y="358"/>
                  </a:lnTo>
                  <a:lnTo>
                    <a:pt x="617" y="363"/>
                  </a:lnTo>
                  <a:lnTo>
                    <a:pt x="617" y="354"/>
                  </a:lnTo>
                  <a:lnTo>
                    <a:pt x="617" y="347"/>
                  </a:lnTo>
                  <a:lnTo>
                    <a:pt x="625" y="346"/>
                  </a:lnTo>
                  <a:lnTo>
                    <a:pt x="620" y="344"/>
                  </a:lnTo>
                  <a:lnTo>
                    <a:pt x="618" y="340"/>
                  </a:lnTo>
                  <a:lnTo>
                    <a:pt x="620" y="339"/>
                  </a:lnTo>
                  <a:lnTo>
                    <a:pt x="634" y="339"/>
                  </a:lnTo>
                  <a:lnTo>
                    <a:pt x="643" y="337"/>
                  </a:lnTo>
                  <a:lnTo>
                    <a:pt x="644" y="333"/>
                  </a:lnTo>
                  <a:lnTo>
                    <a:pt x="644" y="325"/>
                  </a:lnTo>
                  <a:lnTo>
                    <a:pt x="641" y="318"/>
                  </a:lnTo>
                  <a:lnTo>
                    <a:pt x="639" y="320"/>
                  </a:lnTo>
                  <a:lnTo>
                    <a:pt x="629" y="311"/>
                  </a:lnTo>
                  <a:lnTo>
                    <a:pt x="622" y="314"/>
                  </a:lnTo>
                  <a:lnTo>
                    <a:pt x="624" y="311"/>
                  </a:lnTo>
                  <a:lnTo>
                    <a:pt x="618" y="309"/>
                  </a:lnTo>
                  <a:lnTo>
                    <a:pt x="617" y="311"/>
                  </a:lnTo>
                  <a:lnTo>
                    <a:pt x="617" y="308"/>
                  </a:lnTo>
                  <a:lnTo>
                    <a:pt x="606" y="304"/>
                  </a:lnTo>
                  <a:lnTo>
                    <a:pt x="608" y="306"/>
                  </a:lnTo>
                  <a:lnTo>
                    <a:pt x="606" y="308"/>
                  </a:lnTo>
                  <a:lnTo>
                    <a:pt x="603" y="304"/>
                  </a:lnTo>
                  <a:lnTo>
                    <a:pt x="605" y="301"/>
                  </a:lnTo>
                  <a:lnTo>
                    <a:pt x="605" y="301"/>
                  </a:lnTo>
                  <a:lnTo>
                    <a:pt x="624" y="309"/>
                  </a:lnTo>
                  <a:lnTo>
                    <a:pt x="632" y="308"/>
                  </a:lnTo>
                  <a:lnTo>
                    <a:pt x="632" y="311"/>
                  </a:lnTo>
                  <a:lnTo>
                    <a:pt x="644" y="318"/>
                  </a:lnTo>
                  <a:lnTo>
                    <a:pt x="653" y="313"/>
                  </a:lnTo>
                  <a:lnTo>
                    <a:pt x="655" y="308"/>
                  </a:lnTo>
                  <a:lnTo>
                    <a:pt x="653" y="306"/>
                  </a:lnTo>
                  <a:lnTo>
                    <a:pt x="653" y="302"/>
                  </a:lnTo>
                  <a:lnTo>
                    <a:pt x="656" y="304"/>
                  </a:lnTo>
                  <a:lnTo>
                    <a:pt x="655" y="297"/>
                  </a:lnTo>
                  <a:lnTo>
                    <a:pt x="667" y="302"/>
                  </a:lnTo>
                  <a:lnTo>
                    <a:pt x="667" y="301"/>
                  </a:lnTo>
                  <a:lnTo>
                    <a:pt x="672" y="301"/>
                  </a:lnTo>
                  <a:lnTo>
                    <a:pt x="681" y="295"/>
                  </a:lnTo>
                  <a:lnTo>
                    <a:pt x="684" y="289"/>
                  </a:lnTo>
                  <a:lnTo>
                    <a:pt x="684" y="285"/>
                  </a:lnTo>
                  <a:lnTo>
                    <a:pt x="687" y="283"/>
                  </a:lnTo>
                  <a:lnTo>
                    <a:pt x="694" y="270"/>
                  </a:lnTo>
                  <a:lnTo>
                    <a:pt x="698" y="263"/>
                  </a:lnTo>
                  <a:lnTo>
                    <a:pt x="667" y="257"/>
                  </a:lnTo>
                  <a:lnTo>
                    <a:pt x="656" y="244"/>
                  </a:lnTo>
                  <a:lnTo>
                    <a:pt x="651" y="242"/>
                  </a:lnTo>
                  <a:lnTo>
                    <a:pt x="653" y="238"/>
                  </a:lnTo>
                  <a:lnTo>
                    <a:pt x="662" y="238"/>
                  </a:lnTo>
                  <a:lnTo>
                    <a:pt x="672" y="245"/>
                  </a:lnTo>
                  <a:lnTo>
                    <a:pt x="682" y="257"/>
                  </a:lnTo>
                  <a:lnTo>
                    <a:pt x="694" y="256"/>
                  </a:lnTo>
                  <a:lnTo>
                    <a:pt x="710" y="233"/>
                  </a:lnTo>
                  <a:lnTo>
                    <a:pt x="710" y="228"/>
                  </a:lnTo>
                  <a:lnTo>
                    <a:pt x="708" y="225"/>
                  </a:lnTo>
                  <a:lnTo>
                    <a:pt x="700" y="223"/>
                  </a:lnTo>
                  <a:lnTo>
                    <a:pt x="700" y="219"/>
                  </a:lnTo>
                  <a:lnTo>
                    <a:pt x="703" y="214"/>
                  </a:lnTo>
                  <a:lnTo>
                    <a:pt x="712" y="218"/>
                  </a:lnTo>
                  <a:lnTo>
                    <a:pt x="719" y="214"/>
                  </a:lnTo>
                  <a:lnTo>
                    <a:pt x="722" y="226"/>
                  </a:lnTo>
                  <a:lnTo>
                    <a:pt x="731" y="228"/>
                  </a:lnTo>
                  <a:lnTo>
                    <a:pt x="731" y="221"/>
                  </a:lnTo>
                  <a:lnTo>
                    <a:pt x="732" y="221"/>
                  </a:lnTo>
                  <a:lnTo>
                    <a:pt x="741" y="228"/>
                  </a:lnTo>
                  <a:lnTo>
                    <a:pt x="739" y="219"/>
                  </a:lnTo>
                  <a:lnTo>
                    <a:pt x="736" y="214"/>
                  </a:lnTo>
                  <a:lnTo>
                    <a:pt x="736" y="213"/>
                  </a:lnTo>
                  <a:lnTo>
                    <a:pt x="738" y="211"/>
                  </a:lnTo>
                  <a:lnTo>
                    <a:pt x="750" y="221"/>
                  </a:lnTo>
                  <a:lnTo>
                    <a:pt x="753" y="216"/>
                  </a:lnTo>
                  <a:lnTo>
                    <a:pt x="757" y="214"/>
                  </a:lnTo>
                  <a:lnTo>
                    <a:pt x="769" y="199"/>
                  </a:lnTo>
                  <a:lnTo>
                    <a:pt x="774" y="195"/>
                  </a:lnTo>
                  <a:lnTo>
                    <a:pt x="776" y="192"/>
                  </a:lnTo>
                  <a:lnTo>
                    <a:pt x="776" y="185"/>
                  </a:lnTo>
                  <a:lnTo>
                    <a:pt x="776" y="183"/>
                  </a:lnTo>
                  <a:lnTo>
                    <a:pt x="765" y="168"/>
                  </a:lnTo>
                  <a:lnTo>
                    <a:pt x="767" y="156"/>
                  </a:lnTo>
                  <a:lnTo>
                    <a:pt x="762" y="157"/>
                  </a:lnTo>
                  <a:lnTo>
                    <a:pt x="762" y="154"/>
                  </a:lnTo>
                  <a:lnTo>
                    <a:pt x="760" y="152"/>
                  </a:lnTo>
                  <a:lnTo>
                    <a:pt x="762" y="150"/>
                  </a:lnTo>
                  <a:lnTo>
                    <a:pt x="758" y="145"/>
                  </a:lnTo>
                  <a:lnTo>
                    <a:pt x="758" y="143"/>
                  </a:lnTo>
                  <a:lnTo>
                    <a:pt x="765" y="143"/>
                  </a:lnTo>
                  <a:lnTo>
                    <a:pt x="767" y="149"/>
                  </a:lnTo>
                  <a:lnTo>
                    <a:pt x="776" y="138"/>
                  </a:lnTo>
                  <a:lnTo>
                    <a:pt x="776" y="131"/>
                  </a:lnTo>
                  <a:lnTo>
                    <a:pt x="767" y="131"/>
                  </a:lnTo>
                  <a:lnTo>
                    <a:pt x="776" y="121"/>
                  </a:lnTo>
                  <a:lnTo>
                    <a:pt x="770" y="116"/>
                  </a:lnTo>
                  <a:lnTo>
                    <a:pt x="762" y="116"/>
                  </a:lnTo>
                  <a:lnTo>
                    <a:pt x="764" y="114"/>
                  </a:lnTo>
                  <a:lnTo>
                    <a:pt x="760" y="111"/>
                  </a:lnTo>
                  <a:lnTo>
                    <a:pt x="757" y="107"/>
                  </a:lnTo>
                  <a:lnTo>
                    <a:pt x="758" y="105"/>
                  </a:lnTo>
                  <a:lnTo>
                    <a:pt x="757" y="97"/>
                  </a:lnTo>
                  <a:lnTo>
                    <a:pt x="745" y="98"/>
                  </a:lnTo>
                  <a:lnTo>
                    <a:pt x="731" y="92"/>
                  </a:lnTo>
                  <a:lnTo>
                    <a:pt x="717" y="92"/>
                  </a:lnTo>
                  <a:lnTo>
                    <a:pt x="717" y="98"/>
                  </a:lnTo>
                  <a:lnTo>
                    <a:pt x="719" y="109"/>
                  </a:lnTo>
                  <a:lnTo>
                    <a:pt x="717" y="114"/>
                  </a:lnTo>
                  <a:lnTo>
                    <a:pt x="720" y="119"/>
                  </a:lnTo>
                  <a:lnTo>
                    <a:pt x="727" y="123"/>
                  </a:lnTo>
                  <a:lnTo>
                    <a:pt x="729" y="126"/>
                  </a:lnTo>
                  <a:lnTo>
                    <a:pt x="724" y="124"/>
                  </a:lnTo>
                  <a:lnTo>
                    <a:pt x="722" y="130"/>
                  </a:lnTo>
                  <a:lnTo>
                    <a:pt x="727" y="133"/>
                  </a:lnTo>
                  <a:lnTo>
                    <a:pt x="719" y="135"/>
                  </a:lnTo>
                  <a:lnTo>
                    <a:pt x="713" y="138"/>
                  </a:lnTo>
                  <a:lnTo>
                    <a:pt x="712" y="150"/>
                  </a:lnTo>
                  <a:lnTo>
                    <a:pt x="708" y="164"/>
                  </a:lnTo>
                  <a:lnTo>
                    <a:pt x="703" y="173"/>
                  </a:lnTo>
                  <a:lnTo>
                    <a:pt x="701" y="185"/>
                  </a:lnTo>
                  <a:lnTo>
                    <a:pt x="694" y="185"/>
                  </a:lnTo>
                  <a:lnTo>
                    <a:pt x="694" y="190"/>
                  </a:lnTo>
                  <a:lnTo>
                    <a:pt x="691" y="192"/>
                  </a:lnTo>
                  <a:lnTo>
                    <a:pt x="675" y="164"/>
                  </a:lnTo>
                  <a:lnTo>
                    <a:pt x="677" y="157"/>
                  </a:lnTo>
                  <a:lnTo>
                    <a:pt x="675" y="154"/>
                  </a:lnTo>
                  <a:lnTo>
                    <a:pt x="679" y="147"/>
                  </a:lnTo>
                  <a:lnTo>
                    <a:pt x="679" y="154"/>
                  </a:lnTo>
                  <a:lnTo>
                    <a:pt x="684" y="152"/>
                  </a:lnTo>
                  <a:lnTo>
                    <a:pt x="679" y="130"/>
                  </a:lnTo>
                  <a:lnTo>
                    <a:pt x="672" y="123"/>
                  </a:lnTo>
                  <a:lnTo>
                    <a:pt x="667" y="114"/>
                  </a:lnTo>
                  <a:lnTo>
                    <a:pt x="662" y="114"/>
                  </a:lnTo>
                  <a:lnTo>
                    <a:pt x="656" y="123"/>
                  </a:lnTo>
                  <a:lnTo>
                    <a:pt x="656" y="136"/>
                  </a:lnTo>
                  <a:lnTo>
                    <a:pt x="655" y="136"/>
                  </a:lnTo>
                  <a:lnTo>
                    <a:pt x="653" y="143"/>
                  </a:lnTo>
                  <a:lnTo>
                    <a:pt x="651" y="149"/>
                  </a:lnTo>
                  <a:lnTo>
                    <a:pt x="648" y="152"/>
                  </a:lnTo>
                  <a:lnTo>
                    <a:pt x="646" y="143"/>
                  </a:lnTo>
                  <a:lnTo>
                    <a:pt x="648" y="131"/>
                  </a:lnTo>
                  <a:lnTo>
                    <a:pt x="643" y="121"/>
                  </a:lnTo>
                  <a:lnTo>
                    <a:pt x="634" y="111"/>
                  </a:lnTo>
                  <a:lnTo>
                    <a:pt x="639" y="112"/>
                  </a:lnTo>
                  <a:lnTo>
                    <a:pt x="641" y="109"/>
                  </a:lnTo>
                  <a:lnTo>
                    <a:pt x="641" y="104"/>
                  </a:lnTo>
                  <a:lnTo>
                    <a:pt x="639" y="107"/>
                  </a:lnTo>
                  <a:lnTo>
                    <a:pt x="634" y="104"/>
                  </a:lnTo>
                  <a:lnTo>
                    <a:pt x="634" y="100"/>
                  </a:lnTo>
                  <a:lnTo>
                    <a:pt x="627" y="105"/>
                  </a:lnTo>
                  <a:lnTo>
                    <a:pt x="620" y="97"/>
                  </a:lnTo>
                  <a:lnTo>
                    <a:pt x="615" y="98"/>
                  </a:lnTo>
                  <a:lnTo>
                    <a:pt x="615" y="95"/>
                  </a:lnTo>
                  <a:lnTo>
                    <a:pt x="617" y="92"/>
                  </a:lnTo>
                  <a:lnTo>
                    <a:pt x="625" y="86"/>
                  </a:lnTo>
                  <a:lnTo>
                    <a:pt x="618" y="81"/>
                  </a:lnTo>
                  <a:lnTo>
                    <a:pt x="618" y="78"/>
                  </a:lnTo>
                  <a:lnTo>
                    <a:pt x="632" y="79"/>
                  </a:lnTo>
                  <a:lnTo>
                    <a:pt x="627" y="71"/>
                  </a:lnTo>
                  <a:lnTo>
                    <a:pt x="625" y="73"/>
                  </a:lnTo>
                  <a:lnTo>
                    <a:pt x="620" y="59"/>
                  </a:lnTo>
                  <a:lnTo>
                    <a:pt x="615" y="57"/>
                  </a:lnTo>
                  <a:lnTo>
                    <a:pt x="615" y="52"/>
                  </a:lnTo>
                  <a:lnTo>
                    <a:pt x="611" y="50"/>
                  </a:lnTo>
                  <a:lnTo>
                    <a:pt x="611" y="38"/>
                  </a:lnTo>
                  <a:lnTo>
                    <a:pt x="611" y="29"/>
                  </a:lnTo>
                  <a:lnTo>
                    <a:pt x="601" y="19"/>
                  </a:lnTo>
                  <a:lnTo>
                    <a:pt x="599" y="16"/>
                  </a:lnTo>
                  <a:lnTo>
                    <a:pt x="601" y="9"/>
                  </a:lnTo>
                  <a:lnTo>
                    <a:pt x="596" y="10"/>
                  </a:lnTo>
                  <a:lnTo>
                    <a:pt x="594" y="9"/>
                  </a:lnTo>
                  <a:lnTo>
                    <a:pt x="591" y="12"/>
                  </a:lnTo>
                  <a:lnTo>
                    <a:pt x="591" y="9"/>
                  </a:lnTo>
                  <a:lnTo>
                    <a:pt x="589" y="9"/>
                  </a:lnTo>
                  <a:lnTo>
                    <a:pt x="591" y="2"/>
                  </a:lnTo>
                  <a:lnTo>
                    <a:pt x="580" y="0"/>
                  </a:lnTo>
                  <a:lnTo>
                    <a:pt x="572" y="17"/>
                  </a:lnTo>
                  <a:lnTo>
                    <a:pt x="575" y="22"/>
                  </a:lnTo>
                  <a:lnTo>
                    <a:pt x="575" y="31"/>
                  </a:lnTo>
                  <a:lnTo>
                    <a:pt x="570" y="26"/>
                  </a:lnTo>
                  <a:lnTo>
                    <a:pt x="565" y="31"/>
                  </a:lnTo>
                  <a:lnTo>
                    <a:pt x="565" y="40"/>
                  </a:lnTo>
                  <a:lnTo>
                    <a:pt x="563" y="50"/>
                  </a:lnTo>
                  <a:lnTo>
                    <a:pt x="566" y="59"/>
                  </a:lnTo>
                  <a:lnTo>
                    <a:pt x="568" y="57"/>
                  </a:lnTo>
                  <a:lnTo>
                    <a:pt x="566" y="62"/>
                  </a:lnTo>
                  <a:lnTo>
                    <a:pt x="565" y="60"/>
                  </a:lnTo>
                  <a:lnTo>
                    <a:pt x="560" y="67"/>
                  </a:lnTo>
                  <a:lnTo>
                    <a:pt x="561" y="81"/>
                  </a:lnTo>
                  <a:lnTo>
                    <a:pt x="568" y="88"/>
                  </a:lnTo>
                  <a:lnTo>
                    <a:pt x="566" y="90"/>
                  </a:lnTo>
                  <a:lnTo>
                    <a:pt x="568" y="92"/>
                  </a:lnTo>
                  <a:lnTo>
                    <a:pt x="579" y="93"/>
                  </a:lnTo>
                  <a:lnTo>
                    <a:pt x="579" y="97"/>
                  </a:lnTo>
                  <a:lnTo>
                    <a:pt x="586" y="102"/>
                  </a:lnTo>
                  <a:lnTo>
                    <a:pt x="586" y="98"/>
                  </a:lnTo>
                  <a:lnTo>
                    <a:pt x="591" y="107"/>
                  </a:lnTo>
                  <a:lnTo>
                    <a:pt x="601" y="104"/>
                  </a:lnTo>
                  <a:lnTo>
                    <a:pt x="603" y="111"/>
                  </a:lnTo>
                  <a:lnTo>
                    <a:pt x="601" y="114"/>
                  </a:lnTo>
                  <a:lnTo>
                    <a:pt x="598" y="116"/>
                  </a:lnTo>
                  <a:lnTo>
                    <a:pt x="599" y="109"/>
                  </a:lnTo>
                  <a:lnTo>
                    <a:pt x="594" y="111"/>
                  </a:lnTo>
                  <a:lnTo>
                    <a:pt x="591" y="119"/>
                  </a:lnTo>
                  <a:lnTo>
                    <a:pt x="592" y="121"/>
                  </a:lnTo>
                  <a:lnTo>
                    <a:pt x="591" y="126"/>
                  </a:lnTo>
                  <a:lnTo>
                    <a:pt x="587" y="126"/>
                  </a:lnTo>
                  <a:lnTo>
                    <a:pt x="587" y="135"/>
                  </a:lnTo>
                  <a:lnTo>
                    <a:pt x="596" y="135"/>
                  </a:lnTo>
                  <a:lnTo>
                    <a:pt x="598" y="128"/>
                  </a:lnTo>
                  <a:lnTo>
                    <a:pt x="596" y="131"/>
                  </a:lnTo>
                  <a:lnTo>
                    <a:pt x="596" y="124"/>
                  </a:lnTo>
                  <a:lnTo>
                    <a:pt x="599" y="126"/>
                  </a:lnTo>
                  <a:lnTo>
                    <a:pt x="601" y="138"/>
                  </a:lnTo>
                  <a:lnTo>
                    <a:pt x="603" y="140"/>
                  </a:lnTo>
                  <a:lnTo>
                    <a:pt x="594" y="147"/>
                  </a:lnTo>
                  <a:lnTo>
                    <a:pt x="592" y="154"/>
                  </a:lnTo>
                  <a:lnTo>
                    <a:pt x="587" y="161"/>
                  </a:lnTo>
                  <a:lnTo>
                    <a:pt x="573" y="159"/>
                  </a:lnTo>
                  <a:lnTo>
                    <a:pt x="575" y="162"/>
                  </a:lnTo>
                  <a:lnTo>
                    <a:pt x="573" y="173"/>
                  </a:lnTo>
                  <a:lnTo>
                    <a:pt x="579" y="178"/>
                  </a:lnTo>
                  <a:lnTo>
                    <a:pt x="579" y="187"/>
                  </a:lnTo>
                  <a:lnTo>
                    <a:pt x="579" y="192"/>
                  </a:lnTo>
                  <a:lnTo>
                    <a:pt x="573" y="188"/>
                  </a:lnTo>
                  <a:lnTo>
                    <a:pt x="575" y="185"/>
                  </a:lnTo>
                  <a:lnTo>
                    <a:pt x="568" y="188"/>
                  </a:lnTo>
                  <a:lnTo>
                    <a:pt x="568" y="183"/>
                  </a:lnTo>
                  <a:lnTo>
                    <a:pt x="565" y="183"/>
                  </a:lnTo>
                  <a:lnTo>
                    <a:pt x="563" y="178"/>
                  </a:lnTo>
                  <a:lnTo>
                    <a:pt x="568" y="175"/>
                  </a:lnTo>
                  <a:lnTo>
                    <a:pt x="566" y="171"/>
                  </a:lnTo>
                  <a:lnTo>
                    <a:pt x="568" y="162"/>
                  </a:lnTo>
                  <a:lnTo>
                    <a:pt x="568" y="154"/>
                  </a:lnTo>
                  <a:lnTo>
                    <a:pt x="563" y="157"/>
                  </a:lnTo>
                  <a:lnTo>
                    <a:pt x="563" y="162"/>
                  </a:lnTo>
                  <a:lnTo>
                    <a:pt x="560" y="161"/>
                  </a:lnTo>
                  <a:lnTo>
                    <a:pt x="558" y="159"/>
                  </a:lnTo>
                  <a:lnTo>
                    <a:pt x="561" y="150"/>
                  </a:lnTo>
                  <a:lnTo>
                    <a:pt x="554" y="152"/>
                  </a:lnTo>
                  <a:lnTo>
                    <a:pt x="556" y="149"/>
                  </a:lnTo>
                  <a:lnTo>
                    <a:pt x="551" y="143"/>
                  </a:lnTo>
                  <a:lnTo>
                    <a:pt x="547" y="143"/>
                  </a:lnTo>
                  <a:lnTo>
                    <a:pt x="549" y="147"/>
                  </a:lnTo>
                  <a:lnTo>
                    <a:pt x="542" y="142"/>
                  </a:lnTo>
                  <a:lnTo>
                    <a:pt x="541" y="142"/>
                  </a:lnTo>
                  <a:lnTo>
                    <a:pt x="544" y="149"/>
                  </a:lnTo>
                  <a:lnTo>
                    <a:pt x="535" y="147"/>
                  </a:lnTo>
                  <a:lnTo>
                    <a:pt x="534" y="150"/>
                  </a:lnTo>
                  <a:lnTo>
                    <a:pt x="530" y="147"/>
                  </a:lnTo>
                  <a:lnTo>
                    <a:pt x="537" y="156"/>
                  </a:lnTo>
                  <a:lnTo>
                    <a:pt x="537" y="159"/>
                  </a:lnTo>
                  <a:lnTo>
                    <a:pt x="534" y="157"/>
                  </a:lnTo>
                  <a:lnTo>
                    <a:pt x="539" y="168"/>
                  </a:lnTo>
                  <a:lnTo>
                    <a:pt x="542" y="169"/>
                  </a:lnTo>
                  <a:lnTo>
                    <a:pt x="541" y="166"/>
                  </a:lnTo>
                  <a:lnTo>
                    <a:pt x="542" y="164"/>
                  </a:lnTo>
                  <a:lnTo>
                    <a:pt x="547" y="162"/>
                  </a:lnTo>
                  <a:lnTo>
                    <a:pt x="549" y="166"/>
                  </a:lnTo>
                  <a:lnTo>
                    <a:pt x="553" y="164"/>
                  </a:lnTo>
                  <a:lnTo>
                    <a:pt x="553" y="175"/>
                  </a:lnTo>
                  <a:lnTo>
                    <a:pt x="551" y="176"/>
                  </a:lnTo>
                  <a:lnTo>
                    <a:pt x="539" y="171"/>
                  </a:lnTo>
                  <a:lnTo>
                    <a:pt x="534" y="159"/>
                  </a:lnTo>
                  <a:lnTo>
                    <a:pt x="530" y="162"/>
                  </a:lnTo>
                  <a:lnTo>
                    <a:pt x="535" y="171"/>
                  </a:lnTo>
                  <a:lnTo>
                    <a:pt x="525" y="173"/>
                  </a:lnTo>
                  <a:lnTo>
                    <a:pt x="520" y="169"/>
                  </a:lnTo>
                  <a:lnTo>
                    <a:pt x="508" y="168"/>
                  </a:lnTo>
                  <a:lnTo>
                    <a:pt x="501" y="173"/>
                  </a:lnTo>
                  <a:lnTo>
                    <a:pt x="496" y="171"/>
                  </a:lnTo>
                  <a:lnTo>
                    <a:pt x="490" y="175"/>
                  </a:lnTo>
                  <a:lnTo>
                    <a:pt x="485" y="171"/>
                  </a:lnTo>
                  <a:lnTo>
                    <a:pt x="480" y="175"/>
                  </a:lnTo>
                  <a:lnTo>
                    <a:pt x="473" y="171"/>
                  </a:lnTo>
                  <a:lnTo>
                    <a:pt x="466" y="162"/>
                  </a:lnTo>
                  <a:lnTo>
                    <a:pt x="466" y="157"/>
                  </a:lnTo>
                  <a:lnTo>
                    <a:pt x="461" y="156"/>
                  </a:lnTo>
                  <a:lnTo>
                    <a:pt x="461" y="157"/>
                  </a:lnTo>
                  <a:lnTo>
                    <a:pt x="458" y="159"/>
                  </a:lnTo>
                  <a:lnTo>
                    <a:pt x="458" y="161"/>
                  </a:lnTo>
                  <a:lnTo>
                    <a:pt x="456" y="161"/>
                  </a:lnTo>
                  <a:lnTo>
                    <a:pt x="446" y="159"/>
                  </a:lnTo>
                  <a:lnTo>
                    <a:pt x="446" y="154"/>
                  </a:lnTo>
                  <a:lnTo>
                    <a:pt x="433" y="145"/>
                  </a:lnTo>
                  <a:lnTo>
                    <a:pt x="437" y="143"/>
                  </a:lnTo>
                  <a:lnTo>
                    <a:pt x="432" y="135"/>
                  </a:lnTo>
                  <a:lnTo>
                    <a:pt x="433" y="135"/>
                  </a:lnTo>
                  <a:lnTo>
                    <a:pt x="425" y="124"/>
                  </a:lnTo>
                  <a:lnTo>
                    <a:pt x="402" y="136"/>
                  </a:lnTo>
                  <a:lnTo>
                    <a:pt x="395" y="138"/>
                  </a:lnTo>
                  <a:lnTo>
                    <a:pt x="388" y="149"/>
                  </a:lnTo>
                  <a:lnTo>
                    <a:pt x="388" y="152"/>
                  </a:lnTo>
                  <a:lnTo>
                    <a:pt x="392" y="154"/>
                  </a:lnTo>
                  <a:lnTo>
                    <a:pt x="392" y="156"/>
                  </a:lnTo>
                  <a:lnTo>
                    <a:pt x="399" y="157"/>
                  </a:lnTo>
                  <a:lnTo>
                    <a:pt x="404" y="156"/>
                  </a:lnTo>
                  <a:lnTo>
                    <a:pt x="401" y="150"/>
                  </a:lnTo>
                  <a:lnTo>
                    <a:pt x="406" y="149"/>
                  </a:lnTo>
                  <a:lnTo>
                    <a:pt x="411" y="150"/>
                  </a:lnTo>
                  <a:lnTo>
                    <a:pt x="416" y="147"/>
                  </a:lnTo>
                  <a:lnTo>
                    <a:pt x="418" y="152"/>
                  </a:lnTo>
                  <a:lnTo>
                    <a:pt x="418" y="147"/>
                  </a:lnTo>
                  <a:lnTo>
                    <a:pt x="416" y="143"/>
                  </a:lnTo>
                  <a:lnTo>
                    <a:pt x="421" y="142"/>
                  </a:lnTo>
                  <a:lnTo>
                    <a:pt x="418" y="140"/>
                  </a:lnTo>
                  <a:lnTo>
                    <a:pt x="430" y="136"/>
                  </a:lnTo>
                  <a:lnTo>
                    <a:pt x="427" y="142"/>
                  </a:lnTo>
                  <a:lnTo>
                    <a:pt x="428" y="142"/>
                  </a:lnTo>
                  <a:lnTo>
                    <a:pt x="425" y="143"/>
                  </a:lnTo>
                  <a:lnTo>
                    <a:pt x="427" y="145"/>
                  </a:lnTo>
                  <a:lnTo>
                    <a:pt x="423" y="152"/>
                  </a:lnTo>
                  <a:lnTo>
                    <a:pt x="421" y="149"/>
                  </a:lnTo>
                  <a:lnTo>
                    <a:pt x="421" y="154"/>
                  </a:lnTo>
                  <a:lnTo>
                    <a:pt x="404" y="159"/>
                  </a:lnTo>
                  <a:lnTo>
                    <a:pt x="402" y="164"/>
                  </a:lnTo>
                  <a:lnTo>
                    <a:pt x="404" y="164"/>
                  </a:lnTo>
                  <a:lnTo>
                    <a:pt x="399" y="171"/>
                  </a:lnTo>
                  <a:lnTo>
                    <a:pt x="402" y="175"/>
                  </a:lnTo>
                  <a:lnTo>
                    <a:pt x="404" y="178"/>
                  </a:lnTo>
                  <a:lnTo>
                    <a:pt x="402" y="183"/>
                  </a:lnTo>
                  <a:lnTo>
                    <a:pt x="407" y="194"/>
                  </a:lnTo>
                  <a:lnTo>
                    <a:pt x="409" y="195"/>
                  </a:lnTo>
                  <a:lnTo>
                    <a:pt x="407" y="197"/>
                  </a:lnTo>
                  <a:lnTo>
                    <a:pt x="411" y="202"/>
                  </a:lnTo>
                  <a:lnTo>
                    <a:pt x="402" y="202"/>
                  </a:lnTo>
                  <a:lnTo>
                    <a:pt x="402" y="207"/>
                  </a:lnTo>
                  <a:lnTo>
                    <a:pt x="399" y="204"/>
                  </a:lnTo>
                  <a:lnTo>
                    <a:pt x="394" y="197"/>
                  </a:lnTo>
                  <a:lnTo>
                    <a:pt x="401" y="194"/>
                  </a:lnTo>
                  <a:lnTo>
                    <a:pt x="399" y="187"/>
                  </a:lnTo>
                  <a:lnTo>
                    <a:pt x="395" y="187"/>
                  </a:lnTo>
                  <a:lnTo>
                    <a:pt x="394" y="183"/>
                  </a:lnTo>
                  <a:lnTo>
                    <a:pt x="392" y="183"/>
                  </a:lnTo>
                  <a:lnTo>
                    <a:pt x="392" y="178"/>
                  </a:lnTo>
                  <a:lnTo>
                    <a:pt x="390" y="175"/>
                  </a:lnTo>
                  <a:lnTo>
                    <a:pt x="387" y="183"/>
                  </a:lnTo>
                  <a:lnTo>
                    <a:pt x="387" y="181"/>
                  </a:lnTo>
                  <a:lnTo>
                    <a:pt x="387" y="178"/>
                  </a:lnTo>
                  <a:lnTo>
                    <a:pt x="385" y="176"/>
                  </a:lnTo>
                  <a:lnTo>
                    <a:pt x="387" y="171"/>
                  </a:lnTo>
                  <a:lnTo>
                    <a:pt x="375" y="171"/>
                  </a:lnTo>
                  <a:lnTo>
                    <a:pt x="375" y="169"/>
                  </a:lnTo>
                  <a:lnTo>
                    <a:pt x="375" y="166"/>
                  </a:lnTo>
                  <a:lnTo>
                    <a:pt x="371" y="166"/>
                  </a:lnTo>
                  <a:lnTo>
                    <a:pt x="373" y="164"/>
                  </a:lnTo>
                  <a:lnTo>
                    <a:pt x="369" y="161"/>
                  </a:lnTo>
                  <a:lnTo>
                    <a:pt x="357" y="171"/>
                  </a:lnTo>
                  <a:lnTo>
                    <a:pt x="356" y="171"/>
                  </a:lnTo>
                  <a:lnTo>
                    <a:pt x="356" y="166"/>
                  </a:lnTo>
                  <a:lnTo>
                    <a:pt x="352" y="168"/>
                  </a:lnTo>
                  <a:lnTo>
                    <a:pt x="352" y="171"/>
                  </a:lnTo>
                  <a:lnTo>
                    <a:pt x="345" y="169"/>
                  </a:lnTo>
                  <a:lnTo>
                    <a:pt x="345" y="173"/>
                  </a:lnTo>
                  <a:lnTo>
                    <a:pt x="306" y="171"/>
                  </a:lnTo>
                  <a:lnTo>
                    <a:pt x="300" y="168"/>
                  </a:lnTo>
                  <a:lnTo>
                    <a:pt x="293" y="164"/>
                  </a:lnTo>
                  <a:lnTo>
                    <a:pt x="297" y="162"/>
                  </a:lnTo>
                  <a:lnTo>
                    <a:pt x="297" y="156"/>
                  </a:lnTo>
                  <a:lnTo>
                    <a:pt x="300" y="152"/>
                  </a:lnTo>
                  <a:lnTo>
                    <a:pt x="314" y="152"/>
                  </a:lnTo>
                  <a:lnTo>
                    <a:pt x="314" y="145"/>
                  </a:lnTo>
                  <a:lnTo>
                    <a:pt x="312" y="147"/>
                  </a:lnTo>
                  <a:lnTo>
                    <a:pt x="312" y="142"/>
                  </a:lnTo>
                  <a:lnTo>
                    <a:pt x="304" y="130"/>
                  </a:lnTo>
                  <a:lnTo>
                    <a:pt x="300" y="131"/>
                  </a:lnTo>
                  <a:lnTo>
                    <a:pt x="299" y="126"/>
                  </a:lnTo>
                  <a:lnTo>
                    <a:pt x="283" y="124"/>
                  </a:lnTo>
                  <a:lnTo>
                    <a:pt x="288" y="130"/>
                  </a:lnTo>
                  <a:lnTo>
                    <a:pt x="287" y="131"/>
                  </a:lnTo>
                  <a:lnTo>
                    <a:pt x="285" y="128"/>
                  </a:lnTo>
                  <a:lnTo>
                    <a:pt x="264" y="126"/>
                  </a:lnTo>
                  <a:lnTo>
                    <a:pt x="248" y="116"/>
                  </a:lnTo>
                  <a:lnTo>
                    <a:pt x="224" y="107"/>
                  </a:lnTo>
                  <a:lnTo>
                    <a:pt x="219" y="100"/>
                  </a:lnTo>
                  <a:lnTo>
                    <a:pt x="205" y="92"/>
                  </a:lnTo>
                  <a:lnTo>
                    <a:pt x="186" y="92"/>
                  </a:lnTo>
                  <a:lnTo>
                    <a:pt x="185" y="104"/>
                  </a:lnTo>
                  <a:lnTo>
                    <a:pt x="183" y="109"/>
                  </a:lnTo>
                  <a:lnTo>
                    <a:pt x="176" y="111"/>
                  </a:lnTo>
                  <a:lnTo>
                    <a:pt x="167" y="111"/>
                  </a:lnTo>
                  <a:lnTo>
                    <a:pt x="167" y="105"/>
                  </a:lnTo>
                  <a:lnTo>
                    <a:pt x="174" y="97"/>
                  </a:lnTo>
                  <a:lnTo>
                    <a:pt x="167" y="95"/>
                  </a:lnTo>
                  <a:lnTo>
                    <a:pt x="169" y="83"/>
                  </a:lnTo>
                  <a:lnTo>
                    <a:pt x="167" y="79"/>
                  </a:lnTo>
                  <a:lnTo>
                    <a:pt x="164" y="79"/>
                  </a:lnTo>
                  <a:lnTo>
                    <a:pt x="167" y="83"/>
                  </a:lnTo>
                  <a:lnTo>
                    <a:pt x="166" y="86"/>
                  </a:lnTo>
                  <a:lnTo>
                    <a:pt x="162" y="83"/>
                  </a:lnTo>
                  <a:lnTo>
                    <a:pt x="159" y="85"/>
                  </a:lnTo>
                  <a:lnTo>
                    <a:pt x="159" y="88"/>
                  </a:lnTo>
                  <a:lnTo>
                    <a:pt x="157" y="93"/>
                  </a:lnTo>
                  <a:lnTo>
                    <a:pt x="159" y="97"/>
                  </a:lnTo>
                  <a:lnTo>
                    <a:pt x="153" y="98"/>
                  </a:lnTo>
                  <a:lnTo>
                    <a:pt x="157" y="104"/>
                  </a:lnTo>
                  <a:lnTo>
                    <a:pt x="150" y="107"/>
                  </a:lnTo>
                  <a:lnTo>
                    <a:pt x="148" y="111"/>
                  </a:lnTo>
                  <a:lnTo>
                    <a:pt x="136" y="100"/>
                  </a:lnTo>
                  <a:lnTo>
                    <a:pt x="127" y="73"/>
                  </a:lnTo>
                  <a:lnTo>
                    <a:pt x="117" y="62"/>
                  </a:lnTo>
                  <a:lnTo>
                    <a:pt x="114" y="67"/>
                  </a:lnTo>
                  <a:lnTo>
                    <a:pt x="117" y="73"/>
                  </a:lnTo>
                  <a:lnTo>
                    <a:pt x="122" y="74"/>
                  </a:lnTo>
                  <a:lnTo>
                    <a:pt x="114" y="79"/>
                  </a:lnTo>
                  <a:lnTo>
                    <a:pt x="112" y="86"/>
                  </a:lnTo>
                  <a:lnTo>
                    <a:pt x="102" y="97"/>
                  </a:lnTo>
                  <a:lnTo>
                    <a:pt x="105" y="90"/>
                  </a:lnTo>
                  <a:lnTo>
                    <a:pt x="105" y="86"/>
                  </a:lnTo>
                  <a:lnTo>
                    <a:pt x="84" y="97"/>
                  </a:lnTo>
                  <a:lnTo>
                    <a:pt x="76" y="116"/>
                  </a:lnTo>
                  <a:lnTo>
                    <a:pt x="76" y="107"/>
                  </a:lnTo>
                  <a:lnTo>
                    <a:pt x="74" y="105"/>
                  </a:lnTo>
                  <a:lnTo>
                    <a:pt x="70" y="111"/>
                  </a:lnTo>
                  <a:lnTo>
                    <a:pt x="69" y="109"/>
                  </a:lnTo>
                  <a:lnTo>
                    <a:pt x="67" y="111"/>
                  </a:lnTo>
                  <a:lnTo>
                    <a:pt x="67" y="107"/>
                  </a:lnTo>
                  <a:lnTo>
                    <a:pt x="64" y="109"/>
                  </a:lnTo>
                  <a:lnTo>
                    <a:pt x="64" y="111"/>
                  </a:lnTo>
                  <a:lnTo>
                    <a:pt x="58" y="117"/>
                  </a:lnTo>
                  <a:lnTo>
                    <a:pt x="50" y="123"/>
                  </a:lnTo>
                  <a:lnTo>
                    <a:pt x="48" y="123"/>
                  </a:lnTo>
                  <a:lnTo>
                    <a:pt x="48" y="121"/>
                  </a:lnTo>
                  <a:lnTo>
                    <a:pt x="51" y="116"/>
                  </a:lnTo>
                  <a:lnTo>
                    <a:pt x="53" y="117"/>
                  </a:lnTo>
                  <a:lnTo>
                    <a:pt x="64" y="104"/>
                  </a:lnTo>
                  <a:lnTo>
                    <a:pt x="76" y="102"/>
                  </a:lnTo>
                  <a:lnTo>
                    <a:pt x="95" y="85"/>
                  </a:lnTo>
                  <a:lnTo>
                    <a:pt x="98" y="81"/>
                  </a:lnTo>
                  <a:lnTo>
                    <a:pt x="95" y="74"/>
                  </a:lnTo>
                  <a:lnTo>
                    <a:pt x="88" y="81"/>
                  </a:lnTo>
                  <a:lnTo>
                    <a:pt x="83" y="78"/>
                  </a:lnTo>
                  <a:lnTo>
                    <a:pt x="77" y="81"/>
                  </a:lnTo>
                  <a:lnTo>
                    <a:pt x="74" y="88"/>
                  </a:lnTo>
                  <a:lnTo>
                    <a:pt x="69" y="86"/>
                  </a:lnTo>
                  <a:lnTo>
                    <a:pt x="58" y="97"/>
                  </a:lnTo>
                  <a:lnTo>
                    <a:pt x="53" y="95"/>
                  </a:lnTo>
                  <a:lnTo>
                    <a:pt x="48" y="100"/>
                  </a:lnTo>
                  <a:lnTo>
                    <a:pt x="48" y="105"/>
                  </a:lnTo>
                  <a:lnTo>
                    <a:pt x="46" y="107"/>
                  </a:lnTo>
                  <a:lnTo>
                    <a:pt x="34" y="111"/>
                  </a:lnTo>
                  <a:lnTo>
                    <a:pt x="24" y="123"/>
                  </a:lnTo>
                  <a:lnTo>
                    <a:pt x="31" y="135"/>
                  </a:lnTo>
                  <a:lnTo>
                    <a:pt x="32" y="140"/>
                  </a:lnTo>
                  <a:lnTo>
                    <a:pt x="31" y="142"/>
                  </a:lnTo>
                  <a:lnTo>
                    <a:pt x="22" y="130"/>
                  </a:lnTo>
                  <a:lnTo>
                    <a:pt x="12" y="128"/>
                  </a:lnTo>
                  <a:lnTo>
                    <a:pt x="17" y="138"/>
                  </a:lnTo>
                  <a:lnTo>
                    <a:pt x="13" y="138"/>
                  </a:lnTo>
                  <a:lnTo>
                    <a:pt x="7" y="130"/>
                  </a:lnTo>
                  <a:lnTo>
                    <a:pt x="0" y="130"/>
                  </a:lnTo>
                  <a:lnTo>
                    <a:pt x="0" y="173"/>
                  </a:lnTo>
                  <a:lnTo>
                    <a:pt x="3" y="181"/>
                  </a:lnTo>
                  <a:lnTo>
                    <a:pt x="1" y="185"/>
                  </a:lnTo>
                  <a:lnTo>
                    <a:pt x="3" y="188"/>
                  </a:lnTo>
                  <a:lnTo>
                    <a:pt x="1" y="194"/>
                  </a:lnTo>
                  <a:lnTo>
                    <a:pt x="3" y="199"/>
                  </a:lnTo>
                  <a:lnTo>
                    <a:pt x="36" y="199"/>
                  </a:lnTo>
                  <a:lnTo>
                    <a:pt x="32" y="200"/>
                  </a:lnTo>
                  <a:lnTo>
                    <a:pt x="36" y="207"/>
                  </a:lnTo>
                  <a:lnTo>
                    <a:pt x="36" y="209"/>
                  </a:lnTo>
                  <a:lnTo>
                    <a:pt x="39" y="216"/>
                  </a:lnTo>
                  <a:lnTo>
                    <a:pt x="36" y="225"/>
                  </a:lnTo>
                  <a:lnTo>
                    <a:pt x="39" y="225"/>
                  </a:lnTo>
                  <a:lnTo>
                    <a:pt x="39" y="230"/>
                  </a:lnTo>
                  <a:lnTo>
                    <a:pt x="38" y="233"/>
                  </a:lnTo>
                  <a:lnTo>
                    <a:pt x="39" y="233"/>
                  </a:lnTo>
                  <a:lnTo>
                    <a:pt x="38" y="237"/>
                  </a:lnTo>
                  <a:lnTo>
                    <a:pt x="48" y="233"/>
                  </a:lnTo>
                  <a:lnTo>
                    <a:pt x="48" y="238"/>
                  </a:lnTo>
                  <a:lnTo>
                    <a:pt x="48" y="238"/>
                  </a:lnTo>
                  <a:lnTo>
                    <a:pt x="53" y="233"/>
                  </a:lnTo>
                  <a:lnTo>
                    <a:pt x="57" y="235"/>
                  </a:lnTo>
                  <a:lnTo>
                    <a:pt x="53" y="240"/>
                  </a:lnTo>
                  <a:lnTo>
                    <a:pt x="58" y="249"/>
                  </a:lnTo>
                  <a:lnTo>
                    <a:pt x="53" y="259"/>
                  </a:lnTo>
                  <a:lnTo>
                    <a:pt x="50" y="261"/>
                  </a:lnTo>
                  <a:lnTo>
                    <a:pt x="57" y="266"/>
                  </a:lnTo>
                  <a:lnTo>
                    <a:pt x="53" y="275"/>
                  </a:lnTo>
                  <a:lnTo>
                    <a:pt x="65" y="283"/>
                  </a:lnTo>
                  <a:lnTo>
                    <a:pt x="64" y="290"/>
                  </a:lnTo>
                  <a:lnTo>
                    <a:pt x="70" y="287"/>
                  </a:lnTo>
                  <a:lnTo>
                    <a:pt x="74" y="289"/>
                  </a:lnTo>
                  <a:lnTo>
                    <a:pt x="76" y="290"/>
                  </a:lnTo>
                  <a:lnTo>
                    <a:pt x="74" y="292"/>
                  </a:lnTo>
                  <a:lnTo>
                    <a:pt x="77" y="295"/>
                  </a:lnTo>
                  <a:lnTo>
                    <a:pt x="76" y="297"/>
                  </a:lnTo>
                  <a:lnTo>
                    <a:pt x="77" y="301"/>
                  </a:lnTo>
                  <a:lnTo>
                    <a:pt x="88" y="308"/>
                  </a:lnTo>
                  <a:lnTo>
                    <a:pt x="84" y="311"/>
                  </a:lnTo>
                  <a:lnTo>
                    <a:pt x="88" y="311"/>
                  </a:lnTo>
                  <a:lnTo>
                    <a:pt x="93" y="318"/>
                  </a:lnTo>
                  <a:lnTo>
                    <a:pt x="88" y="325"/>
                  </a:lnTo>
                  <a:lnTo>
                    <a:pt x="91" y="327"/>
                  </a:lnTo>
                  <a:lnTo>
                    <a:pt x="91" y="330"/>
                  </a:lnTo>
                  <a:lnTo>
                    <a:pt x="95" y="332"/>
                  </a:lnTo>
                  <a:lnTo>
                    <a:pt x="93" y="337"/>
                  </a:lnTo>
                  <a:lnTo>
                    <a:pt x="96" y="344"/>
                  </a:lnTo>
                  <a:lnTo>
                    <a:pt x="96" y="346"/>
                  </a:lnTo>
                  <a:lnTo>
                    <a:pt x="102" y="349"/>
                  </a:lnTo>
                  <a:lnTo>
                    <a:pt x="100" y="351"/>
                  </a:lnTo>
                  <a:lnTo>
                    <a:pt x="100" y="352"/>
                  </a:lnTo>
                  <a:lnTo>
                    <a:pt x="100" y="354"/>
                  </a:lnTo>
                  <a:lnTo>
                    <a:pt x="102" y="358"/>
                  </a:lnTo>
                  <a:lnTo>
                    <a:pt x="100" y="359"/>
                  </a:lnTo>
                  <a:lnTo>
                    <a:pt x="107" y="361"/>
                  </a:lnTo>
                  <a:lnTo>
                    <a:pt x="110" y="359"/>
                  </a:lnTo>
                  <a:lnTo>
                    <a:pt x="115" y="368"/>
                  </a:lnTo>
                  <a:lnTo>
                    <a:pt x="117" y="368"/>
                  </a:lnTo>
                  <a:lnTo>
                    <a:pt x="117" y="373"/>
                  </a:lnTo>
                  <a:lnTo>
                    <a:pt x="124" y="378"/>
                  </a:lnTo>
                  <a:lnTo>
                    <a:pt x="129" y="380"/>
                  </a:lnTo>
                  <a:lnTo>
                    <a:pt x="131" y="387"/>
                  </a:lnTo>
                  <a:lnTo>
                    <a:pt x="131" y="391"/>
                  </a:lnTo>
                  <a:lnTo>
                    <a:pt x="133" y="392"/>
                  </a:lnTo>
                  <a:lnTo>
                    <a:pt x="134" y="401"/>
                  </a:lnTo>
                  <a:lnTo>
                    <a:pt x="141" y="399"/>
                  </a:lnTo>
                  <a:lnTo>
                    <a:pt x="143" y="397"/>
                  </a:lnTo>
                  <a:lnTo>
                    <a:pt x="147" y="399"/>
                  </a:lnTo>
                  <a:lnTo>
                    <a:pt x="148" y="396"/>
                  </a:lnTo>
                  <a:lnTo>
                    <a:pt x="155" y="399"/>
                  </a:lnTo>
                  <a:lnTo>
                    <a:pt x="162" y="397"/>
                  </a:lnTo>
                  <a:lnTo>
                    <a:pt x="162" y="394"/>
                  </a:lnTo>
                  <a:lnTo>
                    <a:pt x="166" y="394"/>
                  </a:lnTo>
                  <a:lnTo>
                    <a:pt x="167" y="399"/>
                  </a:lnTo>
                  <a:lnTo>
                    <a:pt x="166" y="403"/>
                  </a:lnTo>
                  <a:lnTo>
                    <a:pt x="169" y="408"/>
                  </a:lnTo>
                  <a:lnTo>
                    <a:pt x="171" y="410"/>
                  </a:lnTo>
                  <a:lnTo>
                    <a:pt x="171" y="413"/>
                  </a:lnTo>
                  <a:lnTo>
                    <a:pt x="174" y="418"/>
                  </a:lnTo>
                  <a:lnTo>
                    <a:pt x="176" y="422"/>
                  </a:lnTo>
                  <a:lnTo>
                    <a:pt x="190" y="422"/>
                  </a:lnTo>
                  <a:lnTo>
                    <a:pt x="202" y="422"/>
                  </a:lnTo>
                  <a:lnTo>
                    <a:pt x="216" y="422"/>
                  </a:lnTo>
                  <a:lnTo>
                    <a:pt x="231" y="422"/>
                  </a:lnTo>
                  <a:lnTo>
                    <a:pt x="243" y="422"/>
                  </a:lnTo>
                  <a:lnTo>
                    <a:pt x="257" y="422"/>
                  </a:lnTo>
                  <a:lnTo>
                    <a:pt x="269" y="422"/>
                  </a:lnTo>
                  <a:lnTo>
                    <a:pt x="281" y="422"/>
                  </a:lnTo>
                  <a:lnTo>
                    <a:pt x="293" y="422"/>
                  </a:lnTo>
                  <a:lnTo>
                    <a:pt x="307" y="422"/>
                  </a:lnTo>
                  <a:lnTo>
                    <a:pt x="321" y="422"/>
                  </a:lnTo>
                  <a:lnTo>
                    <a:pt x="335" y="422"/>
                  </a:lnTo>
                  <a:lnTo>
                    <a:pt x="347" y="422"/>
                  </a:lnTo>
                  <a:lnTo>
                    <a:pt x="359" y="422"/>
                  </a:lnTo>
                  <a:lnTo>
                    <a:pt x="371" y="422"/>
                  </a:lnTo>
                  <a:lnTo>
                    <a:pt x="371" y="422"/>
                  </a:lnTo>
                  <a:lnTo>
                    <a:pt x="371" y="422"/>
                  </a:lnTo>
                  <a:lnTo>
                    <a:pt x="383" y="422"/>
                  </a:lnTo>
                  <a:lnTo>
                    <a:pt x="397" y="422"/>
                  </a:lnTo>
                  <a:lnTo>
                    <a:pt x="411" y="422"/>
                  </a:lnTo>
                  <a:lnTo>
                    <a:pt x="421" y="422"/>
                  </a:lnTo>
                  <a:lnTo>
                    <a:pt x="435" y="422"/>
                  </a:lnTo>
                  <a:lnTo>
                    <a:pt x="449" y="422"/>
                  </a:lnTo>
                  <a:lnTo>
                    <a:pt x="461" y="422"/>
                  </a:lnTo>
                  <a:lnTo>
                    <a:pt x="475" y="422"/>
                  </a:lnTo>
                  <a:lnTo>
                    <a:pt x="484" y="422"/>
                  </a:lnTo>
                  <a:lnTo>
                    <a:pt x="484" y="42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a:off x="1690688" y="2147888"/>
              <a:ext cx="234950" cy="266700"/>
            </a:xfrm>
            <a:custGeom>
              <a:avLst/>
              <a:gdLst/>
              <a:ahLst/>
              <a:cxnLst>
                <a:cxn ang="0">
                  <a:pos x="24" y="31"/>
                </a:cxn>
                <a:cxn ang="0">
                  <a:pos x="29" y="38"/>
                </a:cxn>
                <a:cxn ang="0">
                  <a:pos x="25" y="49"/>
                </a:cxn>
                <a:cxn ang="0">
                  <a:pos x="13" y="75"/>
                </a:cxn>
                <a:cxn ang="0">
                  <a:pos x="19" y="83"/>
                </a:cxn>
                <a:cxn ang="0">
                  <a:pos x="10" y="85"/>
                </a:cxn>
                <a:cxn ang="0">
                  <a:pos x="12" y="94"/>
                </a:cxn>
                <a:cxn ang="0">
                  <a:pos x="12" y="99"/>
                </a:cxn>
                <a:cxn ang="0">
                  <a:pos x="13" y="101"/>
                </a:cxn>
                <a:cxn ang="0">
                  <a:pos x="10" y="106"/>
                </a:cxn>
                <a:cxn ang="0">
                  <a:pos x="6" y="108"/>
                </a:cxn>
                <a:cxn ang="0">
                  <a:pos x="5" y="113"/>
                </a:cxn>
                <a:cxn ang="0">
                  <a:pos x="6" y="116"/>
                </a:cxn>
                <a:cxn ang="0">
                  <a:pos x="3" y="118"/>
                </a:cxn>
                <a:cxn ang="0">
                  <a:pos x="5" y="120"/>
                </a:cxn>
                <a:cxn ang="0">
                  <a:pos x="3" y="121"/>
                </a:cxn>
                <a:cxn ang="0">
                  <a:pos x="3" y="125"/>
                </a:cxn>
                <a:cxn ang="0">
                  <a:pos x="0" y="130"/>
                </a:cxn>
                <a:cxn ang="0">
                  <a:pos x="10" y="132"/>
                </a:cxn>
                <a:cxn ang="0">
                  <a:pos x="17" y="137"/>
                </a:cxn>
                <a:cxn ang="0">
                  <a:pos x="19" y="135"/>
                </a:cxn>
                <a:cxn ang="0">
                  <a:pos x="25" y="140"/>
                </a:cxn>
                <a:cxn ang="0">
                  <a:pos x="38" y="168"/>
                </a:cxn>
                <a:cxn ang="0">
                  <a:pos x="58" y="149"/>
                </a:cxn>
                <a:cxn ang="0">
                  <a:pos x="63" y="156"/>
                </a:cxn>
                <a:cxn ang="0">
                  <a:pos x="74" y="149"/>
                </a:cxn>
                <a:cxn ang="0">
                  <a:pos x="77" y="140"/>
                </a:cxn>
                <a:cxn ang="0">
                  <a:pos x="76" y="130"/>
                </a:cxn>
                <a:cxn ang="0">
                  <a:pos x="81" y="116"/>
                </a:cxn>
                <a:cxn ang="0">
                  <a:pos x="93" y="113"/>
                </a:cxn>
                <a:cxn ang="0">
                  <a:pos x="95" y="99"/>
                </a:cxn>
                <a:cxn ang="0">
                  <a:pos x="96" y="95"/>
                </a:cxn>
                <a:cxn ang="0">
                  <a:pos x="148" y="57"/>
                </a:cxn>
                <a:cxn ang="0">
                  <a:pos x="148" y="52"/>
                </a:cxn>
                <a:cxn ang="0">
                  <a:pos x="119" y="18"/>
                </a:cxn>
                <a:cxn ang="0">
                  <a:pos x="100" y="19"/>
                </a:cxn>
                <a:cxn ang="0">
                  <a:pos x="98" y="23"/>
                </a:cxn>
                <a:cxn ang="0">
                  <a:pos x="100" y="26"/>
                </a:cxn>
                <a:cxn ang="0">
                  <a:pos x="98" y="30"/>
                </a:cxn>
                <a:cxn ang="0">
                  <a:pos x="95" y="31"/>
                </a:cxn>
                <a:cxn ang="0">
                  <a:pos x="95" y="21"/>
                </a:cxn>
                <a:cxn ang="0">
                  <a:pos x="91" y="19"/>
                </a:cxn>
                <a:cxn ang="0">
                  <a:pos x="88" y="30"/>
                </a:cxn>
                <a:cxn ang="0">
                  <a:pos x="86" y="25"/>
                </a:cxn>
                <a:cxn ang="0">
                  <a:pos x="88" y="21"/>
                </a:cxn>
                <a:cxn ang="0">
                  <a:pos x="62" y="0"/>
                </a:cxn>
                <a:cxn ang="0">
                  <a:pos x="39" y="6"/>
                </a:cxn>
                <a:cxn ang="0">
                  <a:pos x="41" y="12"/>
                </a:cxn>
                <a:cxn ang="0">
                  <a:pos x="38" y="6"/>
                </a:cxn>
                <a:cxn ang="0">
                  <a:pos x="19" y="11"/>
                </a:cxn>
                <a:cxn ang="0">
                  <a:pos x="24" y="19"/>
                </a:cxn>
                <a:cxn ang="0">
                  <a:pos x="20" y="25"/>
                </a:cxn>
                <a:cxn ang="0">
                  <a:pos x="24" y="31"/>
                </a:cxn>
              </a:cxnLst>
              <a:rect l="0" t="0" r="r" b="b"/>
              <a:pathLst>
                <a:path w="148" h="168">
                  <a:moveTo>
                    <a:pt x="24" y="31"/>
                  </a:moveTo>
                  <a:lnTo>
                    <a:pt x="29" y="38"/>
                  </a:lnTo>
                  <a:lnTo>
                    <a:pt x="25" y="49"/>
                  </a:lnTo>
                  <a:lnTo>
                    <a:pt x="13" y="75"/>
                  </a:lnTo>
                  <a:lnTo>
                    <a:pt x="19" y="83"/>
                  </a:lnTo>
                  <a:lnTo>
                    <a:pt x="10" y="85"/>
                  </a:lnTo>
                  <a:lnTo>
                    <a:pt x="12" y="94"/>
                  </a:lnTo>
                  <a:lnTo>
                    <a:pt x="12" y="99"/>
                  </a:lnTo>
                  <a:lnTo>
                    <a:pt x="13" y="101"/>
                  </a:lnTo>
                  <a:lnTo>
                    <a:pt x="10" y="106"/>
                  </a:lnTo>
                  <a:lnTo>
                    <a:pt x="6" y="108"/>
                  </a:lnTo>
                  <a:lnTo>
                    <a:pt x="5" y="113"/>
                  </a:lnTo>
                  <a:lnTo>
                    <a:pt x="6" y="116"/>
                  </a:lnTo>
                  <a:lnTo>
                    <a:pt x="3" y="118"/>
                  </a:lnTo>
                  <a:lnTo>
                    <a:pt x="5" y="120"/>
                  </a:lnTo>
                  <a:lnTo>
                    <a:pt x="3" y="121"/>
                  </a:lnTo>
                  <a:lnTo>
                    <a:pt x="3" y="125"/>
                  </a:lnTo>
                  <a:lnTo>
                    <a:pt x="0" y="130"/>
                  </a:lnTo>
                  <a:lnTo>
                    <a:pt x="10" y="132"/>
                  </a:lnTo>
                  <a:lnTo>
                    <a:pt x="17" y="137"/>
                  </a:lnTo>
                  <a:lnTo>
                    <a:pt x="19" y="135"/>
                  </a:lnTo>
                  <a:lnTo>
                    <a:pt x="25" y="140"/>
                  </a:lnTo>
                  <a:lnTo>
                    <a:pt x="38" y="168"/>
                  </a:lnTo>
                  <a:lnTo>
                    <a:pt x="58" y="149"/>
                  </a:lnTo>
                  <a:lnTo>
                    <a:pt x="63" y="156"/>
                  </a:lnTo>
                  <a:lnTo>
                    <a:pt x="74" y="149"/>
                  </a:lnTo>
                  <a:lnTo>
                    <a:pt x="77" y="140"/>
                  </a:lnTo>
                  <a:lnTo>
                    <a:pt x="76" y="130"/>
                  </a:lnTo>
                  <a:lnTo>
                    <a:pt x="81" y="116"/>
                  </a:lnTo>
                  <a:lnTo>
                    <a:pt x="93" y="113"/>
                  </a:lnTo>
                  <a:lnTo>
                    <a:pt x="95" y="99"/>
                  </a:lnTo>
                  <a:lnTo>
                    <a:pt x="96" y="95"/>
                  </a:lnTo>
                  <a:lnTo>
                    <a:pt x="148" y="57"/>
                  </a:lnTo>
                  <a:lnTo>
                    <a:pt x="148" y="52"/>
                  </a:lnTo>
                  <a:lnTo>
                    <a:pt x="119" y="18"/>
                  </a:lnTo>
                  <a:lnTo>
                    <a:pt x="100" y="19"/>
                  </a:lnTo>
                  <a:lnTo>
                    <a:pt x="98" y="23"/>
                  </a:lnTo>
                  <a:lnTo>
                    <a:pt x="100" y="26"/>
                  </a:lnTo>
                  <a:lnTo>
                    <a:pt x="98" y="30"/>
                  </a:lnTo>
                  <a:lnTo>
                    <a:pt x="95" y="31"/>
                  </a:lnTo>
                  <a:lnTo>
                    <a:pt x="95" y="21"/>
                  </a:lnTo>
                  <a:lnTo>
                    <a:pt x="91" y="19"/>
                  </a:lnTo>
                  <a:lnTo>
                    <a:pt x="88" y="30"/>
                  </a:lnTo>
                  <a:lnTo>
                    <a:pt x="86" y="25"/>
                  </a:lnTo>
                  <a:lnTo>
                    <a:pt x="88" y="21"/>
                  </a:lnTo>
                  <a:lnTo>
                    <a:pt x="62" y="0"/>
                  </a:lnTo>
                  <a:lnTo>
                    <a:pt x="39" y="6"/>
                  </a:lnTo>
                  <a:lnTo>
                    <a:pt x="41" y="12"/>
                  </a:lnTo>
                  <a:lnTo>
                    <a:pt x="38" y="6"/>
                  </a:lnTo>
                  <a:lnTo>
                    <a:pt x="19" y="11"/>
                  </a:lnTo>
                  <a:lnTo>
                    <a:pt x="24" y="19"/>
                  </a:lnTo>
                  <a:lnTo>
                    <a:pt x="20" y="25"/>
                  </a:lnTo>
                  <a:lnTo>
                    <a:pt x="24" y="3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1843088" y="2249488"/>
              <a:ext cx="409575" cy="334963"/>
            </a:xfrm>
            <a:custGeom>
              <a:avLst/>
              <a:gdLst/>
              <a:ahLst/>
              <a:cxnLst>
                <a:cxn ang="0">
                  <a:pos x="37" y="173"/>
                </a:cxn>
                <a:cxn ang="0">
                  <a:pos x="66" y="137"/>
                </a:cxn>
                <a:cxn ang="0">
                  <a:pos x="95" y="133"/>
                </a:cxn>
                <a:cxn ang="0">
                  <a:pos x="42" y="123"/>
                </a:cxn>
                <a:cxn ang="0">
                  <a:pos x="23" y="99"/>
                </a:cxn>
                <a:cxn ang="0">
                  <a:pos x="44" y="90"/>
                </a:cxn>
                <a:cxn ang="0">
                  <a:pos x="19" y="85"/>
                </a:cxn>
                <a:cxn ang="0">
                  <a:pos x="0" y="69"/>
                </a:cxn>
                <a:cxn ang="0">
                  <a:pos x="14" y="49"/>
                </a:cxn>
                <a:cxn ang="0">
                  <a:pos x="12" y="35"/>
                </a:cxn>
                <a:cxn ang="0">
                  <a:pos x="68" y="4"/>
                </a:cxn>
                <a:cxn ang="0">
                  <a:pos x="63" y="35"/>
                </a:cxn>
                <a:cxn ang="0">
                  <a:pos x="78" y="30"/>
                </a:cxn>
                <a:cxn ang="0">
                  <a:pos x="85" y="16"/>
                </a:cxn>
                <a:cxn ang="0">
                  <a:pos x="101" y="50"/>
                </a:cxn>
                <a:cxn ang="0">
                  <a:pos x="113" y="49"/>
                </a:cxn>
                <a:cxn ang="0">
                  <a:pos x="125" y="37"/>
                </a:cxn>
                <a:cxn ang="0">
                  <a:pos x="130" y="31"/>
                </a:cxn>
                <a:cxn ang="0">
                  <a:pos x="147" y="40"/>
                </a:cxn>
                <a:cxn ang="0">
                  <a:pos x="152" y="66"/>
                </a:cxn>
                <a:cxn ang="0">
                  <a:pos x="156" y="80"/>
                </a:cxn>
                <a:cxn ang="0">
                  <a:pos x="163" y="64"/>
                </a:cxn>
                <a:cxn ang="0">
                  <a:pos x="154" y="16"/>
                </a:cxn>
                <a:cxn ang="0">
                  <a:pos x="158" y="7"/>
                </a:cxn>
                <a:cxn ang="0">
                  <a:pos x="171" y="11"/>
                </a:cxn>
                <a:cxn ang="0">
                  <a:pos x="175" y="6"/>
                </a:cxn>
                <a:cxn ang="0">
                  <a:pos x="196" y="37"/>
                </a:cxn>
                <a:cxn ang="0">
                  <a:pos x="208" y="92"/>
                </a:cxn>
                <a:cxn ang="0">
                  <a:pos x="206" y="106"/>
                </a:cxn>
                <a:cxn ang="0">
                  <a:pos x="242" y="137"/>
                </a:cxn>
                <a:cxn ang="0">
                  <a:pos x="256" y="144"/>
                </a:cxn>
                <a:cxn ang="0">
                  <a:pos x="253" y="163"/>
                </a:cxn>
                <a:cxn ang="0">
                  <a:pos x="247" y="163"/>
                </a:cxn>
                <a:cxn ang="0">
                  <a:pos x="234" y="161"/>
                </a:cxn>
                <a:cxn ang="0">
                  <a:pos x="227" y="180"/>
                </a:cxn>
                <a:cxn ang="0">
                  <a:pos x="242" y="173"/>
                </a:cxn>
                <a:cxn ang="0">
                  <a:pos x="241" y="180"/>
                </a:cxn>
                <a:cxn ang="0">
                  <a:pos x="230" y="194"/>
                </a:cxn>
                <a:cxn ang="0">
                  <a:pos x="199" y="187"/>
                </a:cxn>
                <a:cxn ang="0">
                  <a:pos x="177" y="170"/>
                </a:cxn>
                <a:cxn ang="0">
                  <a:pos x="164" y="190"/>
                </a:cxn>
                <a:cxn ang="0">
                  <a:pos x="135" y="204"/>
                </a:cxn>
                <a:cxn ang="0">
                  <a:pos x="80" y="201"/>
                </a:cxn>
                <a:cxn ang="0">
                  <a:pos x="73" y="180"/>
                </a:cxn>
              </a:cxnLst>
              <a:rect l="0" t="0" r="r" b="b"/>
              <a:pathLst>
                <a:path w="258" h="211">
                  <a:moveTo>
                    <a:pt x="61" y="180"/>
                  </a:moveTo>
                  <a:lnTo>
                    <a:pt x="45" y="178"/>
                  </a:lnTo>
                  <a:lnTo>
                    <a:pt x="37" y="173"/>
                  </a:lnTo>
                  <a:lnTo>
                    <a:pt x="31" y="168"/>
                  </a:lnTo>
                  <a:lnTo>
                    <a:pt x="24" y="149"/>
                  </a:lnTo>
                  <a:lnTo>
                    <a:pt x="66" y="137"/>
                  </a:lnTo>
                  <a:lnTo>
                    <a:pt x="94" y="140"/>
                  </a:lnTo>
                  <a:lnTo>
                    <a:pt x="95" y="137"/>
                  </a:lnTo>
                  <a:lnTo>
                    <a:pt x="95" y="133"/>
                  </a:lnTo>
                  <a:lnTo>
                    <a:pt x="73" y="121"/>
                  </a:lnTo>
                  <a:lnTo>
                    <a:pt x="50" y="128"/>
                  </a:lnTo>
                  <a:lnTo>
                    <a:pt x="42" y="123"/>
                  </a:lnTo>
                  <a:lnTo>
                    <a:pt x="23" y="125"/>
                  </a:lnTo>
                  <a:lnTo>
                    <a:pt x="12" y="107"/>
                  </a:lnTo>
                  <a:lnTo>
                    <a:pt x="23" y="99"/>
                  </a:lnTo>
                  <a:lnTo>
                    <a:pt x="37" y="97"/>
                  </a:lnTo>
                  <a:lnTo>
                    <a:pt x="47" y="94"/>
                  </a:lnTo>
                  <a:lnTo>
                    <a:pt x="44" y="90"/>
                  </a:lnTo>
                  <a:lnTo>
                    <a:pt x="14" y="92"/>
                  </a:lnTo>
                  <a:lnTo>
                    <a:pt x="12" y="88"/>
                  </a:lnTo>
                  <a:lnTo>
                    <a:pt x="19" y="85"/>
                  </a:lnTo>
                  <a:lnTo>
                    <a:pt x="18" y="80"/>
                  </a:lnTo>
                  <a:lnTo>
                    <a:pt x="2" y="82"/>
                  </a:lnTo>
                  <a:lnTo>
                    <a:pt x="0" y="69"/>
                  </a:lnTo>
                  <a:lnTo>
                    <a:pt x="9" y="56"/>
                  </a:lnTo>
                  <a:lnTo>
                    <a:pt x="14" y="54"/>
                  </a:lnTo>
                  <a:lnTo>
                    <a:pt x="14" y="49"/>
                  </a:lnTo>
                  <a:lnTo>
                    <a:pt x="9" y="47"/>
                  </a:lnTo>
                  <a:lnTo>
                    <a:pt x="11" y="38"/>
                  </a:lnTo>
                  <a:lnTo>
                    <a:pt x="12" y="35"/>
                  </a:lnTo>
                  <a:lnTo>
                    <a:pt x="38" y="12"/>
                  </a:lnTo>
                  <a:lnTo>
                    <a:pt x="63" y="0"/>
                  </a:lnTo>
                  <a:lnTo>
                    <a:pt x="68" y="4"/>
                  </a:lnTo>
                  <a:lnTo>
                    <a:pt x="71" y="19"/>
                  </a:lnTo>
                  <a:lnTo>
                    <a:pt x="71" y="25"/>
                  </a:lnTo>
                  <a:lnTo>
                    <a:pt x="63" y="35"/>
                  </a:lnTo>
                  <a:lnTo>
                    <a:pt x="64" y="38"/>
                  </a:lnTo>
                  <a:lnTo>
                    <a:pt x="76" y="33"/>
                  </a:lnTo>
                  <a:lnTo>
                    <a:pt x="78" y="30"/>
                  </a:lnTo>
                  <a:lnTo>
                    <a:pt x="76" y="25"/>
                  </a:lnTo>
                  <a:lnTo>
                    <a:pt x="78" y="21"/>
                  </a:lnTo>
                  <a:lnTo>
                    <a:pt x="85" y="16"/>
                  </a:lnTo>
                  <a:lnTo>
                    <a:pt x="109" y="33"/>
                  </a:lnTo>
                  <a:lnTo>
                    <a:pt x="111" y="37"/>
                  </a:lnTo>
                  <a:lnTo>
                    <a:pt x="101" y="50"/>
                  </a:lnTo>
                  <a:lnTo>
                    <a:pt x="111" y="44"/>
                  </a:lnTo>
                  <a:lnTo>
                    <a:pt x="109" y="49"/>
                  </a:lnTo>
                  <a:lnTo>
                    <a:pt x="113" y="49"/>
                  </a:lnTo>
                  <a:lnTo>
                    <a:pt x="118" y="38"/>
                  </a:lnTo>
                  <a:lnTo>
                    <a:pt x="126" y="42"/>
                  </a:lnTo>
                  <a:lnTo>
                    <a:pt x="125" y="37"/>
                  </a:lnTo>
                  <a:lnTo>
                    <a:pt x="130" y="38"/>
                  </a:lnTo>
                  <a:lnTo>
                    <a:pt x="125" y="31"/>
                  </a:lnTo>
                  <a:lnTo>
                    <a:pt x="130" y="31"/>
                  </a:lnTo>
                  <a:lnTo>
                    <a:pt x="121" y="18"/>
                  </a:lnTo>
                  <a:lnTo>
                    <a:pt x="133" y="23"/>
                  </a:lnTo>
                  <a:lnTo>
                    <a:pt x="147" y="40"/>
                  </a:lnTo>
                  <a:lnTo>
                    <a:pt x="147" y="47"/>
                  </a:lnTo>
                  <a:lnTo>
                    <a:pt x="149" y="63"/>
                  </a:lnTo>
                  <a:lnTo>
                    <a:pt x="152" y="66"/>
                  </a:lnTo>
                  <a:lnTo>
                    <a:pt x="151" y="69"/>
                  </a:lnTo>
                  <a:lnTo>
                    <a:pt x="151" y="76"/>
                  </a:lnTo>
                  <a:lnTo>
                    <a:pt x="156" y="80"/>
                  </a:lnTo>
                  <a:lnTo>
                    <a:pt x="159" y="76"/>
                  </a:lnTo>
                  <a:lnTo>
                    <a:pt x="164" y="68"/>
                  </a:lnTo>
                  <a:lnTo>
                    <a:pt x="163" y="64"/>
                  </a:lnTo>
                  <a:lnTo>
                    <a:pt x="159" y="52"/>
                  </a:lnTo>
                  <a:lnTo>
                    <a:pt x="159" y="44"/>
                  </a:lnTo>
                  <a:lnTo>
                    <a:pt x="154" y="16"/>
                  </a:lnTo>
                  <a:lnTo>
                    <a:pt x="156" y="12"/>
                  </a:lnTo>
                  <a:lnTo>
                    <a:pt x="152" y="11"/>
                  </a:lnTo>
                  <a:lnTo>
                    <a:pt x="158" y="7"/>
                  </a:lnTo>
                  <a:lnTo>
                    <a:pt x="154" y="2"/>
                  </a:lnTo>
                  <a:lnTo>
                    <a:pt x="163" y="2"/>
                  </a:lnTo>
                  <a:lnTo>
                    <a:pt x="171" y="11"/>
                  </a:lnTo>
                  <a:lnTo>
                    <a:pt x="173" y="7"/>
                  </a:lnTo>
                  <a:lnTo>
                    <a:pt x="171" y="4"/>
                  </a:lnTo>
                  <a:lnTo>
                    <a:pt x="175" y="6"/>
                  </a:lnTo>
                  <a:lnTo>
                    <a:pt x="194" y="26"/>
                  </a:lnTo>
                  <a:lnTo>
                    <a:pt x="192" y="31"/>
                  </a:lnTo>
                  <a:lnTo>
                    <a:pt x="196" y="37"/>
                  </a:lnTo>
                  <a:lnTo>
                    <a:pt x="199" y="64"/>
                  </a:lnTo>
                  <a:lnTo>
                    <a:pt x="208" y="83"/>
                  </a:lnTo>
                  <a:lnTo>
                    <a:pt x="208" y="92"/>
                  </a:lnTo>
                  <a:lnTo>
                    <a:pt x="206" y="92"/>
                  </a:lnTo>
                  <a:lnTo>
                    <a:pt x="204" y="102"/>
                  </a:lnTo>
                  <a:lnTo>
                    <a:pt x="206" y="106"/>
                  </a:lnTo>
                  <a:lnTo>
                    <a:pt x="222" y="125"/>
                  </a:lnTo>
                  <a:lnTo>
                    <a:pt x="230" y="123"/>
                  </a:lnTo>
                  <a:lnTo>
                    <a:pt x="242" y="137"/>
                  </a:lnTo>
                  <a:lnTo>
                    <a:pt x="247" y="139"/>
                  </a:lnTo>
                  <a:lnTo>
                    <a:pt x="249" y="144"/>
                  </a:lnTo>
                  <a:lnTo>
                    <a:pt x="256" y="144"/>
                  </a:lnTo>
                  <a:lnTo>
                    <a:pt x="258" y="151"/>
                  </a:lnTo>
                  <a:lnTo>
                    <a:pt x="256" y="163"/>
                  </a:lnTo>
                  <a:lnTo>
                    <a:pt x="253" y="163"/>
                  </a:lnTo>
                  <a:lnTo>
                    <a:pt x="249" y="159"/>
                  </a:lnTo>
                  <a:lnTo>
                    <a:pt x="249" y="152"/>
                  </a:lnTo>
                  <a:lnTo>
                    <a:pt x="247" y="163"/>
                  </a:lnTo>
                  <a:lnTo>
                    <a:pt x="244" y="163"/>
                  </a:lnTo>
                  <a:lnTo>
                    <a:pt x="241" y="154"/>
                  </a:lnTo>
                  <a:lnTo>
                    <a:pt x="234" y="161"/>
                  </a:lnTo>
                  <a:lnTo>
                    <a:pt x="234" y="168"/>
                  </a:lnTo>
                  <a:lnTo>
                    <a:pt x="225" y="168"/>
                  </a:lnTo>
                  <a:lnTo>
                    <a:pt x="227" y="180"/>
                  </a:lnTo>
                  <a:lnTo>
                    <a:pt x="234" y="171"/>
                  </a:lnTo>
                  <a:lnTo>
                    <a:pt x="239" y="170"/>
                  </a:lnTo>
                  <a:lnTo>
                    <a:pt x="242" y="173"/>
                  </a:lnTo>
                  <a:lnTo>
                    <a:pt x="239" y="178"/>
                  </a:lnTo>
                  <a:lnTo>
                    <a:pt x="239" y="182"/>
                  </a:lnTo>
                  <a:lnTo>
                    <a:pt x="241" y="180"/>
                  </a:lnTo>
                  <a:lnTo>
                    <a:pt x="247" y="185"/>
                  </a:lnTo>
                  <a:lnTo>
                    <a:pt x="244" y="192"/>
                  </a:lnTo>
                  <a:lnTo>
                    <a:pt x="230" y="194"/>
                  </a:lnTo>
                  <a:lnTo>
                    <a:pt x="228" y="199"/>
                  </a:lnTo>
                  <a:lnTo>
                    <a:pt x="196" y="192"/>
                  </a:lnTo>
                  <a:lnTo>
                    <a:pt x="199" y="187"/>
                  </a:lnTo>
                  <a:lnTo>
                    <a:pt x="180" y="182"/>
                  </a:lnTo>
                  <a:lnTo>
                    <a:pt x="180" y="173"/>
                  </a:lnTo>
                  <a:lnTo>
                    <a:pt x="177" y="170"/>
                  </a:lnTo>
                  <a:lnTo>
                    <a:pt x="170" y="177"/>
                  </a:lnTo>
                  <a:lnTo>
                    <a:pt x="171" y="182"/>
                  </a:lnTo>
                  <a:lnTo>
                    <a:pt x="164" y="190"/>
                  </a:lnTo>
                  <a:lnTo>
                    <a:pt x="149" y="194"/>
                  </a:lnTo>
                  <a:lnTo>
                    <a:pt x="147" y="197"/>
                  </a:lnTo>
                  <a:lnTo>
                    <a:pt x="135" y="204"/>
                  </a:lnTo>
                  <a:lnTo>
                    <a:pt x="83" y="211"/>
                  </a:lnTo>
                  <a:lnTo>
                    <a:pt x="87" y="208"/>
                  </a:lnTo>
                  <a:lnTo>
                    <a:pt x="80" y="201"/>
                  </a:lnTo>
                  <a:lnTo>
                    <a:pt x="76" y="196"/>
                  </a:lnTo>
                  <a:lnTo>
                    <a:pt x="78" y="187"/>
                  </a:lnTo>
                  <a:lnTo>
                    <a:pt x="73" y="180"/>
                  </a:lnTo>
                  <a:lnTo>
                    <a:pt x="61" y="18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p:cNvSpPr>
            <p:nvPr/>
          </p:nvSpPr>
          <p:spPr bwMode="auto">
            <a:xfrm>
              <a:off x="482600" y="2557463"/>
              <a:ext cx="230188" cy="263525"/>
            </a:xfrm>
            <a:custGeom>
              <a:avLst/>
              <a:gdLst/>
              <a:ahLst/>
              <a:cxnLst>
                <a:cxn ang="0">
                  <a:pos x="16" y="7"/>
                </a:cxn>
                <a:cxn ang="0">
                  <a:pos x="26" y="19"/>
                </a:cxn>
                <a:cxn ang="0">
                  <a:pos x="31" y="24"/>
                </a:cxn>
                <a:cxn ang="0">
                  <a:pos x="38" y="31"/>
                </a:cxn>
                <a:cxn ang="0">
                  <a:pos x="43" y="34"/>
                </a:cxn>
                <a:cxn ang="0">
                  <a:pos x="54" y="41"/>
                </a:cxn>
                <a:cxn ang="0">
                  <a:pos x="50" y="47"/>
                </a:cxn>
                <a:cxn ang="0">
                  <a:pos x="57" y="45"/>
                </a:cxn>
                <a:cxn ang="0">
                  <a:pos x="66" y="52"/>
                </a:cxn>
                <a:cxn ang="0">
                  <a:pos x="73" y="60"/>
                </a:cxn>
                <a:cxn ang="0">
                  <a:pos x="74" y="74"/>
                </a:cxn>
                <a:cxn ang="0">
                  <a:pos x="78" y="85"/>
                </a:cxn>
                <a:cxn ang="0">
                  <a:pos x="85" y="88"/>
                </a:cxn>
                <a:cxn ang="0">
                  <a:pos x="86" y="93"/>
                </a:cxn>
                <a:cxn ang="0">
                  <a:pos x="81" y="85"/>
                </a:cxn>
                <a:cxn ang="0">
                  <a:pos x="80" y="72"/>
                </a:cxn>
                <a:cxn ang="0">
                  <a:pos x="81" y="69"/>
                </a:cxn>
                <a:cxn ang="0">
                  <a:pos x="88" y="67"/>
                </a:cxn>
                <a:cxn ang="0">
                  <a:pos x="92" y="74"/>
                </a:cxn>
                <a:cxn ang="0">
                  <a:pos x="95" y="76"/>
                </a:cxn>
                <a:cxn ang="0">
                  <a:pos x="102" y="76"/>
                </a:cxn>
                <a:cxn ang="0">
                  <a:pos x="116" y="74"/>
                </a:cxn>
                <a:cxn ang="0">
                  <a:pos x="133" y="97"/>
                </a:cxn>
                <a:cxn ang="0">
                  <a:pos x="133" y="100"/>
                </a:cxn>
                <a:cxn ang="0">
                  <a:pos x="137" y="102"/>
                </a:cxn>
                <a:cxn ang="0">
                  <a:pos x="133" y="110"/>
                </a:cxn>
                <a:cxn ang="0">
                  <a:pos x="121" y="112"/>
                </a:cxn>
                <a:cxn ang="0">
                  <a:pos x="121" y="119"/>
                </a:cxn>
                <a:cxn ang="0">
                  <a:pos x="126" y="123"/>
                </a:cxn>
                <a:cxn ang="0">
                  <a:pos x="114" y="124"/>
                </a:cxn>
                <a:cxn ang="0">
                  <a:pos x="111" y="133"/>
                </a:cxn>
                <a:cxn ang="0">
                  <a:pos x="112" y="140"/>
                </a:cxn>
                <a:cxn ang="0">
                  <a:pos x="102" y="148"/>
                </a:cxn>
                <a:cxn ang="0">
                  <a:pos x="104" y="152"/>
                </a:cxn>
                <a:cxn ang="0">
                  <a:pos x="100" y="159"/>
                </a:cxn>
                <a:cxn ang="0">
                  <a:pos x="99" y="166"/>
                </a:cxn>
                <a:cxn ang="0">
                  <a:pos x="95" y="157"/>
                </a:cxn>
                <a:cxn ang="0">
                  <a:pos x="93" y="161"/>
                </a:cxn>
                <a:cxn ang="0">
                  <a:pos x="88" y="162"/>
                </a:cxn>
                <a:cxn ang="0">
                  <a:pos x="83" y="161"/>
                </a:cxn>
                <a:cxn ang="0">
                  <a:pos x="81" y="154"/>
                </a:cxn>
                <a:cxn ang="0">
                  <a:pos x="76" y="147"/>
                </a:cxn>
                <a:cxn ang="0">
                  <a:pos x="74" y="143"/>
                </a:cxn>
                <a:cxn ang="0">
                  <a:pos x="71" y="145"/>
                </a:cxn>
                <a:cxn ang="0">
                  <a:pos x="64" y="148"/>
                </a:cxn>
                <a:cxn ang="0">
                  <a:pos x="57" y="126"/>
                </a:cxn>
                <a:cxn ang="0">
                  <a:pos x="31" y="124"/>
                </a:cxn>
                <a:cxn ang="0">
                  <a:pos x="19" y="114"/>
                </a:cxn>
                <a:cxn ang="0">
                  <a:pos x="14" y="105"/>
                </a:cxn>
                <a:cxn ang="0">
                  <a:pos x="21" y="95"/>
                </a:cxn>
                <a:cxn ang="0">
                  <a:pos x="10" y="95"/>
                </a:cxn>
                <a:cxn ang="0">
                  <a:pos x="9" y="102"/>
                </a:cxn>
                <a:cxn ang="0">
                  <a:pos x="0" y="104"/>
                </a:cxn>
                <a:cxn ang="0">
                  <a:pos x="9" y="119"/>
                </a:cxn>
                <a:cxn ang="0">
                  <a:pos x="0" y="138"/>
                </a:cxn>
              </a:cxnLst>
              <a:rect l="0" t="0" r="r" b="b"/>
              <a:pathLst>
                <a:path w="145" h="166">
                  <a:moveTo>
                    <a:pt x="0" y="0"/>
                  </a:moveTo>
                  <a:lnTo>
                    <a:pt x="16" y="7"/>
                  </a:lnTo>
                  <a:lnTo>
                    <a:pt x="17" y="15"/>
                  </a:lnTo>
                  <a:lnTo>
                    <a:pt x="26" y="19"/>
                  </a:lnTo>
                  <a:lnTo>
                    <a:pt x="26" y="26"/>
                  </a:lnTo>
                  <a:lnTo>
                    <a:pt x="31" y="24"/>
                  </a:lnTo>
                  <a:lnTo>
                    <a:pt x="36" y="26"/>
                  </a:lnTo>
                  <a:lnTo>
                    <a:pt x="38" y="31"/>
                  </a:lnTo>
                  <a:lnTo>
                    <a:pt x="42" y="31"/>
                  </a:lnTo>
                  <a:lnTo>
                    <a:pt x="43" y="34"/>
                  </a:lnTo>
                  <a:lnTo>
                    <a:pt x="42" y="38"/>
                  </a:lnTo>
                  <a:lnTo>
                    <a:pt x="54" y="41"/>
                  </a:lnTo>
                  <a:lnTo>
                    <a:pt x="54" y="45"/>
                  </a:lnTo>
                  <a:lnTo>
                    <a:pt x="50" y="47"/>
                  </a:lnTo>
                  <a:lnTo>
                    <a:pt x="64" y="55"/>
                  </a:lnTo>
                  <a:lnTo>
                    <a:pt x="57" y="45"/>
                  </a:lnTo>
                  <a:lnTo>
                    <a:pt x="64" y="47"/>
                  </a:lnTo>
                  <a:lnTo>
                    <a:pt x="66" y="52"/>
                  </a:lnTo>
                  <a:lnTo>
                    <a:pt x="73" y="57"/>
                  </a:lnTo>
                  <a:lnTo>
                    <a:pt x="73" y="60"/>
                  </a:lnTo>
                  <a:lnTo>
                    <a:pt x="69" y="59"/>
                  </a:lnTo>
                  <a:lnTo>
                    <a:pt x="74" y="74"/>
                  </a:lnTo>
                  <a:lnTo>
                    <a:pt x="74" y="79"/>
                  </a:lnTo>
                  <a:lnTo>
                    <a:pt x="78" y="85"/>
                  </a:lnTo>
                  <a:lnTo>
                    <a:pt x="80" y="88"/>
                  </a:lnTo>
                  <a:lnTo>
                    <a:pt x="85" y="88"/>
                  </a:lnTo>
                  <a:lnTo>
                    <a:pt x="83" y="95"/>
                  </a:lnTo>
                  <a:lnTo>
                    <a:pt x="86" y="93"/>
                  </a:lnTo>
                  <a:lnTo>
                    <a:pt x="86" y="88"/>
                  </a:lnTo>
                  <a:lnTo>
                    <a:pt x="81" y="85"/>
                  </a:lnTo>
                  <a:lnTo>
                    <a:pt x="83" y="72"/>
                  </a:lnTo>
                  <a:lnTo>
                    <a:pt x="80" y="72"/>
                  </a:lnTo>
                  <a:lnTo>
                    <a:pt x="76" y="69"/>
                  </a:lnTo>
                  <a:lnTo>
                    <a:pt x="81" y="69"/>
                  </a:lnTo>
                  <a:lnTo>
                    <a:pt x="86" y="71"/>
                  </a:lnTo>
                  <a:lnTo>
                    <a:pt x="88" y="67"/>
                  </a:lnTo>
                  <a:lnTo>
                    <a:pt x="95" y="71"/>
                  </a:lnTo>
                  <a:lnTo>
                    <a:pt x="92" y="74"/>
                  </a:lnTo>
                  <a:lnTo>
                    <a:pt x="93" y="78"/>
                  </a:lnTo>
                  <a:lnTo>
                    <a:pt x="95" y="76"/>
                  </a:lnTo>
                  <a:lnTo>
                    <a:pt x="95" y="72"/>
                  </a:lnTo>
                  <a:lnTo>
                    <a:pt x="102" y="76"/>
                  </a:lnTo>
                  <a:lnTo>
                    <a:pt x="104" y="71"/>
                  </a:lnTo>
                  <a:lnTo>
                    <a:pt x="116" y="74"/>
                  </a:lnTo>
                  <a:lnTo>
                    <a:pt x="121" y="85"/>
                  </a:lnTo>
                  <a:lnTo>
                    <a:pt x="133" y="97"/>
                  </a:lnTo>
                  <a:lnTo>
                    <a:pt x="131" y="98"/>
                  </a:lnTo>
                  <a:lnTo>
                    <a:pt x="133" y="100"/>
                  </a:lnTo>
                  <a:lnTo>
                    <a:pt x="137" y="97"/>
                  </a:lnTo>
                  <a:lnTo>
                    <a:pt x="137" y="102"/>
                  </a:lnTo>
                  <a:lnTo>
                    <a:pt x="145" y="104"/>
                  </a:lnTo>
                  <a:lnTo>
                    <a:pt x="133" y="110"/>
                  </a:lnTo>
                  <a:lnTo>
                    <a:pt x="131" y="121"/>
                  </a:lnTo>
                  <a:lnTo>
                    <a:pt x="121" y="112"/>
                  </a:lnTo>
                  <a:lnTo>
                    <a:pt x="121" y="114"/>
                  </a:lnTo>
                  <a:lnTo>
                    <a:pt x="121" y="119"/>
                  </a:lnTo>
                  <a:lnTo>
                    <a:pt x="124" y="121"/>
                  </a:lnTo>
                  <a:lnTo>
                    <a:pt x="126" y="123"/>
                  </a:lnTo>
                  <a:lnTo>
                    <a:pt x="124" y="124"/>
                  </a:lnTo>
                  <a:lnTo>
                    <a:pt x="114" y="124"/>
                  </a:lnTo>
                  <a:lnTo>
                    <a:pt x="111" y="128"/>
                  </a:lnTo>
                  <a:lnTo>
                    <a:pt x="111" y="133"/>
                  </a:lnTo>
                  <a:lnTo>
                    <a:pt x="109" y="135"/>
                  </a:lnTo>
                  <a:lnTo>
                    <a:pt x="112" y="140"/>
                  </a:lnTo>
                  <a:lnTo>
                    <a:pt x="97" y="148"/>
                  </a:lnTo>
                  <a:lnTo>
                    <a:pt x="102" y="148"/>
                  </a:lnTo>
                  <a:lnTo>
                    <a:pt x="99" y="152"/>
                  </a:lnTo>
                  <a:lnTo>
                    <a:pt x="104" y="152"/>
                  </a:lnTo>
                  <a:lnTo>
                    <a:pt x="107" y="161"/>
                  </a:lnTo>
                  <a:lnTo>
                    <a:pt x="100" y="159"/>
                  </a:lnTo>
                  <a:lnTo>
                    <a:pt x="100" y="164"/>
                  </a:lnTo>
                  <a:lnTo>
                    <a:pt x="99" y="166"/>
                  </a:lnTo>
                  <a:lnTo>
                    <a:pt x="93" y="164"/>
                  </a:lnTo>
                  <a:lnTo>
                    <a:pt x="95" y="157"/>
                  </a:lnTo>
                  <a:lnTo>
                    <a:pt x="93" y="155"/>
                  </a:lnTo>
                  <a:lnTo>
                    <a:pt x="93" y="161"/>
                  </a:lnTo>
                  <a:lnTo>
                    <a:pt x="90" y="162"/>
                  </a:lnTo>
                  <a:lnTo>
                    <a:pt x="88" y="162"/>
                  </a:lnTo>
                  <a:lnTo>
                    <a:pt x="88" y="157"/>
                  </a:lnTo>
                  <a:lnTo>
                    <a:pt x="83" y="161"/>
                  </a:lnTo>
                  <a:lnTo>
                    <a:pt x="81" y="155"/>
                  </a:lnTo>
                  <a:lnTo>
                    <a:pt x="81" y="154"/>
                  </a:lnTo>
                  <a:lnTo>
                    <a:pt x="73" y="148"/>
                  </a:lnTo>
                  <a:lnTo>
                    <a:pt x="76" y="147"/>
                  </a:lnTo>
                  <a:lnTo>
                    <a:pt x="76" y="143"/>
                  </a:lnTo>
                  <a:lnTo>
                    <a:pt x="74" y="143"/>
                  </a:lnTo>
                  <a:lnTo>
                    <a:pt x="74" y="147"/>
                  </a:lnTo>
                  <a:lnTo>
                    <a:pt x="71" y="145"/>
                  </a:lnTo>
                  <a:lnTo>
                    <a:pt x="71" y="150"/>
                  </a:lnTo>
                  <a:lnTo>
                    <a:pt x="64" y="148"/>
                  </a:lnTo>
                  <a:lnTo>
                    <a:pt x="57" y="140"/>
                  </a:lnTo>
                  <a:lnTo>
                    <a:pt x="57" y="126"/>
                  </a:lnTo>
                  <a:lnTo>
                    <a:pt x="48" y="121"/>
                  </a:lnTo>
                  <a:lnTo>
                    <a:pt x="31" y="124"/>
                  </a:lnTo>
                  <a:lnTo>
                    <a:pt x="21" y="123"/>
                  </a:lnTo>
                  <a:lnTo>
                    <a:pt x="19" y="114"/>
                  </a:lnTo>
                  <a:lnTo>
                    <a:pt x="17" y="114"/>
                  </a:lnTo>
                  <a:lnTo>
                    <a:pt x="14" y="105"/>
                  </a:lnTo>
                  <a:lnTo>
                    <a:pt x="21" y="104"/>
                  </a:lnTo>
                  <a:lnTo>
                    <a:pt x="21" y="95"/>
                  </a:lnTo>
                  <a:lnTo>
                    <a:pt x="14" y="102"/>
                  </a:lnTo>
                  <a:lnTo>
                    <a:pt x="10" y="95"/>
                  </a:lnTo>
                  <a:lnTo>
                    <a:pt x="9" y="95"/>
                  </a:lnTo>
                  <a:lnTo>
                    <a:pt x="9" y="102"/>
                  </a:lnTo>
                  <a:lnTo>
                    <a:pt x="0" y="104"/>
                  </a:lnTo>
                  <a:lnTo>
                    <a:pt x="0" y="104"/>
                  </a:lnTo>
                  <a:lnTo>
                    <a:pt x="2" y="112"/>
                  </a:lnTo>
                  <a:lnTo>
                    <a:pt x="9" y="119"/>
                  </a:lnTo>
                  <a:lnTo>
                    <a:pt x="9" y="123"/>
                  </a:lnTo>
                  <a:lnTo>
                    <a:pt x="0" y="138"/>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1397000" y="3024188"/>
              <a:ext cx="558800" cy="427038"/>
            </a:xfrm>
            <a:custGeom>
              <a:avLst/>
              <a:gdLst/>
              <a:ahLst/>
              <a:cxnLst>
                <a:cxn ang="0">
                  <a:pos x="254" y="0"/>
                </a:cxn>
                <a:cxn ang="0">
                  <a:pos x="269" y="55"/>
                </a:cxn>
                <a:cxn ang="0">
                  <a:pos x="269" y="129"/>
                </a:cxn>
                <a:cxn ang="0">
                  <a:pos x="269" y="164"/>
                </a:cxn>
                <a:cxn ang="0">
                  <a:pos x="278" y="171"/>
                </a:cxn>
                <a:cxn ang="0">
                  <a:pos x="283" y="172"/>
                </a:cxn>
                <a:cxn ang="0">
                  <a:pos x="290" y="181"/>
                </a:cxn>
                <a:cxn ang="0">
                  <a:pos x="297" y="191"/>
                </a:cxn>
                <a:cxn ang="0">
                  <a:pos x="300" y="197"/>
                </a:cxn>
                <a:cxn ang="0">
                  <a:pos x="312" y="209"/>
                </a:cxn>
                <a:cxn ang="0">
                  <a:pos x="321" y="217"/>
                </a:cxn>
                <a:cxn ang="0">
                  <a:pos x="335" y="231"/>
                </a:cxn>
                <a:cxn ang="0">
                  <a:pos x="342" y="238"/>
                </a:cxn>
                <a:cxn ang="0">
                  <a:pos x="342" y="255"/>
                </a:cxn>
                <a:cxn ang="0">
                  <a:pos x="352" y="269"/>
                </a:cxn>
                <a:cxn ang="0">
                  <a:pos x="311" y="269"/>
                </a:cxn>
                <a:cxn ang="0">
                  <a:pos x="257" y="269"/>
                </a:cxn>
                <a:cxn ang="0">
                  <a:pos x="226" y="267"/>
                </a:cxn>
                <a:cxn ang="0">
                  <a:pos x="233" y="262"/>
                </a:cxn>
                <a:cxn ang="0">
                  <a:pos x="223" y="252"/>
                </a:cxn>
                <a:cxn ang="0">
                  <a:pos x="217" y="254"/>
                </a:cxn>
                <a:cxn ang="0">
                  <a:pos x="214" y="250"/>
                </a:cxn>
                <a:cxn ang="0">
                  <a:pos x="207" y="250"/>
                </a:cxn>
                <a:cxn ang="0">
                  <a:pos x="204" y="242"/>
                </a:cxn>
                <a:cxn ang="0">
                  <a:pos x="198" y="235"/>
                </a:cxn>
                <a:cxn ang="0">
                  <a:pos x="188" y="236"/>
                </a:cxn>
                <a:cxn ang="0">
                  <a:pos x="186" y="231"/>
                </a:cxn>
                <a:cxn ang="0">
                  <a:pos x="179" y="228"/>
                </a:cxn>
                <a:cxn ang="0">
                  <a:pos x="176" y="224"/>
                </a:cxn>
                <a:cxn ang="0">
                  <a:pos x="169" y="226"/>
                </a:cxn>
                <a:cxn ang="0">
                  <a:pos x="160" y="219"/>
                </a:cxn>
                <a:cxn ang="0">
                  <a:pos x="160" y="216"/>
                </a:cxn>
                <a:cxn ang="0">
                  <a:pos x="165" y="209"/>
                </a:cxn>
                <a:cxn ang="0">
                  <a:pos x="159" y="210"/>
                </a:cxn>
                <a:cxn ang="0">
                  <a:pos x="159" y="197"/>
                </a:cxn>
                <a:cxn ang="0">
                  <a:pos x="152" y="190"/>
                </a:cxn>
                <a:cxn ang="0">
                  <a:pos x="140" y="179"/>
                </a:cxn>
                <a:cxn ang="0">
                  <a:pos x="138" y="169"/>
                </a:cxn>
                <a:cxn ang="0">
                  <a:pos x="129" y="152"/>
                </a:cxn>
                <a:cxn ang="0">
                  <a:pos x="122" y="145"/>
                </a:cxn>
                <a:cxn ang="0">
                  <a:pos x="127" y="138"/>
                </a:cxn>
                <a:cxn ang="0">
                  <a:pos x="126" y="129"/>
                </a:cxn>
                <a:cxn ang="0">
                  <a:pos x="127" y="114"/>
                </a:cxn>
                <a:cxn ang="0">
                  <a:pos x="114" y="96"/>
                </a:cxn>
                <a:cxn ang="0">
                  <a:pos x="96" y="81"/>
                </a:cxn>
                <a:cxn ang="0">
                  <a:pos x="74" y="38"/>
                </a:cxn>
                <a:cxn ang="0">
                  <a:pos x="51" y="7"/>
                </a:cxn>
                <a:cxn ang="0">
                  <a:pos x="22" y="29"/>
                </a:cxn>
                <a:cxn ang="0">
                  <a:pos x="17" y="12"/>
                </a:cxn>
                <a:cxn ang="0">
                  <a:pos x="12" y="15"/>
                </a:cxn>
                <a:cxn ang="0">
                  <a:pos x="12" y="0"/>
                </a:cxn>
                <a:cxn ang="0">
                  <a:pos x="50" y="0"/>
                </a:cxn>
                <a:cxn ang="0">
                  <a:pos x="89" y="0"/>
                </a:cxn>
                <a:cxn ang="0">
                  <a:pos x="127" y="0"/>
                </a:cxn>
                <a:cxn ang="0">
                  <a:pos x="167" y="0"/>
                </a:cxn>
                <a:cxn ang="0">
                  <a:pos x="205" y="0"/>
                </a:cxn>
              </a:cxnLst>
              <a:rect l="0" t="0" r="r" b="b"/>
              <a:pathLst>
                <a:path w="352" h="269">
                  <a:moveTo>
                    <a:pt x="228" y="0"/>
                  </a:moveTo>
                  <a:lnTo>
                    <a:pt x="240" y="0"/>
                  </a:lnTo>
                  <a:lnTo>
                    <a:pt x="254" y="0"/>
                  </a:lnTo>
                  <a:lnTo>
                    <a:pt x="269" y="0"/>
                  </a:lnTo>
                  <a:lnTo>
                    <a:pt x="269" y="29"/>
                  </a:lnTo>
                  <a:lnTo>
                    <a:pt x="269" y="55"/>
                  </a:lnTo>
                  <a:lnTo>
                    <a:pt x="269" y="79"/>
                  </a:lnTo>
                  <a:lnTo>
                    <a:pt x="269" y="103"/>
                  </a:lnTo>
                  <a:lnTo>
                    <a:pt x="269" y="129"/>
                  </a:lnTo>
                  <a:lnTo>
                    <a:pt x="269" y="160"/>
                  </a:lnTo>
                  <a:lnTo>
                    <a:pt x="273" y="164"/>
                  </a:lnTo>
                  <a:lnTo>
                    <a:pt x="269" y="164"/>
                  </a:lnTo>
                  <a:lnTo>
                    <a:pt x="269" y="167"/>
                  </a:lnTo>
                  <a:lnTo>
                    <a:pt x="274" y="171"/>
                  </a:lnTo>
                  <a:lnTo>
                    <a:pt x="278" y="171"/>
                  </a:lnTo>
                  <a:lnTo>
                    <a:pt x="280" y="174"/>
                  </a:lnTo>
                  <a:lnTo>
                    <a:pt x="281" y="176"/>
                  </a:lnTo>
                  <a:lnTo>
                    <a:pt x="283" y="172"/>
                  </a:lnTo>
                  <a:lnTo>
                    <a:pt x="286" y="176"/>
                  </a:lnTo>
                  <a:lnTo>
                    <a:pt x="288" y="181"/>
                  </a:lnTo>
                  <a:lnTo>
                    <a:pt x="290" y="181"/>
                  </a:lnTo>
                  <a:lnTo>
                    <a:pt x="292" y="184"/>
                  </a:lnTo>
                  <a:lnTo>
                    <a:pt x="293" y="193"/>
                  </a:lnTo>
                  <a:lnTo>
                    <a:pt x="297" y="191"/>
                  </a:lnTo>
                  <a:lnTo>
                    <a:pt x="300" y="193"/>
                  </a:lnTo>
                  <a:lnTo>
                    <a:pt x="299" y="195"/>
                  </a:lnTo>
                  <a:lnTo>
                    <a:pt x="300" y="197"/>
                  </a:lnTo>
                  <a:lnTo>
                    <a:pt x="302" y="198"/>
                  </a:lnTo>
                  <a:lnTo>
                    <a:pt x="305" y="198"/>
                  </a:lnTo>
                  <a:lnTo>
                    <a:pt x="312" y="209"/>
                  </a:lnTo>
                  <a:lnTo>
                    <a:pt x="316" y="207"/>
                  </a:lnTo>
                  <a:lnTo>
                    <a:pt x="321" y="214"/>
                  </a:lnTo>
                  <a:lnTo>
                    <a:pt x="321" y="217"/>
                  </a:lnTo>
                  <a:lnTo>
                    <a:pt x="330" y="224"/>
                  </a:lnTo>
                  <a:lnTo>
                    <a:pt x="330" y="228"/>
                  </a:lnTo>
                  <a:lnTo>
                    <a:pt x="335" y="231"/>
                  </a:lnTo>
                  <a:lnTo>
                    <a:pt x="337" y="235"/>
                  </a:lnTo>
                  <a:lnTo>
                    <a:pt x="338" y="235"/>
                  </a:lnTo>
                  <a:lnTo>
                    <a:pt x="342" y="238"/>
                  </a:lnTo>
                  <a:lnTo>
                    <a:pt x="344" y="245"/>
                  </a:lnTo>
                  <a:lnTo>
                    <a:pt x="344" y="252"/>
                  </a:lnTo>
                  <a:lnTo>
                    <a:pt x="342" y="255"/>
                  </a:lnTo>
                  <a:lnTo>
                    <a:pt x="345" y="255"/>
                  </a:lnTo>
                  <a:lnTo>
                    <a:pt x="345" y="261"/>
                  </a:lnTo>
                  <a:lnTo>
                    <a:pt x="352" y="269"/>
                  </a:lnTo>
                  <a:lnTo>
                    <a:pt x="338" y="269"/>
                  </a:lnTo>
                  <a:lnTo>
                    <a:pt x="325" y="269"/>
                  </a:lnTo>
                  <a:lnTo>
                    <a:pt x="311" y="269"/>
                  </a:lnTo>
                  <a:lnTo>
                    <a:pt x="293" y="269"/>
                  </a:lnTo>
                  <a:lnTo>
                    <a:pt x="274" y="269"/>
                  </a:lnTo>
                  <a:lnTo>
                    <a:pt x="257" y="269"/>
                  </a:lnTo>
                  <a:lnTo>
                    <a:pt x="247" y="269"/>
                  </a:lnTo>
                  <a:lnTo>
                    <a:pt x="229" y="269"/>
                  </a:lnTo>
                  <a:lnTo>
                    <a:pt x="226" y="267"/>
                  </a:lnTo>
                  <a:lnTo>
                    <a:pt x="226" y="266"/>
                  </a:lnTo>
                  <a:lnTo>
                    <a:pt x="233" y="264"/>
                  </a:lnTo>
                  <a:lnTo>
                    <a:pt x="233" y="262"/>
                  </a:lnTo>
                  <a:lnTo>
                    <a:pt x="224" y="262"/>
                  </a:lnTo>
                  <a:lnTo>
                    <a:pt x="224" y="254"/>
                  </a:lnTo>
                  <a:lnTo>
                    <a:pt x="223" y="252"/>
                  </a:lnTo>
                  <a:lnTo>
                    <a:pt x="219" y="259"/>
                  </a:lnTo>
                  <a:lnTo>
                    <a:pt x="217" y="259"/>
                  </a:lnTo>
                  <a:lnTo>
                    <a:pt x="217" y="254"/>
                  </a:lnTo>
                  <a:lnTo>
                    <a:pt x="216" y="254"/>
                  </a:lnTo>
                  <a:lnTo>
                    <a:pt x="214" y="245"/>
                  </a:lnTo>
                  <a:lnTo>
                    <a:pt x="214" y="250"/>
                  </a:lnTo>
                  <a:lnTo>
                    <a:pt x="212" y="247"/>
                  </a:lnTo>
                  <a:lnTo>
                    <a:pt x="210" y="250"/>
                  </a:lnTo>
                  <a:lnTo>
                    <a:pt x="207" y="250"/>
                  </a:lnTo>
                  <a:lnTo>
                    <a:pt x="202" y="245"/>
                  </a:lnTo>
                  <a:lnTo>
                    <a:pt x="202" y="245"/>
                  </a:lnTo>
                  <a:lnTo>
                    <a:pt x="204" y="242"/>
                  </a:lnTo>
                  <a:lnTo>
                    <a:pt x="204" y="236"/>
                  </a:lnTo>
                  <a:lnTo>
                    <a:pt x="200" y="238"/>
                  </a:lnTo>
                  <a:lnTo>
                    <a:pt x="198" y="235"/>
                  </a:lnTo>
                  <a:lnTo>
                    <a:pt x="195" y="236"/>
                  </a:lnTo>
                  <a:lnTo>
                    <a:pt x="190" y="235"/>
                  </a:lnTo>
                  <a:lnTo>
                    <a:pt x="188" y="236"/>
                  </a:lnTo>
                  <a:lnTo>
                    <a:pt x="179" y="235"/>
                  </a:lnTo>
                  <a:lnTo>
                    <a:pt x="178" y="233"/>
                  </a:lnTo>
                  <a:lnTo>
                    <a:pt x="186" y="231"/>
                  </a:lnTo>
                  <a:lnTo>
                    <a:pt x="183" y="231"/>
                  </a:lnTo>
                  <a:lnTo>
                    <a:pt x="183" y="228"/>
                  </a:lnTo>
                  <a:lnTo>
                    <a:pt x="179" y="228"/>
                  </a:lnTo>
                  <a:lnTo>
                    <a:pt x="183" y="226"/>
                  </a:lnTo>
                  <a:lnTo>
                    <a:pt x="181" y="224"/>
                  </a:lnTo>
                  <a:lnTo>
                    <a:pt x="176" y="224"/>
                  </a:lnTo>
                  <a:lnTo>
                    <a:pt x="174" y="226"/>
                  </a:lnTo>
                  <a:lnTo>
                    <a:pt x="169" y="224"/>
                  </a:lnTo>
                  <a:lnTo>
                    <a:pt x="169" y="226"/>
                  </a:lnTo>
                  <a:lnTo>
                    <a:pt x="169" y="226"/>
                  </a:lnTo>
                  <a:lnTo>
                    <a:pt x="160" y="221"/>
                  </a:lnTo>
                  <a:lnTo>
                    <a:pt x="160" y="219"/>
                  </a:lnTo>
                  <a:lnTo>
                    <a:pt x="164" y="217"/>
                  </a:lnTo>
                  <a:lnTo>
                    <a:pt x="160" y="216"/>
                  </a:lnTo>
                  <a:lnTo>
                    <a:pt x="160" y="216"/>
                  </a:lnTo>
                  <a:lnTo>
                    <a:pt x="167" y="214"/>
                  </a:lnTo>
                  <a:lnTo>
                    <a:pt x="164" y="212"/>
                  </a:lnTo>
                  <a:lnTo>
                    <a:pt x="165" y="209"/>
                  </a:lnTo>
                  <a:lnTo>
                    <a:pt x="164" y="207"/>
                  </a:lnTo>
                  <a:lnTo>
                    <a:pt x="160" y="210"/>
                  </a:lnTo>
                  <a:lnTo>
                    <a:pt x="159" y="210"/>
                  </a:lnTo>
                  <a:lnTo>
                    <a:pt x="159" y="202"/>
                  </a:lnTo>
                  <a:lnTo>
                    <a:pt x="159" y="202"/>
                  </a:lnTo>
                  <a:lnTo>
                    <a:pt x="159" y="197"/>
                  </a:lnTo>
                  <a:lnTo>
                    <a:pt x="157" y="191"/>
                  </a:lnTo>
                  <a:lnTo>
                    <a:pt x="152" y="193"/>
                  </a:lnTo>
                  <a:lnTo>
                    <a:pt x="152" y="190"/>
                  </a:lnTo>
                  <a:lnTo>
                    <a:pt x="145" y="190"/>
                  </a:lnTo>
                  <a:lnTo>
                    <a:pt x="145" y="184"/>
                  </a:lnTo>
                  <a:lnTo>
                    <a:pt x="140" y="179"/>
                  </a:lnTo>
                  <a:lnTo>
                    <a:pt x="141" y="174"/>
                  </a:lnTo>
                  <a:lnTo>
                    <a:pt x="141" y="167"/>
                  </a:lnTo>
                  <a:lnTo>
                    <a:pt x="138" y="169"/>
                  </a:lnTo>
                  <a:lnTo>
                    <a:pt x="127" y="157"/>
                  </a:lnTo>
                  <a:lnTo>
                    <a:pt x="127" y="153"/>
                  </a:lnTo>
                  <a:lnTo>
                    <a:pt x="129" y="152"/>
                  </a:lnTo>
                  <a:lnTo>
                    <a:pt x="129" y="150"/>
                  </a:lnTo>
                  <a:lnTo>
                    <a:pt x="124" y="150"/>
                  </a:lnTo>
                  <a:lnTo>
                    <a:pt x="122" y="145"/>
                  </a:lnTo>
                  <a:lnTo>
                    <a:pt x="122" y="141"/>
                  </a:lnTo>
                  <a:lnTo>
                    <a:pt x="124" y="138"/>
                  </a:lnTo>
                  <a:lnTo>
                    <a:pt x="127" y="138"/>
                  </a:lnTo>
                  <a:lnTo>
                    <a:pt x="126" y="136"/>
                  </a:lnTo>
                  <a:lnTo>
                    <a:pt x="127" y="133"/>
                  </a:lnTo>
                  <a:lnTo>
                    <a:pt x="126" y="129"/>
                  </a:lnTo>
                  <a:lnTo>
                    <a:pt x="127" y="127"/>
                  </a:lnTo>
                  <a:lnTo>
                    <a:pt x="127" y="126"/>
                  </a:lnTo>
                  <a:lnTo>
                    <a:pt x="127" y="114"/>
                  </a:lnTo>
                  <a:lnTo>
                    <a:pt x="127" y="107"/>
                  </a:lnTo>
                  <a:lnTo>
                    <a:pt x="127" y="105"/>
                  </a:lnTo>
                  <a:lnTo>
                    <a:pt x="114" y="96"/>
                  </a:lnTo>
                  <a:lnTo>
                    <a:pt x="105" y="95"/>
                  </a:lnTo>
                  <a:lnTo>
                    <a:pt x="100" y="91"/>
                  </a:lnTo>
                  <a:lnTo>
                    <a:pt x="96" y="81"/>
                  </a:lnTo>
                  <a:lnTo>
                    <a:pt x="95" y="79"/>
                  </a:lnTo>
                  <a:lnTo>
                    <a:pt x="95" y="76"/>
                  </a:lnTo>
                  <a:lnTo>
                    <a:pt x="74" y="38"/>
                  </a:lnTo>
                  <a:lnTo>
                    <a:pt x="65" y="31"/>
                  </a:lnTo>
                  <a:lnTo>
                    <a:pt x="64" y="26"/>
                  </a:lnTo>
                  <a:lnTo>
                    <a:pt x="51" y="7"/>
                  </a:lnTo>
                  <a:lnTo>
                    <a:pt x="39" y="12"/>
                  </a:lnTo>
                  <a:lnTo>
                    <a:pt x="34" y="24"/>
                  </a:lnTo>
                  <a:lnTo>
                    <a:pt x="22" y="29"/>
                  </a:lnTo>
                  <a:lnTo>
                    <a:pt x="19" y="20"/>
                  </a:lnTo>
                  <a:lnTo>
                    <a:pt x="13" y="17"/>
                  </a:lnTo>
                  <a:lnTo>
                    <a:pt x="17" y="12"/>
                  </a:lnTo>
                  <a:lnTo>
                    <a:pt x="13" y="10"/>
                  </a:lnTo>
                  <a:lnTo>
                    <a:pt x="17" y="13"/>
                  </a:lnTo>
                  <a:lnTo>
                    <a:pt x="12" y="15"/>
                  </a:lnTo>
                  <a:lnTo>
                    <a:pt x="0" y="0"/>
                  </a:lnTo>
                  <a:lnTo>
                    <a:pt x="0" y="0"/>
                  </a:lnTo>
                  <a:lnTo>
                    <a:pt x="12" y="0"/>
                  </a:lnTo>
                  <a:lnTo>
                    <a:pt x="26" y="0"/>
                  </a:lnTo>
                  <a:lnTo>
                    <a:pt x="39" y="0"/>
                  </a:lnTo>
                  <a:lnTo>
                    <a:pt x="50" y="0"/>
                  </a:lnTo>
                  <a:lnTo>
                    <a:pt x="64" y="0"/>
                  </a:lnTo>
                  <a:lnTo>
                    <a:pt x="77" y="0"/>
                  </a:lnTo>
                  <a:lnTo>
                    <a:pt x="89" y="0"/>
                  </a:lnTo>
                  <a:lnTo>
                    <a:pt x="103" y="0"/>
                  </a:lnTo>
                  <a:lnTo>
                    <a:pt x="115" y="0"/>
                  </a:lnTo>
                  <a:lnTo>
                    <a:pt x="127" y="0"/>
                  </a:lnTo>
                  <a:lnTo>
                    <a:pt x="141" y="0"/>
                  </a:lnTo>
                  <a:lnTo>
                    <a:pt x="155" y="0"/>
                  </a:lnTo>
                  <a:lnTo>
                    <a:pt x="167" y="0"/>
                  </a:lnTo>
                  <a:lnTo>
                    <a:pt x="181" y="0"/>
                  </a:lnTo>
                  <a:lnTo>
                    <a:pt x="193" y="0"/>
                  </a:lnTo>
                  <a:lnTo>
                    <a:pt x="205" y="0"/>
                  </a:lnTo>
                  <a:lnTo>
                    <a:pt x="214" y="0"/>
                  </a:lnTo>
                  <a:lnTo>
                    <a:pt x="228"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1824038" y="3024188"/>
              <a:ext cx="222250" cy="427038"/>
            </a:xfrm>
            <a:custGeom>
              <a:avLst/>
              <a:gdLst/>
              <a:ahLst/>
              <a:cxnLst>
                <a:cxn ang="0">
                  <a:pos x="128" y="0"/>
                </a:cxn>
                <a:cxn ang="0">
                  <a:pos x="104" y="0"/>
                </a:cxn>
                <a:cxn ang="0">
                  <a:pos x="76" y="0"/>
                </a:cxn>
                <a:cxn ang="0">
                  <a:pos x="50" y="0"/>
                </a:cxn>
                <a:cxn ang="0">
                  <a:pos x="26" y="0"/>
                </a:cxn>
                <a:cxn ang="0">
                  <a:pos x="0" y="0"/>
                </a:cxn>
                <a:cxn ang="0">
                  <a:pos x="0" y="55"/>
                </a:cxn>
                <a:cxn ang="0">
                  <a:pos x="0" y="103"/>
                </a:cxn>
                <a:cxn ang="0">
                  <a:pos x="0" y="160"/>
                </a:cxn>
                <a:cxn ang="0">
                  <a:pos x="0" y="164"/>
                </a:cxn>
                <a:cxn ang="0">
                  <a:pos x="5" y="171"/>
                </a:cxn>
                <a:cxn ang="0">
                  <a:pos x="11" y="174"/>
                </a:cxn>
                <a:cxn ang="0">
                  <a:pos x="14" y="172"/>
                </a:cxn>
                <a:cxn ang="0">
                  <a:pos x="19" y="181"/>
                </a:cxn>
                <a:cxn ang="0">
                  <a:pos x="23" y="184"/>
                </a:cxn>
                <a:cxn ang="0">
                  <a:pos x="28" y="191"/>
                </a:cxn>
                <a:cxn ang="0">
                  <a:pos x="30" y="195"/>
                </a:cxn>
                <a:cxn ang="0">
                  <a:pos x="33" y="198"/>
                </a:cxn>
                <a:cxn ang="0">
                  <a:pos x="43" y="209"/>
                </a:cxn>
                <a:cxn ang="0">
                  <a:pos x="52" y="214"/>
                </a:cxn>
                <a:cxn ang="0">
                  <a:pos x="61" y="224"/>
                </a:cxn>
                <a:cxn ang="0">
                  <a:pos x="66" y="231"/>
                </a:cxn>
                <a:cxn ang="0">
                  <a:pos x="69" y="235"/>
                </a:cxn>
                <a:cxn ang="0">
                  <a:pos x="75" y="245"/>
                </a:cxn>
                <a:cxn ang="0">
                  <a:pos x="73" y="255"/>
                </a:cxn>
                <a:cxn ang="0">
                  <a:pos x="76" y="261"/>
                </a:cxn>
                <a:cxn ang="0">
                  <a:pos x="100" y="269"/>
                </a:cxn>
                <a:cxn ang="0">
                  <a:pos x="140" y="269"/>
                </a:cxn>
                <a:cxn ang="0">
                  <a:pos x="140" y="229"/>
                </a:cxn>
                <a:cxn ang="0">
                  <a:pos x="140" y="169"/>
                </a:cxn>
                <a:cxn ang="0">
                  <a:pos x="140" y="98"/>
                </a:cxn>
                <a:cxn ang="0">
                  <a:pos x="140" y="29"/>
                </a:cxn>
                <a:cxn ang="0">
                  <a:pos x="140" y="0"/>
                </a:cxn>
              </a:cxnLst>
              <a:rect l="0" t="0" r="r" b="b"/>
              <a:pathLst>
                <a:path w="140" h="269">
                  <a:moveTo>
                    <a:pt x="140" y="0"/>
                  </a:moveTo>
                  <a:lnTo>
                    <a:pt x="128" y="0"/>
                  </a:lnTo>
                  <a:lnTo>
                    <a:pt x="116" y="0"/>
                  </a:lnTo>
                  <a:lnTo>
                    <a:pt x="104" y="0"/>
                  </a:lnTo>
                  <a:lnTo>
                    <a:pt x="90" y="0"/>
                  </a:lnTo>
                  <a:lnTo>
                    <a:pt x="76" y="0"/>
                  </a:lnTo>
                  <a:lnTo>
                    <a:pt x="62" y="0"/>
                  </a:lnTo>
                  <a:lnTo>
                    <a:pt x="50" y="0"/>
                  </a:lnTo>
                  <a:lnTo>
                    <a:pt x="38" y="0"/>
                  </a:lnTo>
                  <a:lnTo>
                    <a:pt x="26" y="0"/>
                  </a:lnTo>
                  <a:lnTo>
                    <a:pt x="12" y="0"/>
                  </a:lnTo>
                  <a:lnTo>
                    <a:pt x="0" y="0"/>
                  </a:lnTo>
                  <a:lnTo>
                    <a:pt x="0" y="29"/>
                  </a:lnTo>
                  <a:lnTo>
                    <a:pt x="0" y="55"/>
                  </a:lnTo>
                  <a:lnTo>
                    <a:pt x="0" y="79"/>
                  </a:lnTo>
                  <a:lnTo>
                    <a:pt x="0" y="103"/>
                  </a:lnTo>
                  <a:lnTo>
                    <a:pt x="0" y="129"/>
                  </a:lnTo>
                  <a:lnTo>
                    <a:pt x="0" y="160"/>
                  </a:lnTo>
                  <a:lnTo>
                    <a:pt x="4" y="164"/>
                  </a:lnTo>
                  <a:lnTo>
                    <a:pt x="0" y="164"/>
                  </a:lnTo>
                  <a:lnTo>
                    <a:pt x="0" y="167"/>
                  </a:lnTo>
                  <a:lnTo>
                    <a:pt x="5" y="171"/>
                  </a:lnTo>
                  <a:lnTo>
                    <a:pt x="9" y="171"/>
                  </a:lnTo>
                  <a:lnTo>
                    <a:pt x="11" y="174"/>
                  </a:lnTo>
                  <a:lnTo>
                    <a:pt x="12" y="176"/>
                  </a:lnTo>
                  <a:lnTo>
                    <a:pt x="14" y="172"/>
                  </a:lnTo>
                  <a:lnTo>
                    <a:pt x="17" y="176"/>
                  </a:lnTo>
                  <a:lnTo>
                    <a:pt x="19" y="181"/>
                  </a:lnTo>
                  <a:lnTo>
                    <a:pt x="21" y="181"/>
                  </a:lnTo>
                  <a:lnTo>
                    <a:pt x="23" y="184"/>
                  </a:lnTo>
                  <a:lnTo>
                    <a:pt x="24" y="193"/>
                  </a:lnTo>
                  <a:lnTo>
                    <a:pt x="28" y="191"/>
                  </a:lnTo>
                  <a:lnTo>
                    <a:pt x="31" y="193"/>
                  </a:lnTo>
                  <a:lnTo>
                    <a:pt x="30" y="195"/>
                  </a:lnTo>
                  <a:lnTo>
                    <a:pt x="31" y="197"/>
                  </a:lnTo>
                  <a:lnTo>
                    <a:pt x="33" y="198"/>
                  </a:lnTo>
                  <a:lnTo>
                    <a:pt x="36" y="198"/>
                  </a:lnTo>
                  <a:lnTo>
                    <a:pt x="43" y="209"/>
                  </a:lnTo>
                  <a:lnTo>
                    <a:pt x="47" y="207"/>
                  </a:lnTo>
                  <a:lnTo>
                    <a:pt x="52" y="214"/>
                  </a:lnTo>
                  <a:lnTo>
                    <a:pt x="52" y="217"/>
                  </a:lnTo>
                  <a:lnTo>
                    <a:pt x="61" y="224"/>
                  </a:lnTo>
                  <a:lnTo>
                    <a:pt x="61" y="228"/>
                  </a:lnTo>
                  <a:lnTo>
                    <a:pt x="66" y="231"/>
                  </a:lnTo>
                  <a:lnTo>
                    <a:pt x="68" y="235"/>
                  </a:lnTo>
                  <a:lnTo>
                    <a:pt x="69" y="235"/>
                  </a:lnTo>
                  <a:lnTo>
                    <a:pt x="73" y="238"/>
                  </a:lnTo>
                  <a:lnTo>
                    <a:pt x="75" y="245"/>
                  </a:lnTo>
                  <a:lnTo>
                    <a:pt x="75" y="252"/>
                  </a:lnTo>
                  <a:lnTo>
                    <a:pt x="73" y="255"/>
                  </a:lnTo>
                  <a:lnTo>
                    <a:pt x="76" y="255"/>
                  </a:lnTo>
                  <a:lnTo>
                    <a:pt x="76" y="261"/>
                  </a:lnTo>
                  <a:lnTo>
                    <a:pt x="83" y="269"/>
                  </a:lnTo>
                  <a:lnTo>
                    <a:pt x="100" y="269"/>
                  </a:lnTo>
                  <a:lnTo>
                    <a:pt x="123" y="269"/>
                  </a:lnTo>
                  <a:lnTo>
                    <a:pt x="140" y="269"/>
                  </a:lnTo>
                  <a:lnTo>
                    <a:pt x="140" y="248"/>
                  </a:lnTo>
                  <a:lnTo>
                    <a:pt x="140" y="229"/>
                  </a:lnTo>
                  <a:lnTo>
                    <a:pt x="140" y="202"/>
                  </a:lnTo>
                  <a:lnTo>
                    <a:pt x="140" y="169"/>
                  </a:lnTo>
                  <a:lnTo>
                    <a:pt x="140" y="138"/>
                  </a:lnTo>
                  <a:lnTo>
                    <a:pt x="140" y="98"/>
                  </a:lnTo>
                  <a:lnTo>
                    <a:pt x="140" y="62"/>
                  </a:lnTo>
                  <a:lnTo>
                    <a:pt x="140" y="29"/>
                  </a:lnTo>
                  <a:lnTo>
                    <a:pt x="140" y="0"/>
                  </a:lnTo>
                  <a:lnTo>
                    <a:pt x="14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2046288" y="3024188"/>
              <a:ext cx="192088" cy="427038"/>
            </a:xfrm>
            <a:custGeom>
              <a:avLst/>
              <a:gdLst/>
              <a:ahLst/>
              <a:cxnLst>
                <a:cxn ang="0">
                  <a:pos x="121" y="269"/>
                </a:cxn>
                <a:cxn ang="0">
                  <a:pos x="121" y="254"/>
                </a:cxn>
                <a:cxn ang="0">
                  <a:pos x="119" y="235"/>
                </a:cxn>
                <a:cxn ang="0">
                  <a:pos x="119" y="214"/>
                </a:cxn>
                <a:cxn ang="0">
                  <a:pos x="118" y="193"/>
                </a:cxn>
                <a:cxn ang="0">
                  <a:pos x="116" y="178"/>
                </a:cxn>
                <a:cxn ang="0">
                  <a:pos x="116" y="157"/>
                </a:cxn>
                <a:cxn ang="0">
                  <a:pos x="114" y="133"/>
                </a:cxn>
                <a:cxn ang="0">
                  <a:pos x="113" y="110"/>
                </a:cxn>
                <a:cxn ang="0">
                  <a:pos x="113" y="96"/>
                </a:cxn>
                <a:cxn ang="0">
                  <a:pos x="113" y="74"/>
                </a:cxn>
                <a:cxn ang="0">
                  <a:pos x="113" y="51"/>
                </a:cxn>
                <a:cxn ang="0">
                  <a:pos x="113" y="26"/>
                </a:cxn>
                <a:cxn ang="0">
                  <a:pos x="113" y="0"/>
                </a:cxn>
                <a:cxn ang="0">
                  <a:pos x="104" y="0"/>
                </a:cxn>
                <a:cxn ang="0">
                  <a:pos x="90" y="0"/>
                </a:cxn>
                <a:cxn ang="0">
                  <a:pos x="78" y="0"/>
                </a:cxn>
                <a:cxn ang="0">
                  <a:pos x="64" y="0"/>
                </a:cxn>
                <a:cxn ang="0">
                  <a:pos x="50" y="0"/>
                </a:cxn>
                <a:cxn ang="0">
                  <a:pos x="40" y="0"/>
                </a:cxn>
                <a:cxn ang="0">
                  <a:pos x="26" y="0"/>
                </a:cxn>
                <a:cxn ang="0">
                  <a:pos x="12" y="0"/>
                </a:cxn>
                <a:cxn ang="0">
                  <a:pos x="0" y="0"/>
                </a:cxn>
                <a:cxn ang="0">
                  <a:pos x="0" y="0"/>
                </a:cxn>
                <a:cxn ang="0">
                  <a:pos x="0" y="29"/>
                </a:cxn>
                <a:cxn ang="0">
                  <a:pos x="0" y="62"/>
                </a:cxn>
                <a:cxn ang="0">
                  <a:pos x="0" y="98"/>
                </a:cxn>
                <a:cxn ang="0">
                  <a:pos x="0" y="138"/>
                </a:cxn>
                <a:cxn ang="0">
                  <a:pos x="0" y="169"/>
                </a:cxn>
                <a:cxn ang="0">
                  <a:pos x="0" y="202"/>
                </a:cxn>
                <a:cxn ang="0">
                  <a:pos x="0" y="229"/>
                </a:cxn>
                <a:cxn ang="0">
                  <a:pos x="0" y="248"/>
                </a:cxn>
                <a:cxn ang="0">
                  <a:pos x="0" y="269"/>
                </a:cxn>
                <a:cxn ang="0">
                  <a:pos x="21" y="269"/>
                </a:cxn>
                <a:cxn ang="0">
                  <a:pos x="43" y="269"/>
                </a:cxn>
                <a:cxn ang="0">
                  <a:pos x="68" y="269"/>
                </a:cxn>
                <a:cxn ang="0">
                  <a:pos x="85" y="269"/>
                </a:cxn>
                <a:cxn ang="0">
                  <a:pos x="102" y="269"/>
                </a:cxn>
                <a:cxn ang="0">
                  <a:pos x="121" y="269"/>
                </a:cxn>
                <a:cxn ang="0">
                  <a:pos x="121" y="269"/>
                </a:cxn>
              </a:cxnLst>
              <a:rect l="0" t="0" r="r" b="b"/>
              <a:pathLst>
                <a:path w="121" h="269">
                  <a:moveTo>
                    <a:pt x="121" y="269"/>
                  </a:moveTo>
                  <a:lnTo>
                    <a:pt x="121" y="254"/>
                  </a:lnTo>
                  <a:lnTo>
                    <a:pt x="119" y="235"/>
                  </a:lnTo>
                  <a:lnTo>
                    <a:pt x="119" y="214"/>
                  </a:lnTo>
                  <a:lnTo>
                    <a:pt x="118" y="193"/>
                  </a:lnTo>
                  <a:lnTo>
                    <a:pt x="116" y="178"/>
                  </a:lnTo>
                  <a:lnTo>
                    <a:pt x="116" y="157"/>
                  </a:lnTo>
                  <a:lnTo>
                    <a:pt x="114" y="133"/>
                  </a:lnTo>
                  <a:lnTo>
                    <a:pt x="113" y="110"/>
                  </a:lnTo>
                  <a:lnTo>
                    <a:pt x="113" y="96"/>
                  </a:lnTo>
                  <a:lnTo>
                    <a:pt x="113" y="74"/>
                  </a:lnTo>
                  <a:lnTo>
                    <a:pt x="113" y="51"/>
                  </a:lnTo>
                  <a:lnTo>
                    <a:pt x="113" y="26"/>
                  </a:lnTo>
                  <a:lnTo>
                    <a:pt x="113" y="0"/>
                  </a:lnTo>
                  <a:lnTo>
                    <a:pt x="104" y="0"/>
                  </a:lnTo>
                  <a:lnTo>
                    <a:pt x="90" y="0"/>
                  </a:lnTo>
                  <a:lnTo>
                    <a:pt x="78" y="0"/>
                  </a:lnTo>
                  <a:lnTo>
                    <a:pt x="64" y="0"/>
                  </a:lnTo>
                  <a:lnTo>
                    <a:pt x="50" y="0"/>
                  </a:lnTo>
                  <a:lnTo>
                    <a:pt x="40" y="0"/>
                  </a:lnTo>
                  <a:lnTo>
                    <a:pt x="26" y="0"/>
                  </a:lnTo>
                  <a:lnTo>
                    <a:pt x="12" y="0"/>
                  </a:lnTo>
                  <a:lnTo>
                    <a:pt x="0" y="0"/>
                  </a:lnTo>
                  <a:lnTo>
                    <a:pt x="0" y="0"/>
                  </a:lnTo>
                  <a:lnTo>
                    <a:pt x="0" y="29"/>
                  </a:lnTo>
                  <a:lnTo>
                    <a:pt x="0" y="62"/>
                  </a:lnTo>
                  <a:lnTo>
                    <a:pt x="0" y="98"/>
                  </a:lnTo>
                  <a:lnTo>
                    <a:pt x="0" y="138"/>
                  </a:lnTo>
                  <a:lnTo>
                    <a:pt x="0" y="169"/>
                  </a:lnTo>
                  <a:lnTo>
                    <a:pt x="0" y="202"/>
                  </a:lnTo>
                  <a:lnTo>
                    <a:pt x="0" y="229"/>
                  </a:lnTo>
                  <a:lnTo>
                    <a:pt x="0" y="248"/>
                  </a:lnTo>
                  <a:lnTo>
                    <a:pt x="0" y="269"/>
                  </a:lnTo>
                  <a:lnTo>
                    <a:pt x="21" y="269"/>
                  </a:lnTo>
                  <a:lnTo>
                    <a:pt x="43" y="269"/>
                  </a:lnTo>
                  <a:lnTo>
                    <a:pt x="68" y="269"/>
                  </a:lnTo>
                  <a:lnTo>
                    <a:pt x="85" y="269"/>
                  </a:lnTo>
                  <a:lnTo>
                    <a:pt x="102" y="269"/>
                  </a:lnTo>
                  <a:lnTo>
                    <a:pt x="121" y="269"/>
                  </a:lnTo>
                  <a:lnTo>
                    <a:pt x="121" y="26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p:nvSpPr>
          <p:spPr bwMode="auto">
            <a:xfrm>
              <a:off x="2225675" y="3024188"/>
              <a:ext cx="290513" cy="427038"/>
            </a:xfrm>
            <a:custGeom>
              <a:avLst/>
              <a:gdLst/>
              <a:ahLst/>
              <a:cxnLst>
                <a:cxn ang="0">
                  <a:pos x="96" y="259"/>
                </a:cxn>
                <a:cxn ang="0">
                  <a:pos x="96" y="245"/>
                </a:cxn>
                <a:cxn ang="0">
                  <a:pos x="96" y="226"/>
                </a:cxn>
                <a:cxn ang="0">
                  <a:pos x="96" y="204"/>
                </a:cxn>
                <a:cxn ang="0">
                  <a:pos x="96" y="183"/>
                </a:cxn>
                <a:cxn ang="0">
                  <a:pos x="105" y="174"/>
                </a:cxn>
                <a:cxn ang="0">
                  <a:pos x="115" y="164"/>
                </a:cxn>
                <a:cxn ang="0">
                  <a:pos x="126" y="150"/>
                </a:cxn>
                <a:cxn ang="0">
                  <a:pos x="138" y="138"/>
                </a:cxn>
                <a:cxn ang="0">
                  <a:pos x="145" y="129"/>
                </a:cxn>
                <a:cxn ang="0">
                  <a:pos x="155" y="117"/>
                </a:cxn>
                <a:cxn ang="0">
                  <a:pos x="167" y="105"/>
                </a:cxn>
                <a:cxn ang="0">
                  <a:pos x="178" y="93"/>
                </a:cxn>
                <a:cxn ang="0">
                  <a:pos x="183" y="86"/>
                </a:cxn>
                <a:cxn ang="0">
                  <a:pos x="176" y="86"/>
                </a:cxn>
                <a:cxn ang="0">
                  <a:pos x="165" y="81"/>
                </a:cxn>
                <a:cxn ang="0">
                  <a:pos x="159" y="76"/>
                </a:cxn>
                <a:cxn ang="0">
                  <a:pos x="153" y="74"/>
                </a:cxn>
                <a:cxn ang="0">
                  <a:pos x="136" y="83"/>
                </a:cxn>
                <a:cxn ang="0">
                  <a:pos x="136" y="81"/>
                </a:cxn>
                <a:cxn ang="0">
                  <a:pos x="131" y="83"/>
                </a:cxn>
                <a:cxn ang="0">
                  <a:pos x="134" y="77"/>
                </a:cxn>
                <a:cxn ang="0">
                  <a:pos x="134" y="69"/>
                </a:cxn>
                <a:cxn ang="0">
                  <a:pos x="131" y="64"/>
                </a:cxn>
                <a:cxn ang="0">
                  <a:pos x="131" y="55"/>
                </a:cxn>
                <a:cxn ang="0">
                  <a:pos x="126" y="43"/>
                </a:cxn>
                <a:cxn ang="0">
                  <a:pos x="124" y="34"/>
                </a:cxn>
                <a:cxn ang="0">
                  <a:pos x="110" y="34"/>
                </a:cxn>
                <a:cxn ang="0">
                  <a:pos x="108" y="41"/>
                </a:cxn>
                <a:cxn ang="0">
                  <a:pos x="108" y="32"/>
                </a:cxn>
                <a:cxn ang="0">
                  <a:pos x="107" y="34"/>
                </a:cxn>
                <a:cxn ang="0">
                  <a:pos x="102" y="27"/>
                </a:cxn>
                <a:cxn ang="0">
                  <a:pos x="100" y="27"/>
                </a:cxn>
                <a:cxn ang="0">
                  <a:pos x="102" y="22"/>
                </a:cxn>
                <a:cxn ang="0">
                  <a:pos x="103" y="0"/>
                </a:cxn>
                <a:cxn ang="0">
                  <a:pos x="91" y="0"/>
                </a:cxn>
                <a:cxn ang="0">
                  <a:pos x="77" y="0"/>
                </a:cxn>
                <a:cxn ang="0">
                  <a:pos x="63" y="0"/>
                </a:cxn>
                <a:cxn ang="0">
                  <a:pos x="51" y="0"/>
                </a:cxn>
                <a:cxn ang="0">
                  <a:pos x="39" y="0"/>
                </a:cxn>
                <a:cxn ang="0">
                  <a:pos x="27" y="0"/>
                </a:cxn>
                <a:cxn ang="0">
                  <a:pos x="13" y="0"/>
                </a:cxn>
                <a:cxn ang="0">
                  <a:pos x="0" y="0"/>
                </a:cxn>
                <a:cxn ang="0">
                  <a:pos x="0" y="0"/>
                </a:cxn>
                <a:cxn ang="0">
                  <a:pos x="0" y="26"/>
                </a:cxn>
                <a:cxn ang="0">
                  <a:pos x="0" y="51"/>
                </a:cxn>
                <a:cxn ang="0">
                  <a:pos x="0" y="74"/>
                </a:cxn>
                <a:cxn ang="0">
                  <a:pos x="0" y="96"/>
                </a:cxn>
                <a:cxn ang="0">
                  <a:pos x="0" y="110"/>
                </a:cxn>
                <a:cxn ang="0">
                  <a:pos x="1" y="133"/>
                </a:cxn>
                <a:cxn ang="0">
                  <a:pos x="3" y="157"/>
                </a:cxn>
                <a:cxn ang="0">
                  <a:pos x="3" y="178"/>
                </a:cxn>
                <a:cxn ang="0">
                  <a:pos x="5" y="193"/>
                </a:cxn>
                <a:cxn ang="0">
                  <a:pos x="6" y="214"/>
                </a:cxn>
                <a:cxn ang="0">
                  <a:pos x="6" y="235"/>
                </a:cxn>
                <a:cxn ang="0">
                  <a:pos x="8" y="254"/>
                </a:cxn>
                <a:cxn ang="0">
                  <a:pos x="8" y="269"/>
                </a:cxn>
                <a:cxn ang="0">
                  <a:pos x="8" y="269"/>
                </a:cxn>
                <a:cxn ang="0">
                  <a:pos x="27" y="269"/>
                </a:cxn>
                <a:cxn ang="0">
                  <a:pos x="50" y="269"/>
                </a:cxn>
                <a:cxn ang="0">
                  <a:pos x="67" y="269"/>
                </a:cxn>
                <a:cxn ang="0">
                  <a:pos x="96" y="269"/>
                </a:cxn>
                <a:cxn ang="0">
                  <a:pos x="96" y="259"/>
                </a:cxn>
              </a:cxnLst>
              <a:rect l="0" t="0" r="r" b="b"/>
              <a:pathLst>
                <a:path w="183" h="269">
                  <a:moveTo>
                    <a:pt x="96" y="259"/>
                  </a:moveTo>
                  <a:lnTo>
                    <a:pt x="96" y="245"/>
                  </a:lnTo>
                  <a:lnTo>
                    <a:pt x="96" y="226"/>
                  </a:lnTo>
                  <a:lnTo>
                    <a:pt x="96" y="204"/>
                  </a:lnTo>
                  <a:lnTo>
                    <a:pt x="96" y="183"/>
                  </a:lnTo>
                  <a:lnTo>
                    <a:pt x="105" y="174"/>
                  </a:lnTo>
                  <a:lnTo>
                    <a:pt x="115" y="164"/>
                  </a:lnTo>
                  <a:lnTo>
                    <a:pt x="126" y="150"/>
                  </a:lnTo>
                  <a:lnTo>
                    <a:pt x="138" y="138"/>
                  </a:lnTo>
                  <a:lnTo>
                    <a:pt x="145" y="129"/>
                  </a:lnTo>
                  <a:lnTo>
                    <a:pt x="155" y="117"/>
                  </a:lnTo>
                  <a:lnTo>
                    <a:pt x="167" y="105"/>
                  </a:lnTo>
                  <a:lnTo>
                    <a:pt x="178" y="93"/>
                  </a:lnTo>
                  <a:lnTo>
                    <a:pt x="183" y="86"/>
                  </a:lnTo>
                  <a:lnTo>
                    <a:pt x="176" y="86"/>
                  </a:lnTo>
                  <a:lnTo>
                    <a:pt x="165" y="81"/>
                  </a:lnTo>
                  <a:lnTo>
                    <a:pt x="159" y="76"/>
                  </a:lnTo>
                  <a:lnTo>
                    <a:pt x="153" y="74"/>
                  </a:lnTo>
                  <a:lnTo>
                    <a:pt x="136" y="83"/>
                  </a:lnTo>
                  <a:lnTo>
                    <a:pt x="136" y="81"/>
                  </a:lnTo>
                  <a:lnTo>
                    <a:pt x="131" y="83"/>
                  </a:lnTo>
                  <a:lnTo>
                    <a:pt x="134" y="77"/>
                  </a:lnTo>
                  <a:lnTo>
                    <a:pt x="134" y="69"/>
                  </a:lnTo>
                  <a:lnTo>
                    <a:pt x="131" y="64"/>
                  </a:lnTo>
                  <a:lnTo>
                    <a:pt x="131" y="55"/>
                  </a:lnTo>
                  <a:lnTo>
                    <a:pt x="126" y="43"/>
                  </a:lnTo>
                  <a:lnTo>
                    <a:pt x="124" y="34"/>
                  </a:lnTo>
                  <a:lnTo>
                    <a:pt x="110" y="34"/>
                  </a:lnTo>
                  <a:lnTo>
                    <a:pt x="108" y="41"/>
                  </a:lnTo>
                  <a:lnTo>
                    <a:pt x="108" y="32"/>
                  </a:lnTo>
                  <a:lnTo>
                    <a:pt x="107" y="34"/>
                  </a:lnTo>
                  <a:lnTo>
                    <a:pt x="102" y="27"/>
                  </a:lnTo>
                  <a:lnTo>
                    <a:pt x="100" y="27"/>
                  </a:lnTo>
                  <a:lnTo>
                    <a:pt x="102" y="22"/>
                  </a:lnTo>
                  <a:lnTo>
                    <a:pt x="103" y="0"/>
                  </a:lnTo>
                  <a:lnTo>
                    <a:pt x="91" y="0"/>
                  </a:lnTo>
                  <a:lnTo>
                    <a:pt x="77" y="0"/>
                  </a:lnTo>
                  <a:lnTo>
                    <a:pt x="63" y="0"/>
                  </a:lnTo>
                  <a:lnTo>
                    <a:pt x="51" y="0"/>
                  </a:lnTo>
                  <a:lnTo>
                    <a:pt x="39" y="0"/>
                  </a:lnTo>
                  <a:lnTo>
                    <a:pt x="27" y="0"/>
                  </a:lnTo>
                  <a:lnTo>
                    <a:pt x="13" y="0"/>
                  </a:lnTo>
                  <a:lnTo>
                    <a:pt x="0" y="0"/>
                  </a:lnTo>
                  <a:lnTo>
                    <a:pt x="0" y="0"/>
                  </a:lnTo>
                  <a:lnTo>
                    <a:pt x="0" y="26"/>
                  </a:lnTo>
                  <a:lnTo>
                    <a:pt x="0" y="51"/>
                  </a:lnTo>
                  <a:lnTo>
                    <a:pt x="0" y="74"/>
                  </a:lnTo>
                  <a:lnTo>
                    <a:pt x="0" y="96"/>
                  </a:lnTo>
                  <a:lnTo>
                    <a:pt x="0" y="110"/>
                  </a:lnTo>
                  <a:lnTo>
                    <a:pt x="1" y="133"/>
                  </a:lnTo>
                  <a:lnTo>
                    <a:pt x="3" y="157"/>
                  </a:lnTo>
                  <a:lnTo>
                    <a:pt x="3" y="178"/>
                  </a:lnTo>
                  <a:lnTo>
                    <a:pt x="5" y="193"/>
                  </a:lnTo>
                  <a:lnTo>
                    <a:pt x="6" y="214"/>
                  </a:lnTo>
                  <a:lnTo>
                    <a:pt x="6" y="235"/>
                  </a:lnTo>
                  <a:lnTo>
                    <a:pt x="8" y="254"/>
                  </a:lnTo>
                  <a:lnTo>
                    <a:pt x="8" y="269"/>
                  </a:lnTo>
                  <a:lnTo>
                    <a:pt x="8" y="269"/>
                  </a:lnTo>
                  <a:lnTo>
                    <a:pt x="27" y="269"/>
                  </a:lnTo>
                  <a:lnTo>
                    <a:pt x="50" y="269"/>
                  </a:lnTo>
                  <a:lnTo>
                    <a:pt x="67" y="269"/>
                  </a:lnTo>
                  <a:lnTo>
                    <a:pt x="96" y="269"/>
                  </a:lnTo>
                  <a:lnTo>
                    <a:pt x="96" y="25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Freeform 16"/>
            <p:cNvSpPr>
              <a:spLocks/>
            </p:cNvSpPr>
            <p:nvPr/>
          </p:nvSpPr>
          <p:spPr bwMode="auto">
            <a:xfrm>
              <a:off x="2378075" y="3160713"/>
              <a:ext cx="466725" cy="512763"/>
            </a:xfrm>
            <a:custGeom>
              <a:avLst/>
              <a:gdLst/>
              <a:ahLst/>
              <a:cxnLst>
                <a:cxn ang="0">
                  <a:pos x="220" y="161"/>
                </a:cxn>
                <a:cxn ang="0">
                  <a:pos x="220" y="214"/>
                </a:cxn>
                <a:cxn ang="0">
                  <a:pos x="225" y="228"/>
                </a:cxn>
                <a:cxn ang="0">
                  <a:pos x="249" y="242"/>
                </a:cxn>
                <a:cxn ang="0">
                  <a:pos x="261" y="252"/>
                </a:cxn>
                <a:cxn ang="0">
                  <a:pos x="273" y="257"/>
                </a:cxn>
                <a:cxn ang="0">
                  <a:pos x="292" y="254"/>
                </a:cxn>
                <a:cxn ang="0">
                  <a:pos x="289" y="264"/>
                </a:cxn>
                <a:cxn ang="0">
                  <a:pos x="272" y="276"/>
                </a:cxn>
                <a:cxn ang="0">
                  <a:pos x="254" y="282"/>
                </a:cxn>
                <a:cxn ang="0">
                  <a:pos x="241" y="285"/>
                </a:cxn>
                <a:cxn ang="0">
                  <a:pos x="223" y="301"/>
                </a:cxn>
                <a:cxn ang="0">
                  <a:pos x="230" y="308"/>
                </a:cxn>
                <a:cxn ang="0">
                  <a:pos x="211" y="308"/>
                </a:cxn>
                <a:cxn ang="0">
                  <a:pos x="192" y="313"/>
                </a:cxn>
                <a:cxn ang="0">
                  <a:pos x="180" y="323"/>
                </a:cxn>
                <a:cxn ang="0">
                  <a:pos x="173" y="316"/>
                </a:cxn>
                <a:cxn ang="0">
                  <a:pos x="180" y="314"/>
                </a:cxn>
                <a:cxn ang="0">
                  <a:pos x="182" y="302"/>
                </a:cxn>
                <a:cxn ang="0">
                  <a:pos x="189" y="282"/>
                </a:cxn>
                <a:cxn ang="0">
                  <a:pos x="190" y="259"/>
                </a:cxn>
                <a:cxn ang="0">
                  <a:pos x="201" y="264"/>
                </a:cxn>
                <a:cxn ang="0">
                  <a:pos x="201" y="273"/>
                </a:cxn>
                <a:cxn ang="0">
                  <a:pos x="213" y="273"/>
                </a:cxn>
                <a:cxn ang="0">
                  <a:pos x="218" y="268"/>
                </a:cxn>
                <a:cxn ang="0">
                  <a:pos x="213" y="257"/>
                </a:cxn>
                <a:cxn ang="0">
                  <a:pos x="206" y="247"/>
                </a:cxn>
                <a:cxn ang="0">
                  <a:pos x="192" y="244"/>
                </a:cxn>
                <a:cxn ang="0">
                  <a:pos x="161" y="238"/>
                </a:cxn>
                <a:cxn ang="0">
                  <a:pos x="152" y="235"/>
                </a:cxn>
                <a:cxn ang="0">
                  <a:pos x="151" y="228"/>
                </a:cxn>
                <a:cxn ang="0">
                  <a:pos x="147" y="221"/>
                </a:cxn>
                <a:cxn ang="0">
                  <a:pos x="146" y="204"/>
                </a:cxn>
                <a:cxn ang="0">
                  <a:pos x="123" y="188"/>
                </a:cxn>
                <a:cxn ang="0">
                  <a:pos x="109" y="185"/>
                </a:cxn>
                <a:cxn ang="0">
                  <a:pos x="99" y="188"/>
                </a:cxn>
                <a:cxn ang="0">
                  <a:pos x="95" y="187"/>
                </a:cxn>
                <a:cxn ang="0">
                  <a:pos x="88" y="192"/>
                </a:cxn>
                <a:cxn ang="0">
                  <a:pos x="61" y="200"/>
                </a:cxn>
                <a:cxn ang="0">
                  <a:pos x="23" y="192"/>
                </a:cxn>
                <a:cxn ang="0">
                  <a:pos x="4" y="175"/>
                </a:cxn>
                <a:cxn ang="0">
                  <a:pos x="0" y="159"/>
                </a:cxn>
                <a:cxn ang="0">
                  <a:pos x="0" y="97"/>
                </a:cxn>
                <a:cxn ang="0">
                  <a:pos x="30" y="64"/>
                </a:cxn>
                <a:cxn ang="0">
                  <a:pos x="59" y="31"/>
                </a:cxn>
                <a:cxn ang="0">
                  <a:pos x="87" y="0"/>
                </a:cxn>
                <a:cxn ang="0">
                  <a:pos x="107" y="21"/>
                </a:cxn>
                <a:cxn ang="0">
                  <a:pos x="139" y="36"/>
                </a:cxn>
                <a:cxn ang="0">
                  <a:pos x="170" y="38"/>
                </a:cxn>
                <a:cxn ang="0">
                  <a:pos x="182" y="48"/>
                </a:cxn>
                <a:cxn ang="0">
                  <a:pos x="184" y="86"/>
                </a:cxn>
                <a:cxn ang="0">
                  <a:pos x="194" y="109"/>
                </a:cxn>
                <a:cxn ang="0">
                  <a:pos x="204" y="121"/>
                </a:cxn>
                <a:cxn ang="0">
                  <a:pos x="209" y="131"/>
                </a:cxn>
                <a:cxn ang="0">
                  <a:pos x="218" y="130"/>
                </a:cxn>
              </a:cxnLst>
              <a:rect l="0" t="0" r="r" b="b"/>
              <a:pathLst>
                <a:path w="294" h="323">
                  <a:moveTo>
                    <a:pt x="220" y="131"/>
                  </a:moveTo>
                  <a:lnTo>
                    <a:pt x="220" y="142"/>
                  </a:lnTo>
                  <a:lnTo>
                    <a:pt x="220" y="161"/>
                  </a:lnTo>
                  <a:lnTo>
                    <a:pt x="220" y="183"/>
                  </a:lnTo>
                  <a:lnTo>
                    <a:pt x="220" y="200"/>
                  </a:lnTo>
                  <a:lnTo>
                    <a:pt x="220" y="214"/>
                  </a:lnTo>
                  <a:lnTo>
                    <a:pt x="222" y="219"/>
                  </a:lnTo>
                  <a:lnTo>
                    <a:pt x="222" y="221"/>
                  </a:lnTo>
                  <a:lnTo>
                    <a:pt x="225" y="228"/>
                  </a:lnTo>
                  <a:lnTo>
                    <a:pt x="228" y="233"/>
                  </a:lnTo>
                  <a:lnTo>
                    <a:pt x="232" y="238"/>
                  </a:lnTo>
                  <a:lnTo>
                    <a:pt x="249" y="242"/>
                  </a:lnTo>
                  <a:lnTo>
                    <a:pt x="253" y="245"/>
                  </a:lnTo>
                  <a:lnTo>
                    <a:pt x="260" y="247"/>
                  </a:lnTo>
                  <a:lnTo>
                    <a:pt x="261" y="252"/>
                  </a:lnTo>
                  <a:lnTo>
                    <a:pt x="265" y="256"/>
                  </a:lnTo>
                  <a:lnTo>
                    <a:pt x="270" y="254"/>
                  </a:lnTo>
                  <a:lnTo>
                    <a:pt x="273" y="257"/>
                  </a:lnTo>
                  <a:lnTo>
                    <a:pt x="280" y="252"/>
                  </a:lnTo>
                  <a:lnTo>
                    <a:pt x="289" y="252"/>
                  </a:lnTo>
                  <a:lnTo>
                    <a:pt x="292" y="254"/>
                  </a:lnTo>
                  <a:lnTo>
                    <a:pt x="292" y="257"/>
                  </a:lnTo>
                  <a:lnTo>
                    <a:pt x="294" y="261"/>
                  </a:lnTo>
                  <a:lnTo>
                    <a:pt x="289" y="264"/>
                  </a:lnTo>
                  <a:lnTo>
                    <a:pt x="284" y="264"/>
                  </a:lnTo>
                  <a:lnTo>
                    <a:pt x="275" y="271"/>
                  </a:lnTo>
                  <a:lnTo>
                    <a:pt x="272" y="276"/>
                  </a:lnTo>
                  <a:lnTo>
                    <a:pt x="258" y="283"/>
                  </a:lnTo>
                  <a:lnTo>
                    <a:pt x="256" y="282"/>
                  </a:lnTo>
                  <a:lnTo>
                    <a:pt x="254" y="282"/>
                  </a:lnTo>
                  <a:lnTo>
                    <a:pt x="256" y="287"/>
                  </a:lnTo>
                  <a:lnTo>
                    <a:pt x="249" y="285"/>
                  </a:lnTo>
                  <a:lnTo>
                    <a:pt x="241" y="285"/>
                  </a:lnTo>
                  <a:lnTo>
                    <a:pt x="227" y="289"/>
                  </a:lnTo>
                  <a:lnTo>
                    <a:pt x="218" y="299"/>
                  </a:lnTo>
                  <a:lnTo>
                    <a:pt x="223" y="301"/>
                  </a:lnTo>
                  <a:lnTo>
                    <a:pt x="225" y="299"/>
                  </a:lnTo>
                  <a:lnTo>
                    <a:pt x="228" y="299"/>
                  </a:lnTo>
                  <a:lnTo>
                    <a:pt x="230" y="308"/>
                  </a:lnTo>
                  <a:lnTo>
                    <a:pt x="225" y="306"/>
                  </a:lnTo>
                  <a:lnTo>
                    <a:pt x="218" y="306"/>
                  </a:lnTo>
                  <a:lnTo>
                    <a:pt x="211" y="308"/>
                  </a:lnTo>
                  <a:lnTo>
                    <a:pt x="206" y="311"/>
                  </a:lnTo>
                  <a:lnTo>
                    <a:pt x="199" y="309"/>
                  </a:lnTo>
                  <a:lnTo>
                    <a:pt x="192" y="313"/>
                  </a:lnTo>
                  <a:lnTo>
                    <a:pt x="189" y="316"/>
                  </a:lnTo>
                  <a:lnTo>
                    <a:pt x="185" y="318"/>
                  </a:lnTo>
                  <a:lnTo>
                    <a:pt x="180" y="323"/>
                  </a:lnTo>
                  <a:lnTo>
                    <a:pt x="170" y="323"/>
                  </a:lnTo>
                  <a:lnTo>
                    <a:pt x="170" y="320"/>
                  </a:lnTo>
                  <a:lnTo>
                    <a:pt x="173" y="316"/>
                  </a:lnTo>
                  <a:lnTo>
                    <a:pt x="177" y="316"/>
                  </a:lnTo>
                  <a:lnTo>
                    <a:pt x="180" y="316"/>
                  </a:lnTo>
                  <a:lnTo>
                    <a:pt x="180" y="314"/>
                  </a:lnTo>
                  <a:lnTo>
                    <a:pt x="178" y="311"/>
                  </a:lnTo>
                  <a:lnTo>
                    <a:pt x="180" y="302"/>
                  </a:lnTo>
                  <a:lnTo>
                    <a:pt x="182" y="302"/>
                  </a:lnTo>
                  <a:lnTo>
                    <a:pt x="189" y="297"/>
                  </a:lnTo>
                  <a:lnTo>
                    <a:pt x="190" y="292"/>
                  </a:lnTo>
                  <a:lnTo>
                    <a:pt x="189" y="282"/>
                  </a:lnTo>
                  <a:lnTo>
                    <a:pt x="196" y="270"/>
                  </a:lnTo>
                  <a:lnTo>
                    <a:pt x="194" y="264"/>
                  </a:lnTo>
                  <a:lnTo>
                    <a:pt x="190" y="259"/>
                  </a:lnTo>
                  <a:lnTo>
                    <a:pt x="196" y="259"/>
                  </a:lnTo>
                  <a:lnTo>
                    <a:pt x="197" y="266"/>
                  </a:lnTo>
                  <a:lnTo>
                    <a:pt x="201" y="264"/>
                  </a:lnTo>
                  <a:lnTo>
                    <a:pt x="199" y="268"/>
                  </a:lnTo>
                  <a:lnTo>
                    <a:pt x="201" y="268"/>
                  </a:lnTo>
                  <a:lnTo>
                    <a:pt x="201" y="273"/>
                  </a:lnTo>
                  <a:lnTo>
                    <a:pt x="204" y="270"/>
                  </a:lnTo>
                  <a:lnTo>
                    <a:pt x="206" y="273"/>
                  </a:lnTo>
                  <a:lnTo>
                    <a:pt x="213" y="273"/>
                  </a:lnTo>
                  <a:lnTo>
                    <a:pt x="215" y="273"/>
                  </a:lnTo>
                  <a:lnTo>
                    <a:pt x="213" y="268"/>
                  </a:lnTo>
                  <a:lnTo>
                    <a:pt x="218" y="268"/>
                  </a:lnTo>
                  <a:lnTo>
                    <a:pt x="218" y="266"/>
                  </a:lnTo>
                  <a:lnTo>
                    <a:pt x="213" y="263"/>
                  </a:lnTo>
                  <a:lnTo>
                    <a:pt x="213" y="257"/>
                  </a:lnTo>
                  <a:lnTo>
                    <a:pt x="211" y="256"/>
                  </a:lnTo>
                  <a:lnTo>
                    <a:pt x="206" y="252"/>
                  </a:lnTo>
                  <a:lnTo>
                    <a:pt x="206" y="247"/>
                  </a:lnTo>
                  <a:lnTo>
                    <a:pt x="203" y="245"/>
                  </a:lnTo>
                  <a:lnTo>
                    <a:pt x="192" y="245"/>
                  </a:lnTo>
                  <a:lnTo>
                    <a:pt x="192" y="244"/>
                  </a:lnTo>
                  <a:lnTo>
                    <a:pt x="175" y="240"/>
                  </a:lnTo>
                  <a:lnTo>
                    <a:pt x="171" y="242"/>
                  </a:lnTo>
                  <a:lnTo>
                    <a:pt x="161" y="238"/>
                  </a:lnTo>
                  <a:lnTo>
                    <a:pt x="156" y="238"/>
                  </a:lnTo>
                  <a:lnTo>
                    <a:pt x="152" y="232"/>
                  </a:lnTo>
                  <a:lnTo>
                    <a:pt x="152" y="235"/>
                  </a:lnTo>
                  <a:lnTo>
                    <a:pt x="151" y="235"/>
                  </a:lnTo>
                  <a:lnTo>
                    <a:pt x="151" y="230"/>
                  </a:lnTo>
                  <a:lnTo>
                    <a:pt x="151" y="228"/>
                  </a:lnTo>
                  <a:lnTo>
                    <a:pt x="152" y="226"/>
                  </a:lnTo>
                  <a:lnTo>
                    <a:pt x="149" y="225"/>
                  </a:lnTo>
                  <a:lnTo>
                    <a:pt x="147" y="221"/>
                  </a:lnTo>
                  <a:lnTo>
                    <a:pt x="149" y="218"/>
                  </a:lnTo>
                  <a:lnTo>
                    <a:pt x="144" y="211"/>
                  </a:lnTo>
                  <a:lnTo>
                    <a:pt x="146" y="204"/>
                  </a:lnTo>
                  <a:lnTo>
                    <a:pt x="133" y="204"/>
                  </a:lnTo>
                  <a:lnTo>
                    <a:pt x="130" y="202"/>
                  </a:lnTo>
                  <a:lnTo>
                    <a:pt x="123" y="188"/>
                  </a:lnTo>
                  <a:lnTo>
                    <a:pt x="114" y="187"/>
                  </a:lnTo>
                  <a:lnTo>
                    <a:pt x="114" y="197"/>
                  </a:lnTo>
                  <a:lnTo>
                    <a:pt x="109" y="185"/>
                  </a:lnTo>
                  <a:lnTo>
                    <a:pt x="101" y="181"/>
                  </a:lnTo>
                  <a:lnTo>
                    <a:pt x="99" y="183"/>
                  </a:lnTo>
                  <a:lnTo>
                    <a:pt x="99" y="188"/>
                  </a:lnTo>
                  <a:lnTo>
                    <a:pt x="95" y="194"/>
                  </a:lnTo>
                  <a:lnTo>
                    <a:pt x="94" y="192"/>
                  </a:lnTo>
                  <a:lnTo>
                    <a:pt x="95" y="187"/>
                  </a:lnTo>
                  <a:lnTo>
                    <a:pt x="92" y="195"/>
                  </a:lnTo>
                  <a:lnTo>
                    <a:pt x="90" y="195"/>
                  </a:lnTo>
                  <a:lnTo>
                    <a:pt x="88" y="192"/>
                  </a:lnTo>
                  <a:lnTo>
                    <a:pt x="83" y="200"/>
                  </a:lnTo>
                  <a:lnTo>
                    <a:pt x="76" y="204"/>
                  </a:lnTo>
                  <a:lnTo>
                    <a:pt x="61" y="200"/>
                  </a:lnTo>
                  <a:lnTo>
                    <a:pt x="54" y="202"/>
                  </a:lnTo>
                  <a:lnTo>
                    <a:pt x="33" y="190"/>
                  </a:lnTo>
                  <a:lnTo>
                    <a:pt x="23" y="192"/>
                  </a:lnTo>
                  <a:lnTo>
                    <a:pt x="16" y="188"/>
                  </a:lnTo>
                  <a:lnTo>
                    <a:pt x="9" y="188"/>
                  </a:lnTo>
                  <a:lnTo>
                    <a:pt x="4" y="175"/>
                  </a:lnTo>
                  <a:lnTo>
                    <a:pt x="0" y="173"/>
                  </a:lnTo>
                  <a:lnTo>
                    <a:pt x="0" y="173"/>
                  </a:lnTo>
                  <a:lnTo>
                    <a:pt x="0" y="159"/>
                  </a:lnTo>
                  <a:lnTo>
                    <a:pt x="0" y="140"/>
                  </a:lnTo>
                  <a:lnTo>
                    <a:pt x="0" y="118"/>
                  </a:lnTo>
                  <a:lnTo>
                    <a:pt x="0" y="97"/>
                  </a:lnTo>
                  <a:lnTo>
                    <a:pt x="9" y="88"/>
                  </a:lnTo>
                  <a:lnTo>
                    <a:pt x="19" y="78"/>
                  </a:lnTo>
                  <a:lnTo>
                    <a:pt x="30" y="64"/>
                  </a:lnTo>
                  <a:lnTo>
                    <a:pt x="42" y="52"/>
                  </a:lnTo>
                  <a:lnTo>
                    <a:pt x="49" y="43"/>
                  </a:lnTo>
                  <a:lnTo>
                    <a:pt x="59" y="31"/>
                  </a:lnTo>
                  <a:lnTo>
                    <a:pt x="71" y="19"/>
                  </a:lnTo>
                  <a:lnTo>
                    <a:pt x="82" y="7"/>
                  </a:lnTo>
                  <a:lnTo>
                    <a:pt x="87" y="0"/>
                  </a:lnTo>
                  <a:lnTo>
                    <a:pt x="99" y="9"/>
                  </a:lnTo>
                  <a:lnTo>
                    <a:pt x="106" y="21"/>
                  </a:lnTo>
                  <a:lnTo>
                    <a:pt x="107" y="21"/>
                  </a:lnTo>
                  <a:lnTo>
                    <a:pt x="116" y="22"/>
                  </a:lnTo>
                  <a:lnTo>
                    <a:pt x="130" y="29"/>
                  </a:lnTo>
                  <a:lnTo>
                    <a:pt x="139" y="36"/>
                  </a:lnTo>
                  <a:lnTo>
                    <a:pt x="133" y="48"/>
                  </a:lnTo>
                  <a:lnTo>
                    <a:pt x="140" y="38"/>
                  </a:lnTo>
                  <a:lnTo>
                    <a:pt x="170" y="38"/>
                  </a:lnTo>
                  <a:lnTo>
                    <a:pt x="180" y="43"/>
                  </a:lnTo>
                  <a:lnTo>
                    <a:pt x="182" y="41"/>
                  </a:lnTo>
                  <a:lnTo>
                    <a:pt x="182" y="48"/>
                  </a:lnTo>
                  <a:lnTo>
                    <a:pt x="180" y="66"/>
                  </a:lnTo>
                  <a:lnTo>
                    <a:pt x="182" y="73"/>
                  </a:lnTo>
                  <a:lnTo>
                    <a:pt x="184" y="86"/>
                  </a:lnTo>
                  <a:lnTo>
                    <a:pt x="182" y="88"/>
                  </a:lnTo>
                  <a:lnTo>
                    <a:pt x="182" y="93"/>
                  </a:lnTo>
                  <a:lnTo>
                    <a:pt x="194" y="109"/>
                  </a:lnTo>
                  <a:lnTo>
                    <a:pt x="184" y="114"/>
                  </a:lnTo>
                  <a:lnTo>
                    <a:pt x="196" y="112"/>
                  </a:lnTo>
                  <a:lnTo>
                    <a:pt x="204" y="121"/>
                  </a:lnTo>
                  <a:lnTo>
                    <a:pt x="206" y="128"/>
                  </a:lnTo>
                  <a:lnTo>
                    <a:pt x="199" y="138"/>
                  </a:lnTo>
                  <a:lnTo>
                    <a:pt x="209" y="131"/>
                  </a:lnTo>
                  <a:lnTo>
                    <a:pt x="218" y="137"/>
                  </a:lnTo>
                  <a:lnTo>
                    <a:pt x="218" y="137"/>
                  </a:lnTo>
                  <a:lnTo>
                    <a:pt x="218" y="130"/>
                  </a:lnTo>
                  <a:lnTo>
                    <a:pt x="220" y="128"/>
                  </a:lnTo>
                  <a:lnTo>
                    <a:pt x="220" y="13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1" name="Freeform 17"/>
            <p:cNvSpPr>
              <a:spLocks/>
            </p:cNvSpPr>
            <p:nvPr/>
          </p:nvSpPr>
          <p:spPr bwMode="auto">
            <a:xfrm>
              <a:off x="2724150" y="2903538"/>
              <a:ext cx="504825" cy="676275"/>
            </a:xfrm>
            <a:custGeom>
              <a:avLst/>
              <a:gdLst/>
              <a:ahLst/>
              <a:cxnLst>
                <a:cxn ang="0">
                  <a:pos x="251" y="278"/>
                </a:cxn>
                <a:cxn ang="0">
                  <a:pos x="220" y="267"/>
                </a:cxn>
                <a:cxn ang="0">
                  <a:pos x="223" y="254"/>
                </a:cxn>
                <a:cxn ang="0">
                  <a:pos x="218" y="274"/>
                </a:cxn>
                <a:cxn ang="0">
                  <a:pos x="213" y="281"/>
                </a:cxn>
                <a:cxn ang="0">
                  <a:pos x="192" y="274"/>
                </a:cxn>
                <a:cxn ang="0">
                  <a:pos x="188" y="269"/>
                </a:cxn>
                <a:cxn ang="0">
                  <a:pos x="187" y="254"/>
                </a:cxn>
                <a:cxn ang="0">
                  <a:pos x="182" y="262"/>
                </a:cxn>
                <a:cxn ang="0">
                  <a:pos x="173" y="241"/>
                </a:cxn>
                <a:cxn ang="0">
                  <a:pos x="175" y="219"/>
                </a:cxn>
                <a:cxn ang="0">
                  <a:pos x="180" y="212"/>
                </a:cxn>
                <a:cxn ang="0">
                  <a:pos x="183" y="202"/>
                </a:cxn>
                <a:cxn ang="0">
                  <a:pos x="216" y="214"/>
                </a:cxn>
                <a:cxn ang="0">
                  <a:pos x="233" y="197"/>
                </a:cxn>
                <a:cxn ang="0">
                  <a:pos x="225" y="181"/>
                </a:cxn>
                <a:cxn ang="0">
                  <a:pos x="223" y="172"/>
                </a:cxn>
                <a:cxn ang="0">
                  <a:pos x="225" y="148"/>
                </a:cxn>
                <a:cxn ang="0">
                  <a:pos x="218" y="131"/>
                </a:cxn>
                <a:cxn ang="0">
                  <a:pos x="221" y="114"/>
                </a:cxn>
                <a:cxn ang="0">
                  <a:pos x="211" y="103"/>
                </a:cxn>
                <a:cxn ang="0">
                  <a:pos x="209" y="89"/>
                </a:cxn>
                <a:cxn ang="0">
                  <a:pos x="214" y="67"/>
                </a:cxn>
                <a:cxn ang="0">
                  <a:pos x="199" y="100"/>
                </a:cxn>
                <a:cxn ang="0">
                  <a:pos x="192" y="105"/>
                </a:cxn>
                <a:cxn ang="0">
                  <a:pos x="183" y="117"/>
                </a:cxn>
                <a:cxn ang="0">
                  <a:pos x="161" y="127"/>
                </a:cxn>
                <a:cxn ang="0">
                  <a:pos x="133" y="110"/>
                </a:cxn>
                <a:cxn ang="0">
                  <a:pos x="147" y="100"/>
                </a:cxn>
                <a:cxn ang="0">
                  <a:pos x="138" y="77"/>
                </a:cxn>
                <a:cxn ang="0">
                  <a:pos x="142" y="46"/>
                </a:cxn>
                <a:cxn ang="0">
                  <a:pos x="121" y="43"/>
                </a:cxn>
                <a:cxn ang="0">
                  <a:pos x="111" y="27"/>
                </a:cxn>
                <a:cxn ang="0">
                  <a:pos x="100" y="19"/>
                </a:cxn>
                <a:cxn ang="0">
                  <a:pos x="71" y="10"/>
                </a:cxn>
                <a:cxn ang="0">
                  <a:pos x="59" y="8"/>
                </a:cxn>
                <a:cxn ang="0">
                  <a:pos x="23" y="24"/>
                </a:cxn>
                <a:cxn ang="0">
                  <a:pos x="23" y="50"/>
                </a:cxn>
                <a:cxn ang="0">
                  <a:pos x="28" y="64"/>
                </a:cxn>
                <a:cxn ang="0">
                  <a:pos x="33" y="81"/>
                </a:cxn>
                <a:cxn ang="0">
                  <a:pos x="28" y="96"/>
                </a:cxn>
                <a:cxn ang="0">
                  <a:pos x="40" y="157"/>
                </a:cxn>
                <a:cxn ang="0">
                  <a:pos x="42" y="178"/>
                </a:cxn>
                <a:cxn ang="0">
                  <a:pos x="12" y="259"/>
                </a:cxn>
                <a:cxn ang="0">
                  <a:pos x="24" y="274"/>
                </a:cxn>
                <a:cxn ang="0">
                  <a:pos x="12" y="295"/>
                </a:cxn>
                <a:cxn ang="0">
                  <a:pos x="2" y="293"/>
                </a:cxn>
                <a:cxn ang="0">
                  <a:pos x="4" y="381"/>
                </a:cxn>
                <a:cxn ang="0">
                  <a:pos x="35" y="407"/>
                </a:cxn>
                <a:cxn ang="0">
                  <a:pos x="62" y="414"/>
                </a:cxn>
                <a:cxn ang="0">
                  <a:pos x="102" y="426"/>
                </a:cxn>
                <a:cxn ang="0">
                  <a:pos x="131" y="414"/>
                </a:cxn>
                <a:cxn ang="0">
                  <a:pos x="150" y="381"/>
                </a:cxn>
                <a:cxn ang="0">
                  <a:pos x="171" y="366"/>
                </a:cxn>
                <a:cxn ang="0">
                  <a:pos x="197" y="361"/>
                </a:cxn>
                <a:cxn ang="0">
                  <a:pos x="218" y="343"/>
                </a:cxn>
                <a:cxn ang="0">
                  <a:pos x="140" y="373"/>
                </a:cxn>
                <a:cxn ang="0">
                  <a:pos x="147" y="359"/>
                </a:cxn>
                <a:cxn ang="0">
                  <a:pos x="183" y="321"/>
                </a:cxn>
                <a:cxn ang="0">
                  <a:pos x="256" y="319"/>
                </a:cxn>
                <a:cxn ang="0">
                  <a:pos x="287" y="311"/>
                </a:cxn>
                <a:cxn ang="0">
                  <a:pos x="315" y="278"/>
                </a:cxn>
              </a:cxnLst>
              <a:rect l="0" t="0" r="r" b="b"/>
              <a:pathLst>
                <a:path w="318" h="426">
                  <a:moveTo>
                    <a:pt x="315" y="278"/>
                  </a:moveTo>
                  <a:lnTo>
                    <a:pt x="303" y="278"/>
                  </a:lnTo>
                  <a:lnTo>
                    <a:pt x="289" y="278"/>
                  </a:lnTo>
                  <a:lnTo>
                    <a:pt x="275" y="278"/>
                  </a:lnTo>
                  <a:lnTo>
                    <a:pt x="265" y="278"/>
                  </a:lnTo>
                  <a:lnTo>
                    <a:pt x="251" y="278"/>
                  </a:lnTo>
                  <a:lnTo>
                    <a:pt x="239" y="278"/>
                  </a:lnTo>
                  <a:lnTo>
                    <a:pt x="225" y="278"/>
                  </a:lnTo>
                  <a:lnTo>
                    <a:pt x="223" y="276"/>
                  </a:lnTo>
                  <a:lnTo>
                    <a:pt x="227" y="276"/>
                  </a:lnTo>
                  <a:lnTo>
                    <a:pt x="225" y="271"/>
                  </a:lnTo>
                  <a:lnTo>
                    <a:pt x="220" y="267"/>
                  </a:lnTo>
                  <a:lnTo>
                    <a:pt x="223" y="264"/>
                  </a:lnTo>
                  <a:lnTo>
                    <a:pt x="230" y="262"/>
                  </a:lnTo>
                  <a:lnTo>
                    <a:pt x="227" y="260"/>
                  </a:lnTo>
                  <a:lnTo>
                    <a:pt x="228" y="255"/>
                  </a:lnTo>
                  <a:lnTo>
                    <a:pt x="225" y="252"/>
                  </a:lnTo>
                  <a:lnTo>
                    <a:pt x="223" y="254"/>
                  </a:lnTo>
                  <a:lnTo>
                    <a:pt x="221" y="259"/>
                  </a:lnTo>
                  <a:lnTo>
                    <a:pt x="220" y="259"/>
                  </a:lnTo>
                  <a:lnTo>
                    <a:pt x="218" y="266"/>
                  </a:lnTo>
                  <a:lnTo>
                    <a:pt x="220" y="269"/>
                  </a:lnTo>
                  <a:lnTo>
                    <a:pt x="220" y="274"/>
                  </a:lnTo>
                  <a:lnTo>
                    <a:pt x="218" y="274"/>
                  </a:lnTo>
                  <a:lnTo>
                    <a:pt x="216" y="278"/>
                  </a:lnTo>
                  <a:lnTo>
                    <a:pt x="216" y="281"/>
                  </a:lnTo>
                  <a:lnTo>
                    <a:pt x="218" y="283"/>
                  </a:lnTo>
                  <a:lnTo>
                    <a:pt x="213" y="288"/>
                  </a:lnTo>
                  <a:lnTo>
                    <a:pt x="211" y="283"/>
                  </a:lnTo>
                  <a:lnTo>
                    <a:pt x="213" y="281"/>
                  </a:lnTo>
                  <a:lnTo>
                    <a:pt x="206" y="274"/>
                  </a:lnTo>
                  <a:lnTo>
                    <a:pt x="201" y="273"/>
                  </a:lnTo>
                  <a:lnTo>
                    <a:pt x="199" y="276"/>
                  </a:lnTo>
                  <a:lnTo>
                    <a:pt x="197" y="276"/>
                  </a:lnTo>
                  <a:lnTo>
                    <a:pt x="195" y="276"/>
                  </a:lnTo>
                  <a:lnTo>
                    <a:pt x="192" y="274"/>
                  </a:lnTo>
                  <a:lnTo>
                    <a:pt x="192" y="273"/>
                  </a:lnTo>
                  <a:lnTo>
                    <a:pt x="188" y="271"/>
                  </a:lnTo>
                  <a:lnTo>
                    <a:pt x="188" y="274"/>
                  </a:lnTo>
                  <a:lnTo>
                    <a:pt x="187" y="273"/>
                  </a:lnTo>
                  <a:lnTo>
                    <a:pt x="187" y="271"/>
                  </a:lnTo>
                  <a:lnTo>
                    <a:pt x="188" y="269"/>
                  </a:lnTo>
                  <a:lnTo>
                    <a:pt x="187" y="262"/>
                  </a:lnTo>
                  <a:lnTo>
                    <a:pt x="188" y="260"/>
                  </a:lnTo>
                  <a:lnTo>
                    <a:pt x="188" y="259"/>
                  </a:lnTo>
                  <a:lnTo>
                    <a:pt x="190" y="257"/>
                  </a:lnTo>
                  <a:lnTo>
                    <a:pt x="188" y="255"/>
                  </a:lnTo>
                  <a:lnTo>
                    <a:pt x="187" y="254"/>
                  </a:lnTo>
                  <a:lnTo>
                    <a:pt x="185" y="255"/>
                  </a:lnTo>
                  <a:lnTo>
                    <a:pt x="183" y="257"/>
                  </a:lnTo>
                  <a:lnTo>
                    <a:pt x="183" y="260"/>
                  </a:lnTo>
                  <a:lnTo>
                    <a:pt x="182" y="262"/>
                  </a:lnTo>
                  <a:lnTo>
                    <a:pt x="182" y="260"/>
                  </a:lnTo>
                  <a:lnTo>
                    <a:pt x="182" y="262"/>
                  </a:lnTo>
                  <a:lnTo>
                    <a:pt x="178" y="262"/>
                  </a:lnTo>
                  <a:lnTo>
                    <a:pt x="178" y="255"/>
                  </a:lnTo>
                  <a:lnTo>
                    <a:pt x="180" y="247"/>
                  </a:lnTo>
                  <a:lnTo>
                    <a:pt x="178" y="247"/>
                  </a:lnTo>
                  <a:lnTo>
                    <a:pt x="176" y="241"/>
                  </a:lnTo>
                  <a:lnTo>
                    <a:pt x="173" y="241"/>
                  </a:lnTo>
                  <a:lnTo>
                    <a:pt x="173" y="236"/>
                  </a:lnTo>
                  <a:lnTo>
                    <a:pt x="168" y="229"/>
                  </a:lnTo>
                  <a:lnTo>
                    <a:pt x="173" y="226"/>
                  </a:lnTo>
                  <a:lnTo>
                    <a:pt x="171" y="222"/>
                  </a:lnTo>
                  <a:lnTo>
                    <a:pt x="171" y="217"/>
                  </a:lnTo>
                  <a:lnTo>
                    <a:pt x="175" y="219"/>
                  </a:lnTo>
                  <a:lnTo>
                    <a:pt x="178" y="216"/>
                  </a:lnTo>
                  <a:lnTo>
                    <a:pt x="176" y="216"/>
                  </a:lnTo>
                  <a:lnTo>
                    <a:pt x="173" y="205"/>
                  </a:lnTo>
                  <a:lnTo>
                    <a:pt x="175" y="205"/>
                  </a:lnTo>
                  <a:lnTo>
                    <a:pt x="175" y="207"/>
                  </a:lnTo>
                  <a:lnTo>
                    <a:pt x="180" y="212"/>
                  </a:lnTo>
                  <a:lnTo>
                    <a:pt x="183" y="214"/>
                  </a:lnTo>
                  <a:lnTo>
                    <a:pt x="185" y="212"/>
                  </a:lnTo>
                  <a:lnTo>
                    <a:pt x="183" y="209"/>
                  </a:lnTo>
                  <a:lnTo>
                    <a:pt x="183" y="209"/>
                  </a:lnTo>
                  <a:lnTo>
                    <a:pt x="182" y="205"/>
                  </a:lnTo>
                  <a:lnTo>
                    <a:pt x="183" y="202"/>
                  </a:lnTo>
                  <a:lnTo>
                    <a:pt x="182" y="200"/>
                  </a:lnTo>
                  <a:lnTo>
                    <a:pt x="182" y="198"/>
                  </a:lnTo>
                  <a:lnTo>
                    <a:pt x="190" y="207"/>
                  </a:lnTo>
                  <a:lnTo>
                    <a:pt x="195" y="210"/>
                  </a:lnTo>
                  <a:lnTo>
                    <a:pt x="197" y="214"/>
                  </a:lnTo>
                  <a:lnTo>
                    <a:pt x="216" y="214"/>
                  </a:lnTo>
                  <a:lnTo>
                    <a:pt x="227" y="217"/>
                  </a:lnTo>
                  <a:lnTo>
                    <a:pt x="230" y="209"/>
                  </a:lnTo>
                  <a:lnTo>
                    <a:pt x="228" y="205"/>
                  </a:lnTo>
                  <a:lnTo>
                    <a:pt x="228" y="203"/>
                  </a:lnTo>
                  <a:lnTo>
                    <a:pt x="233" y="198"/>
                  </a:lnTo>
                  <a:lnTo>
                    <a:pt x="233" y="197"/>
                  </a:lnTo>
                  <a:lnTo>
                    <a:pt x="233" y="195"/>
                  </a:lnTo>
                  <a:lnTo>
                    <a:pt x="230" y="193"/>
                  </a:lnTo>
                  <a:lnTo>
                    <a:pt x="225" y="186"/>
                  </a:lnTo>
                  <a:lnTo>
                    <a:pt x="227" y="184"/>
                  </a:lnTo>
                  <a:lnTo>
                    <a:pt x="230" y="183"/>
                  </a:lnTo>
                  <a:lnTo>
                    <a:pt x="225" y="181"/>
                  </a:lnTo>
                  <a:lnTo>
                    <a:pt x="223" y="179"/>
                  </a:lnTo>
                  <a:lnTo>
                    <a:pt x="221" y="181"/>
                  </a:lnTo>
                  <a:lnTo>
                    <a:pt x="223" y="178"/>
                  </a:lnTo>
                  <a:lnTo>
                    <a:pt x="220" y="176"/>
                  </a:lnTo>
                  <a:lnTo>
                    <a:pt x="220" y="172"/>
                  </a:lnTo>
                  <a:lnTo>
                    <a:pt x="223" y="172"/>
                  </a:lnTo>
                  <a:lnTo>
                    <a:pt x="220" y="165"/>
                  </a:lnTo>
                  <a:lnTo>
                    <a:pt x="223" y="160"/>
                  </a:lnTo>
                  <a:lnTo>
                    <a:pt x="223" y="155"/>
                  </a:lnTo>
                  <a:lnTo>
                    <a:pt x="225" y="152"/>
                  </a:lnTo>
                  <a:lnTo>
                    <a:pt x="223" y="152"/>
                  </a:lnTo>
                  <a:lnTo>
                    <a:pt x="225" y="148"/>
                  </a:lnTo>
                  <a:lnTo>
                    <a:pt x="225" y="143"/>
                  </a:lnTo>
                  <a:lnTo>
                    <a:pt x="227" y="138"/>
                  </a:lnTo>
                  <a:lnTo>
                    <a:pt x="225" y="140"/>
                  </a:lnTo>
                  <a:lnTo>
                    <a:pt x="223" y="136"/>
                  </a:lnTo>
                  <a:lnTo>
                    <a:pt x="221" y="138"/>
                  </a:lnTo>
                  <a:lnTo>
                    <a:pt x="218" y="131"/>
                  </a:lnTo>
                  <a:lnTo>
                    <a:pt x="216" y="129"/>
                  </a:lnTo>
                  <a:lnTo>
                    <a:pt x="220" y="122"/>
                  </a:lnTo>
                  <a:lnTo>
                    <a:pt x="225" y="119"/>
                  </a:lnTo>
                  <a:lnTo>
                    <a:pt x="223" y="117"/>
                  </a:lnTo>
                  <a:lnTo>
                    <a:pt x="220" y="117"/>
                  </a:lnTo>
                  <a:lnTo>
                    <a:pt x="221" y="114"/>
                  </a:lnTo>
                  <a:lnTo>
                    <a:pt x="228" y="112"/>
                  </a:lnTo>
                  <a:lnTo>
                    <a:pt x="225" y="108"/>
                  </a:lnTo>
                  <a:lnTo>
                    <a:pt x="220" y="112"/>
                  </a:lnTo>
                  <a:lnTo>
                    <a:pt x="218" y="108"/>
                  </a:lnTo>
                  <a:lnTo>
                    <a:pt x="209" y="107"/>
                  </a:lnTo>
                  <a:lnTo>
                    <a:pt x="211" y="103"/>
                  </a:lnTo>
                  <a:lnTo>
                    <a:pt x="218" y="105"/>
                  </a:lnTo>
                  <a:lnTo>
                    <a:pt x="214" y="100"/>
                  </a:lnTo>
                  <a:lnTo>
                    <a:pt x="214" y="93"/>
                  </a:lnTo>
                  <a:lnTo>
                    <a:pt x="216" y="91"/>
                  </a:lnTo>
                  <a:lnTo>
                    <a:pt x="211" y="93"/>
                  </a:lnTo>
                  <a:lnTo>
                    <a:pt x="209" y="89"/>
                  </a:lnTo>
                  <a:lnTo>
                    <a:pt x="209" y="83"/>
                  </a:lnTo>
                  <a:lnTo>
                    <a:pt x="213" y="79"/>
                  </a:lnTo>
                  <a:lnTo>
                    <a:pt x="209" y="76"/>
                  </a:lnTo>
                  <a:lnTo>
                    <a:pt x="213" y="74"/>
                  </a:lnTo>
                  <a:lnTo>
                    <a:pt x="209" y="70"/>
                  </a:lnTo>
                  <a:lnTo>
                    <a:pt x="214" y="67"/>
                  </a:lnTo>
                  <a:lnTo>
                    <a:pt x="209" y="67"/>
                  </a:lnTo>
                  <a:lnTo>
                    <a:pt x="199" y="83"/>
                  </a:lnTo>
                  <a:lnTo>
                    <a:pt x="204" y="91"/>
                  </a:lnTo>
                  <a:lnTo>
                    <a:pt x="199" y="98"/>
                  </a:lnTo>
                  <a:lnTo>
                    <a:pt x="197" y="95"/>
                  </a:lnTo>
                  <a:lnTo>
                    <a:pt x="199" y="100"/>
                  </a:lnTo>
                  <a:lnTo>
                    <a:pt x="199" y="103"/>
                  </a:lnTo>
                  <a:lnTo>
                    <a:pt x="197" y="103"/>
                  </a:lnTo>
                  <a:lnTo>
                    <a:pt x="195" y="105"/>
                  </a:lnTo>
                  <a:lnTo>
                    <a:pt x="197" y="105"/>
                  </a:lnTo>
                  <a:lnTo>
                    <a:pt x="194" y="108"/>
                  </a:lnTo>
                  <a:lnTo>
                    <a:pt x="192" y="105"/>
                  </a:lnTo>
                  <a:lnTo>
                    <a:pt x="195" y="112"/>
                  </a:lnTo>
                  <a:lnTo>
                    <a:pt x="194" y="119"/>
                  </a:lnTo>
                  <a:lnTo>
                    <a:pt x="194" y="114"/>
                  </a:lnTo>
                  <a:lnTo>
                    <a:pt x="194" y="112"/>
                  </a:lnTo>
                  <a:lnTo>
                    <a:pt x="188" y="108"/>
                  </a:lnTo>
                  <a:lnTo>
                    <a:pt x="183" y="117"/>
                  </a:lnTo>
                  <a:lnTo>
                    <a:pt x="171" y="124"/>
                  </a:lnTo>
                  <a:lnTo>
                    <a:pt x="169" y="127"/>
                  </a:lnTo>
                  <a:lnTo>
                    <a:pt x="168" y="119"/>
                  </a:lnTo>
                  <a:lnTo>
                    <a:pt x="166" y="121"/>
                  </a:lnTo>
                  <a:lnTo>
                    <a:pt x="166" y="114"/>
                  </a:lnTo>
                  <a:lnTo>
                    <a:pt x="161" y="127"/>
                  </a:lnTo>
                  <a:lnTo>
                    <a:pt x="161" y="126"/>
                  </a:lnTo>
                  <a:lnTo>
                    <a:pt x="163" y="119"/>
                  </a:lnTo>
                  <a:lnTo>
                    <a:pt x="159" y="107"/>
                  </a:lnTo>
                  <a:lnTo>
                    <a:pt x="147" y="107"/>
                  </a:lnTo>
                  <a:lnTo>
                    <a:pt x="140" y="114"/>
                  </a:lnTo>
                  <a:lnTo>
                    <a:pt x="133" y="110"/>
                  </a:lnTo>
                  <a:lnTo>
                    <a:pt x="138" y="108"/>
                  </a:lnTo>
                  <a:lnTo>
                    <a:pt x="137" y="103"/>
                  </a:lnTo>
                  <a:lnTo>
                    <a:pt x="140" y="103"/>
                  </a:lnTo>
                  <a:lnTo>
                    <a:pt x="142" y="107"/>
                  </a:lnTo>
                  <a:lnTo>
                    <a:pt x="149" y="103"/>
                  </a:lnTo>
                  <a:lnTo>
                    <a:pt x="147" y="100"/>
                  </a:lnTo>
                  <a:lnTo>
                    <a:pt x="145" y="98"/>
                  </a:lnTo>
                  <a:lnTo>
                    <a:pt x="149" y="95"/>
                  </a:lnTo>
                  <a:lnTo>
                    <a:pt x="142" y="95"/>
                  </a:lnTo>
                  <a:lnTo>
                    <a:pt x="145" y="86"/>
                  </a:lnTo>
                  <a:lnTo>
                    <a:pt x="145" y="81"/>
                  </a:lnTo>
                  <a:lnTo>
                    <a:pt x="138" y="77"/>
                  </a:lnTo>
                  <a:lnTo>
                    <a:pt x="140" y="76"/>
                  </a:lnTo>
                  <a:lnTo>
                    <a:pt x="145" y="74"/>
                  </a:lnTo>
                  <a:lnTo>
                    <a:pt x="142" y="65"/>
                  </a:lnTo>
                  <a:lnTo>
                    <a:pt x="142" y="57"/>
                  </a:lnTo>
                  <a:lnTo>
                    <a:pt x="145" y="51"/>
                  </a:lnTo>
                  <a:lnTo>
                    <a:pt x="142" y="46"/>
                  </a:lnTo>
                  <a:lnTo>
                    <a:pt x="140" y="46"/>
                  </a:lnTo>
                  <a:lnTo>
                    <a:pt x="140" y="48"/>
                  </a:lnTo>
                  <a:lnTo>
                    <a:pt x="135" y="51"/>
                  </a:lnTo>
                  <a:lnTo>
                    <a:pt x="133" y="45"/>
                  </a:lnTo>
                  <a:lnTo>
                    <a:pt x="125" y="48"/>
                  </a:lnTo>
                  <a:lnTo>
                    <a:pt x="121" y="43"/>
                  </a:lnTo>
                  <a:lnTo>
                    <a:pt x="114" y="43"/>
                  </a:lnTo>
                  <a:lnTo>
                    <a:pt x="114" y="39"/>
                  </a:lnTo>
                  <a:lnTo>
                    <a:pt x="111" y="38"/>
                  </a:lnTo>
                  <a:lnTo>
                    <a:pt x="111" y="34"/>
                  </a:lnTo>
                  <a:lnTo>
                    <a:pt x="114" y="31"/>
                  </a:lnTo>
                  <a:lnTo>
                    <a:pt x="111" y="27"/>
                  </a:lnTo>
                  <a:lnTo>
                    <a:pt x="106" y="31"/>
                  </a:lnTo>
                  <a:lnTo>
                    <a:pt x="106" y="29"/>
                  </a:lnTo>
                  <a:lnTo>
                    <a:pt x="107" y="27"/>
                  </a:lnTo>
                  <a:lnTo>
                    <a:pt x="106" y="24"/>
                  </a:lnTo>
                  <a:lnTo>
                    <a:pt x="106" y="20"/>
                  </a:lnTo>
                  <a:lnTo>
                    <a:pt x="100" y="19"/>
                  </a:lnTo>
                  <a:lnTo>
                    <a:pt x="100" y="24"/>
                  </a:lnTo>
                  <a:lnTo>
                    <a:pt x="97" y="24"/>
                  </a:lnTo>
                  <a:lnTo>
                    <a:pt x="100" y="17"/>
                  </a:lnTo>
                  <a:lnTo>
                    <a:pt x="100" y="13"/>
                  </a:lnTo>
                  <a:lnTo>
                    <a:pt x="83" y="3"/>
                  </a:lnTo>
                  <a:lnTo>
                    <a:pt x="71" y="10"/>
                  </a:lnTo>
                  <a:lnTo>
                    <a:pt x="69" y="12"/>
                  </a:lnTo>
                  <a:lnTo>
                    <a:pt x="66" y="13"/>
                  </a:lnTo>
                  <a:lnTo>
                    <a:pt x="66" y="10"/>
                  </a:lnTo>
                  <a:lnTo>
                    <a:pt x="64" y="10"/>
                  </a:lnTo>
                  <a:lnTo>
                    <a:pt x="57" y="12"/>
                  </a:lnTo>
                  <a:lnTo>
                    <a:pt x="59" y="8"/>
                  </a:lnTo>
                  <a:lnTo>
                    <a:pt x="48" y="5"/>
                  </a:lnTo>
                  <a:lnTo>
                    <a:pt x="31" y="1"/>
                  </a:lnTo>
                  <a:lnTo>
                    <a:pt x="31" y="0"/>
                  </a:lnTo>
                  <a:lnTo>
                    <a:pt x="21" y="12"/>
                  </a:lnTo>
                  <a:lnTo>
                    <a:pt x="21" y="19"/>
                  </a:lnTo>
                  <a:lnTo>
                    <a:pt x="23" y="24"/>
                  </a:lnTo>
                  <a:lnTo>
                    <a:pt x="29" y="29"/>
                  </a:lnTo>
                  <a:lnTo>
                    <a:pt x="33" y="25"/>
                  </a:lnTo>
                  <a:lnTo>
                    <a:pt x="31" y="31"/>
                  </a:lnTo>
                  <a:lnTo>
                    <a:pt x="28" y="36"/>
                  </a:lnTo>
                  <a:lnTo>
                    <a:pt x="28" y="39"/>
                  </a:lnTo>
                  <a:lnTo>
                    <a:pt x="23" y="50"/>
                  </a:lnTo>
                  <a:lnTo>
                    <a:pt x="23" y="51"/>
                  </a:lnTo>
                  <a:lnTo>
                    <a:pt x="24" y="55"/>
                  </a:lnTo>
                  <a:lnTo>
                    <a:pt x="31" y="55"/>
                  </a:lnTo>
                  <a:lnTo>
                    <a:pt x="26" y="57"/>
                  </a:lnTo>
                  <a:lnTo>
                    <a:pt x="28" y="60"/>
                  </a:lnTo>
                  <a:lnTo>
                    <a:pt x="28" y="64"/>
                  </a:lnTo>
                  <a:lnTo>
                    <a:pt x="31" y="72"/>
                  </a:lnTo>
                  <a:lnTo>
                    <a:pt x="31" y="74"/>
                  </a:lnTo>
                  <a:lnTo>
                    <a:pt x="28" y="74"/>
                  </a:lnTo>
                  <a:lnTo>
                    <a:pt x="28" y="76"/>
                  </a:lnTo>
                  <a:lnTo>
                    <a:pt x="36" y="76"/>
                  </a:lnTo>
                  <a:lnTo>
                    <a:pt x="33" y="81"/>
                  </a:lnTo>
                  <a:lnTo>
                    <a:pt x="33" y="84"/>
                  </a:lnTo>
                  <a:lnTo>
                    <a:pt x="38" y="88"/>
                  </a:lnTo>
                  <a:lnTo>
                    <a:pt x="33" y="88"/>
                  </a:lnTo>
                  <a:lnTo>
                    <a:pt x="28" y="86"/>
                  </a:lnTo>
                  <a:lnTo>
                    <a:pt x="26" y="89"/>
                  </a:lnTo>
                  <a:lnTo>
                    <a:pt x="28" y="96"/>
                  </a:lnTo>
                  <a:lnTo>
                    <a:pt x="14" y="102"/>
                  </a:lnTo>
                  <a:lnTo>
                    <a:pt x="14" y="108"/>
                  </a:lnTo>
                  <a:lnTo>
                    <a:pt x="12" y="108"/>
                  </a:lnTo>
                  <a:lnTo>
                    <a:pt x="24" y="121"/>
                  </a:lnTo>
                  <a:lnTo>
                    <a:pt x="31" y="122"/>
                  </a:lnTo>
                  <a:lnTo>
                    <a:pt x="40" y="157"/>
                  </a:lnTo>
                  <a:lnTo>
                    <a:pt x="42" y="174"/>
                  </a:lnTo>
                  <a:lnTo>
                    <a:pt x="47" y="167"/>
                  </a:lnTo>
                  <a:lnTo>
                    <a:pt x="48" y="176"/>
                  </a:lnTo>
                  <a:lnTo>
                    <a:pt x="50" y="176"/>
                  </a:lnTo>
                  <a:lnTo>
                    <a:pt x="47" y="179"/>
                  </a:lnTo>
                  <a:lnTo>
                    <a:pt x="42" y="178"/>
                  </a:lnTo>
                  <a:lnTo>
                    <a:pt x="29" y="197"/>
                  </a:lnTo>
                  <a:lnTo>
                    <a:pt x="26" y="202"/>
                  </a:lnTo>
                  <a:lnTo>
                    <a:pt x="0" y="217"/>
                  </a:lnTo>
                  <a:lnTo>
                    <a:pt x="5" y="221"/>
                  </a:lnTo>
                  <a:lnTo>
                    <a:pt x="10" y="233"/>
                  </a:lnTo>
                  <a:lnTo>
                    <a:pt x="12" y="259"/>
                  </a:lnTo>
                  <a:lnTo>
                    <a:pt x="14" y="259"/>
                  </a:lnTo>
                  <a:lnTo>
                    <a:pt x="12" y="262"/>
                  </a:lnTo>
                  <a:lnTo>
                    <a:pt x="14" y="266"/>
                  </a:lnTo>
                  <a:lnTo>
                    <a:pt x="19" y="273"/>
                  </a:lnTo>
                  <a:lnTo>
                    <a:pt x="26" y="271"/>
                  </a:lnTo>
                  <a:lnTo>
                    <a:pt x="24" y="274"/>
                  </a:lnTo>
                  <a:lnTo>
                    <a:pt x="19" y="273"/>
                  </a:lnTo>
                  <a:lnTo>
                    <a:pt x="14" y="281"/>
                  </a:lnTo>
                  <a:lnTo>
                    <a:pt x="10" y="281"/>
                  </a:lnTo>
                  <a:lnTo>
                    <a:pt x="16" y="288"/>
                  </a:lnTo>
                  <a:lnTo>
                    <a:pt x="14" y="293"/>
                  </a:lnTo>
                  <a:lnTo>
                    <a:pt x="12" y="295"/>
                  </a:lnTo>
                  <a:lnTo>
                    <a:pt x="10" y="295"/>
                  </a:lnTo>
                  <a:lnTo>
                    <a:pt x="10" y="290"/>
                  </a:lnTo>
                  <a:lnTo>
                    <a:pt x="7" y="286"/>
                  </a:lnTo>
                  <a:lnTo>
                    <a:pt x="4" y="286"/>
                  </a:lnTo>
                  <a:lnTo>
                    <a:pt x="2" y="290"/>
                  </a:lnTo>
                  <a:lnTo>
                    <a:pt x="2" y="293"/>
                  </a:lnTo>
                  <a:lnTo>
                    <a:pt x="2" y="304"/>
                  </a:lnTo>
                  <a:lnTo>
                    <a:pt x="2" y="323"/>
                  </a:lnTo>
                  <a:lnTo>
                    <a:pt x="2" y="345"/>
                  </a:lnTo>
                  <a:lnTo>
                    <a:pt x="2" y="362"/>
                  </a:lnTo>
                  <a:lnTo>
                    <a:pt x="2" y="376"/>
                  </a:lnTo>
                  <a:lnTo>
                    <a:pt x="4" y="381"/>
                  </a:lnTo>
                  <a:lnTo>
                    <a:pt x="4" y="383"/>
                  </a:lnTo>
                  <a:lnTo>
                    <a:pt x="7" y="390"/>
                  </a:lnTo>
                  <a:lnTo>
                    <a:pt x="10" y="395"/>
                  </a:lnTo>
                  <a:lnTo>
                    <a:pt x="14" y="400"/>
                  </a:lnTo>
                  <a:lnTo>
                    <a:pt x="31" y="404"/>
                  </a:lnTo>
                  <a:lnTo>
                    <a:pt x="35" y="407"/>
                  </a:lnTo>
                  <a:lnTo>
                    <a:pt x="42" y="409"/>
                  </a:lnTo>
                  <a:lnTo>
                    <a:pt x="43" y="414"/>
                  </a:lnTo>
                  <a:lnTo>
                    <a:pt x="47" y="418"/>
                  </a:lnTo>
                  <a:lnTo>
                    <a:pt x="52" y="416"/>
                  </a:lnTo>
                  <a:lnTo>
                    <a:pt x="55" y="419"/>
                  </a:lnTo>
                  <a:lnTo>
                    <a:pt x="62" y="414"/>
                  </a:lnTo>
                  <a:lnTo>
                    <a:pt x="71" y="414"/>
                  </a:lnTo>
                  <a:lnTo>
                    <a:pt x="74" y="416"/>
                  </a:lnTo>
                  <a:lnTo>
                    <a:pt x="74" y="419"/>
                  </a:lnTo>
                  <a:lnTo>
                    <a:pt x="76" y="423"/>
                  </a:lnTo>
                  <a:lnTo>
                    <a:pt x="71" y="426"/>
                  </a:lnTo>
                  <a:lnTo>
                    <a:pt x="102" y="426"/>
                  </a:lnTo>
                  <a:lnTo>
                    <a:pt x="116" y="426"/>
                  </a:lnTo>
                  <a:lnTo>
                    <a:pt x="118" y="421"/>
                  </a:lnTo>
                  <a:lnTo>
                    <a:pt x="121" y="421"/>
                  </a:lnTo>
                  <a:lnTo>
                    <a:pt x="128" y="419"/>
                  </a:lnTo>
                  <a:lnTo>
                    <a:pt x="128" y="418"/>
                  </a:lnTo>
                  <a:lnTo>
                    <a:pt x="131" y="414"/>
                  </a:lnTo>
                  <a:lnTo>
                    <a:pt x="133" y="404"/>
                  </a:lnTo>
                  <a:lnTo>
                    <a:pt x="137" y="395"/>
                  </a:lnTo>
                  <a:lnTo>
                    <a:pt x="137" y="390"/>
                  </a:lnTo>
                  <a:lnTo>
                    <a:pt x="144" y="378"/>
                  </a:lnTo>
                  <a:lnTo>
                    <a:pt x="147" y="378"/>
                  </a:lnTo>
                  <a:lnTo>
                    <a:pt x="150" y="381"/>
                  </a:lnTo>
                  <a:lnTo>
                    <a:pt x="157" y="378"/>
                  </a:lnTo>
                  <a:lnTo>
                    <a:pt x="159" y="375"/>
                  </a:lnTo>
                  <a:lnTo>
                    <a:pt x="159" y="368"/>
                  </a:lnTo>
                  <a:lnTo>
                    <a:pt x="163" y="368"/>
                  </a:lnTo>
                  <a:lnTo>
                    <a:pt x="164" y="366"/>
                  </a:lnTo>
                  <a:lnTo>
                    <a:pt x="171" y="366"/>
                  </a:lnTo>
                  <a:lnTo>
                    <a:pt x="175" y="369"/>
                  </a:lnTo>
                  <a:lnTo>
                    <a:pt x="180" y="368"/>
                  </a:lnTo>
                  <a:lnTo>
                    <a:pt x="182" y="366"/>
                  </a:lnTo>
                  <a:lnTo>
                    <a:pt x="190" y="364"/>
                  </a:lnTo>
                  <a:lnTo>
                    <a:pt x="197" y="366"/>
                  </a:lnTo>
                  <a:lnTo>
                    <a:pt x="197" y="361"/>
                  </a:lnTo>
                  <a:lnTo>
                    <a:pt x="206" y="364"/>
                  </a:lnTo>
                  <a:lnTo>
                    <a:pt x="218" y="354"/>
                  </a:lnTo>
                  <a:lnTo>
                    <a:pt x="218" y="350"/>
                  </a:lnTo>
                  <a:lnTo>
                    <a:pt x="218" y="347"/>
                  </a:lnTo>
                  <a:lnTo>
                    <a:pt x="220" y="349"/>
                  </a:lnTo>
                  <a:lnTo>
                    <a:pt x="218" y="343"/>
                  </a:lnTo>
                  <a:lnTo>
                    <a:pt x="207" y="338"/>
                  </a:lnTo>
                  <a:lnTo>
                    <a:pt x="201" y="338"/>
                  </a:lnTo>
                  <a:lnTo>
                    <a:pt x="187" y="340"/>
                  </a:lnTo>
                  <a:lnTo>
                    <a:pt x="154" y="357"/>
                  </a:lnTo>
                  <a:lnTo>
                    <a:pt x="144" y="366"/>
                  </a:lnTo>
                  <a:lnTo>
                    <a:pt x="140" y="373"/>
                  </a:lnTo>
                  <a:lnTo>
                    <a:pt x="128" y="387"/>
                  </a:lnTo>
                  <a:lnTo>
                    <a:pt x="121" y="388"/>
                  </a:lnTo>
                  <a:lnTo>
                    <a:pt x="135" y="376"/>
                  </a:lnTo>
                  <a:lnTo>
                    <a:pt x="142" y="366"/>
                  </a:lnTo>
                  <a:lnTo>
                    <a:pt x="140" y="361"/>
                  </a:lnTo>
                  <a:lnTo>
                    <a:pt x="147" y="359"/>
                  </a:lnTo>
                  <a:lnTo>
                    <a:pt x="154" y="347"/>
                  </a:lnTo>
                  <a:lnTo>
                    <a:pt x="161" y="340"/>
                  </a:lnTo>
                  <a:lnTo>
                    <a:pt x="166" y="337"/>
                  </a:lnTo>
                  <a:lnTo>
                    <a:pt x="176" y="337"/>
                  </a:lnTo>
                  <a:lnTo>
                    <a:pt x="180" y="326"/>
                  </a:lnTo>
                  <a:lnTo>
                    <a:pt x="183" y="321"/>
                  </a:lnTo>
                  <a:lnTo>
                    <a:pt x="185" y="321"/>
                  </a:lnTo>
                  <a:lnTo>
                    <a:pt x="188" y="319"/>
                  </a:lnTo>
                  <a:lnTo>
                    <a:pt x="190" y="318"/>
                  </a:lnTo>
                  <a:lnTo>
                    <a:pt x="216" y="314"/>
                  </a:lnTo>
                  <a:lnTo>
                    <a:pt x="252" y="316"/>
                  </a:lnTo>
                  <a:lnTo>
                    <a:pt x="256" y="319"/>
                  </a:lnTo>
                  <a:lnTo>
                    <a:pt x="273" y="316"/>
                  </a:lnTo>
                  <a:lnTo>
                    <a:pt x="277" y="312"/>
                  </a:lnTo>
                  <a:lnTo>
                    <a:pt x="275" y="316"/>
                  </a:lnTo>
                  <a:lnTo>
                    <a:pt x="278" y="318"/>
                  </a:lnTo>
                  <a:lnTo>
                    <a:pt x="284" y="312"/>
                  </a:lnTo>
                  <a:lnTo>
                    <a:pt x="287" y="311"/>
                  </a:lnTo>
                  <a:lnTo>
                    <a:pt x="294" y="299"/>
                  </a:lnTo>
                  <a:lnTo>
                    <a:pt x="296" y="299"/>
                  </a:lnTo>
                  <a:lnTo>
                    <a:pt x="301" y="293"/>
                  </a:lnTo>
                  <a:lnTo>
                    <a:pt x="318" y="290"/>
                  </a:lnTo>
                  <a:lnTo>
                    <a:pt x="318" y="278"/>
                  </a:lnTo>
                  <a:lnTo>
                    <a:pt x="315" y="27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2" name="Freeform 18"/>
            <p:cNvSpPr>
              <a:spLocks/>
            </p:cNvSpPr>
            <p:nvPr/>
          </p:nvSpPr>
          <p:spPr bwMode="auto">
            <a:xfrm>
              <a:off x="1720850" y="3451226"/>
              <a:ext cx="171450" cy="112713"/>
            </a:xfrm>
            <a:custGeom>
              <a:avLst/>
              <a:gdLst/>
              <a:ahLst/>
              <a:cxnLst>
                <a:cxn ang="0">
                  <a:pos x="43" y="0"/>
                </a:cxn>
                <a:cxn ang="0">
                  <a:pos x="53" y="0"/>
                </a:cxn>
                <a:cxn ang="0">
                  <a:pos x="70" y="0"/>
                </a:cxn>
                <a:cxn ang="0">
                  <a:pos x="89" y="0"/>
                </a:cxn>
                <a:cxn ang="0">
                  <a:pos x="107" y="0"/>
                </a:cxn>
                <a:cxn ang="0">
                  <a:pos x="107" y="17"/>
                </a:cxn>
                <a:cxn ang="0">
                  <a:pos x="107" y="35"/>
                </a:cxn>
                <a:cxn ang="0">
                  <a:pos x="107" y="52"/>
                </a:cxn>
                <a:cxn ang="0">
                  <a:pos x="108" y="59"/>
                </a:cxn>
                <a:cxn ang="0">
                  <a:pos x="108" y="61"/>
                </a:cxn>
                <a:cxn ang="0">
                  <a:pos x="95" y="61"/>
                </a:cxn>
                <a:cxn ang="0">
                  <a:pos x="79" y="61"/>
                </a:cxn>
                <a:cxn ang="0">
                  <a:pos x="70" y="62"/>
                </a:cxn>
                <a:cxn ang="0">
                  <a:pos x="62" y="68"/>
                </a:cxn>
                <a:cxn ang="0">
                  <a:pos x="57" y="66"/>
                </a:cxn>
                <a:cxn ang="0">
                  <a:pos x="48" y="69"/>
                </a:cxn>
                <a:cxn ang="0">
                  <a:pos x="46" y="68"/>
                </a:cxn>
                <a:cxn ang="0">
                  <a:pos x="39" y="68"/>
                </a:cxn>
                <a:cxn ang="0">
                  <a:pos x="32" y="71"/>
                </a:cxn>
                <a:cxn ang="0">
                  <a:pos x="25" y="68"/>
                </a:cxn>
                <a:cxn ang="0">
                  <a:pos x="24" y="61"/>
                </a:cxn>
                <a:cxn ang="0">
                  <a:pos x="20" y="57"/>
                </a:cxn>
                <a:cxn ang="0">
                  <a:pos x="17" y="55"/>
                </a:cxn>
                <a:cxn ang="0">
                  <a:pos x="10" y="54"/>
                </a:cxn>
                <a:cxn ang="0">
                  <a:pos x="8" y="49"/>
                </a:cxn>
                <a:cxn ang="0">
                  <a:pos x="10" y="52"/>
                </a:cxn>
                <a:cxn ang="0">
                  <a:pos x="12" y="52"/>
                </a:cxn>
                <a:cxn ang="0">
                  <a:pos x="12" y="47"/>
                </a:cxn>
                <a:cxn ang="0">
                  <a:pos x="8" y="45"/>
                </a:cxn>
                <a:cxn ang="0">
                  <a:pos x="10" y="40"/>
                </a:cxn>
                <a:cxn ang="0">
                  <a:pos x="8" y="38"/>
                </a:cxn>
                <a:cxn ang="0">
                  <a:pos x="8" y="40"/>
                </a:cxn>
                <a:cxn ang="0">
                  <a:pos x="5" y="28"/>
                </a:cxn>
                <a:cxn ang="0">
                  <a:pos x="0" y="19"/>
                </a:cxn>
                <a:cxn ang="0">
                  <a:pos x="0" y="12"/>
                </a:cxn>
                <a:cxn ang="0">
                  <a:pos x="1" y="12"/>
                </a:cxn>
                <a:cxn ang="0">
                  <a:pos x="12" y="16"/>
                </a:cxn>
                <a:cxn ang="0">
                  <a:pos x="27" y="17"/>
                </a:cxn>
                <a:cxn ang="0">
                  <a:pos x="27" y="21"/>
                </a:cxn>
                <a:cxn ang="0">
                  <a:pos x="24" y="30"/>
                </a:cxn>
                <a:cxn ang="0">
                  <a:pos x="24" y="33"/>
                </a:cxn>
                <a:cxn ang="0">
                  <a:pos x="25" y="33"/>
                </a:cxn>
                <a:cxn ang="0">
                  <a:pos x="24" y="30"/>
                </a:cxn>
                <a:cxn ang="0">
                  <a:pos x="29" y="23"/>
                </a:cxn>
                <a:cxn ang="0">
                  <a:pos x="32" y="23"/>
                </a:cxn>
                <a:cxn ang="0">
                  <a:pos x="32" y="24"/>
                </a:cxn>
                <a:cxn ang="0">
                  <a:pos x="34" y="21"/>
                </a:cxn>
                <a:cxn ang="0">
                  <a:pos x="32" y="12"/>
                </a:cxn>
                <a:cxn ang="0">
                  <a:pos x="29" y="11"/>
                </a:cxn>
                <a:cxn ang="0">
                  <a:pos x="31" y="7"/>
                </a:cxn>
                <a:cxn ang="0">
                  <a:pos x="31" y="5"/>
                </a:cxn>
                <a:cxn ang="0">
                  <a:pos x="32" y="5"/>
                </a:cxn>
                <a:cxn ang="0">
                  <a:pos x="29" y="4"/>
                </a:cxn>
                <a:cxn ang="0">
                  <a:pos x="25" y="0"/>
                </a:cxn>
                <a:cxn ang="0">
                  <a:pos x="43" y="0"/>
                </a:cxn>
              </a:cxnLst>
              <a:rect l="0" t="0" r="r" b="b"/>
              <a:pathLst>
                <a:path w="108" h="71">
                  <a:moveTo>
                    <a:pt x="43" y="0"/>
                  </a:moveTo>
                  <a:lnTo>
                    <a:pt x="53" y="0"/>
                  </a:lnTo>
                  <a:lnTo>
                    <a:pt x="70" y="0"/>
                  </a:lnTo>
                  <a:lnTo>
                    <a:pt x="89" y="0"/>
                  </a:lnTo>
                  <a:lnTo>
                    <a:pt x="107" y="0"/>
                  </a:lnTo>
                  <a:lnTo>
                    <a:pt x="107" y="17"/>
                  </a:lnTo>
                  <a:lnTo>
                    <a:pt x="107" y="35"/>
                  </a:lnTo>
                  <a:lnTo>
                    <a:pt x="107" y="52"/>
                  </a:lnTo>
                  <a:lnTo>
                    <a:pt x="108" y="59"/>
                  </a:lnTo>
                  <a:lnTo>
                    <a:pt x="108" y="61"/>
                  </a:lnTo>
                  <a:lnTo>
                    <a:pt x="95" y="61"/>
                  </a:lnTo>
                  <a:lnTo>
                    <a:pt x="79" y="61"/>
                  </a:lnTo>
                  <a:lnTo>
                    <a:pt x="70" y="62"/>
                  </a:lnTo>
                  <a:lnTo>
                    <a:pt x="62" y="68"/>
                  </a:lnTo>
                  <a:lnTo>
                    <a:pt x="57" y="66"/>
                  </a:lnTo>
                  <a:lnTo>
                    <a:pt x="48" y="69"/>
                  </a:lnTo>
                  <a:lnTo>
                    <a:pt x="46" y="68"/>
                  </a:lnTo>
                  <a:lnTo>
                    <a:pt x="39" y="68"/>
                  </a:lnTo>
                  <a:lnTo>
                    <a:pt x="32" y="71"/>
                  </a:lnTo>
                  <a:lnTo>
                    <a:pt x="25" y="68"/>
                  </a:lnTo>
                  <a:lnTo>
                    <a:pt x="24" y="61"/>
                  </a:lnTo>
                  <a:lnTo>
                    <a:pt x="20" y="57"/>
                  </a:lnTo>
                  <a:lnTo>
                    <a:pt x="17" y="55"/>
                  </a:lnTo>
                  <a:lnTo>
                    <a:pt x="10" y="54"/>
                  </a:lnTo>
                  <a:lnTo>
                    <a:pt x="8" y="49"/>
                  </a:lnTo>
                  <a:lnTo>
                    <a:pt x="10" y="52"/>
                  </a:lnTo>
                  <a:lnTo>
                    <a:pt x="12" y="52"/>
                  </a:lnTo>
                  <a:lnTo>
                    <a:pt x="12" y="47"/>
                  </a:lnTo>
                  <a:lnTo>
                    <a:pt x="8" y="45"/>
                  </a:lnTo>
                  <a:lnTo>
                    <a:pt x="10" y="40"/>
                  </a:lnTo>
                  <a:lnTo>
                    <a:pt x="8" y="38"/>
                  </a:lnTo>
                  <a:lnTo>
                    <a:pt x="8" y="40"/>
                  </a:lnTo>
                  <a:lnTo>
                    <a:pt x="5" y="28"/>
                  </a:lnTo>
                  <a:lnTo>
                    <a:pt x="0" y="19"/>
                  </a:lnTo>
                  <a:lnTo>
                    <a:pt x="0" y="12"/>
                  </a:lnTo>
                  <a:lnTo>
                    <a:pt x="1" y="12"/>
                  </a:lnTo>
                  <a:lnTo>
                    <a:pt x="12" y="16"/>
                  </a:lnTo>
                  <a:lnTo>
                    <a:pt x="27" y="17"/>
                  </a:lnTo>
                  <a:lnTo>
                    <a:pt x="27" y="21"/>
                  </a:lnTo>
                  <a:lnTo>
                    <a:pt x="24" y="30"/>
                  </a:lnTo>
                  <a:lnTo>
                    <a:pt x="24" y="33"/>
                  </a:lnTo>
                  <a:lnTo>
                    <a:pt x="25" y="33"/>
                  </a:lnTo>
                  <a:lnTo>
                    <a:pt x="24" y="30"/>
                  </a:lnTo>
                  <a:lnTo>
                    <a:pt x="29" y="23"/>
                  </a:lnTo>
                  <a:lnTo>
                    <a:pt x="32" y="23"/>
                  </a:lnTo>
                  <a:lnTo>
                    <a:pt x="32" y="24"/>
                  </a:lnTo>
                  <a:lnTo>
                    <a:pt x="34" y="21"/>
                  </a:lnTo>
                  <a:lnTo>
                    <a:pt x="32" y="12"/>
                  </a:lnTo>
                  <a:lnTo>
                    <a:pt x="29" y="11"/>
                  </a:lnTo>
                  <a:lnTo>
                    <a:pt x="31" y="7"/>
                  </a:lnTo>
                  <a:lnTo>
                    <a:pt x="31" y="5"/>
                  </a:lnTo>
                  <a:lnTo>
                    <a:pt x="32" y="5"/>
                  </a:lnTo>
                  <a:lnTo>
                    <a:pt x="29" y="4"/>
                  </a:lnTo>
                  <a:lnTo>
                    <a:pt x="25" y="0"/>
                  </a:lnTo>
                  <a:lnTo>
                    <a:pt x="4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3" name="Freeform 19"/>
            <p:cNvSpPr>
              <a:spLocks/>
            </p:cNvSpPr>
            <p:nvPr/>
          </p:nvSpPr>
          <p:spPr bwMode="auto">
            <a:xfrm>
              <a:off x="1912938" y="3451226"/>
              <a:ext cx="268288" cy="147638"/>
            </a:xfrm>
            <a:custGeom>
              <a:avLst/>
              <a:gdLst/>
              <a:ahLst/>
              <a:cxnLst>
                <a:cxn ang="0">
                  <a:pos x="155" y="81"/>
                </a:cxn>
                <a:cxn ang="0">
                  <a:pos x="131" y="81"/>
                </a:cxn>
                <a:cxn ang="0">
                  <a:pos x="108" y="81"/>
                </a:cxn>
                <a:cxn ang="0">
                  <a:pos x="88" y="81"/>
                </a:cxn>
                <a:cxn ang="0">
                  <a:pos x="70" y="81"/>
                </a:cxn>
                <a:cxn ang="0">
                  <a:pos x="70" y="92"/>
                </a:cxn>
                <a:cxn ang="0">
                  <a:pos x="65" y="87"/>
                </a:cxn>
                <a:cxn ang="0">
                  <a:pos x="63" y="87"/>
                </a:cxn>
                <a:cxn ang="0">
                  <a:pos x="63" y="90"/>
                </a:cxn>
                <a:cxn ang="0">
                  <a:pos x="53" y="90"/>
                </a:cxn>
                <a:cxn ang="0">
                  <a:pos x="51" y="92"/>
                </a:cxn>
                <a:cxn ang="0">
                  <a:pos x="46" y="92"/>
                </a:cxn>
                <a:cxn ang="0">
                  <a:pos x="44" y="93"/>
                </a:cxn>
                <a:cxn ang="0">
                  <a:pos x="43" y="92"/>
                </a:cxn>
                <a:cxn ang="0">
                  <a:pos x="39" y="87"/>
                </a:cxn>
                <a:cxn ang="0">
                  <a:pos x="36" y="85"/>
                </a:cxn>
                <a:cxn ang="0">
                  <a:pos x="36" y="81"/>
                </a:cxn>
                <a:cxn ang="0">
                  <a:pos x="32" y="74"/>
                </a:cxn>
                <a:cxn ang="0">
                  <a:pos x="31" y="69"/>
                </a:cxn>
                <a:cxn ang="0">
                  <a:pos x="29" y="68"/>
                </a:cxn>
                <a:cxn ang="0">
                  <a:pos x="24" y="73"/>
                </a:cxn>
                <a:cxn ang="0">
                  <a:pos x="20" y="71"/>
                </a:cxn>
                <a:cxn ang="0">
                  <a:pos x="20" y="68"/>
                </a:cxn>
                <a:cxn ang="0">
                  <a:pos x="20" y="66"/>
                </a:cxn>
                <a:cxn ang="0">
                  <a:pos x="22" y="64"/>
                </a:cxn>
                <a:cxn ang="0">
                  <a:pos x="20" y="59"/>
                </a:cxn>
                <a:cxn ang="0">
                  <a:pos x="22" y="57"/>
                </a:cxn>
                <a:cxn ang="0">
                  <a:pos x="24" y="49"/>
                </a:cxn>
                <a:cxn ang="0">
                  <a:pos x="17" y="47"/>
                </a:cxn>
                <a:cxn ang="0">
                  <a:pos x="10" y="36"/>
                </a:cxn>
                <a:cxn ang="0">
                  <a:pos x="3" y="31"/>
                </a:cxn>
                <a:cxn ang="0">
                  <a:pos x="5" y="31"/>
                </a:cxn>
                <a:cxn ang="0">
                  <a:pos x="3" y="30"/>
                </a:cxn>
                <a:cxn ang="0">
                  <a:pos x="5" y="28"/>
                </a:cxn>
                <a:cxn ang="0">
                  <a:pos x="3" y="26"/>
                </a:cxn>
                <a:cxn ang="0">
                  <a:pos x="0" y="21"/>
                </a:cxn>
                <a:cxn ang="0">
                  <a:pos x="0" y="0"/>
                </a:cxn>
                <a:cxn ang="0">
                  <a:pos x="13" y="0"/>
                </a:cxn>
                <a:cxn ang="0">
                  <a:pos x="27" y="0"/>
                </a:cxn>
                <a:cxn ang="0">
                  <a:pos x="44" y="0"/>
                </a:cxn>
                <a:cxn ang="0">
                  <a:pos x="67" y="0"/>
                </a:cxn>
                <a:cxn ang="0">
                  <a:pos x="84" y="0"/>
                </a:cxn>
                <a:cxn ang="0">
                  <a:pos x="105" y="0"/>
                </a:cxn>
                <a:cxn ang="0">
                  <a:pos x="127" y="0"/>
                </a:cxn>
                <a:cxn ang="0">
                  <a:pos x="152" y="0"/>
                </a:cxn>
                <a:cxn ang="0">
                  <a:pos x="169" y="0"/>
                </a:cxn>
                <a:cxn ang="0">
                  <a:pos x="169" y="30"/>
                </a:cxn>
                <a:cxn ang="0">
                  <a:pos x="169" y="81"/>
                </a:cxn>
                <a:cxn ang="0">
                  <a:pos x="155" y="81"/>
                </a:cxn>
              </a:cxnLst>
              <a:rect l="0" t="0" r="r" b="b"/>
              <a:pathLst>
                <a:path w="169" h="93">
                  <a:moveTo>
                    <a:pt x="155" y="81"/>
                  </a:moveTo>
                  <a:lnTo>
                    <a:pt x="131" y="81"/>
                  </a:lnTo>
                  <a:lnTo>
                    <a:pt x="108" y="81"/>
                  </a:lnTo>
                  <a:lnTo>
                    <a:pt x="88" y="81"/>
                  </a:lnTo>
                  <a:lnTo>
                    <a:pt x="70" y="81"/>
                  </a:lnTo>
                  <a:lnTo>
                    <a:pt x="70" y="92"/>
                  </a:lnTo>
                  <a:lnTo>
                    <a:pt x="65" y="87"/>
                  </a:lnTo>
                  <a:lnTo>
                    <a:pt x="63" y="87"/>
                  </a:lnTo>
                  <a:lnTo>
                    <a:pt x="63" y="90"/>
                  </a:lnTo>
                  <a:lnTo>
                    <a:pt x="53" y="90"/>
                  </a:lnTo>
                  <a:lnTo>
                    <a:pt x="51" y="92"/>
                  </a:lnTo>
                  <a:lnTo>
                    <a:pt x="46" y="92"/>
                  </a:lnTo>
                  <a:lnTo>
                    <a:pt x="44" y="93"/>
                  </a:lnTo>
                  <a:lnTo>
                    <a:pt x="43" y="92"/>
                  </a:lnTo>
                  <a:lnTo>
                    <a:pt x="39" y="87"/>
                  </a:lnTo>
                  <a:lnTo>
                    <a:pt x="36" y="85"/>
                  </a:lnTo>
                  <a:lnTo>
                    <a:pt x="36" y="81"/>
                  </a:lnTo>
                  <a:lnTo>
                    <a:pt x="32" y="74"/>
                  </a:lnTo>
                  <a:lnTo>
                    <a:pt x="31" y="69"/>
                  </a:lnTo>
                  <a:lnTo>
                    <a:pt x="29" y="68"/>
                  </a:lnTo>
                  <a:lnTo>
                    <a:pt x="24" y="73"/>
                  </a:lnTo>
                  <a:lnTo>
                    <a:pt x="20" y="71"/>
                  </a:lnTo>
                  <a:lnTo>
                    <a:pt x="20" y="68"/>
                  </a:lnTo>
                  <a:lnTo>
                    <a:pt x="20" y="66"/>
                  </a:lnTo>
                  <a:lnTo>
                    <a:pt x="22" y="64"/>
                  </a:lnTo>
                  <a:lnTo>
                    <a:pt x="20" y="59"/>
                  </a:lnTo>
                  <a:lnTo>
                    <a:pt x="22" y="57"/>
                  </a:lnTo>
                  <a:lnTo>
                    <a:pt x="24" y="49"/>
                  </a:lnTo>
                  <a:lnTo>
                    <a:pt x="17" y="47"/>
                  </a:lnTo>
                  <a:lnTo>
                    <a:pt x="10" y="36"/>
                  </a:lnTo>
                  <a:lnTo>
                    <a:pt x="3" y="31"/>
                  </a:lnTo>
                  <a:lnTo>
                    <a:pt x="5" y="31"/>
                  </a:lnTo>
                  <a:lnTo>
                    <a:pt x="3" y="30"/>
                  </a:lnTo>
                  <a:lnTo>
                    <a:pt x="5" y="28"/>
                  </a:lnTo>
                  <a:lnTo>
                    <a:pt x="3" y="26"/>
                  </a:lnTo>
                  <a:lnTo>
                    <a:pt x="0" y="21"/>
                  </a:lnTo>
                  <a:lnTo>
                    <a:pt x="0" y="0"/>
                  </a:lnTo>
                  <a:lnTo>
                    <a:pt x="13" y="0"/>
                  </a:lnTo>
                  <a:lnTo>
                    <a:pt x="27" y="0"/>
                  </a:lnTo>
                  <a:lnTo>
                    <a:pt x="44" y="0"/>
                  </a:lnTo>
                  <a:lnTo>
                    <a:pt x="67" y="0"/>
                  </a:lnTo>
                  <a:lnTo>
                    <a:pt x="84" y="0"/>
                  </a:lnTo>
                  <a:lnTo>
                    <a:pt x="105" y="0"/>
                  </a:lnTo>
                  <a:lnTo>
                    <a:pt x="127" y="0"/>
                  </a:lnTo>
                  <a:lnTo>
                    <a:pt x="152" y="0"/>
                  </a:lnTo>
                  <a:lnTo>
                    <a:pt x="169" y="0"/>
                  </a:lnTo>
                  <a:lnTo>
                    <a:pt x="169" y="30"/>
                  </a:lnTo>
                  <a:lnTo>
                    <a:pt x="169" y="81"/>
                  </a:lnTo>
                  <a:lnTo>
                    <a:pt x="155" y="8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4" name="Freeform 20"/>
            <p:cNvSpPr>
              <a:spLocks/>
            </p:cNvSpPr>
            <p:nvPr/>
          </p:nvSpPr>
          <p:spPr bwMode="auto">
            <a:xfrm>
              <a:off x="2181225" y="3451226"/>
              <a:ext cx="166688" cy="98425"/>
            </a:xfrm>
            <a:custGeom>
              <a:avLst/>
              <a:gdLst/>
              <a:ahLst/>
              <a:cxnLst>
                <a:cxn ang="0">
                  <a:pos x="78" y="0"/>
                </a:cxn>
                <a:cxn ang="0">
                  <a:pos x="55" y="0"/>
                </a:cxn>
                <a:cxn ang="0">
                  <a:pos x="36" y="0"/>
                </a:cxn>
                <a:cxn ang="0">
                  <a:pos x="17" y="0"/>
                </a:cxn>
                <a:cxn ang="0">
                  <a:pos x="0" y="0"/>
                </a:cxn>
                <a:cxn ang="0">
                  <a:pos x="0" y="30"/>
                </a:cxn>
                <a:cxn ang="0">
                  <a:pos x="0" y="62"/>
                </a:cxn>
                <a:cxn ang="0">
                  <a:pos x="21" y="62"/>
                </a:cxn>
                <a:cxn ang="0">
                  <a:pos x="43" y="62"/>
                </a:cxn>
                <a:cxn ang="0">
                  <a:pos x="67" y="62"/>
                </a:cxn>
                <a:cxn ang="0">
                  <a:pos x="86" y="62"/>
                </a:cxn>
                <a:cxn ang="0">
                  <a:pos x="105" y="62"/>
                </a:cxn>
                <a:cxn ang="0">
                  <a:pos x="105" y="59"/>
                </a:cxn>
                <a:cxn ang="0">
                  <a:pos x="102" y="49"/>
                </a:cxn>
                <a:cxn ang="0">
                  <a:pos x="100" y="40"/>
                </a:cxn>
                <a:cxn ang="0">
                  <a:pos x="100" y="30"/>
                </a:cxn>
                <a:cxn ang="0">
                  <a:pos x="97" y="17"/>
                </a:cxn>
                <a:cxn ang="0">
                  <a:pos x="97" y="7"/>
                </a:cxn>
                <a:cxn ang="0">
                  <a:pos x="95" y="0"/>
                </a:cxn>
                <a:cxn ang="0">
                  <a:pos x="78" y="0"/>
                </a:cxn>
              </a:cxnLst>
              <a:rect l="0" t="0" r="r" b="b"/>
              <a:pathLst>
                <a:path w="105" h="62">
                  <a:moveTo>
                    <a:pt x="78" y="0"/>
                  </a:moveTo>
                  <a:lnTo>
                    <a:pt x="55" y="0"/>
                  </a:lnTo>
                  <a:lnTo>
                    <a:pt x="36" y="0"/>
                  </a:lnTo>
                  <a:lnTo>
                    <a:pt x="17" y="0"/>
                  </a:lnTo>
                  <a:lnTo>
                    <a:pt x="0" y="0"/>
                  </a:lnTo>
                  <a:lnTo>
                    <a:pt x="0" y="30"/>
                  </a:lnTo>
                  <a:lnTo>
                    <a:pt x="0" y="62"/>
                  </a:lnTo>
                  <a:lnTo>
                    <a:pt x="21" y="62"/>
                  </a:lnTo>
                  <a:lnTo>
                    <a:pt x="43" y="62"/>
                  </a:lnTo>
                  <a:lnTo>
                    <a:pt x="67" y="62"/>
                  </a:lnTo>
                  <a:lnTo>
                    <a:pt x="86" y="62"/>
                  </a:lnTo>
                  <a:lnTo>
                    <a:pt x="105" y="62"/>
                  </a:lnTo>
                  <a:lnTo>
                    <a:pt x="105" y="59"/>
                  </a:lnTo>
                  <a:lnTo>
                    <a:pt x="102" y="49"/>
                  </a:lnTo>
                  <a:lnTo>
                    <a:pt x="100" y="40"/>
                  </a:lnTo>
                  <a:lnTo>
                    <a:pt x="100" y="30"/>
                  </a:lnTo>
                  <a:lnTo>
                    <a:pt x="97" y="17"/>
                  </a:lnTo>
                  <a:lnTo>
                    <a:pt x="97" y="7"/>
                  </a:lnTo>
                  <a:lnTo>
                    <a:pt x="95" y="0"/>
                  </a:lnTo>
                  <a:lnTo>
                    <a:pt x="78"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5" name="Freeform 21"/>
            <p:cNvSpPr>
              <a:spLocks/>
            </p:cNvSpPr>
            <p:nvPr/>
          </p:nvSpPr>
          <p:spPr bwMode="auto">
            <a:xfrm>
              <a:off x="2332038" y="3435351"/>
              <a:ext cx="166688" cy="192088"/>
            </a:xfrm>
            <a:custGeom>
              <a:avLst/>
              <a:gdLst/>
              <a:ahLst/>
              <a:cxnLst>
                <a:cxn ang="0">
                  <a:pos x="15" y="121"/>
                </a:cxn>
                <a:cxn ang="0">
                  <a:pos x="29" y="121"/>
                </a:cxn>
                <a:cxn ang="0">
                  <a:pos x="48" y="121"/>
                </a:cxn>
                <a:cxn ang="0">
                  <a:pos x="67" y="121"/>
                </a:cxn>
                <a:cxn ang="0">
                  <a:pos x="85" y="121"/>
                </a:cxn>
                <a:cxn ang="0">
                  <a:pos x="83" y="112"/>
                </a:cxn>
                <a:cxn ang="0">
                  <a:pos x="76" y="109"/>
                </a:cxn>
                <a:cxn ang="0">
                  <a:pos x="73" y="102"/>
                </a:cxn>
                <a:cxn ang="0">
                  <a:pos x="69" y="102"/>
                </a:cxn>
                <a:cxn ang="0">
                  <a:pos x="62" y="97"/>
                </a:cxn>
                <a:cxn ang="0">
                  <a:pos x="64" y="86"/>
                </a:cxn>
                <a:cxn ang="0">
                  <a:pos x="64" y="83"/>
                </a:cxn>
                <a:cxn ang="0">
                  <a:pos x="62" y="79"/>
                </a:cxn>
                <a:cxn ang="0">
                  <a:pos x="62" y="78"/>
                </a:cxn>
                <a:cxn ang="0">
                  <a:pos x="64" y="72"/>
                </a:cxn>
                <a:cxn ang="0">
                  <a:pos x="69" y="69"/>
                </a:cxn>
                <a:cxn ang="0">
                  <a:pos x="69" y="59"/>
                </a:cxn>
                <a:cxn ang="0">
                  <a:pos x="71" y="57"/>
                </a:cxn>
                <a:cxn ang="0">
                  <a:pos x="73" y="57"/>
                </a:cxn>
                <a:cxn ang="0">
                  <a:pos x="85" y="46"/>
                </a:cxn>
                <a:cxn ang="0">
                  <a:pos x="105" y="31"/>
                </a:cxn>
                <a:cxn ang="0">
                  <a:pos x="90" y="27"/>
                </a:cxn>
                <a:cxn ang="0">
                  <a:pos x="83" y="29"/>
                </a:cxn>
                <a:cxn ang="0">
                  <a:pos x="62" y="17"/>
                </a:cxn>
                <a:cxn ang="0">
                  <a:pos x="52" y="19"/>
                </a:cxn>
                <a:cxn ang="0">
                  <a:pos x="45" y="15"/>
                </a:cxn>
                <a:cxn ang="0">
                  <a:pos x="38" y="15"/>
                </a:cxn>
                <a:cxn ang="0">
                  <a:pos x="33" y="2"/>
                </a:cxn>
                <a:cxn ang="0">
                  <a:pos x="29" y="0"/>
                </a:cxn>
                <a:cxn ang="0">
                  <a:pos x="29" y="10"/>
                </a:cxn>
                <a:cxn ang="0">
                  <a:pos x="0" y="10"/>
                </a:cxn>
                <a:cxn ang="0">
                  <a:pos x="2" y="17"/>
                </a:cxn>
                <a:cxn ang="0">
                  <a:pos x="2" y="27"/>
                </a:cxn>
                <a:cxn ang="0">
                  <a:pos x="5" y="40"/>
                </a:cxn>
                <a:cxn ang="0">
                  <a:pos x="5" y="50"/>
                </a:cxn>
                <a:cxn ang="0">
                  <a:pos x="7" y="59"/>
                </a:cxn>
                <a:cxn ang="0">
                  <a:pos x="10" y="69"/>
                </a:cxn>
                <a:cxn ang="0">
                  <a:pos x="10" y="72"/>
                </a:cxn>
                <a:cxn ang="0">
                  <a:pos x="5" y="79"/>
                </a:cxn>
                <a:cxn ang="0">
                  <a:pos x="12" y="86"/>
                </a:cxn>
                <a:cxn ang="0">
                  <a:pos x="12" y="121"/>
                </a:cxn>
                <a:cxn ang="0">
                  <a:pos x="15" y="121"/>
                </a:cxn>
              </a:cxnLst>
              <a:rect l="0" t="0" r="r" b="b"/>
              <a:pathLst>
                <a:path w="105" h="121">
                  <a:moveTo>
                    <a:pt x="15" y="121"/>
                  </a:moveTo>
                  <a:lnTo>
                    <a:pt x="29" y="121"/>
                  </a:lnTo>
                  <a:lnTo>
                    <a:pt x="48" y="121"/>
                  </a:lnTo>
                  <a:lnTo>
                    <a:pt x="67" y="121"/>
                  </a:lnTo>
                  <a:lnTo>
                    <a:pt x="85" y="121"/>
                  </a:lnTo>
                  <a:lnTo>
                    <a:pt x="83" y="112"/>
                  </a:lnTo>
                  <a:lnTo>
                    <a:pt x="76" y="109"/>
                  </a:lnTo>
                  <a:lnTo>
                    <a:pt x="73" y="102"/>
                  </a:lnTo>
                  <a:lnTo>
                    <a:pt x="69" y="102"/>
                  </a:lnTo>
                  <a:lnTo>
                    <a:pt x="62" y="97"/>
                  </a:lnTo>
                  <a:lnTo>
                    <a:pt x="64" y="86"/>
                  </a:lnTo>
                  <a:lnTo>
                    <a:pt x="64" y="83"/>
                  </a:lnTo>
                  <a:lnTo>
                    <a:pt x="62" y="79"/>
                  </a:lnTo>
                  <a:lnTo>
                    <a:pt x="62" y="78"/>
                  </a:lnTo>
                  <a:lnTo>
                    <a:pt x="64" y="72"/>
                  </a:lnTo>
                  <a:lnTo>
                    <a:pt x="69" y="69"/>
                  </a:lnTo>
                  <a:lnTo>
                    <a:pt x="69" y="59"/>
                  </a:lnTo>
                  <a:lnTo>
                    <a:pt x="71" y="57"/>
                  </a:lnTo>
                  <a:lnTo>
                    <a:pt x="73" y="57"/>
                  </a:lnTo>
                  <a:lnTo>
                    <a:pt x="85" y="46"/>
                  </a:lnTo>
                  <a:lnTo>
                    <a:pt x="105" y="31"/>
                  </a:lnTo>
                  <a:lnTo>
                    <a:pt x="90" y="27"/>
                  </a:lnTo>
                  <a:lnTo>
                    <a:pt x="83" y="29"/>
                  </a:lnTo>
                  <a:lnTo>
                    <a:pt x="62" y="17"/>
                  </a:lnTo>
                  <a:lnTo>
                    <a:pt x="52" y="19"/>
                  </a:lnTo>
                  <a:lnTo>
                    <a:pt x="45" y="15"/>
                  </a:lnTo>
                  <a:lnTo>
                    <a:pt x="38" y="15"/>
                  </a:lnTo>
                  <a:lnTo>
                    <a:pt x="33" y="2"/>
                  </a:lnTo>
                  <a:lnTo>
                    <a:pt x="29" y="0"/>
                  </a:lnTo>
                  <a:lnTo>
                    <a:pt x="29" y="10"/>
                  </a:lnTo>
                  <a:lnTo>
                    <a:pt x="0" y="10"/>
                  </a:lnTo>
                  <a:lnTo>
                    <a:pt x="2" y="17"/>
                  </a:lnTo>
                  <a:lnTo>
                    <a:pt x="2" y="27"/>
                  </a:lnTo>
                  <a:lnTo>
                    <a:pt x="5" y="40"/>
                  </a:lnTo>
                  <a:lnTo>
                    <a:pt x="5" y="50"/>
                  </a:lnTo>
                  <a:lnTo>
                    <a:pt x="7" y="59"/>
                  </a:lnTo>
                  <a:lnTo>
                    <a:pt x="10" y="69"/>
                  </a:lnTo>
                  <a:lnTo>
                    <a:pt x="10" y="72"/>
                  </a:lnTo>
                  <a:lnTo>
                    <a:pt x="5" y="79"/>
                  </a:lnTo>
                  <a:lnTo>
                    <a:pt x="12" y="86"/>
                  </a:lnTo>
                  <a:lnTo>
                    <a:pt x="12" y="121"/>
                  </a:lnTo>
                  <a:lnTo>
                    <a:pt x="15" y="12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6" name="Freeform 22"/>
            <p:cNvSpPr>
              <a:spLocks/>
            </p:cNvSpPr>
            <p:nvPr/>
          </p:nvSpPr>
          <p:spPr bwMode="auto">
            <a:xfrm>
              <a:off x="1725613" y="3541713"/>
              <a:ext cx="176213" cy="131763"/>
            </a:xfrm>
            <a:custGeom>
              <a:avLst/>
              <a:gdLst/>
              <a:ahLst/>
              <a:cxnLst>
                <a:cxn ang="0">
                  <a:pos x="90" y="83"/>
                </a:cxn>
                <a:cxn ang="0">
                  <a:pos x="74" y="83"/>
                </a:cxn>
                <a:cxn ang="0">
                  <a:pos x="62" y="83"/>
                </a:cxn>
                <a:cxn ang="0">
                  <a:pos x="47" y="83"/>
                </a:cxn>
                <a:cxn ang="0">
                  <a:pos x="31" y="83"/>
                </a:cxn>
                <a:cxn ang="0">
                  <a:pos x="16" y="83"/>
                </a:cxn>
                <a:cxn ang="0">
                  <a:pos x="3" y="83"/>
                </a:cxn>
                <a:cxn ang="0">
                  <a:pos x="2" y="76"/>
                </a:cxn>
                <a:cxn ang="0">
                  <a:pos x="0" y="66"/>
                </a:cxn>
                <a:cxn ang="0">
                  <a:pos x="2" y="59"/>
                </a:cxn>
                <a:cxn ang="0">
                  <a:pos x="5" y="55"/>
                </a:cxn>
                <a:cxn ang="0">
                  <a:pos x="3" y="54"/>
                </a:cxn>
                <a:cxn ang="0">
                  <a:pos x="5" y="38"/>
                </a:cxn>
                <a:cxn ang="0">
                  <a:pos x="9" y="2"/>
                </a:cxn>
                <a:cxn ang="0">
                  <a:pos x="17" y="0"/>
                </a:cxn>
                <a:cxn ang="0">
                  <a:pos x="21" y="4"/>
                </a:cxn>
                <a:cxn ang="0">
                  <a:pos x="22" y="11"/>
                </a:cxn>
                <a:cxn ang="0">
                  <a:pos x="29" y="14"/>
                </a:cxn>
                <a:cxn ang="0">
                  <a:pos x="36" y="11"/>
                </a:cxn>
                <a:cxn ang="0">
                  <a:pos x="43" y="11"/>
                </a:cxn>
                <a:cxn ang="0">
                  <a:pos x="45" y="12"/>
                </a:cxn>
                <a:cxn ang="0">
                  <a:pos x="54" y="9"/>
                </a:cxn>
                <a:cxn ang="0">
                  <a:pos x="59" y="11"/>
                </a:cxn>
                <a:cxn ang="0">
                  <a:pos x="67" y="5"/>
                </a:cxn>
                <a:cxn ang="0">
                  <a:pos x="76" y="4"/>
                </a:cxn>
                <a:cxn ang="0">
                  <a:pos x="92" y="4"/>
                </a:cxn>
                <a:cxn ang="0">
                  <a:pos x="105" y="4"/>
                </a:cxn>
                <a:cxn ang="0">
                  <a:pos x="107" y="7"/>
                </a:cxn>
                <a:cxn ang="0">
                  <a:pos x="111" y="9"/>
                </a:cxn>
                <a:cxn ang="0">
                  <a:pos x="111" y="12"/>
                </a:cxn>
                <a:cxn ang="0">
                  <a:pos x="105" y="28"/>
                </a:cxn>
                <a:cxn ang="0">
                  <a:pos x="100" y="35"/>
                </a:cxn>
                <a:cxn ang="0">
                  <a:pos x="100" y="38"/>
                </a:cxn>
                <a:cxn ang="0">
                  <a:pos x="105" y="40"/>
                </a:cxn>
                <a:cxn ang="0">
                  <a:pos x="104" y="47"/>
                </a:cxn>
                <a:cxn ang="0">
                  <a:pos x="104" y="64"/>
                </a:cxn>
                <a:cxn ang="0">
                  <a:pos x="104" y="83"/>
                </a:cxn>
                <a:cxn ang="0">
                  <a:pos x="90" y="83"/>
                </a:cxn>
              </a:cxnLst>
              <a:rect l="0" t="0" r="r" b="b"/>
              <a:pathLst>
                <a:path w="111" h="83">
                  <a:moveTo>
                    <a:pt x="90" y="83"/>
                  </a:moveTo>
                  <a:lnTo>
                    <a:pt x="74" y="83"/>
                  </a:lnTo>
                  <a:lnTo>
                    <a:pt x="62" y="83"/>
                  </a:lnTo>
                  <a:lnTo>
                    <a:pt x="47" y="83"/>
                  </a:lnTo>
                  <a:lnTo>
                    <a:pt x="31" y="83"/>
                  </a:lnTo>
                  <a:lnTo>
                    <a:pt x="16" y="83"/>
                  </a:lnTo>
                  <a:lnTo>
                    <a:pt x="3" y="83"/>
                  </a:lnTo>
                  <a:lnTo>
                    <a:pt x="2" y="76"/>
                  </a:lnTo>
                  <a:lnTo>
                    <a:pt x="0" y="66"/>
                  </a:lnTo>
                  <a:lnTo>
                    <a:pt x="2" y="59"/>
                  </a:lnTo>
                  <a:lnTo>
                    <a:pt x="5" y="55"/>
                  </a:lnTo>
                  <a:lnTo>
                    <a:pt x="3" y="54"/>
                  </a:lnTo>
                  <a:lnTo>
                    <a:pt x="5" y="38"/>
                  </a:lnTo>
                  <a:lnTo>
                    <a:pt x="9" y="2"/>
                  </a:lnTo>
                  <a:lnTo>
                    <a:pt x="17" y="0"/>
                  </a:lnTo>
                  <a:lnTo>
                    <a:pt x="21" y="4"/>
                  </a:lnTo>
                  <a:lnTo>
                    <a:pt x="22" y="11"/>
                  </a:lnTo>
                  <a:lnTo>
                    <a:pt x="29" y="14"/>
                  </a:lnTo>
                  <a:lnTo>
                    <a:pt x="36" y="11"/>
                  </a:lnTo>
                  <a:lnTo>
                    <a:pt x="43" y="11"/>
                  </a:lnTo>
                  <a:lnTo>
                    <a:pt x="45" y="12"/>
                  </a:lnTo>
                  <a:lnTo>
                    <a:pt x="54" y="9"/>
                  </a:lnTo>
                  <a:lnTo>
                    <a:pt x="59" y="11"/>
                  </a:lnTo>
                  <a:lnTo>
                    <a:pt x="67" y="5"/>
                  </a:lnTo>
                  <a:lnTo>
                    <a:pt x="76" y="4"/>
                  </a:lnTo>
                  <a:lnTo>
                    <a:pt x="92" y="4"/>
                  </a:lnTo>
                  <a:lnTo>
                    <a:pt x="105" y="4"/>
                  </a:lnTo>
                  <a:lnTo>
                    <a:pt x="107" y="7"/>
                  </a:lnTo>
                  <a:lnTo>
                    <a:pt x="111" y="9"/>
                  </a:lnTo>
                  <a:lnTo>
                    <a:pt x="111" y="12"/>
                  </a:lnTo>
                  <a:lnTo>
                    <a:pt x="105" y="28"/>
                  </a:lnTo>
                  <a:lnTo>
                    <a:pt x="100" y="35"/>
                  </a:lnTo>
                  <a:lnTo>
                    <a:pt x="100" y="38"/>
                  </a:lnTo>
                  <a:lnTo>
                    <a:pt x="105" y="40"/>
                  </a:lnTo>
                  <a:lnTo>
                    <a:pt x="104" y="47"/>
                  </a:lnTo>
                  <a:lnTo>
                    <a:pt x="104" y="64"/>
                  </a:lnTo>
                  <a:lnTo>
                    <a:pt x="104" y="83"/>
                  </a:lnTo>
                  <a:lnTo>
                    <a:pt x="90" y="8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7" name="Freeform 23"/>
            <p:cNvSpPr>
              <a:spLocks/>
            </p:cNvSpPr>
            <p:nvPr/>
          </p:nvSpPr>
          <p:spPr bwMode="auto">
            <a:xfrm>
              <a:off x="2181225" y="3549651"/>
              <a:ext cx="169863" cy="107950"/>
            </a:xfrm>
            <a:custGeom>
              <a:avLst/>
              <a:gdLst/>
              <a:ahLst/>
              <a:cxnLst>
                <a:cxn ang="0">
                  <a:pos x="98" y="0"/>
                </a:cxn>
                <a:cxn ang="0">
                  <a:pos x="86" y="0"/>
                </a:cxn>
                <a:cxn ang="0">
                  <a:pos x="67" y="0"/>
                </a:cxn>
                <a:cxn ang="0">
                  <a:pos x="43" y="0"/>
                </a:cxn>
                <a:cxn ang="0">
                  <a:pos x="21" y="0"/>
                </a:cxn>
                <a:cxn ang="0">
                  <a:pos x="0" y="0"/>
                </a:cxn>
                <a:cxn ang="0">
                  <a:pos x="0" y="38"/>
                </a:cxn>
                <a:cxn ang="0">
                  <a:pos x="0" y="59"/>
                </a:cxn>
                <a:cxn ang="0">
                  <a:pos x="26" y="59"/>
                </a:cxn>
                <a:cxn ang="0">
                  <a:pos x="53" y="59"/>
                </a:cxn>
                <a:cxn ang="0">
                  <a:pos x="78" y="59"/>
                </a:cxn>
                <a:cxn ang="0">
                  <a:pos x="85" y="63"/>
                </a:cxn>
                <a:cxn ang="0">
                  <a:pos x="86" y="61"/>
                </a:cxn>
                <a:cxn ang="0">
                  <a:pos x="95" y="61"/>
                </a:cxn>
                <a:cxn ang="0">
                  <a:pos x="102" y="64"/>
                </a:cxn>
                <a:cxn ang="0">
                  <a:pos x="104" y="68"/>
                </a:cxn>
                <a:cxn ang="0">
                  <a:pos x="105" y="68"/>
                </a:cxn>
                <a:cxn ang="0">
                  <a:pos x="104" y="64"/>
                </a:cxn>
                <a:cxn ang="0">
                  <a:pos x="107" y="56"/>
                </a:cxn>
                <a:cxn ang="0">
                  <a:pos x="105" y="54"/>
                </a:cxn>
                <a:cxn ang="0">
                  <a:pos x="104" y="49"/>
                </a:cxn>
                <a:cxn ang="0">
                  <a:pos x="107" y="49"/>
                </a:cxn>
                <a:cxn ang="0">
                  <a:pos x="107" y="14"/>
                </a:cxn>
                <a:cxn ang="0">
                  <a:pos x="100" y="7"/>
                </a:cxn>
                <a:cxn ang="0">
                  <a:pos x="105" y="0"/>
                </a:cxn>
                <a:cxn ang="0">
                  <a:pos x="98" y="0"/>
                </a:cxn>
              </a:cxnLst>
              <a:rect l="0" t="0" r="r" b="b"/>
              <a:pathLst>
                <a:path w="107" h="68">
                  <a:moveTo>
                    <a:pt x="98" y="0"/>
                  </a:moveTo>
                  <a:lnTo>
                    <a:pt x="86" y="0"/>
                  </a:lnTo>
                  <a:lnTo>
                    <a:pt x="67" y="0"/>
                  </a:lnTo>
                  <a:lnTo>
                    <a:pt x="43" y="0"/>
                  </a:lnTo>
                  <a:lnTo>
                    <a:pt x="21" y="0"/>
                  </a:lnTo>
                  <a:lnTo>
                    <a:pt x="0" y="0"/>
                  </a:lnTo>
                  <a:lnTo>
                    <a:pt x="0" y="38"/>
                  </a:lnTo>
                  <a:lnTo>
                    <a:pt x="0" y="59"/>
                  </a:lnTo>
                  <a:lnTo>
                    <a:pt x="26" y="59"/>
                  </a:lnTo>
                  <a:lnTo>
                    <a:pt x="53" y="59"/>
                  </a:lnTo>
                  <a:lnTo>
                    <a:pt x="78" y="59"/>
                  </a:lnTo>
                  <a:lnTo>
                    <a:pt x="85" y="63"/>
                  </a:lnTo>
                  <a:lnTo>
                    <a:pt x="86" y="61"/>
                  </a:lnTo>
                  <a:lnTo>
                    <a:pt x="95" y="61"/>
                  </a:lnTo>
                  <a:lnTo>
                    <a:pt x="102" y="64"/>
                  </a:lnTo>
                  <a:lnTo>
                    <a:pt x="104" y="68"/>
                  </a:lnTo>
                  <a:lnTo>
                    <a:pt x="105" y="68"/>
                  </a:lnTo>
                  <a:lnTo>
                    <a:pt x="104" y="64"/>
                  </a:lnTo>
                  <a:lnTo>
                    <a:pt x="107" y="56"/>
                  </a:lnTo>
                  <a:lnTo>
                    <a:pt x="105" y="54"/>
                  </a:lnTo>
                  <a:lnTo>
                    <a:pt x="104" y="49"/>
                  </a:lnTo>
                  <a:lnTo>
                    <a:pt x="107" y="49"/>
                  </a:lnTo>
                  <a:lnTo>
                    <a:pt x="107" y="14"/>
                  </a:lnTo>
                  <a:lnTo>
                    <a:pt x="100" y="7"/>
                  </a:lnTo>
                  <a:lnTo>
                    <a:pt x="105" y="0"/>
                  </a:lnTo>
                  <a:lnTo>
                    <a:pt x="98"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8" name="Freeform 24"/>
            <p:cNvSpPr>
              <a:spLocks/>
            </p:cNvSpPr>
            <p:nvPr/>
          </p:nvSpPr>
          <p:spPr bwMode="auto">
            <a:xfrm>
              <a:off x="2024063" y="3579813"/>
              <a:ext cx="157163" cy="123825"/>
            </a:xfrm>
            <a:custGeom>
              <a:avLst/>
              <a:gdLst/>
              <a:ahLst/>
              <a:cxnLst>
                <a:cxn ang="0">
                  <a:pos x="85" y="0"/>
                </a:cxn>
                <a:cxn ang="0">
                  <a:pos x="61" y="0"/>
                </a:cxn>
                <a:cxn ang="0">
                  <a:pos x="38" y="0"/>
                </a:cxn>
                <a:cxn ang="0">
                  <a:pos x="18" y="0"/>
                </a:cxn>
                <a:cxn ang="0">
                  <a:pos x="0" y="0"/>
                </a:cxn>
                <a:cxn ang="0">
                  <a:pos x="0" y="35"/>
                </a:cxn>
                <a:cxn ang="0">
                  <a:pos x="0" y="78"/>
                </a:cxn>
                <a:cxn ang="0">
                  <a:pos x="12" y="78"/>
                </a:cxn>
                <a:cxn ang="0">
                  <a:pos x="42" y="78"/>
                </a:cxn>
                <a:cxn ang="0">
                  <a:pos x="59" y="78"/>
                </a:cxn>
                <a:cxn ang="0">
                  <a:pos x="80" y="78"/>
                </a:cxn>
                <a:cxn ang="0">
                  <a:pos x="99" y="78"/>
                </a:cxn>
                <a:cxn ang="0">
                  <a:pos x="99" y="57"/>
                </a:cxn>
                <a:cxn ang="0">
                  <a:pos x="99" y="19"/>
                </a:cxn>
                <a:cxn ang="0">
                  <a:pos x="99" y="0"/>
                </a:cxn>
                <a:cxn ang="0">
                  <a:pos x="85" y="0"/>
                </a:cxn>
              </a:cxnLst>
              <a:rect l="0" t="0" r="r" b="b"/>
              <a:pathLst>
                <a:path w="99" h="78">
                  <a:moveTo>
                    <a:pt x="85" y="0"/>
                  </a:moveTo>
                  <a:lnTo>
                    <a:pt x="61" y="0"/>
                  </a:lnTo>
                  <a:lnTo>
                    <a:pt x="38" y="0"/>
                  </a:lnTo>
                  <a:lnTo>
                    <a:pt x="18" y="0"/>
                  </a:lnTo>
                  <a:lnTo>
                    <a:pt x="0" y="0"/>
                  </a:lnTo>
                  <a:lnTo>
                    <a:pt x="0" y="35"/>
                  </a:lnTo>
                  <a:lnTo>
                    <a:pt x="0" y="78"/>
                  </a:lnTo>
                  <a:lnTo>
                    <a:pt x="12" y="78"/>
                  </a:lnTo>
                  <a:lnTo>
                    <a:pt x="42" y="78"/>
                  </a:lnTo>
                  <a:lnTo>
                    <a:pt x="59" y="78"/>
                  </a:lnTo>
                  <a:lnTo>
                    <a:pt x="80" y="78"/>
                  </a:lnTo>
                  <a:lnTo>
                    <a:pt x="99" y="78"/>
                  </a:lnTo>
                  <a:lnTo>
                    <a:pt x="99" y="57"/>
                  </a:lnTo>
                  <a:lnTo>
                    <a:pt x="99" y="19"/>
                  </a:lnTo>
                  <a:lnTo>
                    <a:pt x="99" y="0"/>
                  </a:lnTo>
                  <a:lnTo>
                    <a:pt x="8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25"/>
            <p:cNvSpPr>
              <a:spLocks/>
            </p:cNvSpPr>
            <p:nvPr/>
          </p:nvSpPr>
          <p:spPr bwMode="auto">
            <a:xfrm>
              <a:off x="1884363" y="3451226"/>
              <a:ext cx="139700" cy="222250"/>
            </a:xfrm>
            <a:custGeom>
              <a:avLst/>
              <a:gdLst/>
              <a:ahLst/>
              <a:cxnLst>
                <a:cxn ang="0">
                  <a:pos x="18" y="140"/>
                </a:cxn>
                <a:cxn ang="0">
                  <a:pos x="30" y="140"/>
                </a:cxn>
                <a:cxn ang="0">
                  <a:pos x="88" y="140"/>
                </a:cxn>
                <a:cxn ang="0">
                  <a:pos x="88" y="116"/>
                </a:cxn>
                <a:cxn ang="0">
                  <a:pos x="88" y="92"/>
                </a:cxn>
                <a:cxn ang="0">
                  <a:pos x="83" y="87"/>
                </a:cxn>
                <a:cxn ang="0">
                  <a:pos x="81" y="87"/>
                </a:cxn>
                <a:cxn ang="0">
                  <a:pos x="81" y="90"/>
                </a:cxn>
                <a:cxn ang="0">
                  <a:pos x="71" y="90"/>
                </a:cxn>
                <a:cxn ang="0">
                  <a:pos x="69" y="92"/>
                </a:cxn>
                <a:cxn ang="0">
                  <a:pos x="64" y="92"/>
                </a:cxn>
                <a:cxn ang="0">
                  <a:pos x="62" y="93"/>
                </a:cxn>
                <a:cxn ang="0">
                  <a:pos x="61" y="92"/>
                </a:cxn>
                <a:cxn ang="0">
                  <a:pos x="57" y="87"/>
                </a:cxn>
                <a:cxn ang="0">
                  <a:pos x="54" y="85"/>
                </a:cxn>
                <a:cxn ang="0">
                  <a:pos x="54" y="81"/>
                </a:cxn>
                <a:cxn ang="0">
                  <a:pos x="50" y="74"/>
                </a:cxn>
                <a:cxn ang="0">
                  <a:pos x="49" y="69"/>
                </a:cxn>
                <a:cxn ang="0">
                  <a:pos x="47" y="68"/>
                </a:cxn>
                <a:cxn ang="0">
                  <a:pos x="42" y="73"/>
                </a:cxn>
                <a:cxn ang="0">
                  <a:pos x="38" y="71"/>
                </a:cxn>
                <a:cxn ang="0">
                  <a:pos x="38" y="68"/>
                </a:cxn>
                <a:cxn ang="0">
                  <a:pos x="38" y="66"/>
                </a:cxn>
                <a:cxn ang="0">
                  <a:pos x="40" y="64"/>
                </a:cxn>
                <a:cxn ang="0">
                  <a:pos x="38" y="59"/>
                </a:cxn>
                <a:cxn ang="0">
                  <a:pos x="40" y="57"/>
                </a:cxn>
                <a:cxn ang="0">
                  <a:pos x="42" y="49"/>
                </a:cxn>
                <a:cxn ang="0">
                  <a:pos x="35" y="47"/>
                </a:cxn>
                <a:cxn ang="0">
                  <a:pos x="28" y="36"/>
                </a:cxn>
                <a:cxn ang="0">
                  <a:pos x="21" y="31"/>
                </a:cxn>
                <a:cxn ang="0">
                  <a:pos x="23" y="31"/>
                </a:cxn>
                <a:cxn ang="0">
                  <a:pos x="21" y="30"/>
                </a:cxn>
                <a:cxn ang="0">
                  <a:pos x="23" y="28"/>
                </a:cxn>
                <a:cxn ang="0">
                  <a:pos x="21" y="26"/>
                </a:cxn>
                <a:cxn ang="0">
                  <a:pos x="18" y="21"/>
                </a:cxn>
                <a:cxn ang="0">
                  <a:pos x="18" y="0"/>
                </a:cxn>
                <a:cxn ang="0">
                  <a:pos x="4" y="0"/>
                </a:cxn>
                <a:cxn ang="0">
                  <a:pos x="4" y="17"/>
                </a:cxn>
                <a:cxn ang="0">
                  <a:pos x="4" y="35"/>
                </a:cxn>
                <a:cxn ang="0">
                  <a:pos x="4" y="52"/>
                </a:cxn>
                <a:cxn ang="0">
                  <a:pos x="5" y="59"/>
                </a:cxn>
                <a:cxn ang="0">
                  <a:pos x="5" y="61"/>
                </a:cxn>
                <a:cxn ang="0">
                  <a:pos x="7" y="64"/>
                </a:cxn>
                <a:cxn ang="0">
                  <a:pos x="11" y="66"/>
                </a:cxn>
                <a:cxn ang="0">
                  <a:pos x="11" y="69"/>
                </a:cxn>
                <a:cxn ang="0">
                  <a:pos x="5" y="85"/>
                </a:cxn>
                <a:cxn ang="0">
                  <a:pos x="0" y="92"/>
                </a:cxn>
                <a:cxn ang="0">
                  <a:pos x="0" y="95"/>
                </a:cxn>
                <a:cxn ang="0">
                  <a:pos x="5" y="97"/>
                </a:cxn>
                <a:cxn ang="0">
                  <a:pos x="4" y="104"/>
                </a:cxn>
                <a:cxn ang="0">
                  <a:pos x="4" y="121"/>
                </a:cxn>
                <a:cxn ang="0">
                  <a:pos x="4" y="140"/>
                </a:cxn>
                <a:cxn ang="0">
                  <a:pos x="18" y="140"/>
                </a:cxn>
              </a:cxnLst>
              <a:rect l="0" t="0" r="r" b="b"/>
              <a:pathLst>
                <a:path w="88" h="140">
                  <a:moveTo>
                    <a:pt x="18" y="140"/>
                  </a:moveTo>
                  <a:lnTo>
                    <a:pt x="30" y="140"/>
                  </a:lnTo>
                  <a:lnTo>
                    <a:pt x="88" y="140"/>
                  </a:lnTo>
                  <a:lnTo>
                    <a:pt x="88" y="116"/>
                  </a:lnTo>
                  <a:lnTo>
                    <a:pt x="88" y="92"/>
                  </a:lnTo>
                  <a:lnTo>
                    <a:pt x="83" y="87"/>
                  </a:lnTo>
                  <a:lnTo>
                    <a:pt x="81" y="87"/>
                  </a:lnTo>
                  <a:lnTo>
                    <a:pt x="81" y="90"/>
                  </a:lnTo>
                  <a:lnTo>
                    <a:pt x="71" y="90"/>
                  </a:lnTo>
                  <a:lnTo>
                    <a:pt x="69" y="92"/>
                  </a:lnTo>
                  <a:lnTo>
                    <a:pt x="64" y="92"/>
                  </a:lnTo>
                  <a:lnTo>
                    <a:pt x="62" y="93"/>
                  </a:lnTo>
                  <a:lnTo>
                    <a:pt x="61" y="92"/>
                  </a:lnTo>
                  <a:lnTo>
                    <a:pt x="57" y="87"/>
                  </a:lnTo>
                  <a:lnTo>
                    <a:pt x="54" y="85"/>
                  </a:lnTo>
                  <a:lnTo>
                    <a:pt x="54" y="81"/>
                  </a:lnTo>
                  <a:lnTo>
                    <a:pt x="50" y="74"/>
                  </a:lnTo>
                  <a:lnTo>
                    <a:pt x="49" y="69"/>
                  </a:lnTo>
                  <a:lnTo>
                    <a:pt x="47" y="68"/>
                  </a:lnTo>
                  <a:lnTo>
                    <a:pt x="42" y="73"/>
                  </a:lnTo>
                  <a:lnTo>
                    <a:pt x="38" y="71"/>
                  </a:lnTo>
                  <a:lnTo>
                    <a:pt x="38" y="68"/>
                  </a:lnTo>
                  <a:lnTo>
                    <a:pt x="38" y="66"/>
                  </a:lnTo>
                  <a:lnTo>
                    <a:pt x="40" y="64"/>
                  </a:lnTo>
                  <a:lnTo>
                    <a:pt x="38" y="59"/>
                  </a:lnTo>
                  <a:lnTo>
                    <a:pt x="40" y="57"/>
                  </a:lnTo>
                  <a:lnTo>
                    <a:pt x="42" y="49"/>
                  </a:lnTo>
                  <a:lnTo>
                    <a:pt x="35" y="47"/>
                  </a:lnTo>
                  <a:lnTo>
                    <a:pt x="28" y="36"/>
                  </a:lnTo>
                  <a:lnTo>
                    <a:pt x="21" y="31"/>
                  </a:lnTo>
                  <a:lnTo>
                    <a:pt x="23" y="31"/>
                  </a:lnTo>
                  <a:lnTo>
                    <a:pt x="21" y="30"/>
                  </a:lnTo>
                  <a:lnTo>
                    <a:pt x="23" y="28"/>
                  </a:lnTo>
                  <a:lnTo>
                    <a:pt x="21" y="26"/>
                  </a:lnTo>
                  <a:lnTo>
                    <a:pt x="18" y="21"/>
                  </a:lnTo>
                  <a:lnTo>
                    <a:pt x="18" y="0"/>
                  </a:lnTo>
                  <a:lnTo>
                    <a:pt x="4" y="0"/>
                  </a:lnTo>
                  <a:lnTo>
                    <a:pt x="4" y="17"/>
                  </a:lnTo>
                  <a:lnTo>
                    <a:pt x="4" y="35"/>
                  </a:lnTo>
                  <a:lnTo>
                    <a:pt x="4" y="52"/>
                  </a:lnTo>
                  <a:lnTo>
                    <a:pt x="5" y="59"/>
                  </a:lnTo>
                  <a:lnTo>
                    <a:pt x="5" y="61"/>
                  </a:lnTo>
                  <a:lnTo>
                    <a:pt x="7" y="64"/>
                  </a:lnTo>
                  <a:lnTo>
                    <a:pt x="11" y="66"/>
                  </a:lnTo>
                  <a:lnTo>
                    <a:pt x="11" y="69"/>
                  </a:lnTo>
                  <a:lnTo>
                    <a:pt x="5" y="85"/>
                  </a:lnTo>
                  <a:lnTo>
                    <a:pt x="0" y="92"/>
                  </a:lnTo>
                  <a:lnTo>
                    <a:pt x="0" y="95"/>
                  </a:lnTo>
                  <a:lnTo>
                    <a:pt x="5" y="97"/>
                  </a:lnTo>
                  <a:lnTo>
                    <a:pt x="4" y="104"/>
                  </a:lnTo>
                  <a:lnTo>
                    <a:pt x="4" y="121"/>
                  </a:lnTo>
                  <a:lnTo>
                    <a:pt x="4" y="140"/>
                  </a:lnTo>
                  <a:lnTo>
                    <a:pt x="18" y="14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0" name="Freeform 26"/>
            <p:cNvSpPr>
              <a:spLocks/>
            </p:cNvSpPr>
            <p:nvPr/>
          </p:nvSpPr>
          <p:spPr bwMode="auto">
            <a:xfrm>
              <a:off x="2430463" y="3519488"/>
              <a:ext cx="128588" cy="139700"/>
            </a:xfrm>
            <a:custGeom>
              <a:avLst/>
              <a:gdLst/>
              <a:ahLst/>
              <a:cxnLst>
                <a:cxn ang="0">
                  <a:pos x="35" y="7"/>
                </a:cxn>
                <a:cxn ang="0">
                  <a:pos x="28" y="7"/>
                </a:cxn>
                <a:cxn ang="0">
                  <a:pos x="28" y="0"/>
                </a:cxn>
                <a:cxn ang="0">
                  <a:pos x="26" y="0"/>
                </a:cxn>
                <a:cxn ang="0">
                  <a:pos x="17" y="6"/>
                </a:cxn>
                <a:cxn ang="0">
                  <a:pos x="12" y="6"/>
                </a:cxn>
                <a:cxn ang="0">
                  <a:pos x="11" y="4"/>
                </a:cxn>
                <a:cxn ang="0">
                  <a:pos x="9" y="4"/>
                </a:cxn>
                <a:cxn ang="0">
                  <a:pos x="7" y="6"/>
                </a:cxn>
                <a:cxn ang="0">
                  <a:pos x="7" y="16"/>
                </a:cxn>
                <a:cxn ang="0">
                  <a:pos x="2" y="19"/>
                </a:cxn>
                <a:cxn ang="0">
                  <a:pos x="0" y="25"/>
                </a:cxn>
                <a:cxn ang="0">
                  <a:pos x="0" y="26"/>
                </a:cxn>
                <a:cxn ang="0">
                  <a:pos x="2" y="30"/>
                </a:cxn>
                <a:cxn ang="0">
                  <a:pos x="2" y="33"/>
                </a:cxn>
                <a:cxn ang="0">
                  <a:pos x="0" y="44"/>
                </a:cxn>
                <a:cxn ang="0">
                  <a:pos x="7" y="49"/>
                </a:cxn>
                <a:cxn ang="0">
                  <a:pos x="11" y="49"/>
                </a:cxn>
                <a:cxn ang="0">
                  <a:pos x="14" y="56"/>
                </a:cxn>
                <a:cxn ang="0">
                  <a:pos x="21" y="59"/>
                </a:cxn>
                <a:cxn ang="0">
                  <a:pos x="23" y="68"/>
                </a:cxn>
                <a:cxn ang="0">
                  <a:pos x="26" y="83"/>
                </a:cxn>
                <a:cxn ang="0">
                  <a:pos x="30" y="85"/>
                </a:cxn>
                <a:cxn ang="0">
                  <a:pos x="31" y="88"/>
                </a:cxn>
                <a:cxn ang="0">
                  <a:pos x="54" y="88"/>
                </a:cxn>
                <a:cxn ang="0">
                  <a:pos x="71" y="88"/>
                </a:cxn>
                <a:cxn ang="0">
                  <a:pos x="69" y="73"/>
                </a:cxn>
                <a:cxn ang="0">
                  <a:pos x="73" y="64"/>
                </a:cxn>
                <a:cxn ang="0">
                  <a:pos x="76" y="49"/>
                </a:cxn>
                <a:cxn ang="0">
                  <a:pos x="81" y="37"/>
                </a:cxn>
                <a:cxn ang="0">
                  <a:pos x="81" y="33"/>
                </a:cxn>
                <a:cxn ang="0">
                  <a:pos x="78" y="38"/>
                </a:cxn>
                <a:cxn ang="0">
                  <a:pos x="76" y="42"/>
                </a:cxn>
                <a:cxn ang="0">
                  <a:pos x="69" y="47"/>
                </a:cxn>
                <a:cxn ang="0">
                  <a:pos x="71" y="42"/>
                </a:cxn>
                <a:cxn ang="0">
                  <a:pos x="74" y="37"/>
                </a:cxn>
                <a:cxn ang="0">
                  <a:pos x="73" y="35"/>
                </a:cxn>
                <a:cxn ang="0">
                  <a:pos x="73" y="31"/>
                </a:cxn>
                <a:cxn ang="0">
                  <a:pos x="69" y="31"/>
                </a:cxn>
                <a:cxn ang="0">
                  <a:pos x="71" y="25"/>
                </a:cxn>
                <a:cxn ang="0">
                  <a:pos x="66" y="23"/>
                </a:cxn>
                <a:cxn ang="0">
                  <a:pos x="66" y="19"/>
                </a:cxn>
                <a:cxn ang="0">
                  <a:pos x="38" y="11"/>
                </a:cxn>
                <a:cxn ang="0">
                  <a:pos x="36" y="9"/>
                </a:cxn>
                <a:cxn ang="0">
                  <a:pos x="35" y="7"/>
                </a:cxn>
              </a:cxnLst>
              <a:rect l="0" t="0" r="r" b="b"/>
              <a:pathLst>
                <a:path w="81" h="88">
                  <a:moveTo>
                    <a:pt x="35" y="7"/>
                  </a:moveTo>
                  <a:lnTo>
                    <a:pt x="28" y="7"/>
                  </a:lnTo>
                  <a:lnTo>
                    <a:pt x="28" y="0"/>
                  </a:lnTo>
                  <a:lnTo>
                    <a:pt x="26" y="0"/>
                  </a:lnTo>
                  <a:lnTo>
                    <a:pt x="17" y="6"/>
                  </a:lnTo>
                  <a:lnTo>
                    <a:pt x="12" y="6"/>
                  </a:lnTo>
                  <a:lnTo>
                    <a:pt x="11" y="4"/>
                  </a:lnTo>
                  <a:lnTo>
                    <a:pt x="9" y="4"/>
                  </a:lnTo>
                  <a:lnTo>
                    <a:pt x="7" y="6"/>
                  </a:lnTo>
                  <a:lnTo>
                    <a:pt x="7" y="16"/>
                  </a:lnTo>
                  <a:lnTo>
                    <a:pt x="2" y="19"/>
                  </a:lnTo>
                  <a:lnTo>
                    <a:pt x="0" y="25"/>
                  </a:lnTo>
                  <a:lnTo>
                    <a:pt x="0" y="26"/>
                  </a:lnTo>
                  <a:lnTo>
                    <a:pt x="2" y="30"/>
                  </a:lnTo>
                  <a:lnTo>
                    <a:pt x="2" y="33"/>
                  </a:lnTo>
                  <a:lnTo>
                    <a:pt x="0" y="44"/>
                  </a:lnTo>
                  <a:lnTo>
                    <a:pt x="7" y="49"/>
                  </a:lnTo>
                  <a:lnTo>
                    <a:pt x="11" y="49"/>
                  </a:lnTo>
                  <a:lnTo>
                    <a:pt x="14" y="56"/>
                  </a:lnTo>
                  <a:lnTo>
                    <a:pt x="21" y="59"/>
                  </a:lnTo>
                  <a:lnTo>
                    <a:pt x="23" y="68"/>
                  </a:lnTo>
                  <a:lnTo>
                    <a:pt x="26" y="83"/>
                  </a:lnTo>
                  <a:lnTo>
                    <a:pt x="30" y="85"/>
                  </a:lnTo>
                  <a:lnTo>
                    <a:pt x="31" y="88"/>
                  </a:lnTo>
                  <a:lnTo>
                    <a:pt x="54" y="88"/>
                  </a:lnTo>
                  <a:lnTo>
                    <a:pt x="71" y="88"/>
                  </a:lnTo>
                  <a:lnTo>
                    <a:pt x="69" y="73"/>
                  </a:lnTo>
                  <a:lnTo>
                    <a:pt x="73" y="64"/>
                  </a:lnTo>
                  <a:lnTo>
                    <a:pt x="76" y="49"/>
                  </a:lnTo>
                  <a:lnTo>
                    <a:pt x="81" y="37"/>
                  </a:lnTo>
                  <a:lnTo>
                    <a:pt x="81" y="33"/>
                  </a:lnTo>
                  <a:lnTo>
                    <a:pt x="78" y="38"/>
                  </a:lnTo>
                  <a:lnTo>
                    <a:pt x="76" y="42"/>
                  </a:lnTo>
                  <a:lnTo>
                    <a:pt x="69" y="47"/>
                  </a:lnTo>
                  <a:lnTo>
                    <a:pt x="71" y="42"/>
                  </a:lnTo>
                  <a:lnTo>
                    <a:pt x="74" y="37"/>
                  </a:lnTo>
                  <a:lnTo>
                    <a:pt x="73" y="35"/>
                  </a:lnTo>
                  <a:lnTo>
                    <a:pt x="73" y="31"/>
                  </a:lnTo>
                  <a:lnTo>
                    <a:pt x="69" y="31"/>
                  </a:lnTo>
                  <a:lnTo>
                    <a:pt x="71" y="25"/>
                  </a:lnTo>
                  <a:lnTo>
                    <a:pt x="66" y="23"/>
                  </a:lnTo>
                  <a:lnTo>
                    <a:pt x="66" y="19"/>
                  </a:lnTo>
                  <a:lnTo>
                    <a:pt x="38" y="11"/>
                  </a:lnTo>
                  <a:lnTo>
                    <a:pt x="36" y="9"/>
                  </a:lnTo>
                  <a:lnTo>
                    <a:pt x="35"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1" name="Freeform 27"/>
            <p:cNvSpPr>
              <a:spLocks/>
            </p:cNvSpPr>
            <p:nvPr/>
          </p:nvSpPr>
          <p:spPr bwMode="auto">
            <a:xfrm>
              <a:off x="2486025" y="3500438"/>
              <a:ext cx="142875" cy="77788"/>
            </a:xfrm>
            <a:custGeom>
              <a:avLst/>
              <a:gdLst/>
              <a:ahLst/>
              <a:cxnLst>
                <a:cxn ang="0">
                  <a:pos x="0" y="19"/>
                </a:cxn>
                <a:cxn ang="0">
                  <a:pos x="15" y="12"/>
                </a:cxn>
                <a:cxn ang="0">
                  <a:pos x="27" y="4"/>
                </a:cxn>
                <a:cxn ang="0">
                  <a:pos x="36" y="0"/>
                </a:cxn>
                <a:cxn ang="0">
                  <a:pos x="36" y="2"/>
                </a:cxn>
                <a:cxn ang="0">
                  <a:pos x="27" y="11"/>
                </a:cxn>
                <a:cxn ang="0">
                  <a:pos x="26" y="16"/>
                </a:cxn>
                <a:cxn ang="0">
                  <a:pos x="29" y="12"/>
                </a:cxn>
                <a:cxn ang="0">
                  <a:pos x="34" y="12"/>
                </a:cxn>
                <a:cxn ang="0">
                  <a:pos x="38" y="16"/>
                </a:cxn>
                <a:cxn ang="0">
                  <a:pos x="43" y="21"/>
                </a:cxn>
                <a:cxn ang="0">
                  <a:pos x="52" y="21"/>
                </a:cxn>
                <a:cxn ang="0">
                  <a:pos x="60" y="18"/>
                </a:cxn>
                <a:cxn ang="0">
                  <a:pos x="74" y="16"/>
                </a:cxn>
                <a:cxn ang="0">
                  <a:pos x="74" y="19"/>
                </a:cxn>
                <a:cxn ang="0">
                  <a:pos x="78" y="21"/>
                </a:cxn>
                <a:cxn ang="0">
                  <a:pos x="83" y="21"/>
                </a:cxn>
                <a:cxn ang="0">
                  <a:pos x="84" y="21"/>
                </a:cxn>
                <a:cxn ang="0">
                  <a:pos x="86" y="26"/>
                </a:cxn>
                <a:cxn ang="0">
                  <a:pos x="90" y="31"/>
                </a:cxn>
                <a:cxn ang="0">
                  <a:pos x="84" y="33"/>
                </a:cxn>
                <a:cxn ang="0">
                  <a:pos x="81" y="30"/>
                </a:cxn>
                <a:cxn ang="0">
                  <a:pos x="81" y="33"/>
                </a:cxn>
                <a:cxn ang="0">
                  <a:pos x="79" y="33"/>
                </a:cxn>
                <a:cxn ang="0">
                  <a:pos x="71" y="30"/>
                </a:cxn>
                <a:cxn ang="0">
                  <a:pos x="58" y="33"/>
                </a:cxn>
                <a:cxn ang="0">
                  <a:pos x="53" y="38"/>
                </a:cxn>
                <a:cxn ang="0">
                  <a:pos x="53" y="33"/>
                </a:cxn>
                <a:cxn ang="0">
                  <a:pos x="48" y="37"/>
                </a:cxn>
                <a:cxn ang="0">
                  <a:pos x="39" y="49"/>
                </a:cxn>
                <a:cxn ang="0">
                  <a:pos x="38" y="47"/>
                </a:cxn>
                <a:cxn ang="0">
                  <a:pos x="38" y="43"/>
                </a:cxn>
                <a:cxn ang="0">
                  <a:pos x="34" y="43"/>
                </a:cxn>
                <a:cxn ang="0">
                  <a:pos x="36" y="37"/>
                </a:cxn>
                <a:cxn ang="0">
                  <a:pos x="31" y="35"/>
                </a:cxn>
                <a:cxn ang="0">
                  <a:pos x="31" y="31"/>
                </a:cxn>
                <a:cxn ang="0">
                  <a:pos x="3" y="23"/>
                </a:cxn>
                <a:cxn ang="0">
                  <a:pos x="1" y="21"/>
                </a:cxn>
                <a:cxn ang="0">
                  <a:pos x="0" y="19"/>
                </a:cxn>
              </a:cxnLst>
              <a:rect l="0" t="0" r="r" b="b"/>
              <a:pathLst>
                <a:path w="90" h="49">
                  <a:moveTo>
                    <a:pt x="0" y="19"/>
                  </a:moveTo>
                  <a:lnTo>
                    <a:pt x="15" y="12"/>
                  </a:lnTo>
                  <a:lnTo>
                    <a:pt x="27" y="4"/>
                  </a:lnTo>
                  <a:lnTo>
                    <a:pt x="36" y="0"/>
                  </a:lnTo>
                  <a:lnTo>
                    <a:pt x="36" y="2"/>
                  </a:lnTo>
                  <a:lnTo>
                    <a:pt x="27" y="11"/>
                  </a:lnTo>
                  <a:lnTo>
                    <a:pt x="26" y="16"/>
                  </a:lnTo>
                  <a:lnTo>
                    <a:pt x="29" y="12"/>
                  </a:lnTo>
                  <a:lnTo>
                    <a:pt x="34" y="12"/>
                  </a:lnTo>
                  <a:lnTo>
                    <a:pt x="38" y="16"/>
                  </a:lnTo>
                  <a:lnTo>
                    <a:pt x="43" y="21"/>
                  </a:lnTo>
                  <a:lnTo>
                    <a:pt x="52" y="21"/>
                  </a:lnTo>
                  <a:lnTo>
                    <a:pt x="60" y="18"/>
                  </a:lnTo>
                  <a:lnTo>
                    <a:pt x="74" y="16"/>
                  </a:lnTo>
                  <a:lnTo>
                    <a:pt x="74" y="19"/>
                  </a:lnTo>
                  <a:lnTo>
                    <a:pt x="78" y="21"/>
                  </a:lnTo>
                  <a:lnTo>
                    <a:pt x="83" y="21"/>
                  </a:lnTo>
                  <a:lnTo>
                    <a:pt x="84" y="21"/>
                  </a:lnTo>
                  <a:lnTo>
                    <a:pt x="86" y="26"/>
                  </a:lnTo>
                  <a:lnTo>
                    <a:pt x="90" y="31"/>
                  </a:lnTo>
                  <a:lnTo>
                    <a:pt x="84" y="33"/>
                  </a:lnTo>
                  <a:lnTo>
                    <a:pt x="81" y="30"/>
                  </a:lnTo>
                  <a:lnTo>
                    <a:pt x="81" y="33"/>
                  </a:lnTo>
                  <a:lnTo>
                    <a:pt x="79" y="33"/>
                  </a:lnTo>
                  <a:lnTo>
                    <a:pt x="71" y="30"/>
                  </a:lnTo>
                  <a:lnTo>
                    <a:pt x="58" y="33"/>
                  </a:lnTo>
                  <a:lnTo>
                    <a:pt x="53" y="38"/>
                  </a:lnTo>
                  <a:lnTo>
                    <a:pt x="53" y="33"/>
                  </a:lnTo>
                  <a:lnTo>
                    <a:pt x="48" y="37"/>
                  </a:lnTo>
                  <a:lnTo>
                    <a:pt x="39" y="49"/>
                  </a:lnTo>
                  <a:lnTo>
                    <a:pt x="38" y="47"/>
                  </a:lnTo>
                  <a:lnTo>
                    <a:pt x="38" y="43"/>
                  </a:lnTo>
                  <a:lnTo>
                    <a:pt x="34" y="43"/>
                  </a:lnTo>
                  <a:lnTo>
                    <a:pt x="36" y="37"/>
                  </a:lnTo>
                  <a:lnTo>
                    <a:pt x="31" y="35"/>
                  </a:lnTo>
                  <a:lnTo>
                    <a:pt x="31" y="31"/>
                  </a:lnTo>
                  <a:lnTo>
                    <a:pt x="3" y="23"/>
                  </a:lnTo>
                  <a:lnTo>
                    <a:pt x="1" y="21"/>
                  </a:lnTo>
                  <a:lnTo>
                    <a:pt x="0" y="1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Freeform 28"/>
            <p:cNvSpPr>
              <a:spLocks/>
            </p:cNvSpPr>
            <p:nvPr/>
          </p:nvSpPr>
          <p:spPr bwMode="auto">
            <a:xfrm>
              <a:off x="2562225" y="3559176"/>
              <a:ext cx="101600" cy="122238"/>
            </a:xfrm>
            <a:custGeom>
              <a:avLst/>
              <a:gdLst/>
              <a:ahLst/>
              <a:cxnLst>
                <a:cxn ang="0">
                  <a:pos x="64" y="51"/>
                </a:cxn>
                <a:cxn ang="0">
                  <a:pos x="62" y="48"/>
                </a:cxn>
                <a:cxn ang="0">
                  <a:pos x="61" y="38"/>
                </a:cxn>
                <a:cxn ang="0">
                  <a:pos x="57" y="32"/>
                </a:cxn>
                <a:cxn ang="0">
                  <a:pos x="50" y="34"/>
                </a:cxn>
                <a:cxn ang="0">
                  <a:pos x="47" y="39"/>
                </a:cxn>
                <a:cxn ang="0">
                  <a:pos x="43" y="39"/>
                </a:cxn>
                <a:cxn ang="0">
                  <a:pos x="43" y="38"/>
                </a:cxn>
                <a:cxn ang="0">
                  <a:pos x="45" y="34"/>
                </a:cxn>
                <a:cxn ang="0">
                  <a:pos x="49" y="31"/>
                </a:cxn>
                <a:cxn ang="0">
                  <a:pos x="52" y="25"/>
                </a:cxn>
                <a:cxn ang="0">
                  <a:pos x="50" y="13"/>
                </a:cxn>
                <a:cxn ang="0">
                  <a:pos x="50" y="12"/>
                </a:cxn>
                <a:cxn ang="0">
                  <a:pos x="49" y="8"/>
                </a:cxn>
                <a:cxn ang="0">
                  <a:pos x="38" y="1"/>
                </a:cxn>
                <a:cxn ang="0">
                  <a:pos x="28" y="0"/>
                </a:cxn>
                <a:cxn ang="0">
                  <a:pos x="26" y="3"/>
                </a:cxn>
                <a:cxn ang="0">
                  <a:pos x="28" y="6"/>
                </a:cxn>
                <a:cxn ang="0">
                  <a:pos x="23" y="8"/>
                </a:cxn>
                <a:cxn ang="0">
                  <a:pos x="21" y="15"/>
                </a:cxn>
                <a:cxn ang="0">
                  <a:pos x="19" y="17"/>
                </a:cxn>
                <a:cxn ang="0">
                  <a:pos x="17" y="12"/>
                </a:cxn>
                <a:cxn ang="0">
                  <a:pos x="12" y="15"/>
                </a:cxn>
                <a:cxn ang="0">
                  <a:pos x="10" y="20"/>
                </a:cxn>
                <a:cxn ang="0">
                  <a:pos x="9" y="29"/>
                </a:cxn>
                <a:cxn ang="0">
                  <a:pos x="9" y="29"/>
                </a:cxn>
                <a:cxn ang="0">
                  <a:pos x="5" y="39"/>
                </a:cxn>
                <a:cxn ang="0">
                  <a:pos x="10" y="48"/>
                </a:cxn>
                <a:cxn ang="0">
                  <a:pos x="10" y="51"/>
                </a:cxn>
                <a:cxn ang="0">
                  <a:pos x="10" y="60"/>
                </a:cxn>
                <a:cxn ang="0">
                  <a:pos x="4" y="74"/>
                </a:cxn>
                <a:cxn ang="0">
                  <a:pos x="0" y="76"/>
                </a:cxn>
                <a:cxn ang="0">
                  <a:pos x="30" y="76"/>
                </a:cxn>
                <a:cxn ang="0">
                  <a:pos x="30" y="77"/>
                </a:cxn>
                <a:cxn ang="0">
                  <a:pos x="50" y="77"/>
                </a:cxn>
                <a:cxn ang="0">
                  <a:pos x="54" y="72"/>
                </a:cxn>
                <a:cxn ang="0">
                  <a:pos x="54" y="69"/>
                </a:cxn>
                <a:cxn ang="0">
                  <a:pos x="57" y="65"/>
                </a:cxn>
                <a:cxn ang="0">
                  <a:pos x="57" y="62"/>
                </a:cxn>
                <a:cxn ang="0">
                  <a:pos x="62" y="60"/>
                </a:cxn>
                <a:cxn ang="0">
                  <a:pos x="64" y="51"/>
                </a:cxn>
              </a:cxnLst>
              <a:rect l="0" t="0" r="r" b="b"/>
              <a:pathLst>
                <a:path w="64" h="77">
                  <a:moveTo>
                    <a:pt x="64" y="51"/>
                  </a:moveTo>
                  <a:lnTo>
                    <a:pt x="62" y="48"/>
                  </a:lnTo>
                  <a:lnTo>
                    <a:pt x="61" y="38"/>
                  </a:lnTo>
                  <a:lnTo>
                    <a:pt x="57" y="32"/>
                  </a:lnTo>
                  <a:lnTo>
                    <a:pt x="50" y="34"/>
                  </a:lnTo>
                  <a:lnTo>
                    <a:pt x="47" y="39"/>
                  </a:lnTo>
                  <a:lnTo>
                    <a:pt x="43" y="39"/>
                  </a:lnTo>
                  <a:lnTo>
                    <a:pt x="43" y="38"/>
                  </a:lnTo>
                  <a:lnTo>
                    <a:pt x="45" y="34"/>
                  </a:lnTo>
                  <a:lnTo>
                    <a:pt x="49" y="31"/>
                  </a:lnTo>
                  <a:lnTo>
                    <a:pt x="52" y="25"/>
                  </a:lnTo>
                  <a:lnTo>
                    <a:pt x="50" y="13"/>
                  </a:lnTo>
                  <a:lnTo>
                    <a:pt x="50" y="12"/>
                  </a:lnTo>
                  <a:lnTo>
                    <a:pt x="49" y="8"/>
                  </a:lnTo>
                  <a:lnTo>
                    <a:pt x="38" y="1"/>
                  </a:lnTo>
                  <a:lnTo>
                    <a:pt x="28" y="0"/>
                  </a:lnTo>
                  <a:lnTo>
                    <a:pt x="26" y="3"/>
                  </a:lnTo>
                  <a:lnTo>
                    <a:pt x="28" y="6"/>
                  </a:lnTo>
                  <a:lnTo>
                    <a:pt x="23" y="8"/>
                  </a:lnTo>
                  <a:lnTo>
                    <a:pt x="21" y="15"/>
                  </a:lnTo>
                  <a:lnTo>
                    <a:pt x="19" y="17"/>
                  </a:lnTo>
                  <a:lnTo>
                    <a:pt x="17" y="12"/>
                  </a:lnTo>
                  <a:lnTo>
                    <a:pt x="12" y="15"/>
                  </a:lnTo>
                  <a:lnTo>
                    <a:pt x="10" y="20"/>
                  </a:lnTo>
                  <a:lnTo>
                    <a:pt x="9" y="29"/>
                  </a:lnTo>
                  <a:lnTo>
                    <a:pt x="9" y="29"/>
                  </a:lnTo>
                  <a:lnTo>
                    <a:pt x="5" y="39"/>
                  </a:lnTo>
                  <a:lnTo>
                    <a:pt x="10" y="48"/>
                  </a:lnTo>
                  <a:lnTo>
                    <a:pt x="10" y="51"/>
                  </a:lnTo>
                  <a:lnTo>
                    <a:pt x="10" y="60"/>
                  </a:lnTo>
                  <a:lnTo>
                    <a:pt x="4" y="74"/>
                  </a:lnTo>
                  <a:lnTo>
                    <a:pt x="0" y="76"/>
                  </a:lnTo>
                  <a:lnTo>
                    <a:pt x="30" y="76"/>
                  </a:lnTo>
                  <a:lnTo>
                    <a:pt x="30" y="77"/>
                  </a:lnTo>
                  <a:lnTo>
                    <a:pt x="50" y="77"/>
                  </a:lnTo>
                  <a:lnTo>
                    <a:pt x="54" y="72"/>
                  </a:lnTo>
                  <a:lnTo>
                    <a:pt x="54" y="69"/>
                  </a:lnTo>
                  <a:lnTo>
                    <a:pt x="57" y="65"/>
                  </a:lnTo>
                  <a:lnTo>
                    <a:pt x="57" y="62"/>
                  </a:lnTo>
                  <a:lnTo>
                    <a:pt x="62" y="60"/>
                  </a:lnTo>
                  <a:lnTo>
                    <a:pt x="64" y="5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3" name="Freeform 29"/>
            <p:cNvSpPr>
              <a:spLocks/>
            </p:cNvSpPr>
            <p:nvPr/>
          </p:nvSpPr>
          <p:spPr bwMode="auto">
            <a:xfrm>
              <a:off x="2609850" y="3673476"/>
              <a:ext cx="95250" cy="104775"/>
            </a:xfrm>
            <a:custGeom>
              <a:avLst/>
              <a:gdLst/>
              <a:ahLst/>
              <a:cxnLst>
                <a:cxn ang="0">
                  <a:pos x="1" y="52"/>
                </a:cxn>
                <a:cxn ang="0">
                  <a:pos x="0" y="54"/>
                </a:cxn>
                <a:cxn ang="0">
                  <a:pos x="0" y="30"/>
                </a:cxn>
                <a:cxn ang="0">
                  <a:pos x="0" y="5"/>
                </a:cxn>
                <a:cxn ang="0">
                  <a:pos x="20" y="5"/>
                </a:cxn>
                <a:cxn ang="0">
                  <a:pos x="34" y="10"/>
                </a:cxn>
                <a:cxn ang="0">
                  <a:pos x="43" y="9"/>
                </a:cxn>
                <a:cxn ang="0">
                  <a:pos x="51" y="4"/>
                </a:cxn>
                <a:cxn ang="0">
                  <a:pos x="60" y="0"/>
                </a:cxn>
                <a:cxn ang="0">
                  <a:pos x="60" y="24"/>
                </a:cxn>
                <a:cxn ang="0">
                  <a:pos x="58" y="26"/>
                </a:cxn>
                <a:cxn ang="0">
                  <a:pos x="60" y="31"/>
                </a:cxn>
                <a:cxn ang="0">
                  <a:pos x="55" y="43"/>
                </a:cxn>
                <a:cxn ang="0">
                  <a:pos x="51" y="49"/>
                </a:cxn>
                <a:cxn ang="0">
                  <a:pos x="50" y="49"/>
                </a:cxn>
                <a:cxn ang="0">
                  <a:pos x="48" y="47"/>
                </a:cxn>
                <a:cxn ang="0">
                  <a:pos x="44" y="50"/>
                </a:cxn>
                <a:cxn ang="0">
                  <a:pos x="43" y="54"/>
                </a:cxn>
                <a:cxn ang="0">
                  <a:pos x="43" y="55"/>
                </a:cxn>
                <a:cxn ang="0">
                  <a:pos x="41" y="57"/>
                </a:cxn>
                <a:cxn ang="0">
                  <a:pos x="41" y="55"/>
                </a:cxn>
                <a:cxn ang="0">
                  <a:pos x="39" y="55"/>
                </a:cxn>
                <a:cxn ang="0">
                  <a:pos x="36" y="66"/>
                </a:cxn>
                <a:cxn ang="0">
                  <a:pos x="32" y="66"/>
                </a:cxn>
                <a:cxn ang="0">
                  <a:pos x="29" y="62"/>
                </a:cxn>
                <a:cxn ang="0">
                  <a:pos x="27" y="59"/>
                </a:cxn>
                <a:cxn ang="0">
                  <a:pos x="24" y="62"/>
                </a:cxn>
                <a:cxn ang="0">
                  <a:pos x="22" y="62"/>
                </a:cxn>
                <a:cxn ang="0">
                  <a:pos x="19" y="61"/>
                </a:cxn>
                <a:cxn ang="0">
                  <a:pos x="17" y="62"/>
                </a:cxn>
                <a:cxn ang="0">
                  <a:pos x="15" y="61"/>
                </a:cxn>
                <a:cxn ang="0">
                  <a:pos x="13" y="59"/>
                </a:cxn>
                <a:cxn ang="0">
                  <a:pos x="8" y="59"/>
                </a:cxn>
                <a:cxn ang="0">
                  <a:pos x="5" y="54"/>
                </a:cxn>
                <a:cxn ang="0">
                  <a:pos x="1" y="52"/>
                </a:cxn>
              </a:cxnLst>
              <a:rect l="0" t="0" r="r" b="b"/>
              <a:pathLst>
                <a:path w="60" h="66">
                  <a:moveTo>
                    <a:pt x="1" y="52"/>
                  </a:moveTo>
                  <a:lnTo>
                    <a:pt x="0" y="54"/>
                  </a:lnTo>
                  <a:lnTo>
                    <a:pt x="0" y="30"/>
                  </a:lnTo>
                  <a:lnTo>
                    <a:pt x="0" y="5"/>
                  </a:lnTo>
                  <a:lnTo>
                    <a:pt x="20" y="5"/>
                  </a:lnTo>
                  <a:lnTo>
                    <a:pt x="34" y="10"/>
                  </a:lnTo>
                  <a:lnTo>
                    <a:pt x="43" y="9"/>
                  </a:lnTo>
                  <a:lnTo>
                    <a:pt x="51" y="4"/>
                  </a:lnTo>
                  <a:lnTo>
                    <a:pt x="60" y="0"/>
                  </a:lnTo>
                  <a:lnTo>
                    <a:pt x="60" y="24"/>
                  </a:lnTo>
                  <a:lnTo>
                    <a:pt x="58" y="26"/>
                  </a:lnTo>
                  <a:lnTo>
                    <a:pt x="60" y="31"/>
                  </a:lnTo>
                  <a:lnTo>
                    <a:pt x="55" y="43"/>
                  </a:lnTo>
                  <a:lnTo>
                    <a:pt x="51" y="49"/>
                  </a:lnTo>
                  <a:lnTo>
                    <a:pt x="50" y="49"/>
                  </a:lnTo>
                  <a:lnTo>
                    <a:pt x="48" y="47"/>
                  </a:lnTo>
                  <a:lnTo>
                    <a:pt x="44" y="50"/>
                  </a:lnTo>
                  <a:lnTo>
                    <a:pt x="43" y="54"/>
                  </a:lnTo>
                  <a:lnTo>
                    <a:pt x="43" y="55"/>
                  </a:lnTo>
                  <a:lnTo>
                    <a:pt x="41" y="57"/>
                  </a:lnTo>
                  <a:lnTo>
                    <a:pt x="41" y="55"/>
                  </a:lnTo>
                  <a:lnTo>
                    <a:pt x="39" y="55"/>
                  </a:lnTo>
                  <a:lnTo>
                    <a:pt x="36" y="66"/>
                  </a:lnTo>
                  <a:lnTo>
                    <a:pt x="32" y="66"/>
                  </a:lnTo>
                  <a:lnTo>
                    <a:pt x="29" y="62"/>
                  </a:lnTo>
                  <a:lnTo>
                    <a:pt x="27" y="59"/>
                  </a:lnTo>
                  <a:lnTo>
                    <a:pt x="24" y="62"/>
                  </a:lnTo>
                  <a:lnTo>
                    <a:pt x="22" y="62"/>
                  </a:lnTo>
                  <a:lnTo>
                    <a:pt x="19" y="61"/>
                  </a:lnTo>
                  <a:lnTo>
                    <a:pt x="17" y="62"/>
                  </a:lnTo>
                  <a:lnTo>
                    <a:pt x="15" y="61"/>
                  </a:lnTo>
                  <a:lnTo>
                    <a:pt x="13" y="59"/>
                  </a:lnTo>
                  <a:lnTo>
                    <a:pt x="8" y="59"/>
                  </a:lnTo>
                  <a:lnTo>
                    <a:pt x="5" y="54"/>
                  </a:lnTo>
                  <a:lnTo>
                    <a:pt x="1" y="5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4" name="Freeform 30"/>
            <p:cNvSpPr>
              <a:spLocks/>
            </p:cNvSpPr>
            <p:nvPr/>
          </p:nvSpPr>
          <p:spPr bwMode="auto">
            <a:xfrm>
              <a:off x="2460625" y="3659188"/>
              <a:ext cx="87313" cy="160338"/>
            </a:xfrm>
            <a:custGeom>
              <a:avLst/>
              <a:gdLst/>
              <a:ahLst/>
              <a:cxnLst>
                <a:cxn ang="0">
                  <a:pos x="0" y="39"/>
                </a:cxn>
                <a:cxn ang="0">
                  <a:pos x="0" y="44"/>
                </a:cxn>
                <a:cxn ang="0">
                  <a:pos x="2" y="51"/>
                </a:cxn>
                <a:cxn ang="0">
                  <a:pos x="11" y="59"/>
                </a:cxn>
                <a:cxn ang="0">
                  <a:pos x="12" y="66"/>
                </a:cxn>
                <a:cxn ang="0">
                  <a:pos x="16" y="64"/>
                </a:cxn>
                <a:cxn ang="0">
                  <a:pos x="19" y="66"/>
                </a:cxn>
                <a:cxn ang="0">
                  <a:pos x="16" y="75"/>
                </a:cxn>
                <a:cxn ang="0">
                  <a:pos x="16" y="78"/>
                </a:cxn>
                <a:cxn ang="0">
                  <a:pos x="28" y="87"/>
                </a:cxn>
                <a:cxn ang="0">
                  <a:pos x="30" y="92"/>
                </a:cxn>
                <a:cxn ang="0">
                  <a:pos x="28" y="96"/>
                </a:cxn>
                <a:cxn ang="0">
                  <a:pos x="30" y="99"/>
                </a:cxn>
                <a:cxn ang="0">
                  <a:pos x="31" y="99"/>
                </a:cxn>
                <a:cxn ang="0">
                  <a:pos x="31" y="97"/>
                </a:cxn>
                <a:cxn ang="0">
                  <a:pos x="33" y="101"/>
                </a:cxn>
                <a:cxn ang="0">
                  <a:pos x="33" y="99"/>
                </a:cxn>
                <a:cxn ang="0">
                  <a:pos x="35" y="96"/>
                </a:cxn>
                <a:cxn ang="0">
                  <a:pos x="42" y="99"/>
                </a:cxn>
                <a:cxn ang="0">
                  <a:pos x="43" y="97"/>
                </a:cxn>
                <a:cxn ang="0">
                  <a:pos x="42" y="92"/>
                </a:cxn>
                <a:cxn ang="0">
                  <a:pos x="49" y="90"/>
                </a:cxn>
                <a:cxn ang="0">
                  <a:pos x="47" y="89"/>
                </a:cxn>
                <a:cxn ang="0">
                  <a:pos x="49" y="85"/>
                </a:cxn>
                <a:cxn ang="0">
                  <a:pos x="49" y="83"/>
                </a:cxn>
                <a:cxn ang="0">
                  <a:pos x="49" y="83"/>
                </a:cxn>
                <a:cxn ang="0">
                  <a:pos x="49" y="80"/>
                </a:cxn>
                <a:cxn ang="0">
                  <a:pos x="50" y="80"/>
                </a:cxn>
                <a:cxn ang="0">
                  <a:pos x="49" y="78"/>
                </a:cxn>
                <a:cxn ang="0">
                  <a:pos x="54" y="73"/>
                </a:cxn>
                <a:cxn ang="0">
                  <a:pos x="55" y="68"/>
                </a:cxn>
                <a:cxn ang="0">
                  <a:pos x="55" y="64"/>
                </a:cxn>
                <a:cxn ang="0">
                  <a:pos x="54" y="63"/>
                </a:cxn>
                <a:cxn ang="0">
                  <a:pos x="55" y="58"/>
                </a:cxn>
                <a:cxn ang="0">
                  <a:pos x="55" y="39"/>
                </a:cxn>
                <a:cxn ang="0">
                  <a:pos x="55" y="14"/>
                </a:cxn>
                <a:cxn ang="0">
                  <a:pos x="55" y="13"/>
                </a:cxn>
                <a:cxn ang="0">
                  <a:pos x="52" y="4"/>
                </a:cxn>
                <a:cxn ang="0">
                  <a:pos x="52" y="0"/>
                </a:cxn>
                <a:cxn ang="0">
                  <a:pos x="35" y="0"/>
                </a:cxn>
                <a:cxn ang="0">
                  <a:pos x="12" y="0"/>
                </a:cxn>
                <a:cxn ang="0">
                  <a:pos x="19" y="6"/>
                </a:cxn>
                <a:cxn ang="0">
                  <a:pos x="19" y="9"/>
                </a:cxn>
                <a:cxn ang="0">
                  <a:pos x="19" y="13"/>
                </a:cxn>
                <a:cxn ang="0">
                  <a:pos x="16" y="16"/>
                </a:cxn>
                <a:cxn ang="0">
                  <a:pos x="7" y="19"/>
                </a:cxn>
                <a:cxn ang="0">
                  <a:pos x="5" y="23"/>
                </a:cxn>
                <a:cxn ang="0">
                  <a:pos x="7" y="25"/>
                </a:cxn>
                <a:cxn ang="0">
                  <a:pos x="7" y="28"/>
                </a:cxn>
                <a:cxn ang="0">
                  <a:pos x="5" y="33"/>
                </a:cxn>
                <a:cxn ang="0">
                  <a:pos x="2" y="35"/>
                </a:cxn>
                <a:cxn ang="0">
                  <a:pos x="2" y="39"/>
                </a:cxn>
                <a:cxn ang="0">
                  <a:pos x="0" y="39"/>
                </a:cxn>
              </a:cxnLst>
              <a:rect l="0" t="0" r="r" b="b"/>
              <a:pathLst>
                <a:path w="55" h="101">
                  <a:moveTo>
                    <a:pt x="0" y="39"/>
                  </a:moveTo>
                  <a:lnTo>
                    <a:pt x="0" y="44"/>
                  </a:lnTo>
                  <a:lnTo>
                    <a:pt x="2" y="51"/>
                  </a:lnTo>
                  <a:lnTo>
                    <a:pt x="11" y="59"/>
                  </a:lnTo>
                  <a:lnTo>
                    <a:pt x="12" y="66"/>
                  </a:lnTo>
                  <a:lnTo>
                    <a:pt x="16" y="64"/>
                  </a:lnTo>
                  <a:lnTo>
                    <a:pt x="19" y="66"/>
                  </a:lnTo>
                  <a:lnTo>
                    <a:pt x="16" y="75"/>
                  </a:lnTo>
                  <a:lnTo>
                    <a:pt x="16" y="78"/>
                  </a:lnTo>
                  <a:lnTo>
                    <a:pt x="28" y="87"/>
                  </a:lnTo>
                  <a:lnTo>
                    <a:pt x="30" y="92"/>
                  </a:lnTo>
                  <a:lnTo>
                    <a:pt x="28" y="96"/>
                  </a:lnTo>
                  <a:lnTo>
                    <a:pt x="30" y="99"/>
                  </a:lnTo>
                  <a:lnTo>
                    <a:pt x="31" y="99"/>
                  </a:lnTo>
                  <a:lnTo>
                    <a:pt x="31" y="97"/>
                  </a:lnTo>
                  <a:lnTo>
                    <a:pt x="33" y="101"/>
                  </a:lnTo>
                  <a:lnTo>
                    <a:pt x="33" y="99"/>
                  </a:lnTo>
                  <a:lnTo>
                    <a:pt x="35" y="96"/>
                  </a:lnTo>
                  <a:lnTo>
                    <a:pt x="42" y="99"/>
                  </a:lnTo>
                  <a:lnTo>
                    <a:pt x="43" y="97"/>
                  </a:lnTo>
                  <a:lnTo>
                    <a:pt x="42" y="92"/>
                  </a:lnTo>
                  <a:lnTo>
                    <a:pt x="49" y="90"/>
                  </a:lnTo>
                  <a:lnTo>
                    <a:pt x="47" y="89"/>
                  </a:lnTo>
                  <a:lnTo>
                    <a:pt x="49" y="85"/>
                  </a:lnTo>
                  <a:lnTo>
                    <a:pt x="49" y="83"/>
                  </a:lnTo>
                  <a:lnTo>
                    <a:pt x="49" y="83"/>
                  </a:lnTo>
                  <a:lnTo>
                    <a:pt x="49" y="80"/>
                  </a:lnTo>
                  <a:lnTo>
                    <a:pt x="50" y="80"/>
                  </a:lnTo>
                  <a:lnTo>
                    <a:pt x="49" y="78"/>
                  </a:lnTo>
                  <a:lnTo>
                    <a:pt x="54" y="73"/>
                  </a:lnTo>
                  <a:lnTo>
                    <a:pt x="55" y="68"/>
                  </a:lnTo>
                  <a:lnTo>
                    <a:pt x="55" y="64"/>
                  </a:lnTo>
                  <a:lnTo>
                    <a:pt x="54" y="63"/>
                  </a:lnTo>
                  <a:lnTo>
                    <a:pt x="55" y="58"/>
                  </a:lnTo>
                  <a:lnTo>
                    <a:pt x="55" y="39"/>
                  </a:lnTo>
                  <a:lnTo>
                    <a:pt x="55" y="14"/>
                  </a:lnTo>
                  <a:lnTo>
                    <a:pt x="55" y="13"/>
                  </a:lnTo>
                  <a:lnTo>
                    <a:pt x="52" y="4"/>
                  </a:lnTo>
                  <a:lnTo>
                    <a:pt x="52" y="0"/>
                  </a:lnTo>
                  <a:lnTo>
                    <a:pt x="35" y="0"/>
                  </a:lnTo>
                  <a:lnTo>
                    <a:pt x="12" y="0"/>
                  </a:lnTo>
                  <a:lnTo>
                    <a:pt x="19" y="6"/>
                  </a:lnTo>
                  <a:lnTo>
                    <a:pt x="19" y="9"/>
                  </a:lnTo>
                  <a:lnTo>
                    <a:pt x="19" y="13"/>
                  </a:lnTo>
                  <a:lnTo>
                    <a:pt x="16" y="16"/>
                  </a:lnTo>
                  <a:lnTo>
                    <a:pt x="7" y="19"/>
                  </a:lnTo>
                  <a:lnTo>
                    <a:pt x="5" y="23"/>
                  </a:lnTo>
                  <a:lnTo>
                    <a:pt x="7" y="25"/>
                  </a:lnTo>
                  <a:lnTo>
                    <a:pt x="7" y="28"/>
                  </a:lnTo>
                  <a:lnTo>
                    <a:pt x="5" y="33"/>
                  </a:lnTo>
                  <a:lnTo>
                    <a:pt x="2" y="35"/>
                  </a:lnTo>
                  <a:lnTo>
                    <a:pt x="2" y="39"/>
                  </a:lnTo>
                  <a:lnTo>
                    <a:pt x="0" y="3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Freeform 31"/>
            <p:cNvSpPr>
              <a:spLocks/>
            </p:cNvSpPr>
            <p:nvPr/>
          </p:nvSpPr>
          <p:spPr bwMode="auto">
            <a:xfrm>
              <a:off x="2538413" y="3679826"/>
              <a:ext cx="71438" cy="114300"/>
            </a:xfrm>
            <a:custGeom>
              <a:avLst/>
              <a:gdLst/>
              <a:ahLst/>
              <a:cxnLst>
                <a:cxn ang="0">
                  <a:pos x="6" y="45"/>
                </a:cxn>
                <a:cxn ang="0">
                  <a:pos x="6" y="26"/>
                </a:cxn>
                <a:cxn ang="0">
                  <a:pos x="6" y="1"/>
                </a:cxn>
                <a:cxn ang="0">
                  <a:pos x="12" y="1"/>
                </a:cxn>
                <a:cxn ang="0">
                  <a:pos x="15" y="0"/>
                </a:cxn>
                <a:cxn ang="0">
                  <a:pos x="45" y="0"/>
                </a:cxn>
                <a:cxn ang="0">
                  <a:pos x="45" y="26"/>
                </a:cxn>
                <a:cxn ang="0">
                  <a:pos x="45" y="50"/>
                </a:cxn>
                <a:cxn ang="0">
                  <a:pos x="45" y="50"/>
                </a:cxn>
                <a:cxn ang="0">
                  <a:pos x="45" y="55"/>
                </a:cxn>
                <a:cxn ang="0">
                  <a:pos x="39" y="57"/>
                </a:cxn>
                <a:cxn ang="0">
                  <a:pos x="36" y="57"/>
                </a:cxn>
                <a:cxn ang="0">
                  <a:pos x="36" y="60"/>
                </a:cxn>
                <a:cxn ang="0">
                  <a:pos x="34" y="60"/>
                </a:cxn>
                <a:cxn ang="0">
                  <a:pos x="32" y="64"/>
                </a:cxn>
                <a:cxn ang="0">
                  <a:pos x="31" y="64"/>
                </a:cxn>
                <a:cxn ang="0">
                  <a:pos x="29" y="69"/>
                </a:cxn>
                <a:cxn ang="0">
                  <a:pos x="27" y="69"/>
                </a:cxn>
                <a:cxn ang="0">
                  <a:pos x="24" y="65"/>
                </a:cxn>
                <a:cxn ang="0">
                  <a:pos x="24" y="67"/>
                </a:cxn>
                <a:cxn ang="0">
                  <a:pos x="22" y="67"/>
                </a:cxn>
                <a:cxn ang="0">
                  <a:pos x="20" y="72"/>
                </a:cxn>
                <a:cxn ang="0">
                  <a:pos x="17" y="69"/>
                </a:cxn>
                <a:cxn ang="0">
                  <a:pos x="13" y="72"/>
                </a:cxn>
                <a:cxn ang="0">
                  <a:pos x="6" y="69"/>
                </a:cxn>
                <a:cxn ang="0">
                  <a:pos x="5" y="72"/>
                </a:cxn>
                <a:cxn ang="0">
                  <a:pos x="5" y="70"/>
                </a:cxn>
                <a:cxn ang="0">
                  <a:pos x="1" y="70"/>
                </a:cxn>
                <a:cxn ang="0">
                  <a:pos x="1" y="72"/>
                </a:cxn>
                <a:cxn ang="0">
                  <a:pos x="0" y="72"/>
                </a:cxn>
                <a:cxn ang="0">
                  <a:pos x="0" y="70"/>
                </a:cxn>
                <a:cxn ang="0">
                  <a:pos x="0" y="70"/>
                </a:cxn>
                <a:cxn ang="0">
                  <a:pos x="0" y="67"/>
                </a:cxn>
                <a:cxn ang="0">
                  <a:pos x="1" y="67"/>
                </a:cxn>
                <a:cxn ang="0">
                  <a:pos x="0" y="65"/>
                </a:cxn>
                <a:cxn ang="0">
                  <a:pos x="5" y="60"/>
                </a:cxn>
                <a:cxn ang="0">
                  <a:pos x="6" y="55"/>
                </a:cxn>
                <a:cxn ang="0">
                  <a:pos x="6" y="51"/>
                </a:cxn>
                <a:cxn ang="0">
                  <a:pos x="5" y="50"/>
                </a:cxn>
                <a:cxn ang="0">
                  <a:pos x="6" y="45"/>
                </a:cxn>
              </a:cxnLst>
              <a:rect l="0" t="0" r="r" b="b"/>
              <a:pathLst>
                <a:path w="45" h="72">
                  <a:moveTo>
                    <a:pt x="6" y="45"/>
                  </a:moveTo>
                  <a:lnTo>
                    <a:pt x="6" y="26"/>
                  </a:lnTo>
                  <a:lnTo>
                    <a:pt x="6" y="1"/>
                  </a:lnTo>
                  <a:lnTo>
                    <a:pt x="12" y="1"/>
                  </a:lnTo>
                  <a:lnTo>
                    <a:pt x="15" y="0"/>
                  </a:lnTo>
                  <a:lnTo>
                    <a:pt x="45" y="0"/>
                  </a:lnTo>
                  <a:lnTo>
                    <a:pt x="45" y="26"/>
                  </a:lnTo>
                  <a:lnTo>
                    <a:pt x="45" y="50"/>
                  </a:lnTo>
                  <a:lnTo>
                    <a:pt x="45" y="50"/>
                  </a:lnTo>
                  <a:lnTo>
                    <a:pt x="45" y="55"/>
                  </a:lnTo>
                  <a:lnTo>
                    <a:pt x="39" y="57"/>
                  </a:lnTo>
                  <a:lnTo>
                    <a:pt x="36" y="57"/>
                  </a:lnTo>
                  <a:lnTo>
                    <a:pt x="36" y="60"/>
                  </a:lnTo>
                  <a:lnTo>
                    <a:pt x="34" y="60"/>
                  </a:lnTo>
                  <a:lnTo>
                    <a:pt x="32" y="64"/>
                  </a:lnTo>
                  <a:lnTo>
                    <a:pt x="31" y="64"/>
                  </a:lnTo>
                  <a:lnTo>
                    <a:pt x="29" y="69"/>
                  </a:lnTo>
                  <a:lnTo>
                    <a:pt x="27" y="69"/>
                  </a:lnTo>
                  <a:lnTo>
                    <a:pt x="24" y="65"/>
                  </a:lnTo>
                  <a:lnTo>
                    <a:pt x="24" y="67"/>
                  </a:lnTo>
                  <a:lnTo>
                    <a:pt x="22" y="67"/>
                  </a:lnTo>
                  <a:lnTo>
                    <a:pt x="20" y="72"/>
                  </a:lnTo>
                  <a:lnTo>
                    <a:pt x="17" y="69"/>
                  </a:lnTo>
                  <a:lnTo>
                    <a:pt x="13" y="72"/>
                  </a:lnTo>
                  <a:lnTo>
                    <a:pt x="6" y="69"/>
                  </a:lnTo>
                  <a:lnTo>
                    <a:pt x="5" y="72"/>
                  </a:lnTo>
                  <a:lnTo>
                    <a:pt x="5" y="70"/>
                  </a:lnTo>
                  <a:lnTo>
                    <a:pt x="1" y="70"/>
                  </a:lnTo>
                  <a:lnTo>
                    <a:pt x="1" y="72"/>
                  </a:lnTo>
                  <a:lnTo>
                    <a:pt x="0" y="72"/>
                  </a:lnTo>
                  <a:lnTo>
                    <a:pt x="0" y="70"/>
                  </a:lnTo>
                  <a:lnTo>
                    <a:pt x="0" y="70"/>
                  </a:lnTo>
                  <a:lnTo>
                    <a:pt x="0" y="67"/>
                  </a:lnTo>
                  <a:lnTo>
                    <a:pt x="1" y="67"/>
                  </a:lnTo>
                  <a:lnTo>
                    <a:pt x="0" y="65"/>
                  </a:lnTo>
                  <a:lnTo>
                    <a:pt x="5" y="60"/>
                  </a:lnTo>
                  <a:lnTo>
                    <a:pt x="6" y="55"/>
                  </a:lnTo>
                  <a:lnTo>
                    <a:pt x="6" y="51"/>
                  </a:lnTo>
                  <a:lnTo>
                    <a:pt x="5" y="50"/>
                  </a:lnTo>
                  <a:lnTo>
                    <a:pt x="6" y="4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Freeform 32"/>
            <p:cNvSpPr>
              <a:spLocks/>
            </p:cNvSpPr>
            <p:nvPr/>
          </p:nvSpPr>
          <p:spPr bwMode="auto">
            <a:xfrm>
              <a:off x="2346325" y="3627438"/>
              <a:ext cx="144463" cy="93663"/>
            </a:xfrm>
            <a:custGeom>
              <a:avLst/>
              <a:gdLst/>
              <a:ahLst/>
              <a:cxnLst>
                <a:cxn ang="0">
                  <a:pos x="6" y="0"/>
                </a:cxn>
                <a:cxn ang="0">
                  <a:pos x="20" y="0"/>
                </a:cxn>
                <a:cxn ang="0">
                  <a:pos x="39" y="0"/>
                </a:cxn>
                <a:cxn ang="0">
                  <a:pos x="58" y="0"/>
                </a:cxn>
                <a:cxn ang="0">
                  <a:pos x="76" y="0"/>
                </a:cxn>
                <a:cxn ang="0">
                  <a:pos x="79" y="15"/>
                </a:cxn>
                <a:cxn ang="0">
                  <a:pos x="83" y="17"/>
                </a:cxn>
                <a:cxn ang="0">
                  <a:pos x="84" y="20"/>
                </a:cxn>
                <a:cxn ang="0">
                  <a:pos x="91" y="26"/>
                </a:cxn>
                <a:cxn ang="0">
                  <a:pos x="91" y="29"/>
                </a:cxn>
                <a:cxn ang="0">
                  <a:pos x="91" y="33"/>
                </a:cxn>
                <a:cxn ang="0">
                  <a:pos x="88" y="36"/>
                </a:cxn>
                <a:cxn ang="0">
                  <a:pos x="79" y="39"/>
                </a:cxn>
                <a:cxn ang="0">
                  <a:pos x="77" y="43"/>
                </a:cxn>
                <a:cxn ang="0">
                  <a:pos x="79" y="45"/>
                </a:cxn>
                <a:cxn ang="0">
                  <a:pos x="79" y="48"/>
                </a:cxn>
                <a:cxn ang="0">
                  <a:pos x="77" y="53"/>
                </a:cxn>
                <a:cxn ang="0">
                  <a:pos x="74" y="55"/>
                </a:cxn>
                <a:cxn ang="0">
                  <a:pos x="74" y="59"/>
                </a:cxn>
                <a:cxn ang="0">
                  <a:pos x="72" y="59"/>
                </a:cxn>
                <a:cxn ang="0">
                  <a:pos x="69" y="55"/>
                </a:cxn>
                <a:cxn ang="0">
                  <a:pos x="58" y="55"/>
                </a:cxn>
                <a:cxn ang="0">
                  <a:pos x="41" y="55"/>
                </a:cxn>
                <a:cxn ang="0">
                  <a:pos x="26" y="55"/>
                </a:cxn>
                <a:cxn ang="0">
                  <a:pos x="12" y="55"/>
                </a:cxn>
                <a:cxn ang="0">
                  <a:pos x="10" y="52"/>
                </a:cxn>
                <a:cxn ang="0">
                  <a:pos x="12" y="50"/>
                </a:cxn>
                <a:cxn ang="0">
                  <a:pos x="10" y="46"/>
                </a:cxn>
                <a:cxn ang="0">
                  <a:pos x="10" y="41"/>
                </a:cxn>
                <a:cxn ang="0">
                  <a:pos x="10" y="41"/>
                </a:cxn>
                <a:cxn ang="0">
                  <a:pos x="10" y="39"/>
                </a:cxn>
                <a:cxn ang="0">
                  <a:pos x="6" y="38"/>
                </a:cxn>
                <a:cxn ang="0">
                  <a:pos x="8" y="33"/>
                </a:cxn>
                <a:cxn ang="0">
                  <a:pos x="3" y="26"/>
                </a:cxn>
                <a:cxn ang="0">
                  <a:pos x="3" y="19"/>
                </a:cxn>
                <a:cxn ang="0">
                  <a:pos x="1" y="19"/>
                </a:cxn>
                <a:cxn ang="0">
                  <a:pos x="0" y="15"/>
                </a:cxn>
                <a:cxn ang="0">
                  <a:pos x="3" y="7"/>
                </a:cxn>
                <a:cxn ang="0">
                  <a:pos x="1" y="5"/>
                </a:cxn>
                <a:cxn ang="0">
                  <a:pos x="0" y="0"/>
                </a:cxn>
                <a:cxn ang="0">
                  <a:pos x="6" y="0"/>
                </a:cxn>
              </a:cxnLst>
              <a:rect l="0" t="0" r="r" b="b"/>
              <a:pathLst>
                <a:path w="91" h="59">
                  <a:moveTo>
                    <a:pt x="6" y="0"/>
                  </a:moveTo>
                  <a:lnTo>
                    <a:pt x="20" y="0"/>
                  </a:lnTo>
                  <a:lnTo>
                    <a:pt x="39" y="0"/>
                  </a:lnTo>
                  <a:lnTo>
                    <a:pt x="58" y="0"/>
                  </a:lnTo>
                  <a:lnTo>
                    <a:pt x="76" y="0"/>
                  </a:lnTo>
                  <a:lnTo>
                    <a:pt x="79" y="15"/>
                  </a:lnTo>
                  <a:lnTo>
                    <a:pt x="83" y="17"/>
                  </a:lnTo>
                  <a:lnTo>
                    <a:pt x="84" y="20"/>
                  </a:lnTo>
                  <a:lnTo>
                    <a:pt x="91" y="26"/>
                  </a:lnTo>
                  <a:lnTo>
                    <a:pt x="91" y="29"/>
                  </a:lnTo>
                  <a:lnTo>
                    <a:pt x="91" y="33"/>
                  </a:lnTo>
                  <a:lnTo>
                    <a:pt x="88" y="36"/>
                  </a:lnTo>
                  <a:lnTo>
                    <a:pt x="79" y="39"/>
                  </a:lnTo>
                  <a:lnTo>
                    <a:pt x="77" y="43"/>
                  </a:lnTo>
                  <a:lnTo>
                    <a:pt x="79" y="45"/>
                  </a:lnTo>
                  <a:lnTo>
                    <a:pt x="79" y="48"/>
                  </a:lnTo>
                  <a:lnTo>
                    <a:pt x="77" y="53"/>
                  </a:lnTo>
                  <a:lnTo>
                    <a:pt x="74" y="55"/>
                  </a:lnTo>
                  <a:lnTo>
                    <a:pt x="74" y="59"/>
                  </a:lnTo>
                  <a:lnTo>
                    <a:pt x="72" y="59"/>
                  </a:lnTo>
                  <a:lnTo>
                    <a:pt x="69" y="55"/>
                  </a:lnTo>
                  <a:lnTo>
                    <a:pt x="58" y="55"/>
                  </a:lnTo>
                  <a:lnTo>
                    <a:pt x="41" y="55"/>
                  </a:lnTo>
                  <a:lnTo>
                    <a:pt x="26" y="55"/>
                  </a:lnTo>
                  <a:lnTo>
                    <a:pt x="12" y="55"/>
                  </a:lnTo>
                  <a:lnTo>
                    <a:pt x="10" y="52"/>
                  </a:lnTo>
                  <a:lnTo>
                    <a:pt x="12" y="50"/>
                  </a:lnTo>
                  <a:lnTo>
                    <a:pt x="10" y="46"/>
                  </a:lnTo>
                  <a:lnTo>
                    <a:pt x="10" y="41"/>
                  </a:lnTo>
                  <a:lnTo>
                    <a:pt x="10" y="41"/>
                  </a:lnTo>
                  <a:lnTo>
                    <a:pt x="10" y="39"/>
                  </a:lnTo>
                  <a:lnTo>
                    <a:pt x="6" y="38"/>
                  </a:lnTo>
                  <a:lnTo>
                    <a:pt x="8" y="33"/>
                  </a:lnTo>
                  <a:lnTo>
                    <a:pt x="3" y="26"/>
                  </a:lnTo>
                  <a:lnTo>
                    <a:pt x="3" y="19"/>
                  </a:lnTo>
                  <a:lnTo>
                    <a:pt x="1" y="19"/>
                  </a:lnTo>
                  <a:lnTo>
                    <a:pt x="0" y="15"/>
                  </a:lnTo>
                  <a:lnTo>
                    <a:pt x="3" y="7"/>
                  </a:lnTo>
                  <a:lnTo>
                    <a:pt x="1" y="5"/>
                  </a:lnTo>
                  <a:lnTo>
                    <a:pt x="0" y="0"/>
                  </a:lnTo>
                  <a:lnTo>
                    <a:pt x="6"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7" name="Freeform 33"/>
            <p:cNvSpPr>
              <a:spLocks/>
            </p:cNvSpPr>
            <p:nvPr/>
          </p:nvSpPr>
          <p:spPr bwMode="auto">
            <a:xfrm>
              <a:off x="2365375" y="3714751"/>
              <a:ext cx="147638" cy="128588"/>
            </a:xfrm>
            <a:custGeom>
              <a:avLst/>
              <a:gdLst/>
              <a:ahLst/>
              <a:cxnLst>
                <a:cxn ang="0">
                  <a:pos x="46" y="0"/>
                </a:cxn>
                <a:cxn ang="0">
                  <a:pos x="29" y="0"/>
                </a:cxn>
                <a:cxn ang="0">
                  <a:pos x="14" y="0"/>
                </a:cxn>
                <a:cxn ang="0">
                  <a:pos x="0" y="0"/>
                </a:cxn>
                <a:cxn ang="0">
                  <a:pos x="1" y="2"/>
                </a:cxn>
                <a:cxn ang="0">
                  <a:pos x="1" y="5"/>
                </a:cxn>
                <a:cxn ang="0">
                  <a:pos x="5" y="7"/>
                </a:cxn>
                <a:cxn ang="0">
                  <a:pos x="5" y="10"/>
                </a:cxn>
                <a:cxn ang="0">
                  <a:pos x="10" y="14"/>
                </a:cxn>
                <a:cxn ang="0">
                  <a:pos x="12" y="12"/>
                </a:cxn>
                <a:cxn ang="0">
                  <a:pos x="12" y="16"/>
                </a:cxn>
                <a:cxn ang="0">
                  <a:pos x="12" y="16"/>
                </a:cxn>
                <a:cxn ang="0">
                  <a:pos x="8" y="19"/>
                </a:cxn>
                <a:cxn ang="0">
                  <a:pos x="14" y="24"/>
                </a:cxn>
                <a:cxn ang="0">
                  <a:pos x="17" y="26"/>
                </a:cxn>
                <a:cxn ang="0">
                  <a:pos x="17" y="73"/>
                </a:cxn>
                <a:cxn ang="0">
                  <a:pos x="36" y="73"/>
                </a:cxn>
                <a:cxn ang="0">
                  <a:pos x="60" y="73"/>
                </a:cxn>
                <a:cxn ang="0">
                  <a:pos x="71" y="73"/>
                </a:cxn>
                <a:cxn ang="0">
                  <a:pos x="79" y="73"/>
                </a:cxn>
                <a:cxn ang="0">
                  <a:pos x="81" y="78"/>
                </a:cxn>
                <a:cxn ang="0">
                  <a:pos x="76" y="81"/>
                </a:cxn>
                <a:cxn ang="0">
                  <a:pos x="84" y="81"/>
                </a:cxn>
                <a:cxn ang="0">
                  <a:pos x="86" y="80"/>
                </a:cxn>
                <a:cxn ang="0">
                  <a:pos x="86" y="78"/>
                </a:cxn>
                <a:cxn ang="0">
                  <a:pos x="88" y="78"/>
                </a:cxn>
                <a:cxn ang="0">
                  <a:pos x="86" y="76"/>
                </a:cxn>
                <a:cxn ang="0">
                  <a:pos x="88" y="76"/>
                </a:cxn>
                <a:cxn ang="0">
                  <a:pos x="88" y="73"/>
                </a:cxn>
                <a:cxn ang="0">
                  <a:pos x="88" y="74"/>
                </a:cxn>
                <a:cxn ang="0">
                  <a:pos x="90" y="71"/>
                </a:cxn>
                <a:cxn ang="0">
                  <a:pos x="91" y="73"/>
                </a:cxn>
                <a:cxn ang="0">
                  <a:pos x="93" y="69"/>
                </a:cxn>
                <a:cxn ang="0">
                  <a:pos x="93" y="66"/>
                </a:cxn>
                <a:cxn ang="0">
                  <a:pos x="91" y="62"/>
                </a:cxn>
                <a:cxn ang="0">
                  <a:pos x="91" y="64"/>
                </a:cxn>
                <a:cxn ang="0">
                  <a:pos x="90" y="64"/>
                </a:cxn>
                <a:cxn ang="0">
                  <a:pos x="88" y="61"/>
                </a:cxn>
                <a:cxn ang="0">
                  <a:pos x="90" y="57"/>
                </a:cxn>
                <a:cxn ang="0">
                  <a:pos x="88" y="52"/>
                </a:cxn>
                <a:cxn ang="0">
                  <a:pos x="76" y="43"/>
                </a:cxn>
                <a:cxn ang="0">
                  <a:pos x="76" y="40"/>
                </a:cxn>
                <a:cxn ang="0">
                  <a:pos x="79" y="31"/>
                </a:cxn>
                <a:cxn ang="0">
                  <a:pos x="76" y="29"/>
                </a:cxn>
                <a:cxn ang="0">
                  <a:pos x="72" y="31"/>
                </a:cxn>
                <a:cxn ang="0">
                  <a:pos x="71" y="24"/>
                </a:cxn>
                <a:cxn ang="0">
                  <a:pos x="62" y="16"/>
                </a:cxn>
                <a:cxn ang="0">
                  <a:pos x="60" y="9"/>
                </a:cxn>
                <a:cxn ang="0">
                  <a:pos x="60" y="4"/>
                </a:cxn>
                <a:cxn ang="0">
                  <a:pos x="57" y="0"/>
                </a:cxn>
                <a:cxn ang="0">
                  <a:pos x="46" y="0"/>
                </a:cxn>
              </a:cxnLst>
              <a:rect l="0" t="0" r="r" b="b"/>
              <a:pathLst>
                <a:path w="93" h="81">
                  <a:moveTo>
                    <a:pt x="46" y="0"/>
                  </a:moveTo>
                  <a:lnTo>
                    <a:pt x="29" y="0"/>
                  </a:lnTo>
                  <a:lnTo>
                    <a:pt x="14" y="0"/>
                  </a:lnTo>
                  <a:lnTo>
                    <a:pt x="0" y="0"/>
                  </a:lnTo>
                  <a:lnTo>
                    <a:pt x="1" y="2"/>
                  </a:lnTo>
                  <a:lnTo>
                    <a:pt x="1" y="5"/>
                  </a:lnTo>
                  <a:lnTo>
                    <a:pt x="5" y="7"/>
                  </a:lnTo>
                  <a:lnTo>
                    <a:pt x="5" y="10"/>
                  </a:lnTo>
                  <a:lnTo>
                    <a:pt x="10" y="14"/>
                  </a:lnTo>
                  <a:lnTo>
                    <a:pt x="12" y="12"/>
                  </a:lnTo>
                  <a:lnTo>
                    <a:pt x="12" y="16"/>
                  </a:lnTo>
                  <a:lnTo>
                    <a:pt x="12" y="16"/>
                  </a:lnTo>
                  <a:lnTo>
                    <a:pt x="8" y="19"/>
                  </a:lnTo>
                  <a:lnTo>
                    <a:pt x="14" y="24"/>
                  </a:lnTo>
                  <a:lnTo>
                    <a:pt x="17" y="26"/>
                  </a:lnTo>
                  <a:lnTo>
                    <a:pt x="17" y="73"/>
                  </a:lnTo>
                  <a:lnTo>
                    <a:pt x="36" y="73"/>
                  </a:lnTo>
                  <a:lnTo>
                    <a:pt x="60" y="73"/>
                  </a:lnTo>
                  <a:lnTo>
                    <a:pt x="71" y="73"/>
                  </a:lnTo>
                  <a:lnTo>
                    <a:pt x="79" y="73"/>
                  </a:lnTo>
                  <a:lnTo>
                    <a:pt x="81" y="78"/>
                  </a:lnTo>
                  <a:lnTo>
                    <a:pt x="76" y="81"/>
                  </a:lnTo>
                  <a:lnTo>
                    <a:pt x="84" y="81"/>
                  </a:lnTo>
                  <a:lnTo>
                    <a:pt x="86" y="80"/>
                  </a:lnTo>
                  <a:lnTo>
                    <a:pt x="86" y="78"/>
                  </a:lnTo>
                  <a:lnTo>
                    <a:pt x="88" y="78"/>
                  </a:lnTo>
                  <a:lnTo>
                    <a:pt x="86" y="76"/>
                  </a:lnTo>
                  <a:lnTo>
                    <a:pt x="88" y="76"/>
                  </a:lnTo>
                  <a:lnTo>
                    <a:pt x="88" y="73"/>
                  </a:lnTo>
                  <a:lnTo>
                    <a:pt x="88" y="74"/>
                  </a:lnTo>
                  <a:lnTo>
                    <a:pt x="90" y="71"/>
                  </a:lnTo>
                  <a:lnTo>
                    <a:pt x="91" y="73"/>
                  </a:lnTo>
                  <a:lnTo>
                    <a:pt x="93" y="69"/>
                  </a:lnTo>
                  <a:lnTo>
                    <a:pt x="93" y="66"/>
                  </a:lnTo>
                  <a:lnTo>
                    <a:pt x="91" y="62"/>
                  </a:lnTo>
                  <a:lnTo>
                    <a:pt x="91" y="64"/>
                  </a:lnTo>
                  <a:lnTo>
                    <a:pt x="90" y="64"/>
                  </a:lnTo>
                  <a:lnTo>
                    <a:pt x="88" y="61"/>
                  </a:lnTo>
                  <a:lnTo>
                    <a:pt x="90" y="57"/>
                  </a:lnTo>
                  <a:lnTo>
                    <a:pt x="88" y="52"/>
                  </a:lnTo>
                  <a:lnTo>
                    <a:pt x="76" y="43"/>
                  </a:lnTo>
                  <a:lnTo>
                    <a:pt x="76" y="40"/>
                  </a:lnTo>
                  <a:lnTo>
                    <a:pt x="79" y="31"/>
                  </a:lnTo>
                  <a:lnTo>
                    <a:pt x="76" y="29"/>
                  </a:lnTo>
                  <a:lnTo>
                    <a:pt x="72" y="31"/>
                  </a:lnTo>
                  <a:lnTo>
                    <a:pt x="71" y="24"/>
                  </a:lnTo>
                  <a:lnTo>
                    <a:pt x="62" y="16"/>
                  </a:lnTo>
                  <a:lnTo>
                    <a:pt x="60" y="9"/>
                  </a:lnTo>
                  <a:lnTo>
                    <a:pt x="60" y="4"/>
                  </a:lnTo>
                  <a:lnTo>
                    <a:pt x="57" y="0"/>
                  </a:lnTo>
                  <a:lnTo>
                    <a:pt x="46"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Freeform 34"/>
            <p:cNvSpPr>
              <a:spLocks/>
            </p:cNvSpPr>
            <p:nvPr/>
          </p:nvSpPr>
          <p:spPr bwMode="auto">
            <a:xfrm>
              <a:off x="2181225" y="3643313"/>
              <a:ext cx="192088" cy="87313"/>
            </a:xfrm>
            <a:custGeom>
              <a:avLst/>
              <a:gdLst/>
              <a:ahLst/>
              <a:cxnLst>
                <a:cxn ang="0">
                  <a:pos x="72" y="0"/>
                </a:cxn>
                <a:cxn ang="0">
                  <a:pos x="53" y="0"/>
                </a:cxn>
                <a:cxn ang="0">
                  <a:pos x="26" y="0"/>
                </a:cxn>
                <a:cxn ang="0">
                  <a:pos x="0" y="0"/>
                </a:cxn>
                <a:cxn ang="0">
                  <a:pos x="0" y="17"/>
                </a:cxn>
                <a:cxn ang="0">
                  <a:pos x="0" y="38"/>
                </a:cxn>
                <a:cxn ang="0">
                  <a:pos x="14" y="38"/>
                </a:cxn>
                <a:cxn ang="0">
                  <a:pos x="28" y="38"/>
                </a:cxn>
                <a:cxn ang="0">
                  <a:pos x="28" y="55"/>
                </a:cxn>
                <a:cxn ang="0">
                  <a:pos x="52" y="55"/>
                </a:cxn>
                <a:cxn ang="0">
                  <a:pos x="74" y="55"/>
                </a:cxn>
                <a:cxn ang="0">
                  <a:pos x="98" y="55"/>
                </a:cxn>
                <a:cxn ang="0">
                  <a:pos x="121" y="55"/>
                </a:cxn>
                <a:cxn ang="0">
                  <a:pos x="121" y="52"/>
                </a:cxn>
                <a:cxn ang="0">
                  <a:pos x="117" y="50"/>
                </a:cxn>
                <a:cxn ang="0">
                  <a:pos x="117" y="47"/>
                </a:cxn>
                <a:cxn ang="0">
                  <a:pos x="116" y="45"/>
                </a:cxn>
                <a:cxn ang="0">
                  <a:pos x="114" y="42"/>
                </a:cxn>
                <a:cxn ang="0">
                  <a:pos x="116" y="40"/>
                </a:cxn>
                <a:cxn ang="0">
                  <a:pos x="114" y="36"/>
                </a:cxn>
                <a:cxn ang="0">
                  <a:pos x="114" y="31"/>
                </a:cxn>
                <a:cxn ang="0">
                  <a:pos x="114" y="31"/>
                </a:cxn>
                <a:cxn ang="0">
                  <a:pos x="114" y="29"/>
                </a:cxn>
                <a:cxn ang="0">
                  <a:pos x="110" y="28"/>
                </a:cxn>
                <a:cxn ang="0">
                  <a:pos x="112" y="23"/>
                </a:cxn>
                <a:cxn ang="0">
                  <a:pos x="107" y="16"/>
                </a:cxn>
                <a:cxn ang="0">
                  <a:pos x="107" y="9"/>
                </a:cxn>
                <a:cxn ang="0">
                  <a:pos x="105" y="9"/>
                </a:cxn>
                <a:cxn ang="0">
                  <a:pos x="104" y="9"/>
                </a:cxn>
                <a:cxn ang="0">
                  <a:pos x="102" y="5"/>
                </a:cxn>
                <a:cxn ang="0">
                  <a:pos x="95" y="2"/>
                </a:cxn>
                <a:cxn ang="0">
                  <a:pos x="86" y="2"/>
                </a:cxn>
                <a:cxn ang="0">
                  <a:pos x="85" y="4"/>
                </a:cxn>
                <a:cxn ang="0">
                  <a:pos x="78" y="0"/>
                </a:cxn>
                <a:cxn ang="0">
                  <a:pos x="72" y="0"/>
                </a:cxn>
              </a:cxnLst>
              <a:rect l="0" t="0" r="r" b="b"/>
              <a:pathLst>
                <a:path w="121" h="55">
                  <a:moveTo>
                    <a:pt x="72" y="0"/>
                  </a:moveTo>
                  <a:lnTo>
                    <a:pt x="53" y="0"/>
                  </a:lnTo>
                  <a:lnTo>
                    <a:pt x="26" y="0"/>
                  </a:lnTo>
                  <a:lnTo>
                    <a:pt x="0" y="0"/>
                  </a:lnTo>
                  <a:lnTo>
                    <a:pt x="0" y="17"/>
                  </a:lnTo>
                  <a:lnTo>
                    <a:pt x="0" y="38"/>
                  </a:lnTo>
                  <a:lnTo>
                    <a:pt x="14" y="38"/>
                  </a:lnTo>
                  <a:lnTo>
                    <a:pt x="28" y="38"/>
                  </a:lnTo>
                  <a:lnTo>
                    <a:pt x="28" y="55"/>
                  </a:lnTo>
                  <a:lnTo>
                    <a:pt x="52" y="55"/>
                  </a:lnTo>
                  <a:lnTo>
                    <a:pt x="74" y="55"/>
                  </a:lnTo>
                  <a:lnTo>
                    <a:pt x="98" y="55"/>
                  </a:lnTo>
                  <a:lnTo>
                    <a:pt x="121" y="55"/>
                  </a:lnTo>
                  <a:lnTo>
                    <a:pt x="121" y="52"/>
                  </a:lnTo>
                  <a:lnTo>
                    <a:pt x="117" y="50"/>
                  </a:lnTo>
                  <a:lnTo>
                    <a:pt x="117" y="47"/>
                  </a:lnTo>
                  <a:lnTo>
                    <a:pt x="116" y="45"/>
                  </a:lnTo>
                  <a:lnTo>
                    <a:pt x="114" y="42"/>
                  </a:lnTo>
                  <a:lnTo>
                    <a:pt x="116" y="40"/>
                  </a:lnTo>
                  <a:lnTo>
                    <a:pt x="114" y="36"/>
                  </a:lnTo>
                  <a:lnTo>
                    <a:pt x="114" y="31"/>
                  </a:lnTo>
                  <a:lnTo>
                    <a:pt x="114" y="31"/>
                  </a:lnTo>
                  <a:lnTo>
                    <a:pt x="114" y="29"/>
                  </a:lnTo>
                  <a:lnTo>
                    <a:pt x="110" y="28"/>
                  </a:lnTo>
                  <a:lnTo>
                    <a:pt x="112" y="23"/>
                  </a:lnTo>
                  <a:lnTo>
                    <a:pt x="107" y="16"/>
                  </a:lnTo>
                  <a:lnTo>
                    <a:pt x="107" y="9"/>
                  </a:lnTo>
                  <a:lnTo>
                    <a:pt x="105" y="9"/>
                  </a:lnTo>
                  <a:lnTo>
                    <a:pt x="104" y="9"/>
                  </a:lnTo>
                  <a:lnTo>
                    <a:pt x="102" y="5"/>
                  </a:lnTo>
                  <a:lnTo>
                    <a:pt x="95" y="2"/>
                  </a:lnTo>
                  <a:lnTo>
                    <a:pt x="86" y="2"/>
                  </a:lnTo>
                  <a:lnTo>
                    <a:pt x="85" y="4"/>
                  </a:lnTo>
                  <a:lnTo>
                    <a:pt x="78" y="0"/>
                  </a:lnTo>
                  <a:lnTo>
                    <a:pt x="7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Freeform 35"/>
            <p:cNvSpPr>
              <a:spLocks/>
            </p:cNvSpPr>
            <p:nvPr/>
          </p:nvSpPr>
          <p:spPr bwMode="auto">
            <a:xfrm>
              <a:off x="1728788" y="3673476"/>
              <a:ext cx="223838" cy="266700"/>
            </a:xfrm>
            <a:custGeom>
              <a:avLst/>
              <a:gdLst/>
              <a:ahLst/>
              <a:cxnLst>
                <a:cxn ang="0">
                  <a:pos x="136" y="150"/>
                </a:cxn>
                <a:cxn ang="0">
                  <a:pos x="141" y="138"/>
                </a:cxn>
                <a:cxn ang="0">
                  <a:pos x="135" y="125"/>
                </a:cxn>
                <a:cxn ang="0">
                  <a:pos x="102" y="95"/>
                </a:cxn>
                <a:cxn ang="0">
                  <a:pos x="72" y="68"/>
                </a:cxn>
                <a:cxn ang="0">
                  <a:pos x="60" y="33"/>
                </a:cxn>
                <a:cxn ang="0">
                  <a:pos x="60" y="0"/>
                </a:cxn>
                <a:cxn ang="0">
                  <a:pos x="29" y="0"/>
                </a:cxn>
                <a:cxn ang="0">
                  <a:pos x="1" y="0"/>
                </a:cxn>
                <a:cxn ang="0">
                  <a:pos x="3" y="23"/>
                </a:cxn>
                <a:cxn ang="0">
                  <a:pos x="0" y="30"/>
                </a:cxn>
                <a:cxn ang="0">
                  <a:pos x="8" y="49"/>
                </a:cxn>
                <a:cxn ang="0">
                  <a:pos x="19" y="68"/>
                </a:cxn>
                <a:cxn ang="0">
                  <a:pos x="22" y="73"/>
                </a:cxn>
                <a:cxn ang="0">
                  <a:pos x="26" y="69"/>
                </a:cxn>
                <a:cxn ang="0">
                  <a:pos x="29" y="74"/>
                </a:cxn>
                <a:cxn ang="0">
                  <a:pos x="26" y="76"/>
                </a:cxn>
                <a:cxn ang="0">
                  <a:pos x="31" y="90"/>
                </a:cxn>
                <a:cxn ang="0">
                  <a:pos x="36" y="93"/>
                </a:cxn>
                <a:cxn ang="0">
                  <a:pos x="34" y="99"/>
                </a:cxn>
                <a:cxn ang="0">
                  <a:pos x="48" y="118"/>
                </a:cxn>
                <a:cxn ang="0">
                  <a:pos x="53" y="125"/>
                </a:cxn>
                <a:cxn ang="0">
                  <a:pos x="64" y="137"/>
                </a:cxn>
                <a:cxn ang="0">
                  <a:pos x="79" y="144"/>
                </a:cxn>
                <a:cxn ang="0">
                  <a:pos x="81" y="142"/>
                </a:cxn>
                <a:cxn ang="0">
                  <a:pos x="91" y="149"/>
                </a:cxn>
                <a:cxn ang="0">
                  <a:pos x="100" y="159"/>
                </a:cxn>
                <a:cxn ang="0">
                  <a:pos x="114" y="166"/>
                </a:cxn>
                <a:cxn ang="0">
                  <a:pos x="133" y="164"/>
                </a:cxn>
                <a:cxn ang="0">
                  <a:pos x="136" y="164"/>
                </a:cxn>
                <a:cxn ang="0">
                  <a:pos x="138" y="159"/>
                </a:cxn>
                <a:cxn ang="0">
                  <a:pos x="135" y="152"/>
                </a:cxn>
              </a:cxnLst>
              <a:rect l="0" t="0" r="r" b="b"/>
              <a:pathLst>
                <a:path w="141" h="168">
                  <a:moveTo>
                    <a:pt x="135" y="152"/>
                  </a:moveTo>
                  <a:lnTo>
                    <a:pt x="136" y="150"/>
                  </a:lnTo>
                  <a:lnTo>
                    <a:pt x="136" y="144"/>
                  </a:lnTo>
                  <a:lnTo>
                    <a:pt x="141" y="138"/>
                  </a:lnTo>
                  <a:lnTo>
                    <a:pt x="135" y="128"/>
                  </a:lnTo>
                  <a:lnTo>
                    <a:pt x="135" y="125"/>
                  </a:lnTo>
                  <a:lnTo>
                    <a:pt x="122" y="112"/>
                  </a:lnTo>
                  <a:lnTo>
                    <a:pt x="102" y="95"/>
                  </a:lnTo>
                  <a:lnTo>
                    <a:pt x="88" y="81"/>
                  </a:lnTo>
                  <a:lnTo>
                    <a:pt x="72" y="68"/>
                  </a:lnTo>
                  <a:lnTo>
                    <a:pt x="60" y="55"/>
                  </a:lnTo>
                  <a:lnTo>
                    <a:pt x="60" y="33"/>
                  </a:lnTo>
                  <a:lnTo>
                    <a:pt x="60" y="16"/>
                  </a:lnTo>
                  <a:lnTo>
                    <a:pt x="60" y="0"/>
                  </a:lnTo>
                  <a:lnTo>
                    <a:pt x="45" y="0"/>
                  </a:lnTo>
                  <a:lnTo>
                    <a:pt x="29" y="0"/>
                  </a:lnTo>
                  <a:lnTo>
                    <a:pt x="14" y="0"/>
                  </a:lnTo>
                  <a:lnTo>
                    <a:pt x="1" y="0"/>
                  </a:lnTo>
                  <a:lnTo>
                    <a:pt x="5" y="10"/>
                  </a:lnTo>
                  <a:lnTo>
                    <a:pt x="3" y="23"/>
                  </a:lnTo>
                  <a:lnTo>
                    <a:pt x="0" y="28"/>
                  </a:lnTo>
                  <a:lnTo>
                    <a:pt x="0" y="30"/>
                  </a:lnTo>
                  <a:lnTo>
                    <a:pt x="8" y="42"/>
                  </a:lnTo>
                  <a:lnTo>
                    <a:pt x="8" y="49"/>
                  </a:lnTo>
                  <a:lnTo>
                    <a:pt x="10" y="57"/>
                  </a:lnTo>
                  <a:lnTo>
                    <a:pt x="19" y="68"/>
                  </a:lnTo>
                  <a:lnTo>
                    <a:pt x="19" y="71"/>
                  </a:lnTo>
                  <a:lnTo>
                    <a:pt x="22" y="73"/>
                  </a:lnTo>
                  <a:lnTo>
                    <a:pt x="26" y="74"/>
                  </a:lnTo>
                  <a:lnTo>
                    <a:pt x="26" y="69"/>
                  </a:lnTo>
                  <a:lnTo>
                    <a:pt x="33" y="71"/>
                  </a:lnTo>
                  <a:lnTo>
                    <a:pt x="29" y="74"/>
                  </a:lnTo>
                  <a:lnTo>
                    <a:pt x="31" y="81"/>
                  </a:lnTo>
                  <a:lnTo>
                    <a:pt x="26" y="76"/>
                  </a:lnTo>
                  <a:lnTo>
                    <a:pt x="29" y="88"/>
                  </a:lnTo>
                  <a:lnTo>
                    <a:pt x="31" y="90"/>
                  </a:lnTo>
                  <a:lnTo>
                    <a:pt x="34" y="92"/>
                  </a:lnTo>
                  <a:lnTo>
                    <a:pt x="36" y="93"/>
                  </a:lnTo>
                  <a:lnTo>
                    <a:pt x="36" y="97"/>
                  </a:lnTo>
                  <a:lnTo>
                    <a:pt x="34" y="99"/>
                  </a:lnTo>
                  <a:lnTo>
                    <a:pt x="34" y="102"/>
                  </a:lnTo>
                  <a:lnTo>
                    <a:pt x="48" y="118"/>
                  </a:lnTo>
                  <a:lnTo>
                    <a:pt x="50" y="121"/>
                  </a:lnTo>
                  <a:lnTo>
                    <a:pt x="53" y="125"/>
                  </a:lnTo>
                  <a:lnTo>
                    <a:pt x="53" y="133"/>
                  </a:lnTo>
                  <a:lnTo>
                    <a:pt x="64" y="137"/>
                  </a:lnTo>
                  <a:lnTo>
                    <a:pt x="65" y="135"/>
                  </a:lnTo>
                  <a:lnTo>
                    <a:pt x="79" y="144"/>
                  </a:lnTo>
                  <a:lnTo>
                    <a:pt x="79" y="142"/>
                  </a:lnTo>
                  <a:lnTo>
                    <a:pt x="81" y="142"/>
                  </a:lnTo>
                  <a:lnTo>
                    <a:pt x="84" y="147"/>
                  </a:lnTo>
                  <a:lnTo>
                    <a:pt x="91" y="149"/>
                  </a:lnTo>
                  <a:lnTo>
                    <a:pt x="98" y="157"/>
                  </a:lnTo>
                  <a:lnTo>
                    <a:pt x="100" y="159"/>
                  </a:lnTo>
                  <a:lnTo>
                    <a:pt x="102" y="168"/>
                  </a:lnTo>
                  <a:lnTo>
                    <a:pt x="114" y="166"/>
                  </a:lnTo>
                  <a:lnTo>
                    <a:pt x="124" y="166"/>
                  </a:lnTo>
                  <a:lnTo>
                    <a:pt x="133" y="164"/>
                  </a:lnTo>
                  <a:lnTo>
                    <a:pt x="135" y="163"/>
                  </a:lnTo>
                  <a:lnTo>
                    <a:pt x="136" y="164"/>
                  </a:lnTo>
                  <a:lnTo>
                    <a:pt x="138" y="161"/>
                  </a:lnTo>
                  <a:lnTo>
                    <a:pt x="138" y="159"/>
                  </a:lnTo>
                  <a:lnTo>
                    <a:pt x="135" y="157"/>
                  </a:lnTo>
                  <a:lnTo>
                    <a:pt x="135" y="15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0" name="Freeform 36"/>
            <p:cNvSpPr>
              <a:spLocks/>
            </p:cNvSpPr>
            <p:nvPr/>
          </p:nvSpPr>
          <p:spPr bwMode="auto">
            <a:xfrm>
              <a:off x="1824038" y="3673476"/>
              <a:ext cx="131763" cy="198438"/>
            </a:xfrm>
            <a:custGeom>
              <a:avLst/>
              <a:gdLst/>
              <a:ahLst/>
              <a:cxnLst>
                <a:cxn ang="0">
                  <a:pos x="62" y="112"/>
                </a:cxn>
                <a:cxn ang="0">
                  <a:pos x="42" y="95"/>
                </a:cxn>
                <a:cxn ang="0">
                  <a:pos x="28" y="81"/>
                </a:cxn>
                <a:cxn ang="0">
                  <a:pos x="12" y="68"/>
                </a:cxn>
                <a:cxn ang="0">
                  <a:pos x="0" y="55"/>
                </a:cxn>
                <a:cxn ang="0">
                  <a:pos x="0" y="33"/>
                </a:cxn>
                <a:cxn ang="0">
                  <a:pos x="0" y="16"/>
                </a:cxn>
                <a:cxn ang="0">
                  <a:pos x="0" y="0"/>
                </a:cxn>
                <a:cxn ang="0">
                  <a:pos x="12" y="0"/>
                </a:cxn>
                <a:cxn ang="0">
                  <a:pos x="28" y="0"/>
                </a:cxn>
                <a:cxn ang="0">
                  <a:pos x="42" y="0"/>
                </a:cxn>
                <a:cxn ang="0">
                  <a:pos x="56" y="0"/>
                </a:cxn>
                <a:cxn ang="0">
                  <a:pos x="68" y="0"/>
                </a:cxn>
                <a:cxn ang="0">
                  <a:pos x="83" y="0"/>
                </a:cxn>
                <a:cxn ang="0">
                  <a:pos x="83" y="21"/>
                </a:cxn>
                <a:cxn ang="0">
                  <a:pos x="83" y="45"/>
                </a:cxn>
                <a:cxn ang="0">
                  <a:pos x="83" y="69"/>
                </a:cxn>
                <a:cxn ang="0">
                  <a:pos x="83" y="104"/>
                </a:cxn>
                <a:cxn ang="0">
                  <a:pos x="81" y="107"/>
                </a:cxn>
                <a:cxn ang="0">
                  <a:pos x="76" y="106"/>
                </a:cxn>
                <a:cxn ang="0">
                  <a:pos x="75" y="109"/>
                </a:cxn>
                <a:cxn ang="0">
                  <a:pos x="76" y="119"/>
                </a:cxn>
                <a:cxn ang="0">
                  <a:pos x="75" y="125"/>
                </a:cxn>
                <a:cxn ang="0">
                  <a:pos x="62" y="112"/>
                </a:cxn>
              </a:cxnLst>
              <a:rect l="0" t="0" r="r" b="b"/>
              <a:pathLst>
                <a:path w="83" h="125">
                  <a:moveTo>
                    <a:pt x="62" y="112"/>
                  </a:moveTo>
                  <a:lnTo>
                    <a:pt x="42" y="95"/>
                  </a:lnTo>
                  <a:lnTo>
                    <a:pt x="28" y="81"/>
                  </a:lnTo>
                  <a:lnTo>
                    <a:pt x="12" y="68"/>
                  </a:lnTo>
                  <a:lnTo>
                    <a:pt x="0" y="55"/>
                  </a:lnTo>
                  <a:lnTo>
                    <a:pt x="0" y="33"/>
                  </a:lnTo>
                  <a:lnTo>
                    <a:pt x="0" y="16"/>
                  </a:lnTo>
                  <a:lnTo>
                    <a:pt x="0" y="0"/>
                  </a:lnTo>
                  <a:lnTo>
                    <a:pt x="12" y="0"/>
                  </a:lnTo>
                  <a:lnTo>
                    <a:pt x="28" y="0"/>
                  </a:lnTo>
                  <a:lnTo>
                    <a:pt x="42" y="0"/>
                  </a:lnTo>
                  <a:lnTo>
                    <a:pt x="56" y="0"/>
                  </a:lnTo>
                  <a:lnTo>
                    <a:pt x="68" y="0"/>
                  </a:lnTo>
                  <a:lnTo>
                    <a:pt x="83" y="0"/>
                  </a:lnTo>
                  <a:lnTo>
                    <a:pt x="83" y="21"/>
                  </a:lnTo>
                  <a:lnTo>
                    <a:pt x="83" y="45"/>
                  </a:lnTo>
                  <a:lnTo>
                    <a:pt x="83" y="69"/>
                  </a:lnTo>
                  <a:lnTo>
                    <a:pt x="83" y="104"/>
                  </a:lnTo>
                  <a:lnTo>
                    <a:pt x="81" y="107"/>
                  </a:lnTo>
                  <a:lnTo>
                    <a:pt x="76" y="106"/>
                  </a:lnTo>
                  <a:lnTo>
                    <a:pt x="75" y="109"/>
                  </a:lnTo>
                  <a:lnTo>
                    <a:pt x="76" y="119"/>
                  </a:lnTo>
                  <a:lnTo>
                    <a:pt x="75" y="125"/>
                  </a:lnTo>
                  <a:lnTo>
                    <a:pt x="62" y="11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1" name="Freeform 37"/>
            <p:cNvSpPr>
              <a:spLocks/>
            </p:cNvSpPr>
            <p:nvPr/>
          </p:nvSpPr>
          <p:spPr bwMode="auto">
            <a:xfrm>
              <a:off x="1955800" y="3673476"/>
              <a:ext cx="112713" cy="142875"/>
            </a:xfrm>
            <a:custGeom>
              <a:avLst/>
              <a:gdLst/>
              <a:ahLst/>
              <a:cxnLst>
                <a:cxn ang="0">
                  <a:pos x="9" y="0"/>
                </a:cxn>
                <a:cxn ang="0">
                  <a:pos x="43" y="0"/>
                </a:cxn>
                <a:cxn ang="0">
                  <a:pos x="43" y="19"/>
                </a:cxn>
                <a:cxn ang="0">
                  <a:pos x="55" y="19"/>
                </a:cxn>
                <a:cxn ang="0">
                  <a:pos x="71" y="19"/>
                </a:cxn>
                <a:cxn ang="0">
                  <a:pos x="71" y="43"/>
                </a:cxn>
                <a:cxn ang="0">
                  <a:pos x="71" y="71"/>
                </a:cxn>
                <a:cxn ang="0">
                  <a:pos x="71" y="90"/>
                </a:cxn>
                <a:cxn ang="0">
                  <a:pos x="59" y="90"/>
                </a:cxn>
                <a:cxn ang="0">
                  <a:pos x="43" y="90"/>
                </a:cxn>
                <a:cxn ang="0">
                  <a:pos x="26" y="90"/>
                </a:cxn>
                <a:cxn ang="0">
                  <a:pos x="11" y="90"/>
                </a:cxn>
                <a:cxn ang="0">
                  <a:pos x="0" y="90"/>
                </a:cxn>
                <a:cxn ang="0">
                  <a:pos x="0" y="69"/>
                </a:cxn>
                <a:cxn ang="0">
                  <a:pos x="0" y="45"/>
                </a:cxn>
                <a:cxn ang="0">
                  <a:pos x="0" y="21"/>
                </a:cxn>
                <a:cxn ang="0">
                  <a:pos x="0" y="0"/>
                </a:cxn>
                <a:cxn ang="0">
                  <a:pos x="9" y="0"/>
                </a:cxn>
              </a:cxnLst>
              <a:rect l="0" t="0" r="r" b="b"/>
              <a:pathLst>
                <a:path w="71" h="90">
                  <a:moveTo>
                    <a:pt x="9" y="0"/>
                  </a:moveTo>
                  <a:lnTo>
                    <a:pt x="43" y="0"/>
                  </a:lnTo>
                  <a:lnTo>
                    <a:pt x="43" y="19"/>
                  </a:lnTo>
                  <a:lnTo>
                    <a:pt x="55" y="19"/>
                  </a:lnTo>
                  <a:lnTo>
                    <a:pt x="71" y="19"/>
                  </a:lnTo>
                  <a:lnTo>
                    <a:pt x="71" y="43"/>
                  </a:lnTo>
                  <a:lnTo>
                    <a:pt x="71" y="71"/>
                  </a:lnTo>
                  <a:lnTo>
                    <a:pt x="71" y="90"/>
                  </a:lnTo>
                  <a:lnTo>
                    <a:pt x="59" y="90"/>
                  </a:lnTo>
                  <a:lnTo>
                    <a:pt x="43" y="90"/>
                  </a:lnTo>
                  <a:lnTo>
                    <a:pt x="26" y="90"/>
                  </a:lnTo>
                  <a:lnTo>
                    <a:pt x="11" y="90"/>
                  </a:lnTo>
                  <a:lnTo>
                    <a:pt x="0" y="90"/>
                  </a:lnTo>
                  <a:lnTo>
                    <a:pt x="0" y="69"/>
                  </a:lnTo>
                  <a:lnTo>
                    <a:pt x="0" y="45"/>
                  </a:lnTo>
                  <a:lnTo>
                    <a:pt x="0" y="21"/>
                  </a:lnTo>
                  <a:lnTo>
                    <a:pt x="0" y="0"/>
                  </a:lnTo>
                  <a:lnTo>
                    <a:pt x="9"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Freeform 38"/>
            <p:cNvSpPr>
              <a:spLocks/>
            </p:cNvSpPr>
            <p:nvPr/>
          </p:nvSpPr>
          <p:spPr bwMode="auto">
            <a:xfrm>
              <a:off x="2068513" y="3703638"/>
              <a:ext cx="157163" cy="112713"/>
            </a:xfrm>
            <a:custGeom>
              <a:avLst/>
              <a:gdLst/>
              <a:ahLst/>
              <a:cxnLst>
                <a:cxn ang="0">
                  <a:pos x="85" y="71"/>
                </a:cxn>
                <a:cxn ang="0">
                  <a:pos x="61" y="71"/>
                </a:cxn>
                <a:cxn ang="0">
                  <a:pos x="36" y="71"/>
                </a:cxn>
                <a:cxn ang="0">
                  <a:pos x="17" y="71"/>
                </a:cxn>
                <a:cxn ang="0">
                  <a:pos x="0" y="71"/>
                </a:cxn>
                <a:cxn ang="0">
                  <a:pos x="0" y="52"/>
                </a:cxn>
                <a:cxn ang="0">
                  <a:pos x="0" y="24"/>
                </a:cxn>
                <a:cxn ang="0">
                  <a:pos x="0" y="0"/>
                </a:cxn>
                <a:cxn ang="0">
                  <a:pos x="14" y="0"/>
                </a:cxn>
                <a:cxn ang="0">
                  <a:pos x="31" y="0"/>
                </a:cxn>
                <a:cxn ang="0">
                  <a:pos x="52" y="0"/>
                </a:cxn>
                <a:cxn ang="0">
                  <a:pos x="85" y="0"/>
                </a:cxn>
                <a:cxn ang="0">
                  <a:pos x="99" y="0"/>
                </a:cxn>
                <a:cxn ang="0">
                  <a:pos x="99" y="35"/>
                </a:cxn>
                <a:cxn ang="0">
                  <a:pos x="99" y="54"/>
                </a:cxn>
                <a:cxn ang="0">
                  <a:pos x="99" y="71"/>
                </a:cxn>
                <a:cxn ang="0">
                  <a:pos x="85" y="71"/>
                </a:cxn>
              </a:cxnLst>
              <a:rect l="0" t="0" r="r" b="b"/>
              <a:pathLst>
                <a:path w="99" h="71">
                  <a:moveTo>
                    <a:pt x="85" y="71"/>
                  </a:moveTo>
                  <a:lnTo>
                    <a:pt x="61" y="71"/>
                  </a:lnTo>
                  <a:lnTo>
                    <a:pt x="36" y="71"/>
                  </a:lnTo>
                  <a:lnTo>
                    <a:pt x="17" y="71"/>
                  </a:lnTo>
                  <a:lnTo>
                    <a:pt x="0" y="71"/>
                  </a:lnTo>
                  <a:lnTo>
                    <a:pt x="0" y="52"/>
                  </a:lnTo>
                  <a:lnTo>
                    <a:pt x="0" y="24"/>
                  </a:lnTo>
                  <a:lnTo>
                    <a:pt x="0" y="0"/>
                  </a:lnTo>
                  <a:lnTo>
                    <a:pt x="14" y="0"/>
                  </a:lnTo>
                  <a:lnTo>
                    <a:pt x="31" y="0"/>
                  </a:lnTo>
                  <a:lnTo>
                    <a:pt x="52" y="0"/>
                  </a:lnTo>
                  <a:lnTo>
                    <a:pt x="85" y="0"/>
                  </a:lnTo>
                  <a:lnTo>
                    <a:pt x="99" y="0"/>
                  </a:lnTo>
                  <a:lnTo>
                    <a:pt x="99" y="35"/>
                  </a:lnTo>
                  <a:lnTo>
                    <a:pt x="99" y="54"/>
                  </a:lnTo>
                  <a:lnTo>
                    <a:pt x="99" y="71"/>
                  </a:lnTo>
                  <a:lnTo>
                    <a:pt x="85" y="7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3" name="Freeform 39"/>
            <p:cNvSpPr>
              <a:spLocks/>
            </p:cNvSpPr>
            <p:nvPr/>
          </p:nvSpPr>
          <p:spPr bwMode="auto">
            <a:xfrm>
              <a:off x="2225675" y="3730626"/>
              <a:ext cx="166688" cy="85725"/>
            </a:xfrm>
            <a:custGeom>
              <a:avLst/>
              <a:gdLst/>
              <a:ahLst/>
              <a:cxnLst>
                <a:cxn ang="0">
                  <a:pos x="89" y="0"/>
                </a:cxn>
                <a:cxn ang="0">
                  <a:pos x="70" y="0"/>
                </a:cxn>
                <a:cxn ang="0">
                  <a:pos x="46" y="0"/>
                </a:cxn>
                <a:cxn ang="0">
                  <a:pos x="24" y="0"/>
                </a:cxn>
                <a:cxn ang="0">
                  <a:pos x="0" y="0"/>
                </a:cxn>
                <a:cxn ang="0">
                  <a:pos x="0" y="18"/>
                </a:cxn>
                <a:cxn ang="0">
                  <a:pos x="0" y="37"/>
                </a:cxn>
                <a:cxn ang="0">
                  <a:pos x="0" y="54"/>
                </a:cxn>
                <a:cxn ang="0">
                  <a:pos x="13" y="54"/>
                </a:cxn>
                <a:cxn ang="0">
                  <a:pos x="34" y="54"/>
                </a:cxn>
                <a:cxn ang="0">
                  <a:pos x="58" y="54"/>
                </a:cxn>
                <a:cxn ang="0">
                  <a:pos x="82" y="54"/>
                </a:cxn>
                <a:cxn ang="0">
                  <a:pos x="105" y="54"/>
                </a:cxn>
                <a:cxn ang="0">
                  <a:pos x="105" y="16"/>
                </a:cxn>
                <a:cxn ang="0">
                  <a:pos x="102" y="14"/>
                </a:cxn>
                <a:cxn ang="0">
                  <a:pos x="96" y="9"/>
                </a:cxn>
                <a:cxn ang="0">
                  <a:pos x="100" y="6"/>
                </a:cxn>
                <a:cxn ang="0">
                  <a:pos x="100" y="6"/>
                </a:cxn>
                <a:cxn ang="0">
                  <a:pos x="100" y="2"/>
                </a:cxn>
                <a:cxn ang="0">
                  <a:pos x="98" y="4"/>
                </a:cxn>
                <a:cxn ang="0">
                  <a:pos x="93" y="0"/>
                </a:cxn>
                <a:cxn ang="0">
                  <a:pos x="89" y="0"/>
                </a:cxn>
              </a:cxnLst>
              <a:rect l="0" t="0" r="r" b="b"/>
              <a:pathLst>
                <a:path w="105" h="54">
                  <a:moveTo>
                    <a:pt x="89" y="0"/>
                  </a:moveTo>
                  <a:lnTo>
                    <a:pt x="70" y="0"/>
                  </a:lnTo>
                  <a:lnTo>
                    <a:pt x="46" y="0"/>
                  </a:lnTo>
                  <a:lnTo>
                    <a:pt x="24" y="0"/>
                  </a:lnTo>
                  <a:lnTo>
                    <a:pt x="0" y="0"/>
                  </a:lnTo>
                  <a:lnTo>
                    <a:pt x="0" y="18"/>
                  </a:lnTo>
                  <a:lnTo>
                    <a:pt x="0" y="37"/>
                  </a:lnTo>
                  <a:lnTo>
                    <a:pt x="0" y="54"/>
                  </a:lnTo>
                  <a:lnTo>
                    <a:pt x="13" y="54"/>
                  </a:lnTo>
                  <a:lnTo>
                    <a:pt x="34" y="54"/>
                  </a:lnTo>
                  <a:lnTo>
                    <a:pt x="58" y="54"/>
                  </a:lnTo>
                  <a:lnTo>
                    <a:pt x="82" y="54"/>
                  </a:lnTo>
                  <a:lnTo>
                    <a:pt x="105" y="54"/>
                  </a:lnTo>
                  <a:lnTo>
                    <a:pt x="105" y="16"/>
                  </a:lnTo>
                  <a:lnTo>
                    <a:pt x="102" y="14"/>
                  </a:lnTo>
                  <a:lnTo>
                    <a:pt x="96" y="9"/>
                  </a:lnTo>
                  <a:lnTo>
                    <a:pt x="100" y="6"/>
                  </a:lnTo>
                  <a:lnTo>
                    <a:pt x="100" y="6"/>
                  </a:lnTo>
                  <a:lnTo>
                    <a:pt x="100" y="2"/>
                  </a:lnTo>
                  <a:lnTo>
                    <a:pt x="98" y="4"/>
                  </a:lnTo>
                  <a:lnTo>
                    <a:pt x="93" y="0"/>
                  </a:lnTo>
                  <a:lnTo>
                    <a:pt x="89"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4" name="Freeform 40"/>
            <p:cNvSpPr>
              <a:spLocks/>
            </p:cNvSpPr>
            <p:nvPr/>
          </p:nvSpPr>
          <p:spPr bwMode="auto">
            <a:xfrm>
              <a:off x="2203450" y="3816351"/>
              <a:ext cx="192088" cy="93663"/>
            </a:xfrm>
            <a:custGeom>
              <a:avLst/>
              <a:gdLst/>
              <a:ahLst/>
              <a:cxnLst>
                <a:cxn ang="0">
                  <a:pos x="14" y="9"/>
                </a:cxn>
                <a:cxn ang="0">
                  <a:pos x="27" y="9"/>
                </a:cxn>
                <a:cxn ang="0">
                  <a:pos x="43" y="9"/>
                </a:cxn>
                <a:cxn ang="0">
                  <a:pos x="43" y="43"/>
                </a:cxn>
                <a:cxn ang="0">
                  <a:pos x="48" y="47"/>
                </a:cxn>
                <a:cxn ang="0">
                  <a:pos x="50" y="47"/>
                </a:cxn>
                <a:cxn ang="0">
                  <a:pos x="52" y="45"/>
                </a:cxn>
                <a:cxn ang="0">
                  <a:pos x="53" y="48"/>
                </a:cxn>
                <a:cxn ang="0">
                  <a:pos x="62" y="50"/>
                </a:cxn>
                <a:cxn ang="0">
                  <a:pos x="64" y="52"/>
                </a:cxn>
                <a:cxn ang="0">
                  <a:pos x="69" y="50"/>
                </a:cxn>
                <a:cxn ang="0">
                  <a:pos x="71" y="54"/>
                </a:cxn>
                <a:cxn ang="0">
                  <a:pos x="72" y="55"/>
                </a:cxn>
                <a:cxn ang="0">
                  <a:pos x="76" y="52"/>
                </a:cxn>
                <a:cxn ang="0">
                  <a:pos x="79" y="55"/>
                </a:cxn>
                <a:cxn ang="0">
                  <a:pos x="81" y="54"/>
                </a:cxn>
                <a:cxn ang="0">
                  <a:pos x="83" y="57"/>
                </a:cxn>
                <a:cxn ang="0">
                  <a:pos x="83" y="55"/>
                </a:cxn>
                <a:cxn ang="0">
                  <a:pos x="88" y="54"/>
                </a:cxn>
                <a:cxn ang="0">
                  <a:pos x="95" y="57"/>
                </a:cxn>
                <a:cxn ang="0">
                  <a:pos x="100" y="54"/>
                </a:cxn>
                <a:cxn ang="0">
                  <a:pos x="102" y="55"/>
                </a:cxn>
                <a:cxn ang="0">
                  <a:pos x="105" y="54"/>
                </a:cxn>
                <a:cxn ang="0">
                  <a:pos x="109" y="55"/>
                </a:cxn>
                <a:cxn ang="0">
                  <a:pos x="110" y="54"/>
                </a:cxn>
                <a:cxn ang="0">
                  <a:pos x="121" y="59"/>
                </a:cxn>
                <a:cxn ang="0">
                  <a:pos x="121" y="29"/>
                </a:cxn>
                <a:cxn ang="0">
                  <a:pos x="119" y="9"/>
                </a:cxn>
                <a:cxn ang="0">
                  <a:pos x="119" y="0"/>
                </a:cxn>
                <a:cxn ang="0">
                  <a:pos x="96" y="0"/>
                </a:cxn>
                <a:cxn ang="0">
                  <a:pos x="72" y="0"/>
                </a:cxn>
                <a:cxn ang="0">
                  <a:pos x="48" y="0"/>
                </a:cxn>
                <a:cxn ang="0">
                  <a:pos x="27" y="0"/>
                </a:cxn>
                <a:cxn ang="0">
                  <a:pos x="0" y="0"/>
                </a:cxn>
                <a:cxn ang="0">
                  <a:pos x="0" y="9"/>
                </a:cxn>
                <a:cxn ang="0">
                  <a:pos x="14" y="9"/>
                </a:cxn>
              </a:cxnLst>
              <a:rect l="0" t="0" r="r" b="b"/>
              <a:pathLst>
                <a:path w="121" h="59">
                  <a:moveTo>
                    <a:pt x="14" y="9"/>
                  </a:moveTo>
                  <a:lnTo>
                    <a:pt x="27" y="9"/>
                  </a:lnTo>
                  <a:lnTo>
                    <a:pt x="43" y="9"/>
                  </a:lnTo>
                  <a:lnTo>
                    <a:pt x="43" y="43"/>
                  </a:lnTo>
                  <a:lnTo>
                    <a:pt x="48" y="47"/>
                  </a:lnTo>
                  <a:lnTo>
                    <a:pt x="50" y="47"/>
                  </a:lnTo>
                  <a:lnTo>
                    <a:pt x="52" y="45"/>
                  </a:lnTo>
                  <a:lnTo>
                    <a:pt x="53" y="48"/>
                  </a:lnTo>
                  <a:lnTo>
                    <a:pt x="62" y="50"/>
                  </a:lnTo>
                  <a:lnTo>
                    <a:pt x="64" y="52"/>
                  </a:lnTo>
                  <a:lnTo>
                    <a:pt x="69" y="50"/>
                  </a:lnTo>
                  <a:lnTo>
                    <a:pt x="71" y="54"/>
                  </a:lnTo>
                  <a:lnTo>
                    <a:pt x="72" y="55"/>
                  </a:lnTo>
                  <a:lnTo>
                    <a:pt x="76" y="52"/>
                  </a:lnTo>
                  <a:lnTo>
                    <a:pt x="79" y="55"/>
                  </a:lnTo>
                  <a:lnTo>
                    <a:pt x="81" y="54"/>
                  </a:lnTo>
                  <a:lnTo>
                    <a:pt x="83" y="57"/>
                  </a:lnTo>
                  <a:lnTo>
                    <a:pt x="83" y="55"/>
                  </a:lnTo>
                  <a:lnTo>
                    <a:pt x="88" y="54"/>
                  </a:lnTo>
                  <a:lnTo>
                    <a:pt x="95" y="57"/>
                  </a:lnTo>
                  <a:lnTo>
                    <a:pt x="100" y="54"/>
                  </a:lnTo>
                  <a:lnTo>
                    <a:pt x="102" y="55"/>
                  </a:lnTo>
                  <a:lnTo>
                    <a:pt x="105" y="54"/>
                  </a:lnTo>
                  <a:lnTo>
                    <a:pt x="109" y="55"/>
                  </a:lnTo>
                  <a:lnTo>
                    <a:pt x="110" y="54"/>
                  </a:lnTo>
                  <a:lnTo>
                    <a:pt x="121" y="59"/>
                  </a:lnTo>
                  <a:lnTo>
                    <a:pt x="121" y="29"/>
                  </a:lnTo>
                  <a:lnTo>
                    <a:pt x="119" y="9"/>
                  </a:lnTo>
                  <a:lnTo>
                    <a:pt x="119" y="0"/>
                  </a:lnTo>
                  <a:lnTo>
                    <a:pt x="96" y="0"/>
                  </a:lnTo>
                  <a:lnTo>
                    <a:pt x="72" y="0"/>
                  </a:lnTo>
                  <a:lnTo>
                    <a:pt x="48" y="0"/>
                  </a:lnTo>
                  <a:lnTo>
                    <a:pt x="27" y="0"/>
                  </a:lnTo>
                  <a:lnTo>
                    <a:pt x="0" y="0"/>
                  </a:lnTo>
                  <a:lnTo>
                    <a:pt x="0" y="9"/>
                  </a:lnTo>
                  <a:lnTo>
                    <a:pt x="14"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5" name="Freeform 41"/>
            <p:cNvSpPr>
              <a:spLocks/>
            </p:cNvSpPr>
            <p:nvPr/>
          </p:nvSpPr>
          <p:spPr bwMode="auto">
            <a:xfrm>
              <a:off x="2068513" y="3816351"/>
              <a:ext cx="134938" cy="153988"/>
            </a:xfrm>
            <a:custGeom>
              <a:avLst/>
              <a:gdLst/>
              <a:ahLst/>
              <a:cxnLst>
                <a:cxn ang="0">
                  <a:pos x="50" y="86"/>
                </a:cxn>
                <a:cxn ang="0">
                  <a:pos x="71" y="86"/>
                </a:cxn>
                <a:cxn ang="0">
                  <a:pos x="85" y="86"/>
                </a:cxn>
                <a:cxn ang="0">
                  <a:pos x="85" y="67"/>
                </a:cxn>
                <a:cxn ang="0">
                  <a:pos x="85" y="48"/>
                </a:cxn>
                <a:cxn ang="0">
                  <a:pos x="85" y="26"/>
                </a:cxn>
                <a:cxn ang="0">
                  <a:pos x="85" y="9"/>
                </a:cxn>
                <a:cxn ang="0">
                  <a:pos x="85" y="9"/>
                </a:cxn>
                <a:cxn ang="0">
                  <a:pos x="85" y="0"/>
                </a:cxn>
                <a:cxn ang="0">
                  <a:pos x="61" y="0"/>
                </a:cxn>
                <a:cxn ang="0">
                  <a:pos x="36" y="0"/>
                </a:cxn>
                <a:cxn ang="0">
                  <a:pos x="17" y="0"/>
                </a:cxn>
                <a:cxn ang="0">
                  <a:pos x="0" y="0"/>
                </a:cxn>
                <a:cxn ang="0">
                  <a:pos x="0" y="26"/>
                </a:cxn>
                <a:cxn ang="0">
                  <a:pos x="0" y="52"/>
                </a:cxn>
                <a:cxn ang="0">
                  <a:pos x="0" y="76"/>
                </a:cxn>
                <a:cxn ang="0">
                  <a:pos x="0" y="97"/>
                </a:cxn>
                <a:cxn ang="0">
                  <a:pos x="10" y="97"/>
                </a:cxn>
                <a:cxn ang="0">
                  <a:pos x="10" y="88"/>
                </a:cxn>
                <a:cxn ang="0">
                  <a:pos x="22" y="88"/>
                </a:cxn>
                <a:cxn ang="0">
                  <a:pos x="35" y="88"/>
                </a:cxn>
                <a:cxn ang="0">
                  <a:pos x="33" y="86"/>
                </a:cxn>
                <a:cxn ang="0">
                  <a:pos x="50" y="86"/>
                </a:cxn>
              </a:cxnLst>
              <a:rect l="0" t="0" r="r" b="b"/>
              <a:pathLst>
                <a:path w="85" h="97">
                  <a:moveTo>
                    <a:pt x="50" y="86"/>
                  </a:moveTo>
                  <a:lnTo>
                    <a:pt x="71" y="86"/>
                  </a:lnTo>
                  <a:lnTo>
                    <a:pt x="85" y="86"/>
                  </a:lnTo>
                  <a:lnTo>
                    <a:pt x="85" y="67"/>
                  </a:lnTo>
                  <a:lnTo>
                    <a:pt x="85" y="48"/>
                  </a:lnTo>
                  <a:lnTo>
                    <a:pt x="85" y="26"/>
                  </a:lnTo>
                  <a:lnTo>
                    <a:pt x="85" y="9"/>
                  </a:lnTo>
                  <a:lnTo>
                    <a:pt x="85" y="9"/>
                  </a:lnTo>
                  <a:lnTo>
                    <a:pt x="85" y="0"/>
                  </a:lnTo>
                  <a:lnTo>
                    <a:pt x="61" y="0"/>
                  </a:lnTo>
                  <a:lnTo>
                    <a:pt x="36" y="0"/>
                  </a:lnTo>
                  <a:lnTo>
                    <a:pt x="17" y="0"/>
                  </a:lnTo>
                  <a:lnTo>
                    <a:pt x="0" y="0"/>
                  </a:lnTo>
                  <a:lnTo>
                    <a:pt x="0" y="26"/>
                  </a:lnTo>
                  <a:lnTo>
                    <a:pt x="0" y="52"/>
                  </a:lnTo>
                  <a:lnTo>
                    <a:pt x="0" y="76"/>
                  </a:lnTo>
                  <a:lnTo>
                    <a:pt x="0" y="97"/>
                  </a:lnTo>
                  <a:lnTo>
                    <a:pt x="10" y="97"/>
                  </a:lnTo>
                  <a:lnTo>
                    <a:pt x="10" y="88"/>
                  </a:lnTo>
                  <a:lnTo>
                    <a:pt x="22" y="88"/>
                  </a:lnTo>
                  <a:lnTo>
                    <a:pt x="35" y="88"/>
                  </a:lnTo>
                  <a:lnTo>
                    <a:pt x="33" y="86"/>
                  </a:lnTo>
                  <a:lnTo>
                    <a:pt x="50" y="8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6" name="Freeform 42"/>
            <p:cNvSpPr>
              <a:spLocks/>
            </p:cNvSpPr>
            <p:nvPr/>
          </p:nvSpPr>
          <p:spPr bwMode="auto">
            <a:xfrm>
              <a:off x="2120900" y="3830638"/>
              <a:ext cx="293688" cy="276225"/>
            </a:xfrm>
            <a:custGeom>
              <a:avLst/>
              <a:gdLst/>
              <a:ahLst/>
              <a:cxnLst>
                <a:cxn ang="0">
                  <a:pos x="17" y="77"/>
                </a:cxn>
                <a:cxn ang="0">
                  <a:pos x="2" y="79"/>
                </a:cxn>
                <a:cxn ang="0">
                  <a:pos x="7" y="84"/>
                </a:cxn>
                <a:cxn ang="0">
                  <a:pos x="17" y="95"/>
                </a:cxn>
                <a:cxn ang="0">
                  <a:pos x="29" y="112"/>
                </a:cxn>
                <a:cxn ang="0">
                  <a:pos x="43" y="126"/>
                </a:cxn>
                <a:cxn ang="0">
                  <a:pos x="55" y="114"/>
                </a:cxn>
                <a:cxn ang="0">
                  <a:pos x="72" y="112"/>
                </a:cxn>
                <a:cxn ang="0">
                  <a:pos x="85" y="124"/>
                </a:cxn>
                <a:cxn ang="0">
                  <a:pos x="93" y="140"/>
                </a:cxn>
                <a:cxn ang="0">
                  <a:pos x="100" y="148"/>
                </a:cxn>
                <a:cxn ang="0">
                  <a:pos x="109" y="167"/>
                </a:cxn>
                <a:cxn ang="0">
                  <a:pos x="119" y="172"/>
                </a:cxn>
                <a:cxn ang="0">
                  <a:pos x="131" y="174"/>
                </a:cxn>
                <a:cxn ang="0">
                  <a:pos x="133" y="171"/>
                </a:cxn>
                <a:cxn ang="0">
                  <a:pos x="133" y="155"/>
                </a:cxn>
                <a:cxn ang="0">
                  <a:pos x="135" y="153"/>
                </a:cxn>
                <a:cxn ang="0">
                  <a:pos x="133" y="145"/>
                </a:cxn>
                <a:cxn ang="0">
                  <a:pos x="138" y="141"/>
                </a:cxn>
                <a:cxn ang="0">
                  <a:pos x="136" y="141"/>
                </a:cxn>
                <a:cxn ang="0">
                  <a:pos x="142" y="136"/>
                </a:cxn>
                <a:cxn ang="0">
                  <a:pos x="145" y="131"/>
                </a:cxn>
                <a:cxn ang="0">
                  <a:pos x="147" y="131"/>
                </a:cxn>
                <a:cxn ang="0">
                  <a:pos x="150" y="131"/>
                </a:cxn>
                <a:cxn ang="0">
                  <a:pos x="155" y="131"/>
                </a:cxn>
                <a:cxn ang="0">
                  <a:pos x="152" y="134"/>
                </a:cxn>
                <a:cxn ang="0">
                  <a:pos x="161" y="129"/>
                </a:cxn>
                <a:cxn ang="0">
                  <a:pos x="166" y="122"/>
                </a:cxn>
                <a:cxn ang="0">
                  <a:pos x="168" y="114"/>
                </a:cxn>
                <a:cxn ang="0">
                  <a:pos x="169" y="115"/>
                </a:cxn>
                <a:cxn ang="0">
                  <a:pos x="176" y="114"/>
                </a:cxn>
                <a:cxn ang="0">
                  <a:pos x="180" y="112"/>
                </a:cxn>
                <a:cxn ang="0">
                  <a:pos x="183" y="100"/>
                </a:cxn>
                <a:cxn ang="0">
                  <a:pos x="181" y="83"/>
                </a:cxn>
                <a:cxn ang="0">
                  <a:pos x="178" y="77"/>
                </a:cxn>
                <a:cxn ang="0">
                  <a:pos x="173" y="51"/>
                </a:cxn>
                <a:cxn ang="0">
                  <a:pos x="162" y="45"/>
                </a:cxn>
                <a:cxn ang="0">
                  <a:pos x="157" y="45"/>
                </a:cxn>
                <a:cxn ang="0">
                  <a:pos x="152" y="45"/>
                </a:cxn>
                <a:cxn ang="0">
                  <a:pos x="140" y="45"/>
                </a:cxn>
                <a:cxn ang="0">
                  <a:pos x="135" y="48"/>
                </a:cxn>
                <a:cxn ang="0">
                  <a:pos x="131" y="46"/>
                </a:cxn>
                <a:cxn ang="0">
                  <a:pos x="124" y="46"/>
                </a:cxn>
                <a:cxn ang="0">
                  <a:pos x="121" y="41"/>
                </a:cxn>
                <a:cxn ang="0">
                  <a:pos x="114" y="41"/>
                </a:cxn>
                <a:cxn ang="0">
                  <a:pos x="104" y="36"/>
                </a:cxn>
                <a:cxn ang="0">
                  <a:pos x="100" y="38"/>
                </a:cxn>
                <a:cxn ang="0">
                  <a:pos x="95" y="0"/>
                </a:cxn>
                <a:cxn ang="0">
                  <a:pos x="66" y="0"/>
                </a:cxn>
                <a:cxn ang="0">
                  <a:pos x="52" y="17"/>
                </a:cxn>
                <a:cxn ang="0">
                  <a:pos x="52" y="58"/>
                </a:cxn>
                <a:cxn ang="0">
                  <a:pos x="38" y="77"/>
                </a:cxn>
              </a:cxnLst>
              <a:rect l="0" t="0" r="r" b="b"/>
              <a:pathLst>
                <a:path w="185" h="174">
                  <a:moveTo>
                    <a:pt x="38" y="77"/>
                  </a:moveTo>
                  <a:lnTo>
                    <a:pt x="17" y="77"/>
                  </a:lnTo>
                  <a:lnTo>
                    <a:pt x="0" y="77"/>
                  </a:lnTo>
                  <a:lnTo>
                    <a:pt x="2" y="79"/>
                  </a:lnTo>
                  <a:lnTo>
                    <a:pt x="5" y="81"/>
                  </a:lnTo>
                  <a:lnTo>
                    <a:pt x="7" y="84"/>
                  </a:lnTo>
                  <a:lnTo>
                    <a:pt x="10" y="86"/>
                  </a:lnTo>
                  <a:lnTo>
                    <a:pt x="17" y="95"/>
                  </a:lnTo>
                  <a:lnTo>
                    <a:pt x="24" y="100"/>
                  </a:lnTo>
                  <a:lnTo>
                    <a:pt x="29" y="112"/>
                  </a:lnTo>
                  <a:lnTo>
                    <a:pt x="33" y="117"/>
                  </a:lnTo>
                  <a:lnTo>
                    <a:pt x="43" y="126"/>
                  </a:lnTo>
                  <a:lnTo>
                    <a:pt x="48" y="126"/>
                  </a:lnTo>
                  <a:lnTo>
                    <a:pt x="55" y="114"/>
                  </a:lnTo>
                  <a:lnTo>
                    <a:pt x="59" y="112"/>
                  </a:lnTo>
                  <a:lnTo>
                    <a:pt x="72" y="112"/>
                  </a:lnTo>
                  <a:lnTo>
                    <a:pt x="76" y="115"/>
                  </a:lnTo>
                  <a:lnTo>
                    <a:pt x="85" y="124"/>
                  </a:lnTo>
                  <a:lnTo>
                    <a:pt x="90" y="136"/>
                  </a:lnTo>
                  <a:lnTo>
                    <a:pt x="93" y="140"/>
                  </a:lnTo>
                  <a:lnTo>
                    <a:pt x="95" y="145"/>
                  </a:lnTo>
                  <a:lnTo>
                    <a:pt x="100" y="148"/>
                  </a:lnTo>
                  <a:lnTo>
                    <a:pt x="104" y="160"/>
                  </a:lnTo>
                  <a:lnTo>
                    <a:pt x="109" y="167"/>
                  </a:lnTo>
                  <a:lnTo>
                    <a:pt x="112" y="169"/>
                  </a:lnTo>
                  <a:lnTo>
                    <a:pt x="119" y="172"/>
                  </a:lnTo>
                  <a:lnTo>
                    <a:pt x="126" y="172"/>
                  </a:lnTo>
                  <a:lnTo>
                    <a:pt x="131" y="174"/>
                  </a:lnTo>
                  <a:lnTo>
                    <a:pt x="136" y="174"/>
                  </a:lnTo>
                  <a:lnTo>
                    <a:pt x="133" y="171"/>
                  </a:lnTo>
                  <a:lnTo>
                    <a:pt x="131" y="162"/>
                  </a:lnTo>
                  <a:lnTo>
                    <a:pt x="133" y="155"/>
                  </a:lnTo>
                  <a:lnTo>
                    <a:pt x="129" y="155"/>
                  </a:lnTo>
                  <a:lnTo>
                    <a:pt x="135" y="153"/>
                  </a:lnTo>
                  <a:lnTo>
                    <a:pt x="135" y="148"/>
                  </a:lnTo>
                  <a:lnTo>
                    <a:pt x="133" y="145"/>
                  </a:lnTo>
                  <a:lnTo>
                    <a:pt x="136" y="145"/>
                  </a:lnTo>
                  <a:lnTo>
                    <a:pt x="138" y="141"/>
                  </a:lnTo>
                  <a:lnTo>
                    <a:pt x="136" y="141"/>
                  </a:lnTo>
                  <a:lnTo>
                    <a:pt x="136" y="141"/>
                  </a:lnTo>
                  <a:lnTo>
                    <a:pt x="140" y="140"/>
                  </a:lnTo>
                  <a:lnTo>
                    <a:pt x="142" y="136"/>
                  </a:lnTo>
                  <a:lnTo>
                    <a:pt x="145" y="136"/>
                  </a:lnTo>
                  <a:lnTo>
                    <a:pt x="145" y="131"/>
                  </a:lnTo>
                  <a:lnTo>
                    <a:pt x="147" y="133"/>
                  </a:lnTo>
                  <a:lnTo>
                    <a:pt x="147" y="131"/>
                  </a:lnTo>
                  <a:lnTo>
                    <a:pt x="148" y="133"/>
                  </a:lnTo>
                  <a:lnTo>
                    <a:pt x="150" y="131"/>
                  </a:lnTo>
                  <a:lnTo>
                    <a:pt x="150" y="133"/>
                  </a:lnTo>
                  <a:lnTo>
                    <a:pt x="155" y="131"/>
                  </a:lnTo>
                  <a:lnTo>
                    <a:pt x="150" y="134"/>
                  </a:lnTo>
                  <a:lnTo>
                    <a:pt x="152" y="134"/>
                  </a:lnTo>
                  <a:lnTo>
                    <a:pt x="159" y="133"/>
                  </a:lnTo>
                  <a:lnTo>
                    <a:pt x="161" y="129"/>
                  </a:lnTo>
                  <a:lnTo>
                    <a:pt x="162" y="127"/>
                  </a:lnTo>
                  <a:lnTo>
                    <a:pt x="166" y="122"/>
                  </a:lnTo>
                  <a:lnTo>
                    <a:pt x="166" y="114"/>
                  </a:lnTo>
                  <a:lnTo>
                    <a:pt x="168" y="114"/>
                  </a:lnTo>
                  <a:lnTo>
                    <a:pt x="168" y="115"/>
                  </a:lnTo>
                  <a:lnTo>
                    <a:pt x="169" y="115"/>
                  </a:lnTo>
                  <a:lnTo>
                    <a:pt x="168" y="117"/>
                  </a:lnTo>
                  <a:lnTo>
                    <a:pt x="176" y="114"/>
                  </a:lnTo>
                  <a:lnTo>
                    <a:pt x="181" y="114"/>
                  </a:lnTo>
                  <a:lnTo>
                    <a:pt x="180" y="112"/>
                  </a:lnTo>
                  <a:lnTo>
                    <a:pt x="183" y="108"/>
                  </a:lnTo>
                  <a:lnTo>
                    <a:pt x="183" y="100"/>
                  </a:lnTo>
                  <a:lnTo>
                    <a:pt x="185" y="93"/>
                  </a:lnTo>
                  <a:lnTo>
                    <a:pt x="181" y="83"/>
                  </a:lnTo>
                  <a:lnTo>
                    <a:pt x="181" y="81"/>
                  </a:lnTo>
                  <a:lnTo>
                    <a:pt x="178" y="77"/>
                  </a:lnTo>
                  <a:lnTo>
                    <a:pt x="178" y="51"/>
                  </a:lnTo>
                  <a:lnTo>
                    <a:pt x="173" y="51"/>
                  </a:lnTo>
                  <a:lnTo>
                    <a:pt x="173" y="50"/>
                  </a:lnTo>
                  <a:lnTo>
                    <a:pt x="162" y="45"/>
                  </a:lnTo>
                  <a:lnTo>
                    <a:pt x="161" y="46"/>
                  </a:lnTo>
                  <a:lnTo>
                    <a:pt x="157" y="45"/>
                  </a:lnTo>
                  <a:lnTo>
                    <a:pt x="154" y="46"/>
                  </a:lnTo>
                  <a:lnTo>
                    <a:pt x="152" y="45"/>
                  </a:lnTo>
                  <a:lnTo>
                    <a:pt x="147" y="48"/>
                  </a:lnTo>
                  <a:lnTo>
                    <a:pt x="140" y="45"/>
                  </a:lnTo>
                  <a:lnTo>
                    <a:pt x="135" y="46"/>
                  </a:lnTo>
                  <a:lnTo>
                    <a:pt x="135" y="48"/>
                  </a:lnTo>
                  <a:lnTo>
                    <a:pt x="133" y="45"/>
                  </a:lnTo>
                  <a:lnTo>
                    <a:pt x="131" y="46"/>
                  </a:lnTo>
                  <a:lnTo>
                    <a:pt x="128" y="43"/>
                  </a:lnTo>
                  <a:lnTo>
                    <a:pt x="124" y="46"/>
                  </a:lnTo>
                  <a:lnTo>
                    <a:pt x="123" y="45"/>
                  </a:lnTo>
                  <a:lnTo>
                    <a:pt x="121" y="41"/>
                  </a:lnTo>
                  <a:lnTo>
                    <a:pt x="116" y="43"/>
                  </a:lnTo>
                  <a:lnTo>
                    <a:pt x="114" y="41"/>
                  </a:lnTo>
                  <a:lnTo>
                    <a:pt x="105" y="39"/>
                  </a:lnTo>
                  <a:lnTo>
                    <a:pt x="104" y="36"/>
                  </a:lnTo>
                  <a:lnTo>
                    <a:pt x="102" y="38"/>
                  </a:lnTo>
                  <a:lnTo>
                    <a:pt x="100" y="38"/>
                  </a:lnTo>
                  <a:lnTo>
                    <a:pt x="95" y="34"/>
                  </a:lnTo>
                  <a:lnTo>
                    <a:pt x="95" y="0"/>
                  </a:lnTo>
                  <a:lnTo>
                    <a:pt x="79" y="0"/>
                  </a:lnTo>
                  <a:lnTo>
                    <a:pt x="66" y="0"/>
                  </a:lnTo>
                  <a:lnTo>
                    <a:pt x="52" y="0"/>
                  </a:lnTo>
                  <a:lnTo>
                    <a:pt x="52" y="17"/>
                  </a:lnTo>
                  <a:lnTo>
                    <a:pt x="52" y="39"/>
                  </a:lnTo>
                  <a:lnTo>
                    <a:pt x="52" y="58"/>
                  </a:lnTo>
                  <a:lnTo>
                    <a:pt x="52" y="77"/>
                  </a:lnTo>
                  <a:lnTo>
                    <a:pt x="38" y="7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7" name="Freeform 43"/>
            <p:cNvSpPr>
              <a:spLocks/>
            </p:cNvSpPr>
            <p:nvPr/>
          </p:nvSpPr>
          <p:spPr bwMode="auto">
            <a:xfrm>
              <a:off x="1939925" y="3816351"/>
              <a:ext cx="128588" cy="153988"/>
            </a:xfrm>
            <a:custGeom>
              <a:avLst/>
              <a:gdLst/>
              <a:ahLst/>
              <a:cxnLst>
                <a:cxn ang="0">
                  <a:pos x="21" y="0"/>
                </a:cxn>
                <a:cxn ang="0">
                  <a:pos x="36" y="0"/>
                </a:cxn>
                <a:cxn ang="0">
                  <a:pos x="53" y="0"/>
                </a:cxn>
                <a:cxn ang="0">
                  <a:pos x="69" y="0"/>
                </a:cxn>
                <a:cxn ang="0">
                  <a:pos x="81" y="0"/>
                </a:cxn>
                <a:cxn ang="0">
                  <a:pos x="81" y="26"/>
                </a:cxn>
                <a:cxn ang="0">
                  <a:pos x="81" y="52"/>
                </a:cxn>
                <a:cxn ang="0">
                  <a:pos x="81" y="76"/>
                </a:cxn>
                <a:cxn ang="0">
                  <a:pos x="81" y="97"/>
                </a:cxn>
                <a:cxn ang="0">
                  <a:pos x="69" y="97"/>
                </a:cxn>
                <a:cxn ang="0">
                  <a:pos x="53" y="97"/>
                </a:cxn>
                <a:cxn ang="0">
                  <a:pos x="34" y="88"/>
                </a:cxn>
                <a:cxn ang="0">
                  <a:pos x="14" y="81"/>
                </a:cxn>
                <a:cxn ang="0">
                  <a:pos x="0" y="76"/>
                </a:cxn>
                <a:cxn ang="0">
                  <a:pos x="0" y="74"/>
                </a:cxn>
                <a:cxn ang="0">
                  <a:pos x="2" y="73"/>
                </a:cxn>
                <a:cxn ang="0">
                  <a:pos x="3" y="74"/>
                </a:cxn>
                <a:cxn ang="0">
                  <a:pos x="5" y="71"/>
                </a:cxn>
                <a:cxn ang="0">
                  <a:pos x="5" y="69"/>
                </a:cxn>
                <a:cxn ang="0">
                  <a:pos x="2" y="67"/>
                </a:cxn>
                <a:cxn ang="0">
                  <a:pos x="2" y="62"/>
                </a:cxn>
                <a:cxn ang="0">
                  <a:pos x="3" y="60"/>
                </a:cxn>
                <a:cxn ang="0">
                  <a:pos x="3" y="54"/>
                </a:cxn>
                <a:cxn ang="0">
                  <a:pos x="8" y="48"/>
                </a:cxn>
                <a:cxn ang="0">
                  <a:pos x="2" y="38"/>
                </a:cxn>
                <a:cxn ang="0">
                  <a:pos x="2" y="35"/>
                </a:cxn>
                <a:cxn ang="0">
                  <a:pos x="3" y="29"/>
                </a:cxn>
                <a:cxn ang="0">
                  <a:pos x="2" y="19"/>
                </a:cxn>
                <a:cxn ang="0">
                  <a:pos x="3" y="16"/>
                </a:cxn>
                <a:cxn ang="0">
                  <a:pos x="8" y="17"/>
                </a:cxn>
                <a:cxn ang="0">
                  <a:pos x="10" y="14"/>
                </a:cxn>
                <a:cxn ang="0">
                  <a:pos x="10" y="0"/>
                </a:cxn>
                <a:cxn ang="0">
                  <a:pos x="21" y="0"/>
                </a:cxn>
              </a:cxnLst>
              <a:rect l="0" t="0" r="r" b="b"/>
              <a:pathLst>
                <a:path w="81" h="97">
                  <a:moveTo>
                    <a:pt x="21" y="0"/>
                  </a:moveTo>
                  <a:lnTo>
                    <a:pt x="36" y="0"/>
                  </a:lnTo>
                  <a:lnTo>
                    <a:pt x="53" y="0"/>
                  </a:lnTo>
                  <a:lnTo>
                    <a:pt x="69" y="0"/>
                  </a:lnTo>
                  <a:lnTo>
                    <a:pt x="81" y="0"/>
                  </a:lnTo>
                  <a:lnTo>
                    <a:pt x="81" y="26"/>
                  </a:lnTo>
                  <a:lnTo>
                    <a:pt x="81" y="52"/>
                  </a:lnTo>
                  <a:lnTo>
                    <a:pt x="81" y="76"/>
                  </a:lnTo>
                  <a:lnTo>
                    <a:pt x="81" y="97"/>
                  </a:lnTo>
                  <a:lnTo>
                    <a:pt x="69" y="97"/>
                  </a:lnTo>
                  <a:lnTo>
                    <a:pt x="53" y="97"/>
                  </a:lnTo>
                  <a:lnTo>
                    <a:pt x="34" y="88"/>
                  </a:lnTo>
                  <a:lnTo>
                    <a:pt x="14" y="81"/>
                  </a:lnTo>
                  <a:lnTo>
                    <a:pt x="0" y="76"/>
                  </a:lnTo>
                  <a:lnTo>
                    <a:pt x="0" y="74"/>
                  </a:lnTo>
                  <a:lnTo>
                    <a:pt x="2" y="73"/>
                  </a:lnTo>
                  <a:lnTo>
                    <a:pt x="3" y="74"/>
                  </a:lnTo>
                  <a:lnTo>
                    <a:pt x="5" y="71"/>
                  </a:lnTo>
                  <a:lnTo>
                    <a:pt x="5" y="69"/>
                  </a:lnTo>
                  <a:lnTo>
                    <a:pt x="2" y="67"/>
                  </a:lnTo>
                  <a:lnTo>
                    <a:pt x="2" y="62"/>
                  </a:lnTo>
                  <a:lnTo>
                    <a:pt x="3" y="60"/>
                  </a:lnTo>
                  <a:lnTo>
                    <a:pt x="3" y="54"/>
                  </a:lnTo>
                  <a:lnTo>
                    <a:pt x="8" y="48"/>
                  </a:lnTo>
                  <a:lnTo>
                    <a:pt x="2" y="38"/>
                  </a:lnTo>
                  <a:lnTo>
                    <a:pt x="2" y="35"/>
                  </a:lnTo>
                  <a:lnTo>
                    <a:pt x="3" y="29"/>
                  </a:lnTo>
                  <a:lnTo>
                    <a:pt x="2" y="19"/>
                  </a:lnTo>
                  <a:lnTo>
                    <a:pt x="3" y="16"/>
                  </a:lnTo>
                  <a:lnTo>
                    <a:pt x="8" y="17"/>
                  </a:lnTo>
                  <a:lnTo>
                    <a:pt x="10" y="14"/>
                  </a:lnTo>
                  <a:lnTo>
                    <a:pt x="10" y="0"/>
                  </a:lnTo>
                  <a:lnTo>
                    <a:pt x="2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8" name="Freeform 44"/>
            <p:cNvSpPr>
              <a:spLocks/>
            </p:cNvSpPr>
            <p:nvPr/>
          </p:nvSpPr>
          <p:spPr bwMode="auto">
            <a:xfrm>
              <a:off x="1890713" y="3933826"/>
              <a:ext cx="674688" cy="441325"/>
            </a:xfrm>
            <a:custGeom>
              <a:avLst/>
              <a:gdLst/>
              <a:ahLst/>
              <a:cxnLst>
                <a:cxn ang="0">
                  <a:pos x="48" y="23"/>
                </a:cxn>
                <a:cxn ang="0">
                  <a:pos x="65" y="49"/>
                </a:cxn>
                <a:cxn ang="0">
                  <a:pos x="84" y="78"/>
                </a:cxn>
                <a:cxn ang="0">
                  <a:pos x="100" y="92"/>
                </a:cxn>
                <a:cxn ang="0">
                  <a:pos x="109" y="111"/>
                </a:cxn>
                <a:cxn ang="0">
                  <a:pos x="122" y="121"/>
                </a:cxn>
                <a:cxn ang="0">
                  <a:pos x="143" y="142"/>
                </a:cxn>
                <a:cxn ang="0">
                  <a:pos x="160" y="161"/>
                </a:cxn>
                <a:cxn ang="0">
                  <a:pos x="167" y="185"/>
                </a:cxn>
                <a:cxn ang="0">
                  <a:pos x="166" y="202"/>
                </a:cxn>
                <a:cxn ang="0">
                  <a:pos x="193" y="225"/>
                </a:cxn>
                <a:cxn ang="0">
                  <a:pos x="255" y="251"/>
                </a:cxn>
                <a:cxn ang="0">
                  <a:pos x="283" y="261"/>
                </a:cxn>
                <a:cxn ang="0">
                  <a:pos x="319" y="256"/>
                </a:cxn>
                <a:cxn ang="0">
                  <a:pos x="351" y="272"/>
                </a:cxn>
                <a:cxn ang="0">
                  <a:pos x="370" y="247"/>
                </a:cxn>
                <a:cxn ang="0">
                  <a:pos x="382" y="230"/>
                </a:cxn>
                <a:cxn ang="0">
                  <a:pos x="402" y="221"/>
                </a:cxn>
                <a:cxn ang="0">
                  <a:pos x="409" y="221"/>
                </a:cxn>
                <a:cxn ang="0">
                  <a:pos x="413" y="208"/>
                </a:cxn>
                <a:cxn ang="0">
                  <a:pos x="418" y="192"/>
                </a:cxn>
                <a:cxn ang="0">
                  <a:pos x="414" y="175"/>
                </a:cxn>
                <a:cxn ang="0">
                  <a:pos x="395" y="178"/>
                </a:cxn>
                <a:cxn ang="0">
                  <a:pos x="368" y="209"/>
                </a:cxn>
                <a:cxn ang="0">
                  <a:pos x="354" y="221"/>
                </a:cxn>
                <a:cxn ang="0">
                  <a:pos x="338" y="221"/>
                </a:cxn>
                <a:cxn ang="0">
                  <a:pos x="311" y="220"/>
                </a:cxn>
                <a:cxn ang="0">
                  <a:pos x="290" y="199"/>
                </a:cxn>
                <a:cxn ang="0">
                  <a:pos x="280" y="180"/>
                </a:cxn>
                <a:cxn ang="0">
                  <a:pos x="273" y="149"/>
                </a:cxn>
                <a:cxn ang="0">
                  <a:pos x="280" y="118"/>
                </a:cxn>
                <a:cxn ang="0">
                  <a:pos x="281" y="111"/>
                </a:cxn>
                <a:cxn ang="0">
                  <a:pos x="264" y="107"/>
                </a:cxn>
                <a:cxn ang="0">
                  <a:pos x="245" y="83"/>
                </a:cxn>
                <a:cxn ang="0">
                  <a:pos x="230" y="59"/>
                </a:cxn>
                <a:cxn ang="0">
                  <a:pos x="200" y="49"/>
                </a:cxn>
                <a:cxn ang="0">
                  <a:pos x="174" y="47"/>
                </a:cxn>
                <a:cxn ang="0">
                  <a:pos x="152" y="19"/>
                </a:cxn>
                <a:cxn ang="0">
                  <a:pos x="122" y="14"/>
                </a:cxn>
                <a:cxn ang="0">
                  <a:pos x="65" y="14"/>
                </a:cxn>
                <a:cxn ang="0">
                  <a:pos x="22" y="2"/>
                </a:cxn>
                <a:cxn ang="0">
                  <a:pos x="7" y="19"/>
                </a:cxn>
                <a:cxn ang="0">
                  <a:pos x="20" y="49"/>
                </a:cxn>
                <a:cxn ang="0">
                  <a:pos x="43" y="76"/>
                </a:cxn>
                <a:cxn ang="0">
                  <a:pos x="36" y="81"/>
                </a:cxn>
                <a:cxn ang="0">
                  <a:pos x="38" y="85"/>
                </a:cxn>
                <a:cxn ang="0">
                  <a:pos x="53" y="97"/>
                </a:cxn>
                <a:cxn ang="0">
                  <a:pos x="67" y="106"/>
                </a:cxn>
                <a:cxn ang="0">
                  <a:pos x="71" y="126"/>
                </a:cxn>
                <a:cxn ang="0">
                  <a:pos x="77" y="132"/>
                </a:cxn>
                <a:cxn ang="0">
                  <a:pos x="100" y="156"/>
                </a:cxn>
                <a:cxn ang="0">
                  <a:pos x="103" y="140"/>
                </a:cxn>
                <a:cxn ang="0">
                  <a:pos x="90" y="132"/>
                </a:cxn>
                <a:cxn ang="0">
                  <a:pos x="83" y="113"/>
                </a:cxn>
                <a:cxn ang="0">
                  <a:pos x="76" y="101"/>
                </a:cxn>
                <a:cxn ang="0">
                  <a:pos x="67" y="85"/>
                </a:cxn>
                <a:cxn ang="0">
                  <a:pos x="55" y="64"/>
                </a:cxn>
                <a:cxn ang="0">
                  <a:pos x="39" y="49"/>
                </a:cxn>
                <a:cxn ang="0">
                  <a:pos x="33" y="14"/>
                </a:cxn>
              </a:cxnLst>
              <a:rect l="0" t="0" r="r" b="b"/>
              <a:pathLst>
                <a:path w="425" h="278">
                  <a:moveTo>
                    <a:pt x="33" y="14"/>
                  </a:moveTo>
                  <a:lnTo>
                    <a:pt x="41" y="21"/>
                  </a:lnTo>
                  <a:lnTo>
                    <a:pt x="46" y="21"/>
                  </a:lnTo>
                  <a:lnTo>
                    <a:pt x="48" y="23"/>
                  </a:lnTo>
                  <a:lnTo>
                    <a:pt x="55" y="26"/>
                  </a:lnTo>
                  <a:lnTo>
                    <a:pt x="57" y="35"/>
                  </a:lnTo>
                  <a:lnTo>
                    <a:pt x="62" y="47"/>
                  </a:lnTo>
                  <a:lnTo>
                    <a:pt x="65" y="49"/>
                  </a:lnTo>
                  <a:lnTo>
                    <a:pt x="65" y="56"/>
                  </a:lnTo>
                  <a:lnTo>
                    <a:pt x="69" y="57"/>
                  </a:lnTo>
                  <a:lnTo>
                    <a:pt x="74" y="66"/>
                  </a:lnTo>
                  <a:lnTo>
                    <a:pt x="84" y="78"/>
                  </a:lnTo>
                  <a:lnTo>
                    <a:pt x="91" y="80"/>
                  </a:lnTo>
                  <a:lnTo>
                    <a:pt x="91" y="85"/>
                  </a:lnTo>
                  <a:lnTo>
                    <a:pt x="93" y="88"/>
                  </a:lnTo>
                  <a:lnTo>
                    <a:pt x="100" y="92"/>
                  </a:lnTo>
                  <a:lnTo>
                    <a:pt x="103" y="99"/>
                  </a:lnTo>
                  <a:lnTo>
                    <a:pt x="107" y="99"/>
                  </a:lnTo>
                  <a:lnTo>
                    <a:pt x="112" y="102"/>
                  </a:lnTo>
                  <a:lnTo>
                    <a:pt x="109" y="111"/>
                  </a:lnTo>
                  <a:lnTo>
                    <a:pt x="110" y="114"/>
                  </a:lnTo>
                  <a:lnTo>
                    <a:pt x="115" y="114"/>
                  </a:lnTo>
                  <a:lnTo>
                    <a:pt x="115" y="118"/>
                  </a:lnTo>
                  <a:lnTo>
                    <a:pt x="122" y="121"/>
                  </a:lnTo>
                  <a:lnTo>
                    <a:pt x="124" y="121"/>
                  </a:lnTo>
                  <a:lnTo>
                    <a:pt x="129" y="125"/>
                  </a:lnTo>
                  <a:lnTo>
                    <a:pt x="129" y="132"/>
                  </a:lnTo>
                  <a:lnTo>
                    <a:pt x="143" y="142"/>
                  </a:lnTo>
                  <a:lnTo>
                    <a:pt x="145" y="145"/>
                  </a:lnTo>
                  <a:lnTo>
                    <a:pt x="147" y="147"/>
                  </a:lnTo>
                  <a:lnTo>
                    <a:pt x="152" y="154"/>
                  </a:lnTo>
                  <a:lnTo>
                    <a:pt x="160" y="161"/>
                  </a:lnTo>
                  <a:lnTo>
                    <a:pt x="164" y="171"/>
                  </a:lnTo>
                  <a:lnTo>
                    <a:pt x="166" y="173"/>
                  </a:lnTo>
                  <a:lnTo>
                    <a:pt x="169" y="182"/>
                  </a:lnTo>
                  <a:lnTo>
                    <a:pt x="167" y="185"/>
                  </a:lnTo>
                  <a:lnTo>
                    <a:pt x="166" y="189"/>
                  </a:lnTo>
                  <a:lnTo>
                    <a:pt x="167" y="192"/>
                  </a:lnTo>
                  <a:lnTo>
                    <a:pt x="162" y="196"/>
                  </a:lnTo>
                  <a:lnTo>
                    <a:pt x="166" y="202"/>
                  </a:lnTo>
                  <a:lnTo>
                    <a:pt x="174" y="211"/>
                  </a:lnTo>
                  <a:lnTo>
                    <a:pt x="181" y="213"/>
                  </a:lnTo>
                  <a:lnTo>
                    <a:pt x="186" y="218"/>
                  </a:lnTo>
                  <a:lnTo>
                    <a:pt x="193" y="225"/>
                  </a:lnTo>
                  <a:lnTo>
                    <a:pt x="209" y="230"/>
                  </a:lnTo>
                  <a:lnTo>
                    <a:pt x="214" y="230"/>
                  </a:lnTo>
                  <a:lnTo>
                    <a:pt x="228" y="240"/>
                  </a:lnTo>
                  <a:lnTo>
                    <a:pt x="255" y="251"/>
                  </a:lnTo>
                  <a:lnTo>
                    <a:pt x="259" y="251"/>
                  </a:lnTo>
                  <a:lnTo>
                    <a:pt x="268" y="258"/>
                  </a:lnTo>
                  <a:lnTo>
                    <a:pt x="274" y="259"/>
                  </a:lnTo>
                  <a:lnTo>
                    <a:pt x="283" y="261"/>
                  </a:lnTo>
                  <a:lnTo>
                    <a:pt x="290" y="263"/>
                  </a:lnTo>
                  <a:lnTo>
                    <a:pt x="295" y="263"/>
                  </a:lnTo>
                  <a:lnTo>
                    <a:pt x="311" y="256"/>
                  </a:lnTo>
                  <a:lnTo>
                    <a:pt x="319" y="256"/>
                  </a:lnTo>
                  <a:lnTo>
                    <a:pt x="332" y="261"/>
                  </a:lnTo>
                  <a:lnTo>
                    <a:pt x="349" y="278"/>
                  </a:lnTo>
                  <a:lnTo>
                    <a:pt x="351" y="273"/>
                  </a:lnTo>
                  <a:lnTo>
                    <a:pt x="351" y="272"/>
                  </a:lnTo>
                  <a:lnTo>
                    <a:pt x="359" y="256"/>
                  </a:lnTo>
                  <a:lnTo>
                    <a:pt x="373" y="256"/>
                  </a:lnTo>
                  <a:lnTo>
                    <a:pt x="373" y="253"/>
                  </a:lnTo>
                  <a:lnTo>
                    <a:pt x="370" y="247"/>
                  </a:lnTo>
                  <a:lnTo>
                    <a:pt x="359" y="237"/>
                  </a:lnTo>
                  <a:lnTo>
                    <a:pt x="368" y="237"/>
                  </a:lnTo>
                  <a:lnTo>
                    <a:pt x="368" y="230"/>
                  </a:lnTo>
                  <a:lnTo>
                    <a:pt x="382" y="230"/>
                  </a:lnTo>
                  <a:lnTo>
                    <a:pt x="392" y="230"/>
                  </a:lnTo>
                  <a:lnTo>
                    <a:pt x="397" y="230"/>
                  </a:lnTo>
                  <a:lnTo>
                    <a:pt x="401" y="223"/>
                  </a:lnTo>
                  <a:lnTo>
                    <a:pt x="402" y="221"/>
                  </a:lnTo>
                  <a:lnTo>
                    <a:pt x="406" y="216"/>
                  </a:lnTo>
                  <a:lnTo>
                    <a:pt x="408" y="216"/>
                  </a:lnTo>
                  <a:lnTo>
                    <a:pt x="408" y="221"/>
                  </a:lnTo>
                  <a:lnTo>
                    <a:pt x="409" y="221"/>
                  </a:lnTo>
                  <a:lnTo>
                    <a:pt x="409" y="228"/>
                  </a:lnTo>
                  <a:lnTo>
                    <a:pt x="411" y="227"/>
                  </a:lnTo>
                  <a:lnTo>
                    <a:pt x="414" y="209"/>
                  </a:lnTo>
                  <a:lnTo>
                    <a:pt x="413" y="208"/>
                  </a:lnTo>
                  <a:lnTo>
                    <a:pt x="414" y="206"/>
                  </a:lnTo>
                  <a:lnTo>
                    <a:pt x="414" y="204"/>
                  </a:lnTo>
                  <a:lnTo>
                    <a:pt x="413" y="204"/>
                  </a:lnTo>
                  <a:lnTo>
                    <a:pt x="418" y="192"/>
                  </a:lnTo>
                  <a:lnTo>
                    <a:pt x="423" y="187"/>
                  </a:lnTo>
                  <a:lnTo>
                    <a:pt x="425" y="182"/>
                  </a:lnTo>
                  <a:lnTo>
                    <a:pt x="423" y="177"/>
                  </a:lnTo>
                  <a:lnTo>
                    <a:pt x="414" y="175"/>
                  </a:lnTo>
                  <a:lnTo>
                    <a:pt x="411" y="178"/>
                  </a:lnTo>
                  <a:lnTo>
                    <a:pt x="411" y="175"/>
                  </a:lnTo>
                  <a:lnTo>
                    <a:pt x="408" y="175"/>
                  </a:lnTo>
                  <a:lnTo>
                    <a:pt x="395" y="178"/>
                  </a:lnTo>
                  <a:lnTo>
                    <a:pt x="383" y="178"/>
                  </a:lnTo>
                  <a:lnTo>
                    <a:pt x="375" y="182"/>
                  </a:lnTo>
                  <a:lnTo>
                    <a:pt x="373" y="197"/>
                  </a:lnTo>
                  <a:lnTo>
                    <a:pt x="368" y="209"/>
                  </a:lnTo>
                  <a:lnTo>
                    <a:pt x="361" y="215"/>
                  </a:lnTo>
                  <a:lnTo>
                    <a:pt x="363" y="218"/>
                  </a:lnTo>
                  <a:lnTo>
                    <a:pt x="357" y="221"/>
                  </a:lnTo>
                  <a:lnTo>
                    <a:pt x="354" y="221"/>
                  </a:lnTo>
                  <a:lnTo>
                    <a:pt x="352" y="218"/>
                  </a:lnTo>
                  <a:lnTo>
                    <a:pt x="347" y="218"/>
                  </a:lnTo>
                  <a:lnTo>
                    <a:pt x="345" y="218"/>
                  </a:lnTo>
                  <a:lnTo>
                    <a:pt x="338" y="221"/>
                  </a:lnTo>
                  <a:lnTo>
                    <a:pt x="326" y="223"/>
                  </a:lnTo>
                  <a:lnTo>
                    <a:pt x="321" y="227"/>
                  </a:lnTo>
                  <a:lnTo>
                    <a:pt x="318" y="227"/>
                  </a:lnTo>
                  <a:lnTo>
                    <a:pt x="311" y="220"/>
                  </a:lnTo>
                  <a:lnTo>
                    <a:pt x="306" y="220"/>
                  </a:lnTo>
                  <a:lnTo>
                    <a:pt x="300" y="216"/>
                  </a:lnTo>
                  <a:lnTo>
                    <a:pt x="293" y="211"/>
                  </a:lnTo>
                  <a:lnTo>
                    <a:pt x="290" y="199"/>
                  </a:lnTo>
                  <a:lnTo>
                    <a:pt x="283" y="190"/>
                  </a:lnTo>
                  <a:lnTo>
                    <a:pt x="280" y="185"/>
                  </a:lnTo>
                  <a:lnTo>
                    <a:pt x="278" y="182"/>
                  </a:lnTo>
                  <a:lnTo>
                    <a:pt x="280" y="180"/>
                  </a:lnTo>
                  <a:lnTo>
                    <a:pt x="280" y="177"/>
                  </a:lnTo>
                  <a:lnTo>
                    <a:pt x="274" y="171"/>
                  </a:lnTo>
                  <a:lnTo>
                    <a:pt x="273" y="166"/>
                  </a:lnTo>
                  <a:lnTo>
                    <a:pt x="273" y="149"/>
                  </a:lnTo>
                  <a:lnTo>
                    <a:pt x="271" y="128"/>
                  </a:lnTo>
                  <a:lnTo>
                    <a:pt x="274" y="123"/>
                  </a:lnTo>
                  <a:lnTo>
                    <a:pt x="274" y="120"/>
                  </a:lnTo>
                  <a:lnTo>
                    <a:pt x="280" y="118"/>
                  </a:lnTo>
                  <a:lnTo>
                    <a:pt x="281" y="116"/>
                  </a:lnTo>
                  <a:lnTo>
                    <a:pt x="281" y="113"/>
                  </a:lnTo>
                  <a:lnTo>
                    <a:pt x="280" y="114"/>
                  </a:lnTo>
                  <a:lnTo>
                    <a:pt x="281" y="111"/>
                  </a:lnTo>
                  <a:lnTo>
                    <a:pt x="281" y="109"/>
                  </a:lnTo>
                  <a:lnTo>
                    <a:pt x="276" y="109"/>
                  </a:lnTo>
                  <a:lnTo>
                    <a:pt x="271" y="107"/>
                  </a:lnTo>
                  <a:lnTo>
                    <a:pt x="264" y="107"/>
                  </a:lnTo>
                  <a:lnTo>
                    <a:pt x="257" y="104"/>
                  </a:lnTo>
                  <a:lnTo>
                    <a:pt x="254" y="102"/>
                  </a:lnTo>
                  <a:lnTo>
                    <a:pt x="249" y="95"/>
                  </a:lnTo>
                  <a:lnTo>
                    <a:pt x="245" y="83"/>
                  </a:lnTo>
                  <a:lnTo>
                    <a:pt x="240" y="80"/>
                  </a:lnTo>
                  <a:lnTo>
                    <a:pt x="238" y="75"/>
                  </a:lnTo>
                  <a:lnTo>
                    <a:pt x="235" y="71"/>
                  </a:lnTo>
                  <a:lnTo>
                    <a:pt x="230" y="59"/>
                  </a:lnTo>
                  <a:lnTo>
                    <a:pt x="221" y="50"/>
                  </a:lnTo>
                  <a:lnTo>
                    <a:pt x="217" y="47"/>
                  </a:lnTo>
                  <a:lnTo>
                    <a:pt x="204" y="47"/>
                  </a:lnTo>
                  <a:lnTo>
                    <a:pt x="200" y="49"/>
                  </a:lnTo>
                  <a:lnTo>
                    <a:pt x="193" y="61"/>
                  </a:lnTo>
                  <a:lnTo>
                    <a:pt x="188" y="61"/>
                  </a:lnTo>
                  <a:lnTo>
                    <a:pt x="178" y="52"/>
                  </a:lnTo>
                  <a:lnTo>
                    <a:pt x="174" y="47"/>
                  </a:lnTo>
                  <a:lnTo>
                    <a:pt x="169" y="35"/>
                  </a:lnTo>
                  <a:lnTo>
                    <a:pt x="162" y="30"/>
                  </a:lnTo>
                  <a:lnTo>
                    <a:pt x="155" y="21"/>
                  </a:lnTo>
                  <a:lnTo>
                    <a:pt x="152" y="19"/>
                  </a:lnTo>
                  <a:lnTo>
                    <a:pt x="150" y="16"/>
                  </a:lnTo>
                  <a:lnTo>
                    <a:pt x="147" y="14"/>
                  </a:lnTo>
                  <a:lnTo>
                    <a:pt x="134" y="14"/>
                  </a:lnTo>
                  <a:lnTo>
                    <a:pt x="122" y="14"/>
                  </a:lnTo>
                  <a:lnTo>
                    <a:pt x="122" y="23"/>
                  </a:lnTo>
                  <a:lnTo>
                    <a:pt x="100" y="23"/>
                  </a:lnTo>
                  <a:lnTo>
                    <a:pt x="84" y="23"/>
                  </a:lnTo>
                  <a:lnTo>
                    <a:pt x="65" y="14"/>
                  </a:lnTo>
                  <a:lnTo>
                    <a:pt x="45" y="7"/>
                  </a:lnTo>
                  <a:lnTo>
                    <a:pt x="31" y="2"/>
                  </a:lnTo>
                  <a:lnTo>
                    <a:pt x="31" y="0"/>
                  </a:lnTo>
                  <a:lnTo>
                    <a:pt x="22" y="2"/>
                  </a:lnTo>
                  <a:lnTo>
                    <a:pt x="12" y="2"/>
                  </a:lnTo>
                  <a:lnTo>
                    <a:pt x="0" y="4"/>
                  </a:lnTo>
                  <a:lnTo>
                    <a:pt x="7" y="16"/>
                  </a:lnTo>
                  <a:lnTo>
                    <a:pt x="7" y="19"/>
                  </a:lnTo>
                  <a:lnTo>
                    <a:pt x="14" y="31"/>
                  </a:lnTo>
                  <a:lnTo>
                    <a:pt x="15" y="38"/>
                  </a:lnTo>
                  <a:lnTo>
                    <a:pt x="19" y="38"/>
                  </a:lnTo>
                  <a:lnTo>
                    <a:pt x="20" y="49"/>
                  </a:lnTo>
                  <a:lnTo>
                    <a:pt x="27" y="54"/>
                  </a:lnTo>
                  <a:lnTo>
                    <a:pt x="31" y="54"/>
                  </a:lnTo>
                  <a:lnTo>
                    <a:pt x="43" y="69"/>
                  </a:lnTo>
                  <a:lnTo>
                    <a:pt x="43" y="76"/>
                  </a:lnTo>
                  <a:lnTo>
                    <a:pt x="41" y="78"/>
                  </a:lnTo>
                  <a:lnTo>
                    <a:pt x="41" y="81"/>
                  </a:lnTo>
                  <a:lnTo>
                    <a:pt x="39" y="80"/>
                  </a:lnTo>
                  <a:lnTo>
                    <a:pt x="36" y="81"/>
                  </a:lnTo>
                  <a:lnTo>
                    <a:pt x="31" y="80"/>
                  </a:lnTo>
                  <a:lnTo>
                    <a:pt x="31" y="81"/>
                  </a:lnTo>
                  <a:lnTo>
                    <a:pt x="31" y="81"/>
                  </a:lnTo>
                  <a:lnTo>
                    <a:pt x="38" y="85"/>
                  </a:lnTo>
                  <a:lnTo>
                    <a:pt x="38" y="90"/>
                  </a:lnTo>
                  <a:lnTo>
                    <a:pt x="43" y="90"/>
                  </a:lnTo>
                  <a:lnTo>
                    <a:pt x="50" y="97"/>
                  </a:lnTo>
                  <a:lnTo>
                    <a:pt x="53" y="97"/>
                  </a:lnTo>
                  <a:lnTo>
                    <a:pt x="57" y="94"/>
                  </a:lnTo>
                  <a:lnTo>
                    <a:pt x="58" y="99"/>
                  </a:lnTo>
                  <a:lnTo>
                    <a:pt x="60" y="102"/>
                  </a:lnTo>
                  <a:lnTo>
                    <a:pt x="67" y="106"/>
                  </a:lnTo>
                  <a:lnTo>
                    <a:pt x="71" y="113"/>
                  </a:lnTo>
                  <a:lnTo>
                    <a:pt x="71" y="121"/>
                  </a:lnTo>
                  <a:lnTo>
                    <a:pt x="69" y="128"/>
                  </a:lnTo>
                  <a:lnTo>
                    <a:pt x="71" y="126"/>
                  </a:lnTo>
                  <a:lnTo>
                    <a:pt x="71" y="128"/>
                  </a:lnTo>
                  <a:lnTo>
                    <a:pt x="74" y="128"/>
                  </a:lnTo>
                  <a:lnTo>
                    <a:pt x="76" y="132"/>
                  </a:lnTo>
                  <a:lnTo>
                    <a:pt x="77" y="132"/>
                  </a:lnTo>
                  <a:lnTo>
                    <a:pt x="81" y="135"/>
                  </a:lnTo>
                  <a:lnTo>
                    <a:pt x="93" y="145"/>
                  </a:lnTo>
                  <a:lnTo>
                    <a:pt x="96" y="149"/>
                  </a:lnTo>
                  <a:lnTo>
                    <a:pt x="100" y="156"/>
                  </a:lnTo>
                  <a:lnTo>
                    <a:pt x="107" y="152"/>
                  </a:lnTo>
                  <a:lnTo>
                    <a:pt x="109" y="149"/>
                  </a:lnTo>
                  <a:lnTo>
                    <a:pt x="107" y="147"/>
                  </a:lnTo>
                  <a:lnTo>
                    <a:pt x="103" y="140"/>
                  </a:lnTo>
                  <a:lnTo>
                    <a:pt x="96" y="135"/>
                  </a:lnTo>
                  <a:lnTo>
                    <a:pt x="95" y="137"/>
                  </a:lnTo>
                  <a:lnTo>
                    <a:pt x="93" y="135"/>
                  </a:lnTo>
                  <a:lnTo>
                    <a:pt x="90" y="132"/>
                  </a:lnTo>
                  <a:lnTo>
                    <a:pt x="90" y="126"/>
                  </a:lnTo>
                  <a:lnTo>
                    <a:pt x="86" y="121"/>
                  </a:lnTo>
                  <a:lnTo>
                    <a:pt x="86" y="116"/>
                  </a:lnTo>
                  <a:lnTo>
                    <a:pt x="83" y="113"/>
                  </a:lnTo>
                  <a:lnTo>
                    <a:pt x="81" y="104"/>
                  </a:lnTo>
                  <a:lnTo>
                    <a:pt x="79" y="99"/>
                  </a:lnTo>
                  <a:lnTo>
                    <a:pt x="76" y="95"/>
                  </a:lnTo>
                  <a:lnTo>
                    <a:pt x="76" y="101"/>
                  </a:lnTo>
                  <a:lnTo>
                    <a:pt x="74" y="99"/>
                  </a:lnTo>
                  <a:lnTo>
                    <a:pt x="72" y="92"/>
                  </a:lnTo>
                  <a:lnTo>
                    <a:pt x="69" y="90"/>
                  </a:lnTo>
                  <a:lnTo>
                    <a:pt x="67" y="85"/>
                  </a:lnTo>
                  <a:lnTo>
                    <a:pt x="62" y="80"/>
                  </a:lnTo>
                  <a:lnTo>
                    <a:pt x="60" y="71"/>
                  </a:lnTo>
                  <a:lnTo>
                    <a:pt x="58" y="69"/>
                  </a:lnTo>
                  <a:lnTo>
                    <a:pt x="55" y="64"/>
                  </a:lnTo>
                  <a:lnTo>
                    <a:pt x="52" y="62"/>
                  </a:lnTo>
                  <a:lnTo>
                    <a:pt x="50" y="57"/>
                  </a:lnTo>
                  <a:lnTo>
                    <a:pt x="41" y="49"/>
                  </a:lnTo>
                  <a:lnTo>
                    <a:pt x="39" y="49"/>
                  </a:lnTo>
                  <a:lnTo>
                    <a:pt x="36" y="43"/>
                  </a:lnTo>
                  <a:lnTo>
                    <a:pt x="34" y="30"/>
                  </a:lnTo>
                  <a:lnTo>
                    <a:pt x="33" y="26"/>
                  </a:lnTo>
                  <a:lnTo>
                    <a:pt x="33"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9" name="Freeform 45"/>
            <p:cNvSpPr>
              <a:spLocks/>
            </p:cNvSpPr>
            <p:nvPr/>
          </p:nvSpPr>
          <p:spPr bwMode="auto">
            <a:xfrm>
              <a:off x="1638300" y="3382963"/>
              <a:ext cx="112713" cy="87313"/>
            </a:xfrm>
            <a:custGeom>
              <a:avLst/>
              <a:gdLst/>
              <a:ahLst/>
              <a:cxnLst>
                <a:cxn ang="0">
                  <a:pos x="12" y="10"/>
                </a:cxn>
                <a:cxn ang="0">
                  <a:pos x="12" y="7"/>
                </a:cxn>
                <a:cxn ang="0">
                  <a:pos x="5" y="5"/>
                </a:cxn>
                <a:cxn ang="0">
                  <a:pos x="3" y="7"/>
                </a:cxn>
                <a:cxn ang="0">
                  <a:pos x="0" y="5"/>
                </a:cxn>
                <a:cxn ang="0">
                  <a:pos x="0" y="2"/>
                </a:cxn>
                <a:cxn ang="0">
                  <a:pos x="5" y="0"/>
                </a:cxn>
                <a:cxn ang="0">
                  <a:pos x="38" y="12"/>
                </a:cxn>
                <a:cxn ang="0">
                  <a:pos x="48" y="26"/>
                </a:cxn>
                <a:cxn ang="0">
                  <a:pos x="50" y="31"/>
                </a:cxn>
                <a:cxn ang="0">
                  <a:pos x="64" y="40"/>
                </a:cxn>
                <a:cxn ang="0">
                  <a:pos x="67" y="48"/>
                </a:cxn>
                <a:cxn ang="0">
                  <a:pos x="69" y="48"/>
                </a:cxn>
                <a:cxn ang="0">
                  <a:pos x="71" y="52"/>
                </a:cxn>
                <a:cxn ang="0">
                  <a:pos x="65" y="55"/>
                </a:cxn>
                <a:cxn ang="0">
                  <a:pos x="50" y="50"/>
                </a:cxn>
                <a:cxn ang="0">
                  <a:pos x="52" y="45"/>
                </a:cxn>
                <a:cxn ang="0">
                  <a:pos x="48" y="48"/>
                </a:cxn>
                <a:cxn ang="0">
                  <a:pos x="46" y="45"/>
                </a:cxn>
                <a:cxn ang="0">
                  <a:pos x="48" y="41"/>
                </a:cxn>
                <a:cxn ang="0">
                  <a:pos x="39" y="43"/>
                </a:cxn>
                <a:cxn ang="0">
                  <a:pos x="36" y="40"/>
                </a:cxn>
                <a:cxn ang="0">
                  <a:pos x="39" y="40"/>
                </a:cxn>
                <a:cxn ang="0">
                  <a:pos x="36" y="36"/>
                </a:cxn>
                <a:cxn ang="0">
                  <a:pos x="26" y="33"/>
                </a:cxn>
                <a:cxn ang="0">
                  <a:pos x="26" y="29"/>
                </a:cxn>
                <a:cxn ang="0">
                  <a:pos x="33" y="28"/>
                </a:cxn>
                <a:cxn ang="0">
                  <a:pos x="27" y="28"/>
                </a:cxn>
                <a:cxn ang="0">
                  <a:pos x="27" y="24"/>
                </a:cxn>
                <a:cxn ang="0">
                  <a:pos x="26" y="26"/>
                </a:cxn>
                <a:cxn ang="0">
                  <a:pos x="20" y="21"/>
                </a:cxn>
                <a:cxn ang="0">
                  <a:pos x="19" y="22"/>
                </a:cxn>
                <a:cxn ang="0">
                  <a:pos x="17" y="21"/>
                </a:cxn>
                <a:cxn ang="0">
                  <a:pos x="17" y="17"/>
                </a:cxn>
                <a:cxn ang="0">
                  <a:pos x="15" y="16"/>
                </a:cxn>
                <a:cxn ang="0">
                  <a:pos x="13" y="19"/>
                </a:cxn>
                <a:cxn ang="0">
                  <a:pos x="12" y="16"/>
                </a:cxn>
                <a:cxn ang="0">
                  <a:pos x="7" y="17"/>
                </a:cxn>
                <a:cxn ang="0">
                  <a:pos x="7" y="14"/>
                </a:cxn>
                <a:cxn ang="0">
                  <a:pos x="5" y="10"/>
                </a:cxn>
                <a:cxn ang="0">
                  <a:pos x="12" y="10"/>
                </a:cxn>
              </a:cxnLst>
              <a:rect l="0" t="0" r="r" b="b"/>
              <a:pathLst>
                <a:path w="71" h="55">
                  <a:moveTo>
                    <a:pt x="12" y="10"/>
                  </a:moveTo>
                  <a:lnTo>
                    <a:pt x="12" y="7"/>
                  </a:lnTo>
                  <a:lnTo>
                    <a:pt x="5" y="5"/>
                  </a:lnTo>
                  <a:lnTo>
                    <a:pt x="3" y="7"/>
                  </a:lnTo>
                  <a:lnTo>
                    <a:pt x="0" y="5"/>
                  </a:lnTo>
                  <a:lnTo>
                    <a:pt x="0" y="2"/>
                  </a:lnTo>
                  <a:lnTo>
                    <a:pt x="5" y="0"/>
                  </a:lnTo>
                  <a:lnTo>
                    <a:pt x="38" y="12"/>
                  </a:lnTo>
                  <a:lnTo>
                    <a:pt x="48" y="26"/>
                  </a:lnTo>
                  <a:lnTo>
                    <a:pt x="50" y="31"/>
                  </a:lnTo>
                  <a:lnTo>
                    <a:pt x="64" y="40"/>
                  </a:lnTo>
                  <a:lnTo>
                    <a:pt x="67" y="48"/>
                  </a:lnTo>
                  <a:lnTo>
                    <a:pt x="69" y="48"/>
                  </a:lnTo>
                  <a:lnTo>
                    <a:pt x="71" y="52"/>
                  </a:lnTo>
                  <a:lnTo>
                    <a:pt x="65" y="55"/>
                  </a:lnTo>
                  <a:lnTo>
                    <a:pt x="50" y="50"/>
                  </a:lnTo>
                  <a:lnTo>
                    <a:pt x="52" y="45"/>
                  </a:lnTo>
                  <a:lnTo>
                    <a:pt x="48" y="48"/>
                  </a:lnTo>
                  <a:lnTo>
                    <a:pt x="46" y="45"/>
                  </a:lnTo>
                  <a:lnTo>
                    <a:pt x="48" y="41"/>
                  </a:lnTo>
                  <a:lnTo>
                    <a:pt x="39" y="43"/>
                  </a:lnTo>
                  <a:lnTo>
                    <a:pt x="36" y="40"/>
                  </a:lnTo>
                  <a:lnTo>
                    <a:pt x="39" y="40"/>
                  </a:lnTo>
                  <a:lnTo>
                    <a:pt x="36" y="36"/>
                  </a:lnTo>
                  <a:lnTo>
                    <a:pt x="26" y="33"/>
                  </a:lnTo>
                  <a:lnTo>
                    <a:pt x="26" y="29"/>
                  </a:lnTo>
                  <a:lnTo>
                    <a:pt x="33" y="28"/>
                  </a:lnTo>
                  <a:lnTo>
                    <a:pt x="27" y="28"/>
                  </a:lnTo>
                  <a:lnTo>
                    <a:pt x="27" y="24"/>
                  </a:lnTo>
                  <a:lnTo>
                    <a:pt x="26" y="26"/>
                  </a:lnTo>
                  <a:lnTo>
                    <a:pt x="20" y="21"/>
                  </a:lnTo>
                  <a:lnTo>
                    <a:pt x="19" y="22"/>
                  </a:lnTo>
                  <a:lnTo>
                    <a:pt x="17" y="21"/>
                  </a:lnTo>
                  <a:lnTo>
                    <a:pt x="17" y="17"/>
                  </a:lnTo>
                  <a:lnTo>
                    <a:pt x="15" y="16"/>
                  </a:lnTo>
                  <a:lnTo>
                    <a:pt x="13" y="19"/>
                  </a:lnTo>
                  <a:lnTo>
                    <a:pt x="12" y="16"/>
                  </a:lnTo>
                  <a:lnTo>
                    <a:pt x="7" y="17"/>
                  </a:lnTo>
                  <a:lnTo>
                    <a:pt x="7" y="14"/>
                  </a:lnTo>
                  <a:lnTo>
                    <a:pt x="5" y="10"/>
                  </a:lnTo>
                  <a:lnTo>
                    <a:pt x="12" y="1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0" name="Freeform 46"/>
            <p:cNvSpPr>
              <a:spLocks/>
            </p:cNvSpPr>
            <p:nvPr/>
          </p:nvSpPr>
          <p:spPr bwMode="auto">
            <a:xfrm>
              <a:off x="2392363" y="3830638"/>
              <a:ext cx="109538" cy="95250"/>
            </a:xfrm>
            <a:custGeom>
              <a:avLst/>
              <a:gdLst/>
              <a:ahLst/>
              <a:cxnLst>
                <a:cxn ang="0">
                  <a:pos x="54" y="0"/>
                </a:cxn>
                <a:cxn ang="0">
                  <a:pos x="43" y="0"/>
                </a:cxn>
                <a:cxn ang="0">
                  <a:pos x="19" y="0"/>
                </a:cxn>
                <a:cxn ang="0">
                  <a:pos x="0" y="0"/>
                </a:cxn>
                <a:cxn ang="0">
                  <a:pos x="2" y="20"/>
                </a:cxn>
                <a:cxn ang="0">
                  <a:pos x="2" y="50"/>
                </a:cxn>
                <a:cxn ang="0">
                  <a:pos x="2" y="51"/>
                </a:cxn>
                <a:cxn ang="0">
                  <a:pos x="7" y="51"/>
                </a:cxn>
                <a:cxn ang="0">
                  <a:pos x="7" y="60"/>
                </a:cxn>
                <a:cxn ang="0">
                  <a:pos x="28" y="60"/>
                </a:cxn>
                <a:cxn ang="0">
                  <a:pos x="48" y="60"/>
                </a:cxn>
                <a:cxn ang="0">
                  <a:pos x="48" y="57"/>
                </a:cxn>
                <a:cxn ang="0">
                  <a:pos x="47" y="55"/>
                </a:cxn>
                <a:cxn ang="0">
                  <a:pos x="48" y="51"/>
                </a:cxn>
                <a:cxn ang="0">
                  <a:pos x="47" y="51"/>
                </a:cxn>
                <a:cxn ang="0">
                  <a:pos x="48" y="50"/>
                </a:cxn>
                <a:cxn ang="0">
                  <a:pos x="47" y="48"/>
                </a:cxn>
                <a:cxn ang="0">
                  <a:pos x="48" y="46"/>
                </a:cxn>
                <a:cxn ang="0">
                  <a:pos x="48" y="43"/>
                </a:cxn>
                <a:cxn ang="0">
                  <a:pos x="52" y="43"/>
                </a:cxn>
                <a:cxn ang="0">
                  <a:pos x="50" y="41"/>
                </a:cxn>
                <a:cxn ang="0">
                  <a:pos x="54" y="39"/>
                </a:cxn>
                <a:cxn ang="0">
                  <a:pos x="54" y="38"/>
                </a:cxn>
                <a:cxn ang="0">
                  <a:pos x="55" y="36"/>
                </a:cxn>
                <a:cxn ang="0">
                  <a:pos x="57" y="31"/>
                </a:cxn>
                <a:cxn ang="0">
                  <a:pos x="60" y="27"/>
                </a:cxn>
                <a:cxn ang="0">
                  <a:pos x="60" y="26"/>
                </a:cxn>
                <a:cxn ang="0">
                  <a:pos x="62" y="24"/>
                </a:cxn>
                <a:cxn ang="0">
                  <a:pos x="62" y="20"/>
                </a:cxn>
                <a:cxn ang="0">
                  <a:pos x="66" y="17"/>
                </a:cxn>
                <a:cxn ang="0">
                  <a:pos x="66" y="13"/>
                </a:cxn>
                <a:cxn ang="0">
                  <a:pos x="69" y="10"/>
                </a:cxn>
                <a:cxn ang="0">
                  <a:pos x="67" y="8"/>
                </a:cxn>
                <a:cxn ang="0">
                  <a:pos x="59" y="8"/>
                </a:cxn>
                <a:cxn ang="0">
                  <a:pos x="64" y="5"/>
                </a:cxn>
                <a:cxn ang="0">
                  <a:pos x="62" y="0"/>
                </a:cxn>
                <a:cxn ang="0">
                  <a:pos x="54" y="0"/>
                </a:cxn>
              </a:cxnLst>
              <a:rect l="0" t="0" r="r" b="b"/>
              <a:pathLst>
                <a:path w="69" h="60">
                  <a:moveTo>
                    <a:pt x="54" y="0"/>
                  </a:moveTo>
                  <a:lnTo>
                    <a:pt x="43" y="0"/>
                  </a:lnTo>
                  <a:lnTo>
                    <a:pt x="19" y="0"/>
                  </a:lnTo>
                  <a:lnTo>
                    <a:pt x="0" y="0"/>
                  </a:lnTo>
                  <a:lnTo>
                    <a:pt x="2" y="20"/>
                  </a:lnTo>
                  <a:lnTo>
                    <a:pt x="2" y="50"/>
                  </a:lnTo>
                  <a:lnTo>
                    <a:pt x="2" y="51"/>
                  </a:lnTo>
                  <a:lnTo>
                    <a:pt x="7" y="51"/>
                  </a:lnTo>
                  <a:lnTo>
                    <a:pt x="7" y="60"/>
                  </a:lnTo>
                  <a:lnTo>
                    <a:pt x="28" y="60"/>
                  </a:lnTo>
                  <a:lnTo>
                    <a:pt x="48" y="60"/>
                  </a:lnTo>
                  <a:lnTo>
                    <a:pt x="48" y="57"/>
                  </a:lnTo>
                  <a:lnTo>
                    <a:pt x="47" y="55"/>
                  </a:lnTo>
                  <a:lnTo>
                    <a:pt x="48" y="51"/>
                  </a:lnTo>
                  <a:lnTo>
                    <a:pt x="47" y="51"/>
                  </a:lnTo>
                  <a:lnTo>
                    <a:pt x="48" y="50"/>
                  </a:lnTo>
                  <a:lnTo>
                    <a:pt x="47" y="48"/>
                  </a:lnTo>
                  <a:lnTo>
                    <a:pt x="48" y="46"/>
                  </a:lnTo>
                  <a:lnTo>
                    <a:pt x="48" y="43"/>
                  </a:lnTo>
                  <a:lnTo>
                    <a:pt x="52" y="43"/>
                  </a:lnTo>
                  <a:lnTo>
                    <a:pt x="50" y="41"/>
                  </a:lnTo>
                  <a:lnTo>
                    <a:pt x="54" y="39"/>
                  </a:lnTo>
                  <a:lnTo>
                    <a:pt x="54" y="38"/>
                  </a:lnTo>
                  <a:lnTo>
                    <a:pt x="55" y="36"/>
                  </a:lnTo>
                  <a:lnTo>
                    <a:pt x="57" y="31"/>
                  </a:lnTo>
                  <a:lnTo>
                    <a:pt x="60" y="27"/>
                  </a:lnTo>
                  <a:lnTo>
                    <a:pt x="60" y="26"/>
                  </a:lnTo>
                  <a:lnTo>
                    <a:pt x="62" y="24"/>
                  </a:lnTo>
                  <a:lnTo>
                    <a:pt x="62" y="20"/>
                  </a:lnTo>
                  <a:lnTo>
                    <a:pt x="66" y="17"/>
                  </a:lnTo>
                  <a:lnTo>
                    <a:pt x="66" y="13"/>
                  </a:lnTo>
                  <a:lnTo>
                    <a:pt x="69" y="10"/>
                  </a:lnTo>
                  <a:lnTo>
                    <a:pt x="67" y="8"/>
                  </a:lnTo>
                  <a:lnTo>
                    <a:pt x="59" y="8"/>
                  </a:lnTo>
                  <a:lnTo>
                    <a:pt x="64" y="5"/>
                  </a:lnTo>
                  <a:lnTo>
                    <a:pt x="62" y="0"/>
                  </a:lnTo>
                  <a:lnTo>
                    <a:pt x="5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Freeform 47"/>
            <p:cNvSpPr>
              <a:spLocks/>
            </p:cNvSpPr>
            <p:nvPr/>
          </p:nvSpPr>
          <p:spPr bwMode="auto">
            <a:xfrm>
              <a:off x="2457450" y="3871913"/>
              <a:ext cx="80963" cy="125413"/>
            </a:xfrm>
            <a:custGeom>
              <a:avLst/>
              <a:gdLst/>
              <a:ahLst/>
              <a:cxnLst>
                <a:cxn ang="0">
                  <a:pos x="45" y="77"/>
                </a:cxn>
                <a:cxn ang="0">
                  <a:pos x="37" y="77"/>
                </a:cxn>
                <a:cxn ang="0">
                  <a:pos x="28" y="79"/>
                </a:cxn>
                <a:cxn ang="0">
                  <a:pos x="25" y="72"/>
                </a:cxn>
                <a:cxn ang="0">
                  <a:pos x="26" y="67"/>
                </a:cxn>
                <a:cxn ang="0">
                  <a:pos x="14" y="67"/>
                </a:cxn>
                <a:cxn ang="0">
                  <a:pos x="0" y="67"/>
                </a:cxn>
                <a:cxn ang="0">
                  <a:pos x="0" y="65"/>
                </a:cxn>
                <a:cxn ang="0">
                  <a:pos x="0" y="63"/>
                </a:cxn>
                <a:cxn ang="0">
                  <a:pos x="2" y="62"/>
                </a:cxn>
                <a:cxn ang="0">
                  <a:pos x="2" y="58"/>
                </a:cxn>
                <a:cxn ang="0">
                  <a:pos x="4" y="53"/>
                </a:cxn>
                <a:cxn ang="0">
                  <a:pos x="7" y="50"/>
                </a:cxn>
                <a:cxn ang="0">
                  <a:pos x="7" y="48"/>
                </a:cxn>
                <a:cxn ang="0">
                  <a:pos x="11" y="44"/>
                </a:cxn>
                <a:cxn ang="0">
                  <a:pos x="7" y="43"/>
                </a:cxn>
                <a:cxn ang="0">
                  <a:pos x="7" y="39"/>
                </a:cxn>
                <a:cxn ang="0">
                  <a:pos x="7" y="39"/>
                </a:cxn>
                <a:cxn ang="0">
                  <a:pos x="7" y="38"/>
                </a:cxn>
                <a:cxn ang="0">
                  <a:pos x="7" y="36"/>
                </a:cxn>
                <a:cxn ang="0">
                  <a:pos x="7" y="34"/>
                </a:cxn>
                <a:cxn ang="0">
                  <a:pos x="7" y="34"/>
                </a:cxn>
                <a:cxn ang="0">
                  <a:pos x="7" y="31"/>
                </a:cxn>
                <a:cxn ang="0">
                  <a:pos x="6" y="29"/>
                </a:cxn>
                <a:cxn ang="0">
                  <a:pos x="7" y="25"/>
                </a:cxn>
                <a:cxn ang="0">
                  <a:pos x="6" y="25"/>
                </a:cxn>
                <a:cxn ang="0">
                  <a:pos x="7" y="24"/>
                </a:cxn>
                <a:cxn ang="0">
                  <a:pos x="6" y="22"/>
                </a:cxn>
                <a:cxn ang="0">
                  <a:pos x="7" y="20"/>
                </a:cxn>
                <a:cxn ang="0">
                  <a:pos x="7" y="17"/>
                </a:cxn>
                <a:cxn ang="0">
                  <a:pos x="11" y="17"/>
                </a:cxn>
                <a:cxn ang="0">
                  <a:pos x="9" y="15"/>
                </a:cxn>
                <a:cxn ang="0">
                  <a:pos x="13" y="13"/>
                </a:cxn>
                <a:cxn ang="0">
                  <a:pos x="13" y="12"/>
                </a:cxn>
                <a:cxn ang="0">
                  <a:pos x="14" y="10"/>
                </a:cxn>
                <a:cxn ang="0">
                  <a:pos x="16" y="5"/>
                </a:cxn>
                <a:cxn ang="0">
                  <a:pos x="19" y="1"/>
                </a:cxn>
                <a:cxn ang="0">
                  <a:pos x="19" y="0"/>
                </a:cxn>
                <a:cxn ang="0">
                  <a:pos x="33" y="0"/>
                </a:cxn>
                <a:cxn ang="0">
                  <a:pos x="49" y="0"/>
                </a:cxn>
                <a:cxn ang="0">
                  <a:pos x="51" y="1"/>
                </a:cxn>
                <a:cxn ang="0">
                  <a:pos x="47" y="25"/>
                </a:cxn>
                <a:cxn ang="0">
                  <a:pos x="44" y="53"/>
                </a:cxn>
                <a:cxn ang="0">
                  <a:pos x="45" y="77"/>
                </a:cxn>
              </a:cxnLst>
              <a:rect l="0" t="0" r="r" b="b"/>
              <a:pathLst>
                <a:path w="51" h="79">
                  <a:moveTo>
                    <a:pt x="45" y="77"/>
                  </a:moveTo>
                  <a:lnTo>
                    <a:pt x="37" y="77"/>
                  </a:lnTo>
                  <a:lnTo>
                    <a:pt x="28" y="79"/>
                  </a:lnTo>
                  <a:lnTo>
                    <a:pt x="25" y="72"/>
                  </a:lnTo>
                  <a:lnTo>
                    <a:pt x="26" y="67"/>
                  </a:lnTo>
                  <a:lnTo>
                    <a:pt x="14" y="67"/>
                  </a:lnTo>
                  <a:lnTo>
                    <a:pt x="0" y="67"/>
                  </a:lnTo>
                  <a:lnTo>
                    <a:pt x="0" y="65"/>
                  </a:lnTo>
                  <a:lnTo>
                    <a:pt x="0" y="63"/>
                  </a:lnTo>
                  <a:lnTo>
                    <a:pt x="2" y="62"/>
                  </a:lnTo>
                  <a:lnTo>
                    <a:pt x="2" y="58"/>
                  </a:lnTo>
                  <a:lnTo>
                    <a:pt x="4" y="53"/>
                  </a:lnTo>
                  <a:lnTo>
                    <a:pt x="7" y="50"/>
                  </a:lnTo>
                  <a:lnTo>
                    <a:pt x="7" y="48"/>
                  </a:lnTo>
                  <a:lnTo>
                    <a:pt x="11" y="44"/>
                  </a:lnTo>
                  <a:lnTo>
                    <a:pt x="7" y="43"/>
                  </a:lnTo>
                  <a:lnTo>
                    <a:pt x="7" y="39"/>
                  </a:lnTo>
                  <a:lnTo>
                    <a:pt x="7" y="39"/>
                  </a:lnTo>
                  <a:lnTo>
                    <a:pt x="7" y="38"/>
                  </a:lnTo>
                  <a:lnTo>
                    <a:pt x="7" y="36"/>
                  </a:lnTo>
                  <a:lnTo>
                    <a:pt x="7" y="34"/>
                  </a:lnTo>
                  <a:lnTo>
                    <a:pt x="7" y="34"/>
                  </a:lnTo>
                  <a:lnTo>
                    <a:pt x="7" y="31"/>
                  </a:lnTo>
                  <a:lnTo>
                    <a:pt x="6" y="29"/>
                  </a:lnTo>
                  <a:lnTo>
                    <a:pt x="7" y="25"/>
                  </a:lnTo>
                  <a:lnTo>
                    <a:pt x="6" y="25"/>
                  </a:lnTo>
                  <a:lnTo>
                    <a:pt x="7" y="24"/>
                  </a:lnTo>
                  <a:lnTo>
                    <a:pt x="6" y="22"/>
                  </a:lnTo>
                  <a:lnTo>
                    <a:pt x="7" y="20"/>
                  </a:lnTo>
                  <a:lnTo>
                    <a:pt x="7" y="17"/>
                  </a:lnTo>
                  <a:lnTo>
                    <a:pt x="11" y="17"/>
                  </a:lnTo>
                  <a:lnTo>
                    <a:pt x="9" y="15"/>
                  </a:lnTo>
                  <a:lnTo>
                    <a:pt x="13" y="13"/>
                  </a:lnTo>
                  <a:lnTo>
                    <a:pt x="13" y="12"/>
                  </a:lnTo>
                  <a:lnTo>
                    <a:pt x="14" y="10"/>
                  </a:lnTo>
                  <a:lnTo>
                    <a:pt x="16" y="5"/>
                  </a:lnTo>
                  <a:lnTo>
                    <a:pt x="19" y="1"/>
                  </a:lnTo>
                  <a:lnTo>
                    <a:pt x="19" y="0"/>
                  </a:lnTo>
                  <a:lnTo>
                    <a:pt x="33" y="0"/>
                  </a:lnTo>
                  <a:lnTo>
                    <a:pt x="49" y="0"/>
                  </a:lnTo>
                  <a:lnTo>
                    <a:pt x="51" y="1"/>
                  </a:lnTo>
                  <a:lnTo>
                    <a:pt x="47" y="25"/>
                  </a:lnTo>
                  <a:lnTo>
                    <a:pt x="44" y="53"/>
                  </a:lnTo>
                  <a:lnTo>
                    <a:pt x="45" y="7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2" name="Freeform 48"/>
            <p:cNvSpPr>
              <a:spLocks/>
            </p:cNvSpPr>
            <p:nvPr/>
          </p:nvSpPr>
          <p:spPr bwMode="auto">
            <a:xfrm>
              <a:off x="2527300" y="3871913"/>
              <a:ext cx="82550" cy="125413"/>
            </a:xfrm>
            <a:custGeom>
              <a:avLst/>
              <a:gdLst/>
              <a:ahLst/>
              <a:cxnLst>
                <a:cxn ang="0">
                  <a:pos x="1" y="77"/>
                </a:cxn>
                <a:cxn ang="0">
                  <a:pos x="5" y="77"/>
                </a:cxn>
                <a:cxn ang="0">
                  <a:pos x="7" y="69"/>
                </a:cxn>
                <a:cxn ang="0">
                  <a:pos x="8" y="79"/>
                </a:cxn>
                <a:cxn ang="0">
                  <a:pos x="15" y="77"/>
                </a:cxn>
                <a:cxn ang="0">
                  <a:pos x="15" y="72"/>
                </a:cxn>
                <a:cxn ang="0">
                  <a:pos x="12" y="69"/>
                </a:cxn>
                <a:cxn ang="0">
                  <a:pos x="13" y="67"/>
                </a:cxn>
                <a:cxn ang="0">
                  <a:pos x="31" y="67"/>
                </a:cxn>
                <a:cxn ang="0">
                  <a:pos x="50" y="67"/>
                </a:cxn>
                <a:cxn ang="0">
                  <a:pos x="48" y="63"/>
                </a:cxn>
                <a:cxn ang="0">
                  <a:pos x="50" y="55"/>
                </a:cxn>
                <a:cxn ang="0">
                  <a:pos x="48" y="53"/>
                </a:cxn>
                <a:cxn ang="0">
                  <a:pos x="48" y="48"/>
                </a:cxn>
                <a:cxn ang="0">
                  <a:pos x="52" y="46"/>
                </a:cxn>
                <a:cxn ang="0">
                  <a:pos x="50" y="44"/>
                </a:cxn>
                <a:cxn ang="0">
                  <a:pos x="50" y="44"/>
                </a:cxn>
                <a:cxn ang="0">
                  <a:pos x="48" y="39"/>
                </a:cxn>
                <a:cxn ang="0">
                  <a:pos x="46" y="34"/>
                </a:cxn>
                <a:cxn ang="0">
                  <a:pos x="45" y="20"/>
                </a:cxn>
                <a:cxn ang="0">
                  <a:pos x="41" y="0"/>
                </a:cxn>
                <a:cxn ang="0">
                  <a:pos x="22" y="0"/>
                </a:cxn>
                <a:cxn ang="0">
                  <a:pos x="5" y="0"/>
                </a:cxn>
                <a:cxn ang="0">
                  <a:pos x="7" y="1"/>
                </a:cxn>
                <a:cxn ang="0">
                  <a:pos x="3" y="25"/>
                </a:cxn>
                <a:cxn ang="0">
                  <a:pos x="0" y="53"/>
                </a:cxn>
                <a:cxn ang="0">
                  <a:pos x="1" y="77"/>
                </a:cxn>
              </a:cxnLst>
              <a:rect l="0" t="0" r="r" b="b"/>
              <a:pathLst>
                <a:path w="52" h="79">
                  <a:moveTo>
                    <a:pt x="1" y="77"/>
                  </a:moveTo>
                  <a:lnTo>
                    <a:pt x="5" y="77"/>
                  </a:lnTo>
                  <a:lnTo>
                    <a:pt x="7" y="69"/>
                  </a:lnTo>
                  <a:lnTo>
                    <a:pt x="8" y="79"/>
                  </a:lnTo>
                  <a:lnTo>
                    <a:pt x="15" y="77"/>
                  </a:lnTo>
                  <a:lnTo>
                    <a:pt x="15" y="72"/>
                  </a:lnTo>
                  <a:lnTo>
                    <a:pt x="12" y="69"/>
                  </a:lnTo>
                  <a:lnTo>
                    <a:pt x="13" y="67"/>
                  </a:lnTo>
                  <a:lnTo>
                    <a:pt x="31" y="67"/>
                  </a:lnTo>
                  <a:lnTo>
                    <a:pt x="50" y="67"/>
                  </a:lnTo>
                  <a:lnTo>
                    <a:pt x="48" y="63"/>
                  </a:lnTo>
                  <a:lnTo>
                    <a:pt x="50" y="55"/>
                  </a:lnTo>
                  <a:lnTo>
                    <a:pt x="48" y="53"/>
                  </a:lnTo>
                  <a:lnTo>
                    <a:pt x="48" y="48"/>
                  </a:lnTo>
                  <a:lnTo>
                    <a:pt x="52" y="46"/>
                  </a:lnTo>
                  <a:lnTo>
                    <a:pt x="50" y="44"/>
                  </a:lnTo>
                  <a:lnTo>
                    <a:pt x="50" y="44"/>
                  </a:lnTo>
                  <a:lnTo>
                    <a:pt x="48" y="39"/>
                  </a:lnTo>
                  <a:lnTo>
                    <a:pt x="46" y="34"/>
                  </a:lnTo>
                  <a:lnTo>
                    <a:pt x="45" y="20"/>
                  </a:lnTo>
                  <a:lnTo>
                    <a:pt x="41" y="0"/>
                  </a:lnTo>
                  <a:lnTo>
                    <a:pt x="22" y="0"/>
                  </a:lnTo>
                  <a:lnTo>
                    <a:pt x="5" y="0"/>
                  </a:lnTo>
                  <a:lnTo>
                    <a:pt x="7" y="1"/>
                  </a:lnTo>
                  <a:lnTo>
                    <a:pt x="3" y="25"/>
                  </a:lnTo>
                  <a:lnTo>
                    <a:pt x="0" y="53"/>
                  </a:lnTo>
                  <a:lnTo>
                    <a:pt x="1" y="7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3" name="Freeform 49"/>
            <p:cNvSpPr>
              <a:spLocks/>
            </p:cNvSpPr>
            <p:nvPr/>
          </p:nvSpPr>
          <p:spPr bwMode="auto">
            <a:xfrm>
              <a:off x="2546350" y="3978276"/>
              <a:ext cx="169863" cy="147638"/>
            </a:xfrm>
            <a:custGeom>
              <a:avLst/>
              <a:gdLst/>
              <a:ahLst/>
              <a:cxnLst>
                <a:cxn ang="0">
                  <a:pos x="3" y="10"/>
                </a:cxn>
                <a:cxn ang="0">
                  <a:pos x="8" y="7"/>
                </a:cxn>
                <a:cxn ang="0">
                  <a:pos x="8" y="10"/>
                </a:cxn>
                <a:cxn ang="0">
                  <a:pos x="19" y="9"/>
                </a:cxn>
                <a:cxn ang="0">
                  <a:pos x="19" y="9"/>
                </a:cxn>
                <a:cxn ang="0">
                  <a:pos x="19" y="10"/>
                </a:cxn>
                <a:cxn ang="0">
                  <a:pos x="29" y="15"/>
                </a:cxn>
                <a:cxn ang="0">
                  <a:pos x="33" y="21"/>
                </a:cxn>
                <a:cxn ang="0">
                  <a:pos x="38" y="21"/>
                </a:cxn>
                <a:cxn ang="0">
                  <a:pos x="46" y="17"/>
                </a:cxn>
                <a:cxn ang="0">
                  <a:pos x="48" y="15"/>
                </a:cxn>
                <a:cxn ang="0">
                  <a:pos x="53" y="15"/>
                </a:cxn>
                <a:cxn ang="0">
                  <a:pos x="59" y="21"/>
                </a:cxn>
                <a:cxn ang="0">
                  <a:pos x="60" y="24"/>
                </a:cxn>
                <a:cxn ang="0">
                  <a:pos x="69" y="31"/>
                </a:cxn>
                <a:cxn ang="0">
                  <a:pos x="69" y="38"/>
                </a:cxn>
                <a:cxn ang="0">
                  <a:pos x="69" y="48"/>
                </a:cxn>
                <a:cxn ang="0">
                  <a:pos x="69" y="52"/>
                </a:cxn>
                <a:cxn ang="0">
                  <a:pos x="71" y="52"/>
                </a:cxn>
                <a:cxn ang="0">
                  <a:pos x="71" y="48"/>
                </a:cxn>
                <a:cxn ang="0">
                  <a:pos x="72" y="50"/>
                </a:cxn>
                <a:cxn ang="0">
                  <a:pos x="71" y="59"/>
                </a:cxn>
                <a:cxn ang="0">
                  <a:pos x="76" y="66"/>
                </a:cxn>
                <a:cxn ang="0">
                  <a:pos x="79" y="66"/>
                </a:cxn>
                <a:cxn ang="0">
                  <a:pos x="79" y="71"/>
                </a:cxn>
                <a:cxn ang="0">
                  <a:pos x="81" y="69"/>
                </a:cxn>
                <a:cxn ang="0">
                  <a:pos x="79" y="73"/>
                </a:cxn>
                <a:cxn ang="0">
                  <a:pos x="83" y="79"/>
                </a:cxn>
                <a:cxn ang="0">
                  <a:pos x="88" y="83"/>
                </a:cxn>
                <a:cxn ang="0">
                  <a:pos x="91" y="88"/>
                </a:cxn>
                <a:cxn ang="0">
                  <a:pos x="91" y="93"/>
                </a:cxn>
                <a:cxn ang="0">
                  <a:pos x="95" y="93"/>
                </a:cxn>
                <a:cxn ang="0">
                  <a:pos x="102" y="92"/>
                </a:cxn>
                <a:cxn ang="0">
                  <a:pos x="103" y="92"/>
                </a:cxn>
                <a:cxn ang="0">
                  <a:pos x="107" y="79"/>
                </a:cxn>
                <a:cxn ang="0">
                  <a:pos x="107" y="66"/>
                </a:cxn>
                <a:cxn ang="0">
                  <a:pos x="100" y="50"/>
                </a:cxn>
                <a:cxn ang="0">
                  <a:pos x="98" y="40"/>
                </a:cxn>
                <a:cxn ang="0">
                  <a:pos x="93" y="29"/>
                </a:cxn>
                <a:cxn ang="0">
                  <a:pos x="90" y="19"/>
                </a:cxn>
                <a:cxn ang="0">
                  <a:pos x="86" y="7"/>
                </a:cxn>
                <a:cxn ang="0">
                  <a:pos x="86" y="5"/>
                </a:cxn>
                <a:cxn ang="0">
                  <a:pos x="81" y="3"/>
                </a:cxn>
                <a:cxn ang="0">
                  <a:pos x="79" y="5"/>
                </a:cxn>
                <a:cxn ang="0">
                  <a:pos x="79" y="10"/>
                </a:cxn>
                <a:cxn ang="0">
                  <a:pos x="78" y="10"/>
                </a:cxn>
                <a:cxn ang="0">
                  <a:pos x="76" y="7"/>
                </a:cxn>
                <a:cxn ang="0">
                  <a:pos x="59" y="7"/>
                </a:cxn>
                <a:cxn ang="0">
                  <a:pos x="40" y="5"/>
                </a:cxn>
                <a:cxn ang="0">
                  <a:pos x="38" y="0"/>
                </a:cxn>
                <a:cxn ang="0">
                  <a:pos x="19" y="0"/>
                </a:cxn>
                <a:cxn ang="0">
                  <a:pos x="1" y="0"/>
                </a:cxn>
                <a:cxn ang="0">
                  <a:pos x="0" y="2"/>
                </a:cxn>
                <a:cxn ang="0">
                  <a:pos x="3" y="5"/>
                </a:cxn>
                <a:cxn ang="0">
                  <a:pos x="3" y="10"/>
                </a:cxn>
              </a:cxnLst>
              <a:rect l="0" t="0" r="r" b="b"/>
              <a:pathLst>
                <a:path w="107" h="93">
                  <a:moveTo>
                    <a:pt x="3" y="10"/>
                  </a:moveTo>
                  <a:lnTo>
                    <a:pt x="8" y="7"/>
                  </a:lnTo>
                  <a:lnTo>
                    <a:pt x="8" y="10"/>
                  </a:lnTo>
                  <a:lnTo>
                    <a:pt x="19" y="9"/>
                  </a:lnTo>
                  <a:lnTo>
                    <a:pt x="19" y="9"/>
                  </a:lnTo>
                  <a:lnTo>
                    <a:pt x="19" y="10"/>
                  </a:lnTo>
                  <a:lnTo>
                    <a:pt x="29" y="15"/>
                  </a:lnTo>
                  <a:lnTo>
                    <a:pt x="33" y="21"/>
                  </a:lnTo>
                  <a:lnTo>
                    <a:pt x="38" y="21"/>
                  </a:lnTo>
                  <a:lnTo>
                    <a:pt x="46" y="17"/>
                  </a:lnTo>
                  <a:lnTo>
                    <a:pt x="48" y="15"/>
                  </a:lnTo>
                  <a:lnTo>
                    <a:pt x="53" y="15"/>
                  </a:lnTo>
                  <a:lnTo>
                    <a:pt x="59" y="21"/>
                  </a:lnTo>
                  <a:lnTo>
                    <a:pt x="60" y="24"/>
                  </a:lnTo>
                  <a:lnTo>
                    <a:pt x="69" y="31"/>
                  </a:lnTo>
                  <a:lnTo>
                    <a:pt x="69" y="38"/>
                  </a:lnTo>
                  <a:lnTo>
                    <a:pt x="69" y="48"/>
                  </a:lnTo>
                  <a:lnTo>
                    <a:pt x="69" y="52"/>
                  </a:lnTo>
                  <a:lnTo>
                    <a:pt x="71" y="52"/>
                  </a:lnTo>
                  <a:lnTo>
                    <a:pt x="71" y="48"/>
                  </a:lnTo>
                  <a:lnTo>
                    <a:pt x="72" y="50"/>
                  </a:lnTo>
                  <a:lnTo>
                    <a:pt x="71" y="59"/>
                  </a:lnTo>
                  <a:lnTo>
                    <a:pt x="76" y="66"/>
                  </a:lnTo>
                  <a:lnTo>
                    <a:pt x="79" y="66"/>
                  </a:lnTo>
                  <a:lnTo>
                    <a:pt x="79" y="71"/>
                  </a:lnTo>
                  <a:lnTo>
                    <a:pt x="81" y="69"/>
                  </a:lnTo>
                  <a:lnTo>
                    <a:pt x="79" y="73"/>
                  </a:lnTo>
                  <a:lnTo>
                    <a:pt x="83" y="79"/>
                  </a:lnTo>
                  <a:lnTo>
                    <a:pt x="88" y="83"/>
                  </a:lnTo>
                  <a:lnTo>
                    <a:pt x="91" y="88"/>
                  </a:lnTo>
                  <a:lnTo>
                    <a:pt x="91" y="93"/>
                  </a:lnTo>
                  <a:lnTo>
                    <a:pt x="95" y="93"/>
                  </a:lnTo>
                  <a:lnTo>
                    <a:pt x="102" y="92"/>
                  </a:lnTo>
                  <a:lnTo>
                    <a:pt x="103" y="92"/>
                  </a:lnTo>
                  <a:lnTo>
                    <a:pt x="107" y="79"/>
                  </a:lnTo>
                  <a:lnTo>
                    <a:pt x="107" y="66"/>
                  </a:lnTo>
                  <a:lnTo>
                    <a:pt x="100" y="50"/>
                  </a:lnTo>
                  <a:lnTo>
                    <a:pt x="98" y="40"/>
                  </a:lnTo>
                  <a:lnTo>
                    <a:pt x="93" y="29"/>
                  </a:lnTo>
                  <a:lnTo>
                    <a:pt x="90" y="19"/>
                  </a:lnTo>
                  <a:lnTo>
                    <a:pt x="86" y="7"/>
                  </a:lnTo>
                  <a:lnTo>
                    <a:pt x="86" y="5"/>
                  </a:lnTo>
                  <a:lnTo>
                    <a:pt x="81" y="3"/>
                  </a:lnTo>
                  <a:lnTo>
                    <a:pt x="79" y="5"/>
                  </a:lnTo>
                  <a:lnTo>
                    <a:pt x="79" y="10"/>
                  </a:lnTo>
                  <a:lnTo>
                    <a:pt x="78" y="10"/>
                  </a:lnTo>
                  <a:lnTo>
                    <a:pt x="76" y="7"/>
                  </a:lnTo>
                  <a:lnTo>
                    <a:pt x="59" y="7"/>
                  </a:lnTo>
                  <a:lnTo>
                    <a:pt x="40" y="5"/>
                  </a:lnTo>
                  <a:lnTo>
                    <a:pt x="38" y="0"/>
                  </a:lnTo>
                  <a:lnTo>
                    <a:pt x="19" y="0"/>
                  </a:lnTo>
                  <a:lnTo>
                    <a:pt x="1" y="0"/>
                  </a:lnTo>
                  <a:lnTo>
                    <a:pt x="0" y="2"/>
                  </a:lnTo>
                  <a:lnTo>
                    <a:pt x="3" y="5"/>
                  </a:lnTo>
                  <a:lnTo>
                    <a:pt x="3" y="1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4" name="Freeform 50"/>
            <p:cNvSpPr>
              <a:spLocks/>
            </p:cNvSpPr>
            <p:nvPr/>
          </p:nvSpPr>
          <p:spPr bwMode="auto">
            <a:xfrm>
              <a:off x="2403475" y="3925888"/>
              <a:ext cx="109538" cy="104775"/>
            </a:xfrm>
            <a:custGeom>
              <a:avLst/>
              <a:gdLst/>
              <a:ahLst/>
              <a:cxnLst>
                <a:cxn ang="0">
                  <a:pos x="62" y="45"/>
                </a:cxn>
                <a:cxn ang="0">
                  <a:pos x="55" y="43"/>
                </a:cxn>
                <a:cxn ang="0">
                  <a:pos x="52" y="43"/>
                </a:cxn>
                <a:cxn ang="0">
                  <a:pos x="52" y="47"/>
                </a:cxn>
                <a:cxn ang="0">
                  <a:pos x="53" y="48"/>
                </a:cxn>
                <a:cxn ang="0">
                  <a:pos x="59" y="47"/>
                </a:cxn>
                <a:cxn ang="0">
                  <a:pos x="60" y="50"/>
                </a:cxn>
                <a:cxn ang="0">
                  <a:pos x="60" y="50"/>
                </a:cxn>
                <a:cxn ang="0">
                  <a:pos x="66" y="47"/>
                </a:cxn>
                <a:cxn ang="0">
                  <a:pos x="67" y="48"/>
                </a:cxn>
                <a:cxn ang="0">
                  <a:pos x="66" y="52"/>
                </a:cxn>
                <a:cxn ang="0">
                  <a:pos x="62" y="57"/>
                </a:cxn>
                <a:cxn ang="0">
                  <a:pos x="69" y="62"/>
                </a:cxn>
                <a:cxn ang="0">
                  <a:pos x="67" y="64"/>
                </a:cxn>
                <a:cxn ang="0">
                  <a:pos x="67" y="64"/>
                </a:cxn>
                <a:cxn ang="0">
                  <a:pos x="66" y="66"/>
                </a:cxn>
                <a:cxn ang="0">
                  <a:pos x="64" y="62"/>
                </a:cxn>
                <a:cxn ang="0">
                  <a:pos x="59" y="59"/>
                </a:cxn>
                <a:cxn ang="0">
                  <a:pos x="57" y="59"/>
                </a:cxn>
                <a:cxn ang="0">
                  <a:pos x="55" y="62"/>
                </a:cxn>
                <a:cxn ang="0">
                  <a:pos x="48" y="62"/>
                </a:cxn>
                <a:cxn ang="0">
                  <a:pos x="47" y="62"/>
                </a:cxn>
                <a:cxn ang="0">
                  <a:pos x="40" y="61"/>
                </a:cxn>
                <a:cxn ang="0">
                  <a:pos x="38" y="57"/>
                </a:cxn>
                <a:cxn ang="0">
                  <a:pos x="29" y="52"/>
                </a:cxn>
                <a:cxn ang="0">
                  <a:pos x="28" y="52"/>
                </a:cxn>
                <a:cxn ang="0">
                  <a:pos x="28" y="55"/>
                </a:cxn>
                <a:cxn ang="0">
                  <a:pos x="26" y="57"/>
                </a:cxn>
                <a:cxn ang="0">
                  <a:pos x="21" y="55"/>
                </a:cxn>
                <a:cxn ang="0">
                  <a:pos x="10" y="54"/>
                </a:cxn>
                <a:cxn ang="0">
                  <a:pos x="3" y="54"/>
                </a:cxn>
                <a:cxn ang="0">
                  <a:pos x="2" y="52"/>
                </a:cxn>
                <a:cxn ang="0">
                  <a:pos x="5" y="48"/>
                </a:cxn>
                <a:cxn ang="0">
                  <a:pos x="5" y="40"/>
                </a:cxn>
                <a:cxn ang="0">
                  <a:pos x="7" y="33"/>
                </a:cxn>
                <a:cxn ang="0">
                  <a:pos x="3" y="23"/>
                </a:cxn>
                <a:cxn ang="0">
                  <a:pos x="3" y="21"/>
                </a:cxn>
                <a:cxn ang="0">
                  <a:pos x="0" y="17"/>
                </a:cxn>
                <a:cxn ang="0">
                  <a:pos x="0" y="0"/>
                </a:cxn>
                <a:cxn ang="0">
                  <a:pos x="21" y="0"/>
                </a:cxn>
                <a:cxn ang="0">
                  <a:pos x="41" y="0"/>
                </a:cxn>
                <a:cxn ang="0">
                  <a:pos x="41" y="0"/>
                </a:cxn>
                <a:cxn ang="0">
                  <a:pos x="41" y="2"/>
                </a:cxn>
                <a:cxn ang="0">
                  <a:pos x="41" y="4"/>
                </a:cxn>
                <a:cxn ang="0">
                  <a:pos x="41" y="5"/>
                </a:cxn>
                <a:cxn ang="0">
                  <a:pos x="41" y="5"/>
                </a:cxn>
                <a:cxn ang="0">
                  <a:pos x="41" y="9"/>
                </a:cxn>
                <a:cxn ang="0">
                  <a:pos x="45" y="10"/>
                </a:cxn>
                <a:cxn ang="0">
                  <a:pos x="41" y="14"/>
                </a:cxn>
                <a:cxn ang="0">
                  <a:pos x="41" y="16"/>
                </a:cxn>
                <a:cxn ang="0">
                  <a:pos x="38" y="19"/>
                </a:cxn>
                <a:cxn ang="0">
                  <a:pos x="36" y="24"/>
                </a:cxn>
                <a:cxn ang="0">
                  <a:pos x="36" y="28"/>
                </a:cxn>
                <a:cxn ang="0">
                  <a:pos x="34" y="29"/>
                </a:cxn>
                <a:cxn ang="0">
                  <a:pos x="34" y="31"/>
                </a:cxn>
                <a:cxn ang="0">
                  <a:pos x="34" y="33"/>
                </a:cxn>
                <a:cxn ang="0">
                  <a:pos x="48" y="33"/>
                </a:cxn>
                <a:cxn ang="0">
                  <a:pos x="60" y="33"/>
                </a:cxn>
                <a:cxn ang="0">
                  <a:pos x="59" y="38"/>
                </a:cxn>
                <a:cxn ang="0">
                  <a:pos x="62" y="45"/>
                </a:cxn>
              </a:cxnLst>
              <a:rect l="0" t="0" r="r" b="b"/>
              <a:pathLst>
                <a:path w="69" h="66">
                  <a:moveTo>
                    <a:pt x="62" y="45"/>
                  </a:moveTo>
                  <a:lnTo>
                    <a:pt x="55" y="43"/>
                  </a:lnTo>
                  <a:lnTo>
                    <a:pt x="52" y="43"/>
                  </a:lnTo>
                  <a:lnTo>
                    <a:pt x="52" y="47"/>
                  </a:lnTo>
                  <a:lnTo>
                    <a:pt x="53" y="48"/>
                  </a:lnTo>
                  <a:lnTo>
                    <a:pt x="59" y="47"/>
                  </a:lnTo>
                  <a:lnTo>
                    <a:pt x="60" y="50"/>
                  </a:lnTo>
                  <a:lnTo>
                    <a:pt x="60" y="50"/>
                  </a:lnTo>
                  <a:lnTo>
                    <a:pt x="66" y="47"/>
                  </a:lnTo>
                  <a:lnTo>
                    <a:pt x="67" y="48"/>
                  </a:lnTo>
                  <a:lnTo>
                    <a:pt x="66" y="52"/>
                  </a:lnTo>
                  <a:lnTo>
                    <a:pt x="62" y="57"/>
                  </a:lnTo>
                  <a:lnTo>
                    <a:pt x="69" y="62"/>
                  </a:lnTo>
                  <a:lnTo>
                    <a:pt x="67" y="64"/>
                  </a:lnTo>
                  <a:lnTo>
                    <a:pt x="67" y="64"/>
                  </a:lnTo>
                  <a:lnTo>
                    <a:pt x="66" y="66"/>
                  </a:lnTo>
                  <a:lnTo>
                    <a:pt x="64" y="62"/>
                  </a:lnTo>
                  <a:lnTo>
                    <a:pt x="59" y="59"/>
                  </a:lnTo>
                  <a:lnTo>
                    <a:pt x="57" y="59"/>
                  </a:lnTo>
                  <a:lnTo>
                    <a:pt x="55" y="62"/>
                  </a:lnTo>
                  <a:lnTo>
                    <a:pt x="48" y="62"/>
                  </a:lnTo>
                  <a:lnTo>
                    <a:pt x="47" y="62"/>
                  </a:lnTo>
                  <a:lnTo>
                    <a:pt x="40" y="61"/>
                  </a:lnTo>
                  <a:lnTo>
                    <a:pt x="38" y="57"/>
                  </a:lnTo>
                  <a:lnTo>
                    <a:pt x="29" y="52"/>
                  </a:lnTo>
                  <a:lnTo>
                    <a:pt x="28" y="52"/>
                  </a:lnTo>
                  <a:lnTo>
                    <a:pt x="28" y="55"/>
                  </a:lnTo>
                  <a:lnTo>
                    <a:pt x="26" y="57"/>
                  </a:lnTo>
                  <a:lnTo>
                    <a:pt x="21" y="55"/>
                  </a:lnTo>
                  <a:lnTo>
                    <a:pt x="10" y="54"/>
                  </a:lnTo>
                  <a:lnTo>
                    <a:pt x="3" y="54"/>
                  </a:lnTo>
                  <a:lnTo>
                    <a:pt x="2" y="52"/>
                  </a:lnTo>
                  <a:lnTo>
                    <a:pt x="5" y="48"/>
                  </a:lnTo>
                  <a:lnTo>
                    <a:pt x="5" y="40"/>
                  </a:lnTo>
                  <a:lnTo>
                    <a:pt x="7" y="33"/>
                  </a:lnTo>
                  <a:lnTo>
                    <a:pt x="3" y="23"/>
                  </a:lnTo>
                  <a:lnTo>
                    <a:pt x="3" y="21"/>
                  </a:lnTo>
                  <a:lnTo>
                    <a:pt x="0" y="17"/>
                  </a:lnTo>
                  <a:lnTo>
                    <a:pt x="0" y="0"/>
                  </a:lnTo>
                  <a:lnTo>
                    <a:pt x="21" y="0"/>
                  </a:lnTo>
                  <a:lnTo>
                    <a:pt x="41" y="0"/>
                  </a:lnTo>
                  <a:lnTo>
                    <a:pt x="41" y="0"/>
                  </a:lnTo>
                  <a:lnTo>
                    <a:pt x="41" y="2"/>
                  </a:lnTo>
                  <a:lnTo>
                    <a:pt x="41" y="4"/>
                  </a:lnTo>
                  <a:lnTo>
                    <a:pt x="41" y="5"/>
                  </a:lnTo>
                  <a:lnTo>
                    <a:pt x="41" y="5"/>
                  </a:lnTo>
                  <a:lnTo>
                    <a:pt x="41" y="9"/>
                  </a:lnTo>
                  <a:lnTo>
                    <a:pt x="45" y="10"/>
                  </a:lnTo>
                  <a:lnTo>
                    <a:pt x="41" y="14"/>
                  </a:lnTo>
                  <a:lnTo>
                    <a:pt x="41" y="16"/>
                  </a:lnTo>
                  <a:lnTo>
                    <a:pt x="38" y="19"/>
                  </a:lnTo>
                  <a:lnTo>
                    <a:pt x="36" y="24"/>
                  </a:lnTo>
                  <a:lnTo>
                    <a:pt x="36" y="28"/>
                  </a:lnTo>
                  <a:lnTo>
                    <a:pt x="34" y="29"/>
                  </a:lnTo>
                  <a:lnTo>
                    <a:pt x="34" y="31"/>
                  </a:lnTo>
                  <a:lnTo>
                    <a:pt x="34" y="33"/>
                  </a:lnTo>
                  <a:lnTo>
                    <a:pt x="48" y="33"/>
                  </a:lnTo>
                  <a:lnTo>
                    <a:pt x="60" y="33"/>
                  </a:lnTo>
                  <a:lnTo>
                    <a:pt x="59" y="38"/>
                  </a:lnTo>
                  <a:lnTo>
                    <a:pt x="62" y="4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5" name="Freeform 51"/>
            <p:cNvSpPr>
              <a:spLocks/>
            </p:cNvSpPr>
            <p:nvPr/>
          </p:nvSpPr>
          <p:spPr bwMode="auto">
            <a:xfrm>
              <a:off x="2592388" y="3871913"/>
              <a:ext cx="104775" cy="122238"/>
            </a:xfrm>
            <a:custGeom>
              <a:avLst/>
              <a:gdLst/>
              <a:ahLst/>
              <a:cxnLst>
                <a:cxn ang="0">
                  <a:pos x="57" y="72"/>
                </a:cxn>
                <a:cxn ang="0">
                  <a:pos x="57" y="67"/>
                </a:cxn>
                <a:cxn ang="0">
                  <a:pos x="61" y="62"/>
                </a:cxn>
                <a:cxn ang="0">
                  <a:pos x="61" y="60"/>
                </a:cxn>
                <a:cxn ang="0">
                  <a:pos x="64" y="53"/>
                </a:cxn>
                <a:cxn ang="0">
                  <a:pos x="66" y="50"/>
                </a:cxn>
                <a:cxn ang="0">
                  <a:pos x="62" y="48"/>
                </a:cxn>
                <a:cxn ang="0">
                  <a:pos x="62" y="44"/>
                </a:cxn>
                <a:cxn ang="0">
                  <a:pos x="62" y="43"/>
                </a:cxn>
                <a:cxn ang="0">
                  <a:pos x="59" y="41"/>
                </a:cxn>
                <a:cxn ang="0">
                  <a:pos x="57" y="34"/>
                </a:cxn>
                <a:cxn ang="0">
                  <a:pos x="54" y="31"/>
                </a:cxn>
                <a:cxn ang="0">
                  <a:pos x="52" y="27"/>
                </a:cxn>
                <a:cxn ang="0">
                  <a:pos x="52" y="25"/>
                </a:cxn>
                <a:cxn ang="0">
                  <a:pos x="43" y="19"/>
                </a:cxn>
                <a:cxn ang="0">
                  <a:pos x="38" y="10"/>
                </a:cxn>
                <a:cxn ang="0">
                  <a:pos x="36" y="10"/>
                </a:cxn>
                <a:cxn ang="0">
                  <a:pos x="31" y="5"/>
                </a:cxn>
                <a:cxn ang="0">
                  <a:pos x="35" y="0"/>
                </a:cxn>
                <a:cxn ang="0">
                  <a:pos x="0" y="0"/>
                </a:cxn>
                <a:cxn ang="0">
                  <a:pos x="4" y="20"/>
                </a:cxn>
                <a:cxn ang="0">
                  <a:pos x="5" y="34"/>
                </a:cxn>
                <a:cxn ang="0">
                  <a:pos x="7" y="39"/>
                </a:cxn>
                <a:cxn ang="0">
                  <a:pos x="9" y="44"/>
                </a:cxn>
                <a:cxn ang="0">
                  <a:pos x="9" y="44"/>
                </a:cxn>
                <a:cxn ang="0">
                  <a:pos x="11" y="46"/>
                </a:cxn>
                <a:cxn ang="0">
                  <a:pos x="7" y="48"/>
                </a:cxn>
                <a:cxn ang="0">
                  <a:pos x="7" y="53"/>
                </a:cxn>
                <a:cxn ang="0">
                  <a:pos x="9" y="55"/>
                </a:cxn>
                <a:cxn ang="0">
                  <a:pos x="7" y="63"/>
                </a:cxn>
                <a:cxn ang="0">
                  <a:pos x="9" y="67"/>
                </a:cxn>
                <a:cxn ang="0">
                  <a:pos x="11" y="72"/>
                </a:cxn>
                <a:cxn ang="0">
                  <a:pos x="30" y="74"/>
                </a:cxn>
                <a:cxn ang="0">
                  <a:pos x="47" y="74"/>
                </a:cxn>
                <a:cxn ang="0">
                  <a:pos x="49" y="77"/>
                </a:cxn>
                <a:cxn ang="0">
                  <a:pos x="50" y="77"/>
                </a:cxn>
                <a:cxn ang="0">
                  <a:pos x="50" y="72"/>
                </a:cxn>
                <a:cxn ang="0">
                  <a:pos x="52" y="70"/>
                </a:cxn>
                <a:cxn ang="0">
                  <a:pos x="57" y="72"/>
                </a:cxn>
              </a:cxnLst>
              <a:rect l="0" t="0" r="r" b="b"/>
              <a:pathLst>
                <a:path w="66" h="77">
                  <a:moveTo>
                    <a:pt x="57" y="72"/>
                  </a:moveTo>
                  <a:lnTo>
                    <a:pt x="57" y="67"/>
                  </a:lnTo>
                  <a:lnTo>
                    <a:pt x="61" y="62"/>
                  </a:lnTo>
                  <a:lnTo>
                    <a:pt x="61" y="60"/>
                  </a:lnTo>
                  <a:lnTo>
                    <a:pt x="64" y="53"/>
                  </a:lnTo>
                  <a:lnTo>
                    <a:pt x="66" y="50"/>
                  </a:lnTo>
                  <a:lnTo>
                    <a:pt x="62" y="48"/>
                  </a:lnTo>
                  <a:lnTo>
                    <a:pt x="62" y="44"/>
                  </a:lnTo>
                  <a:lnTo>
                    <a:pt x="62" y="43"/>
                  </a:lnTo>
                  <a:lnTo>
                    <a:pt x="59" y="41"/>
                  </a:lnTo>
                  <a:lnTo>
                    <a:pt x="57" y="34"/>
                  </a:lnTo>
                  <a:lnTo>
                    <a:pt x="54" y="31"/>
                  </a:lnTo>
                  <a:lnTo>
                    <a:pt x="52" y="27"/>
                  </a:lnTo>
                  <a:lnTo>
                    <a:pt x="52" y="25"/>
                  </a:lnTo>
                  <a:lnTo>
                    <a:pt x="43" y="19"/>
                  </a:lnTo>
                  <a:lnTo>
                    <a:pt x="38" y="10"/>
                  </a:lnTo>
                  <a:lnTo>
                    <a:pt x="36" y="10"/>
                  </a:lnTo>
                  <a:lnTo>
                    <a:pt x="31" y="5"/>
                  </a:lnTo>
                  <a:lnTo>
                    <a:pt x="35" y="0"/>
                  </a:lnTo>
                  <a:lnTo>
                    <a:pt x="0" y="0"/>
                  </a:lnTo>
                  <a:lnTo>
                    <a:pt x="4" y="20"/>
                  </a:lnTo>
                  <a:lnTo>
                    <a:pt x="5" y="34"/>
                  </a:lnTo>
                  <a:lnTo>
                    <a:pt x="7" y="39"/>
                  </a:lnTo>
                  <a:lnTo>
                    <a:pt x="9" y="44"/>
                  </a:lnTo>
                  <a:lnTo>
                    <a:pt x="9" y="44"/>
                  </a:lnTo>
                  <a:lnTo>
                    <a:pt x="11" y="46"/>
                  </a:lnTo>
                  <a:lnTo>
                    <a:pt x="7" y="48"/>
                  </a:lnTo>
                  <a:lnTo>
                    <a:pt x="7" y="53"/>
                  </a:lnTo>
                  <a:lnTo>
                    <a:pt x="9" y="55"/>
                  </a:lnTo>
                  <a:lnTo>
                    <a:pt x="7" y="63"/>
                  </a:lnTo>
                  <a:lnTo>
                    <a:pt x="9" y="67"/>
                  </a:lnTo>
                  <a:lnTo>
                    <a:pt x="11" y="72"/>
                  </a:lnTo>
                  <a:lnTo>
                    <a:pt x="30" y="74"/>
                  </a:lnTo>
                  <a:lnTo>
                    <a:pt x="47" y="74"/>
                  </a:lnTo>
                  <a:lnTo>
                    <a:pt x="49" y="77"/>
                  </a:lnTo>
                  <a:lnTo>
                    <a:pt x="50" y="77"/>
                  </a:lnTo>
                  <a:lnTo>
                    <a:pt x="50" y="72"/>
                  </a:lnTo>
                  <a:lnTo>
                    <a:pt x="52" y="70"/>
                  </a:lnTo>
                  <a:lnTo>
                    <a:pt x="57" y="7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Freeform 52"/>
            <p:cNvSpPr>
              <a:spLocks/>
            </p:cNvSpPr>
            <p:nvPr/>
          </p:nvSpPr>
          <p:spPr bwMode="auto">
            <a:xfrm>
              <a:off x="2487613" y="3824288"/>
              <a:ext cx="192088" cy="47625"/>
            </a:xfrm>
            <a:custGeom>
              <a:avLst/>
              <a:gdLst/>
              <a:ahLst/>
              <a:cxnLst>
                <a:cxn ang="0">
                  <a:pos x="121" y="2"/>
                </a:cxn>
                <a:cxn ang="0">
                  <a:pos x="94" y="2"/>
                </a:cxn>
                <a:cxn ang="0">
                  <a:pos x="73" y="2"/>
                </a:cxn>
                <a:cxn ang="0">
                  <a:pos x="63" y="2"/>
                </a:cxn>
                <a:cxn ang="0">
                  <a:pos x="47" y="2"/>
                </a:cxn>
                <a:cxn ang="0">
                  <a:pos x="32" y="0"/>
                </a:cxn>
                <a:cxn ang="0">
                  <a:pos x="32" y="4"/>
                </a:cxn>
                <a:cxn ang="0">
                  <a:pos x="11" y="5"/>
                </a:cxn>
                <a:cxn ang="0">
                  <a:pos x="11" y="4"/>
                </a:cxn>
                <a:cxn ang="0">
                  <a:pos x="11" y="7"/>
                </a:cxn>
                <a:cxn ang="0">
                  <a:pos x="9" y="7"/>
                </a:cxn>
                <a:cxn ang="0">
                  <a:pos x="11" y="9"/>
                </a:cxn>
                <a:cxn ang="0">
                  <a:pos x="9" y="9"/>
                </a:cxn>
                <a:cxn ang="0">
                  <a:pos x="9" y="11"/>
                </a:cxn>
                <a:cxn ang="0">
                  <a:pos x="7" y="12"/>
                </a:cxn>
                <a:cxn ang="0">
                  <a:pos x="9" y="14"/>
                </a:cxn>
                <a:cxn ang="0">
                  <a:pos x="6" y="17"/>
                </a:cxn>
                <a:cxn ang="0">
                  <a:pos x="6" y="21"/>
                </a:cxn>
                <a:cxn ang="0">
                  <a:pos x="2" y="24"/>
                </a:cxn>
                <a:cxn ang="0">
                  <a:pos x="2" y="28"/>
                </a:cxn>
                <a:cxn ang="0">
                  <a:pos x="0" y="30"/>
                </a:cxn>
                <a:cxn ang="0">
                  <a:pos x="14" y="30"/>
                </a:cxn>
                <a:cxn ang="0">
                  <a:pos x="30" y="30"/>
                </a:cxn>
                <a:cxn ang="0">
                  <a:pos x="47" y="30"/>
                </a:cxn>
                <a:cxn ang="0">
                  <a:pos x="83" y="30"/>
                </a:cxn>
                <a:cxn ang="0">
                  <a:pos x="85" y="26"/>
                </a:cxn>
                <a:cxn ang="0">
                  <a:pos x="87" y="26"/>
                </a:cxn>
                <a:cxn ang="0">
                  <a:pos x="90" y="21"/>
                </a:cxn>
                <a:cxn ang="0">
                  <a:pos x="96" y="21"/>
                </a:cxn>
                <a:cxn ang="0">
                  <a:pos x="102" y="17"/>
                </a:cxn>
                <a:cxn ang="0">
                  <a:pos x="104" y="14"/>
                </a:cxn>
                <a:cxn ang="0">
                  <a:pos x="108" y="12"/>
                </a:cxn>
                <a:cxn ang="0">
                  <a:pos x="109" y="14"/>
                </a:cxn>
                <a:cxn ang="0">
                  <a:pos x="113" y="11"/>
                </a:cxn>
                <a:cxn ang="0">
                  <a:pos x="116" y="11"/>
                </a:cxn>
                <a:cxn ang="0">
                  <a:pos x="118" y="7"/>
                </a:cxn>
                <a:cxn ang="0">
                  <a:pos x="121" y="7"/>
                </a:cxn>
                <a:cxn ang="0">
                  <a:pos x="121" y="2"/>
                </a:cxn>
              </a:cxnLst>
              <a:rect l="0" t="0" r="r" b="b"/>
              <a:pathLst>
                <a:path w="121" h="30">
                  <a:moveTo>
                    <a:pt x="121" y="2"/>
                  </a:moveTo>
                  <a:lnTo>
                    <a:pt x="94" y="2"/>
                  </a:lnTo>
                  <a:lnTo>
                    <a:pt x="73" y="2"/>
                  </a:lnTo>
                  <a:lnTo>
                    <a:pt x="63" y="2"/>
                  </a:lnTo>
                  <a:lnTo>
                    <a:pt x="47" y="2"/>
                  </a:lnTo>
                  <a:lnTo>
                    <a:pt x="32" y="0"/>
                  </a:lnTo>
                  <a:lnTo>
                    <a:pt x="32" y="4"/>
                  </a:lnTo>
                  <a:lnTo>
                    <a:pt x="11" y="5"/>
                  </a:lnTo>
                  <a:lnTo>
                    <a:pt x="11" y="4"/>
                  </a:lnTo>
                  <a:lnTo>
                    <a:pt x="11" y="7"/>
                  </a:lnTo>
                  <a:lnTo>
                    <a:pt x="9" y="7"/>
                  </a:lnTo>
                  <a:lnTo>
                    <a:pt x="11" y="9"/>
                  </a:lnTo>
                  <a:lnTo>
                    <a:pt x="9" y="9"/>
                  </a:lnTo>
                  <a:lnTo>
                    <a:pt x="9" y="11"/>
                  </a:lnTo>
                  <a:lnTo>
                    <a:pt x="7" y="12"/>
                  </a:lnTo>
                  <a:lnTo>
                    <a:pt x="9" y="14"/>
                  </a:lnTo>
                  <a:lnTo>
                    <a:pt x="6" y="17"/>
                  </a:lnTo>
                  <a:lnTo>
                    <a:pt x="6" y="21"/>
                  </a:lnTo>
                  <a:lnTo>
                    <a:pt x="2" y="24"/>
                  </a:lnTo>
                  <a:lnTo>
                    <a:pt x="2" y="28"/>
                  </a:lnTo>
                  <a:lnTo>
                    <a:pt x="0" y="30"/>
                  </a:lnTo>
                  <a:lnTo>
                    <a:pt x="14" y="30"/>
                  </a:lnTo>
                  <a:lnTo>
                    <a:pt x="30" y="30"/>
                  </a:lnTo>
                  <a:lnTo>
                    <a:pt x="47" y="30"/>
                  </a:lnTo>
                  <a:lnTo>
                    <a:pt x="83" y="30"/>
                  </a:lnTo>
                  <a:lnTo>
                    <a:pt x="85" y="26"/>
                  </a:lnTo>
                  <a:lnTo>
                    <a:pt x="87" y="26"/>
                  </a:lnTo>
                  <a:lnTo>
                    <a:pt x="90" y="21"/>
                  </a:lnTo>
                  <a:lnTo>
                    <a:pt x="96" y="21"/>
                  </a:lnTo>
                  <a:lnTo>
                    <a:pt x="102" y="17"/>
                  </a:lnTo>
                  <a:lnTo>
                    <a:pt x="104" y="14"/>
                  </a:lnTo>
                  <a:lnTo>
                    <a:pt x="108" y="12"/>
                  </a:lnTo>
                  <a:lnTo>
                    <a:pt x="109" y="14"/>
                  </a:lnTo>
                  <a:lnTo>
                    <a:pt x="113" y="11"/>
                  </a:lnTo>
                  <a:lnTo>
                    <a:pt x="116" y="11"/>
                  </a:lnTo>
                  <a:lnTo>
                    <a:pt x="118" y="7"/>
                  </a:lnTo>
                  <a:lnTo>
                    <a:pt x="121" y="7"/>
                  </a:lnTo>
                  <a:lnTo>
                    <a:pt x="121"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Freeform 53"/>
            <p:cNvSpPr>
              <a:spLocks/>
            </p:cNvSpPr>
            <p:nvPr/>
          </p:nvSpPr>
          <p:spPr bwMode="auto">
            <a:xfrm>
              <a:off x="2505075" y="3756026"/>
              <a:ext cx="169863" cy="76200"/>
            </a:xfrm>
            <a:custGeom>
              <a:avLst/>
              <a:gdLst/>
              <a:ahLst/>
              <a:cxnLst>
                <a:cxn ang="0">
                  <a:pos x="36" y="45"/>
                </a:cxn>
                <a:cxn ang="0">
                  <a:pos x="52" y="45"/>
                </a:cxn>
                <a:cxn ang="0">
                  <a:pos x="62" y="45"/>
                </a:cxn>
                <a:cxn ang="0">
                  <a:pos x="83" y="45"/>
                </a:cxn>
                <a:cxn ang="0">
                  <a:pos x="90" y="43"/>
                </a:cxn>
                <a:cxn ang="0">
                  <a:pos x="93" y="40"/>
                </a:cxn>
                <a:cxn ang="0">
                  <a:pos x="97" y="36"/>
                </a:cxn>
                <a:cxn ang="0">
                  <a:pos x="107" y="29"/>
                </a:cxn>
                <a:cxn ang="0">
                  <a:pos x="102" y="26"/>
                </a:cxn>
                <a:cxn ang="0">
                  <a:pos x="97" y="17"/>
                </a:cxn>
                <a:cxn ang="0">
                  <a:pos x="98" y="14"/>
                </a:cxn>
                <a:cxn ang="0">
                  <a:pos x="95" y="10"/>
                </a:cxn>
                <a:cxn ang="0">
                  <a:pos x="93" y="7"/>
                </a:cxn>
                <a:cxn ang="0">
                  <a:pos x="90" y="10"/>
                </a:cxn>
                <a:cxn ang="0">
                  <a:pos x="88" y="10"/>
                </a:cxn>
                <a:cxn ang="0">
                  <a:pos x="85" y="9"/>
                </a:cxn>
                <a:cxn ang="0">
                  <a:pos x="83" y="10"/>
                </a:cxn>
                <a:cxn ang="0">
                  <a:pos x="81" y="9"/>
                </a:cxn>
                <a:cxn ang="0">
                  <a:pos x="79" y="7"/>
                </a:cxn>
                <a:cxn ang="0">
                  <a:pos x="74" y="7"/>
                </a:cxn>
                <a:cxn ang="0">
                  <a:pos x="71" y="2"/>
                </a:cxn>
                <a:cxn ang="0">
                  <a:pos x="67" y="0"/>
                </a:cxn>
                <a:cxn ang="0">
                  <a:pos x="66" y="2"/>
                </a:cxn>
                <a:cxn ang="0">
                  <a:pos x="66" y="7"/>
                </a:cxn>
                <a:cxn ang="0">
                  <a:pos x="60" y="9"/>
                </a:cxn>
                <a:cxn ang="0">
                  <a:pos x="57" y="9"/>
                </a:cxn>
                <a:cxn ang="0">
                  <a:pos x="57" y="12"/>
                </a:cxn>
                <a:cxn ang="0">
                  <a:pos x="55" y="12"/>
                </a:cxn>
                <a:cxn ang="0">
                  <a:pos x="53" y="16"/>
                </a:cxn>
                <a:cxn ang="0">
                  <a:pos x="52" y="16"/>
                </a:cxn>
                <a:cxn ang="0">
                  <a:pos x="50" y="21"/>
                </a:cxn>
                <a:cxn ang="0">
                  <a:pos x="48" y="21"/>
                </a:cxn>
                <a:cxn ang="0">
                  <a:pos x="45" y="17"/>
                </a:cxn>
                <a:cxn ang="0">
                  <a:pos x="45" y="19"/>
                </a:cxn>
                <a:cxn ang="0">
                  <a:pos x="43" y="19"/>
                </a:cxn>
                <a:cxn ang="0">
                  <a:pos x="41" y="24"/>
                </a:cxn>
                <a:cxn ang="0">
                  <a:pos x="38" y="21"/>
                </a:cxn>
                <a:cxn ang="0">
                  <a:pos x="34" y="24"/>
                </a:cxn>
                <a:cxn ang="0">
                  <a:pos x="27" y="21"/>
                </a:cxn>
                <a:cxn ang="0">
                  <a:pos x="26" y="24"/>
                </a:cxn>
                <a:cxn ang="0">
                  <a:pos x="26" y="22"/>
                </a:cxn>
                <a:cxn ang="0">
                  <a:pos x="22" y="22"/>
                </a:cxn>
                <a:cxn ang="0">
                  <a:pos x="22" y="24"/>
                </a:cxn>
                <a:cxn ang="0">
                  <a:pos x="21" y="24"/>
                </a:cxn>
                <a:cxn ang="0">
                  <a:pos x="19" y="28"/>
                </a:cxn>
                <a:cxn ang="0">
                  <a:pos x="21" y="29"/>
                </a:cxn>
                <a:cxn ang="0">
                  <a:pos x="14" y="31"/>
                </a:cxn>
                <a:cxn ang="0">
                  <a:pos x="15" y="36"/>
                </a:cxn>
                <a:cxn ang="0">
                  <a:pos x="14" y="38"/>
                </a:cxn>
                <a:cxn ang="0">
                  <a:pos x="7" y="35"/>
                </a:cxn>
                <a:cxn ang="0">
                  <a:pos x="5" y="38"/>
                </a:cxn>
                <a:cxn ang="0">
                  <a:pos x="5" y="40"/>
                </a:cxn>
                <a:cxn ang="0">
                  <a:pos x="5" y="43"/>
                </a:cxn>
                <a:cxn ang="0">
                  <a:pos x="3" y="47"/>
                </a:cxn>
                <a:cxn ang="0">
                  <a:pos x="2" y="45"/>
                </a:cxn>
                <a:cxn ang="0">
                  <a:pos x="0" y="48"/>
                </a:cxn>
                <a:cxn ang="0">
                  <a:pos x="21" y="47"/>
                </a:cxn>
                <a:cxn ang="0">
                  <a:pos x="21" y="43"/>
                </a:cxn>
                <a:cxn ang="0">
                  <a:pos x="36" y="45"/>
                </a:cxn>
              </a:cxnLst>
              <a:rect l="0" t="0" r="r" b="b"/>
              <a:pathLst>
                <a:path w="107" h="48">
                  <a:moveTo>
                    <a:pt x="36" y="45"/>
                  </a:moveTo>
                  <a:lnTo>
                    <a:pt x="52" y="45"/>
                  </a:lnTo>
                  <a:lnTo>
                    <a:pt x="62" y="45"/>
                  </a:lnTo>
                  <a:lnTo>
                    <a:pt x="83" y="45"/>
                  </a:lnTo>
                  <a:lnTo>
                    <a:pt x="90" y="43"/>
                  </a:lnTo>
                  <a:lnTo>
                    <a:pt x="93" y="40"/>
                  </a:lnTo>
                  <a:lnTo>
                    <a:pt x="97" y="36"/>
                  </a:lnTo>
                  <a:lnTo>
                    <a:pt x="107" y="29"/>
                  </a:lnTo>
                  <a:lnTo>
                    <a:pt x="102" y="26"/>
                  </a:lnTo>
                  <a:lnTo>
                    <a:pt x="97" y="17"/>
                  </a:lnTo>
                  <a:lnTo>
                    <a:pt x="98" y="14"/>
                  </a:lnTo>
                  <a:lnTo>
                    <a:pt x="95" y="10"/>
                  </a:lnTo>
                  <a:lnTo>
                    <a:pt x="93" y="7"/>
                  </a:lnTo>
                  <a:lnTo>
                    <a:pt x="90" y="10"/>
                  </a:lnTo>
                  <a:lnTo>
                    <a:pt x="88" y="10"/>
                  </a:lnTo>
                  <a:lnTo>
                    <a:pt x="85" y="9"/>
                  </a:lnTo>
                  <a:lnTo>
                    <a:pt x="83" y="10"/>
                  </a:lnTo>
                  <a:lnTo>
                    <a:pt x="81" y="9"/>
                  </a:lnTo>
                  <a:lnTo>
                    <a:pt x="79" y="7"/>
                  </a:lnTo>
                  <a:lnTo>
                    <a:pt x="74" y="7"/>
                  </a:lnTo>
                  <a:lnTo>
                    <a:pt x="71" y="2"/>
                  </a:lnTo>
                  <a:lnTo>
                    <a:pt x="67" y="0"/>
                  </a:lnTo>
                  <a:lnTo>
                    <a:pt x="66" y="2"/>
                  </a:lnTo>
                  <a:lnTo>
                    <a:pt x="66" y="7"/>
                  </a:lnTo>
                  <a:lnTo>
                    <a:pt x="60" y="9"/>
                  </a:lnTo>
                  <a:lnTo>
                    <a:pt x="57" y="9"/>
                  </a:lnTo>
                  <a:lnTo>
                    <a:pt x="57" y="12"/>
                  </a:lnTo>
                  <a:lnTo>
                    <a:pt x="55" y="12"/>
                  </a:lnTo>
                  <a:lnTo>
                    <a:pt x="53" y="16"/>
                  </a:lnTo>
                  <a:lnTo>
                    <a:pt x="52" y="16"/>
                  </a:lnTo>
                  <a:lnTo>
                    <a:pt x="50" y="21"/>
                  </a:lnTo>
                  <a:lnTo>
                    <a:pt x="48" y="21"/>
                  </a:lnTo>
                  <a:lnTo>
                    <a:pt x="45" y="17"/>
                  </a:lnTo>
                  <a:lnTo>
                    <a:pt x="45" y="19"/>
                  </a:lnTo>
                  <a:lnTo>
                    <a:pt x="43" y="19"/>
                  </a:lnTo>
                  <a:lnTo>
                    <a:pt x="41" y="24"/>
                  </a:lnTo>
                  <a:lnTo>
                    <a:pt x="38" y="21"/>
                  </a:lnTo>
                  <a:lnTo>
                    <a:pt x="34" y="24"/>
                  </a:lnTo>
                  <a:lnTo>
                    <a:pt x="27" y="21"/>
                  </a:lnTo>
                  <a:lnTo>
                    <a:pt x="26" y="24"/>
                  </a:lnTo>
                  <a:lnTo>
                    <a:pt x="26" y="22"/>
                  </a:lnTo>
                  <a:lnTo>
                    <a:pt x="22" y="22"/>
                  </a:lnTo>
                  <a:lnTo>
                    <a:pt x="22" y="24"/>
                  </a:lnTo>
                  <a:lnTo>
                    <a:pt x="21" y="24"/>
                  </a:lnTo>
                  <a:lnTo>
                    <a:pt x="19" y="28"/>
                  </a:lnTo>
                  <a:lnTo>
                    <a:pt x="21" y="29"/>
                  </a:lnTo>
                  <a:lnTo>
                    <a:pt x="14" y="31"/>
                  </a:lnTo>
                  <a:lnTo>
                    <a:pt x="15" y="36"/>
                  </a:lnTo>
                  <a:lnTo>
                    <a:pt x="14" y="38"/>
                  </a:lnTo>
                  <a:lnTo>
                    <a:pt x="7" y="35"/>
                  </a:lnTo>
                  <a:lnTo>
                    <a:pt x="5" y="38"/>
                  </a:lnTo>
                  <a:lnTo>
                    <a:pt x="5" y="40"/>
                  </a:lnTo>
                  <a:lnTo>
                    <a:pt x="5" y="43"/>
                  </a:lnTo>
                  <a:lnTo>
                    <a:pt x="3" y="47"/>
                  </a:lnTo>
                  <a:lnTo>
                    <a:pt x="2" y="45"/>
                  </a:lnTo>
                  <a:lnTo>
                    <a:pt x="0" y="48"/>
                  </a:lnTo>
                  <a:lnTo>
                    <a:pt x="21" y="47"/>
                  </a:lnTo>
                  <a:lnTo>
                    <a:pt x="21" y="43"/>
                  </a:lnTo>
                  <a:lnTo>
                    <a:pt x="36" y="4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8" name="Freeform 54"/>
            <p:cNvSpPr>
              <a:spLocks/>
            </p:cNvSpPr>
            <p:nvPr/>
          </p:nvSpPr>
          <p:spPr bwMode="auto">
            <a:xfrm>
              <a:off x="2641600" y="3865563"/>
              <a:ext cx="107950" cy="85725"/>
            </a:xfrm>
            <a:custGeom>
              <a:avLst/>
              <a:gdLst/>
              <a:ahLst/>
              <a:cxnLst>
                <a:cxn ang="0">
                  <a:pos x="35" y="54"/>
                </a:cxn>
                <a:cxn ang="0">
                  <a:pos x="35" y="52"/>
                </a:cxn>
                <a:cxn ang="0">
                  <a:pos x="40" y="50"/>
                </a:cxn>
                <a:cxn ang="0">
                  <a:pos x="38" y="45"/>
                </a:cxn>
                <a:cxn ang="0">
                  <a:pos x="47" y="45"/>
                </a:cxn>
                <a:cxn ang="0">
                  <a:pos x="59" y="36"/>
                </a:cxn>
                <a:cxn ang="0">
                  <a:pos x="59" y="33"/>
                </a:cxn>
                <a:cxn ang="0">
                  <a:pos x="68" y="24"/>
                </a:cxn>
                <a:cxn ang="0">
                  <a:pos x="52" y="7"/>
                </a:cxn>
                <a:cxn ang="0">
                  <a:pos x="37" y="7"/>
                </a:cxn>
                <a:cxn ang="0">
                  <a:pos x="37" y="5"/>
                </a:cxn>
                <a:cxn ang="0">
                  <a:pos x="35" y="2"/>
                </a:cxn>
                <a:cxn ang="0">
                  <a:pos x="33" y="4"/>
                </a:cxn>
                <a:cxn ang="0">
                  <a:pos x="33" y="2"/>
                </a:cxn>
                <a:cxn ang="0">
                  <a:pos x="14" y="0"/>
                </a:cxn>
                <a:cxn ang="0">
                  <a:pos x="4" y="4"/>
                </a:cxn>
                <a:cxn ang="0">
                  <a:pos x="0" y="9"/>
                </a:cxn>
                <a:cxn ang="0">
                  <a:pos x="5" y="14"/>
                </a:cxn>
                <a:cxn ang="0">
                  <a:pos x="7" y="14"/>
                </a:cxn>
                <a:cxn ang="0">
                  <a:pos x="12" y="23"/>
                </a:cxn>
                <a:cxn ang="0">
                  <a:pos x="21" y="29"/>
                </a:cxn>
                <a:cxn ang="0">
                  <a:pos x="21" y="31"/>
                </a:cxn>
                <a:cxn ang="0">
                  <a:pos x="23" y="35"/>
                </a:cxn>
                <a:cxn ang="0">
                  <a:pos x="26" y="38"/>
                </a:cxn>
                <a:cxn ang="0">
                  <a:pos x="28" y="45"/>
                </a:cxn>
                <a:cxn ang="0">
                  <a:pos x="31" y="47"/>
                </a:cxn>
                <a:cxn ang="0">
                  <a:pos x="31" y="48"/>
                </a:cxn>
                <a:cxn ang="0">
                  <a:pos x="31" y="52"/>
                </a:cxn>
                <a:cxn ang="0">
                  <a:pos x="35" y="54"/>
                </a:cxn>
              </a:cxnLst>
              <a:rect l="0" t="0" r="r" b="b"/>
              <a:pathLst>
                <a:path w="68" h="54">
                  <a:moveTo>
                    <a:pt x="35" y="54"/>
                  </a:moveTo>
                  <a:lnTo>
                    <a:pt x="35" y="52"/>
                  </a:lnTo>
                  <a:lnTo>
                    <a:pt x="40" y="50"/>
                  </a:lnTo>
                  <a:lnTo>
                    <a:pt x="38" y="45"/>
                  </a:lnTo>
                  <a:lnTo>
                    <a:pt x="47" y="45"/>
                  </a:lnTo>
                  <a:lnTo>
                    <a:pt x="59" y="36"/>
                  </a:lnTo>
                  <a:lnTo>
                    <a:pt x="59" y="33"/>
                  </a:lnTo>
                  <a:lnTo>
                    <a:pt x="68" y="24"/>
                  </a:lnTo>
                  <a:lnTo>
                    <a:pt x="52" y="7"/>
                  </a:lnTo>
                  <a:lnTo>
                    <a:pt x="37" y="7"/>
                  </a:lnTo>
                  <a:lnTo>
                    <a:pt x="37" y="5"/>
                  </a:lnTo>
                  <a:lnTo>
                    <a:pt x="35" y="2"/>
                  </a:lnTo>
                  <a:lnTo>
                    <a:pt x="33" y="4"/>
                  </a:lnTo>
                  <a:lnTo>
                    <a:pt x="33" y="2"/>
                  </a:lnTo>
                  <a:lnTo>
                    <a:pt x="14" y="0"/>
                  </a:lnTo>
                  <a:lnTo>
                    <a:pt x="4" y="4"/>
                  </a:lnTo>
                  <a:lnTo>
                    <a:pt x="0" y="9"/>
                  </a:lnTo>
                  <a:lnTo>
                    <a:pt x="5" y="14"/>
                  </a:lnTo>
                  <a:lnTo>
                    <a:pt x="7" y="14"/>
                  </a:lnTo>
                  <a:lnTo>
                    <a:pt x="12" y="23"/>
                  </a:lnTo>
                  <a:lnTo>
                    <a:pt x="21" y="29"/>
                  </a:lnTo>
                  <a:lnTo>
                    <a:pt x="21" y="31"/>
                  </a:lnTo>
                  <a:lnTo>
                    <a:pt x="23" y="35"/>
                  </a:lnTo>
                  <a:lnTo>
                    <a:pt x="26" y="38"/>
                  </a:lnTo>
                  <a:lnTo>
                    <a:pt x="28" y="45"/>
                  </a:lnTo>
                  <a:lnTo>
                    <a:pt x="31" y="47"/>
                  </a:lnTo>
                  <a:lnTo>
                    <a:pt x="31" y="48"/>
                  </a:lnTo>
                  <a:lnTo>
                    <a:pt x="31" y="52"/>
                  </a:lnTo>
                  <a:lnTo>
                    <a:pt x="35" y="5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9" name="Freeform 55"/>
            <p:cNvSpPr>
              <a:spLocks/>
            </p:cNvSpPr>
            <p:nvPr/>
          </p:nvSpPr>
          <p:spPr bwMode="auto">
            <a:xfrm>
              <a:off x="2619375" y="3827463"/>
              <a:ext cx="195263" cy="76200"/>
            </a:xfrm>
            <a:custGeom>
              <a:avLst/>
              <a:gdLst/>
              <a:ahLst/>
              <a:cxnLst>
                <a:cxn ang="0">
                  <a:pos x="109" y="0"/>
                </a:cxn>
                <a:cxn ang="0">
                  <a:pos x="94" y="0"/>
                </a:cxn>
                <a:cxn ang="0">
                  <a:pos x="63" y="0"/>
                </a:cxn>
                <a:cxn ang="0">
                  <a:pos x="38" y="0"/>
                </a:cxn>
                <a:cxn ang="0">
                  <a:pos x="38" y="5"/>
                </a:cxn>
                <a:cxn ang="0">
                  <a:pos x="35" y="5"/>
                </a:cxn>
                <a:cxn ang="0">
                  <a:pos x="33" y="9"/>
                </a:cxn>
                <a:cxn ang="0">
                  <a:pos x="30" y="9"/>
                </a:cxn>
                <a:cxn ang="0">
                  <a:pos x="26" y="12"/>
                </a:cxn>
                <a:cxn ang="0">
                  <a:pos x="25" y="10"/>
                </a:cxn>
                <a:cxn ang="0">
                  <a:pos x="21" y="12"/>
                </a:cxn>
                <a:cxn ang="0">
                  <a:pos x="19" y="15"/>
                </a:cxn>
                <a:cxn ang="0">
                  <a:pos x="13" y="19"/>
                </a:cxn>
                <a:cxn ang="0">
                  <a:pos x="7" y="19"/>
                </a:cxn>
                <a:cxn ang="0">
                  <a:pos x="4" y="24"/>
                </a:cxn>
                <a:cxn ang="0">
                  <a:pos x="2" y="24"/>
                </a:cxn>
                <a:cxn ang="0">
                  <a:pos x="0" y="28"/>
                </a:cxn>
                <a:cxn ang="0">
                  <a:pos x="18" y="28"/>
                </a:cxn>
                <a:cxn ang="0">
                  <a:pos x="28" y="24"/>
                </a:cxn>
                <a:cxn ang="0">
                  <a:pos x="47" y="26"/>
                </a:cxn>
                <a:cxn ang="0">
                  <a:pos x="47" y="28"/>
                </a:cxn>
                <a:cxn ang="0">
                  <a:pos x="49" y="26"/>
                </a:cxn>
                <a:cxn ang="0">
                  <a:pos x="51" y="29"/>
                </a:cxn>
                <a:cxn ang="0">
                  <a:pos x="51" y="31"/>
                </a:cxn>
                <a:cxn ang="0">
                  <a:pos x="66" y="31"/>
                </a:cxn>
                <a:cxn ang="0">
                  <a:pos x="82" y="48"/>
                </a:cxn>
                <a:cxn ang="0">
                  <a:pos x="89" y="47"/>
                </a:cxn>
                <a:cxn ang="0">
                  <a:pos x="94" y="45"/>
                </a:cxn>
                <a:cxn ang="0">
                  <a:pos x="99" y="36"/>
                </a:cxn>
                <a:cxn ang="0">
                  <a:pos x="104" y="34"/>
                </a:cxn>
                <a:cxn ang="0">
                  <a:pos x="109" y="34"/>
                </a:cxn>
                <a:cxn ang="0">
                  <a:pos x="113" y="33"/>
                </a:cxn>
                <a:cxn ang="0">
                  <a:pos x="113" y="29"/>
                </a:cxn>
                <a:cxn ang="0">
                  <a:pos x="109" y="29"/>
                </a:cxn>
                <a:cxn ang="0">
                  <a:pos x="113" y="24"/>
                </a:cxn>
                <a:cxn ang="0">
                  <a:pos x="108" y="21"/>
                </a:cxn>
                <a:cxn ang="0">
                  <a:pos x="113" y="19"/>
                </a:cxn>
                <a:cxn ang="0">
                  <a:pos x="114" y="22"/>
                </a:cxn>
                <a:cxn ang="0">
                  <a:pos x="118" y="22"/>
                </a:cxn>
                <a:cxn ang="0">
                  <a:pos x="123" y="17"/>
                </a:cxn>
                <a:cxn ang="0">
                  <a:pos x="121" y="12"/>
                </a:cxn>
                <a:cxn ang="0">
                  <a:pos x="120" y="17"/>
                </a:cxn>
                <a:cxn ang="0">
                  <a:pos x="118" y="12"/>
                </a:cxn>
                <a:cxn ang="0">
                  <a:pos x="111" y="14"/>
                </a:cxn>
                <a:cxn ang="0">
                  <a:pos x="109" y="12"/>
                </a:cxn>
                <a:cxn ang="0">
                  <a:pos x="109" y="10"/>
                </a:cxn>
                <a:cxn ang="0">
                  <a:pos x="111" y="7"/>
                </a:cxn>
                <a:cxn ang="0">
                  <a:pos x="113" y="10"/>
                </a:cxn>
                <a:cxn ang="0">
                  <a:pos x="118" y="7"/>
                </a:cxn>
                <a:cxn ang="0">
                  <a:pos x="121" y="9"/>
                </a:cxn>
                <a:cxn ang="0">
                  <a:pos x="121" y="10"/>
                </a:cxn>
                <a:cxn ang="0">
                  <a:pos x="120" y="3"/>
                </a:cxn>
                <a:cxn ang="0">
                  <a:pos x="121" y="0"/>
                </a:cxn>
                <a:cxn ang="0">
                  <a:pos x="109" y="0"/>
                </a:cxn>
              </a:cxnLst>
              <a:rect l="0" t="0" r="r" b="b"/>
              <a:pathLst>
                <a:path w="123" h="48">
                  <a:moveTo>
                    <a:pt x="109" y="0"/>
                  </a:moveTo>
                  <a:lnTo>
                    <a:pt x="94" y="0"/>
                  </a:lnTo>
                  <a:lnTo>
                    <a:pt x="63" y="0"/>
                  </a:lnTo>
                  <a:lnTo>
                    <a:pt x="38" y="0"/>
                  </a:lnTo>
                  <a:lnTo>
                    <a:pt x="38" y="5"/>
                  </a:lnTo>
                  <a:lnTo>
                    <a:pt x="35" y="5"/>
                  </a:lnTo>
                  <a:lnTo>
                    <a:pt x="33" y="9"/>
                  </a:lnTo>
                  <a:lnTo>
                    <a:pt x="30" y="9"/>
                  </a:lnTo>
                  <a:lnTo>
                    <a:pt x="26" y="12"/>
                  </a:lnTo>
                  <a:lnTo>
                    <a:pt x="25" y="10"/>
                  </a:lnTo>
                  <a:lnTo>
                    <a:pt x="21" y="12"/>
                  </a:lnTo>
                  <a:lnTo>
                    <a:pt x="19" y="15"/>
                  </a:lnTo>
                  <a:lnTo>
                    <a:pt x="13" y="19"/>
                  </a:lnTo>
                  <a:lnTo>
                    <a:pt x="7" y="19"/>
                  </a:lnTo>
                  <a:lnTo>
                    <a:pt x="4" y="24"/>
                  </a:lnTo>
                  <a:lnTo>
                    <a:pt x="2" y="24"/>
                  </a:lnTo>
                  <a:lnTo>
                    <a:pt x="0" y="28"/>
                  </a:lnTo>
                  <a:lnTo>
                    <a:pt x="18" y="28"/>
                  </a:lnTo>
                  <a:lnTo>
                    <a:pt x="28" y="24"/>
                  </a:lnTo>
                  <a:lnTo>
                    <a:pt x="47" y="26"/>
                  </a:lnTo>
                  <a:lnTo>
                    <a:pt x="47" y="28"/>
                  </a:lnTo>
                  <a:lnTo>
                    <a:pt x="49" y="26"/>
                  </a:lnTo>
                  <a:lnTo>
                    <a:pt x="51" y="29"/>
                  </a:lnTo>
                  <a:lnTo>
                    <a:pt x="51" y="31"/>
                  </a:lnTo>
                  <a:lnTo>
                    <a:pt x="66" y="31"/>
                  </a:lnTo>
                  <a:lnTo>
                    <a:pt x="82" y="48"/>
                  </a:lnTo>
                  <a:lnTo>
                    <a:pt x="89" y="47"/>
                  </a:lnTo>
                  <a:lnTo>
                    <a:pt x="94" y="45"/>
                  </a:lnTo>
                  <a:lnTo>
                    <a:pt x="99" y="36"/>
                  </a:lnTo>
                  <a:lnTo>
                    <a:pt x="104" y="34"/>
                  </a:lnTo>
                  <a:lnTo>
                    <a:pt x="109" y="34"/>
                  </a:lnTo>
                  <a:lnTo>
                    <a:pt x="113" y="33"/>
                  </a:lnTo>
                  <a:lnTo>
                    <a:pt x="113" y="29"/>
                  </a:lnTo>
                  <a:lnTo>
                    <a:pt x="109" y="29"/>
                  </a:lnTo>
                  <a:lnTo>
                    <a:pt x="113" y="24"/>
                  </a:lnTo>
                  <a:lnTo>
                    <a:pt x="108" y="21"/>
                  </a:lnTo>
                  <a:lnTo>
                    <a:pt x="113" y="19"/>
                  </a:lnTo>
                  <a:lnTo>
                    <a:pt x="114" y="22"/>
                  </a:lnTo>
                  <a:lnTo>
                    <a:pt x="118" y="22"/>
                  </a:lnTo>
                  <a:lnTo>
                    <a:pt x="123" y="17"/>
                  </a:lnTo>
                  <a:lnTo>
                    <a:pt x="121" y="12"/>
                  </a:lnTo>
                  <a:lnTo>
                    <a:pt x="120" y="17"/>
                  </a:lnTo>
                  <a:lnTo>
                    <a:pt x="118" y="12"/>
                  </a:lnTo>
                  <a:lnTo>
                    <a:pt x="111" y="14"/>
                  </a:lnTo>
                  <a:lnTo>
                    <a:pt x="109" y="12"/>
                  </a:lnTo>
                  <a:lnTo>
                    <a:pt x="109" y="10"/>
                  </a:lnTo>
                  <a:lnTo>
                    <a:pt x="111" y="7"/>
                  </a:lnTo>
                  <a:lnTo>
                    <a:pt x="113" y="10"/>
                  </a:lnTo>
                  <a:lnTo>
                    <a:pt x="118" y="7"/>
                  </a:lnTo>
                  <a:lnTo>
                    <a:pt x="121" y="9"/>
                  </a:lnTo>
                  <a:lnTo>
                    <a:pt x="121" y="10"/>
                  </a:lnTo>
                  <a:lnTo>
                    <a:pt x="120" y="3"/>
                  </a:lnTo>
                  <a:lnTo>
                    <a:pt x="121" y="0"/>
                  </a:lnTo>
                  <a:lnTo>
                    <a:pt x="109"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0" name="Freeform 56"/>
            <p:cNvSpPr>
              <a:spLocks/>
            </p:cNvSpPr>
            <p:nvPr/>
          </p:nvSpPr>
          <p:spPr bwMode="auto">
            <a:xfrm>
              <a:off x="2636838" y="3748088"/>
              <a:ext cx="174625" cy="79375"/>
            </a:xfrm>
            <a:custGeom>
              <a:avLst/>
              <a:gdLst/>
              <a:ahLst/>
              <a:cxnLst>
                <a:cxn ang="0">
                  <a:pos x="98" y="50"/>
                </a:cxn>
                <a:cxn ang="0">
                  <a:pos x="83" y="50"/>
                </a:cxn>
                <a:cxn ang="0">
                  <a:pos x="52" y="50"/>
                </a:cxn>
                <a:cxn ang="0">
                  <a:pos x="0" y="50"/>
                </a:cxn>
                <a:cxn ang="0">
                  <a:pos x="7" y="48"/>
                </a:cxn>
                <a:cxn ang="0">
                  <a:pos x="10" y="45"/>
                </a:cxn>
                <a:cxn ang="0">
                  <a:pos x="14" y="41"/>
                </a:cxn>
                <a:cxn ang="0">
                  <a:pos x="24" y="34"/>
                </a:cxn>
                <a:cxn ang="0">
                  <a:pos x="24" y="38"/>
                </a:cxn>
                <a:cxn ang="0">
                  <a:pos x="26" y="38"/>
                </a:cxn>
                <a:cxn ang="0">
                  <a:pos x="27" y="40"/>
                </a:cxn>
                <a:cxn ang="0">
                  <a:pos x="33" y="38"/>
                </a:cxn>
                <a:cxn ang="0">
                  <a:pos x="34" y="40"/>
                </a:cxn>
                <a:cxn ang="0">
                  <a:pos x="38" y="38"/>
                </a:cxn>
                <a:cxn ang="0">
                  <a:pos x="40" y="36"/>
                </a:cxn>
                <a:cxn ang="0">
                  <a:pos x="45" y="36"/>
                </a:cxn>
                <a:cxn ang="0">
                  <a:pos x="46" y="34"/>
                </a:cxn>
                <a:cxn ang="0">
                  <a:pos x="48" y="33"/>
                </a:cxn>
                <a:cxn ang="0">
                  <a:pos x="46" y="31"/>
                </a:cxn>
                <a:cxn ang="0">
                  <a:pos x="53" y="21"/>
                </a:cxn>
                <a:cxn ang="0">
                  <a:pos x="55" y="15"/>
                </a:cxn>
                <a:cxn ang="0">
                  <a:pos x="60" y="19"/>
                </a:cxn>
                <a:cxn ang="0">
                  <a:pos x="65" y="10"/>
                </a:cxn>
                <a:cxn ang="0">
                  <a:pos x="67" y="12"/>
                </a:cxn>
                <a:cxn ang="0">
                  <a:pos x="72" y="5"/>
                </a:cxn>
                <a:cxn ang="0">
                  <a:pos x="74" y="0"/>
                </a:cxn>
                <a:cxn ang="0">
                  <a:pos x="81" y="5"/>
                </a:cxn>
                <a:cxn ang="0">
                  <a:pos x="83" y="2"/>
                </a:cxn>
                <a:cxn ang="0">
                  <a:pos x="86" y="3"/>
                </a:cxn>
                <a:cxn ang="0">
                  <a:pos x="86" y="5"/>
                </a:cxn>
                <a:cxn ang="0">
                  <a:pos x="86" y="7"/>
                </a:cxn>
                <a:cxn ang="0">
                  <a:pos x="91" y="8"/>
                </a:cxn>
                <a:cxn ang="0">
                  <a:pos x="93" y="12"/>
                </a:cxn>
                <a:cxn ang="0">
                  <a:pos x="93" y="14"/>
                </a:cxn>
                <a:cxn ang="0">
                  <a:pos x="90" y="17"/>
                </a:cxn>
                <a:cxn ang="0">
                  <a:pos x="90" y="19"/>
                </a:cxn>
                <a:cxn ang="0">
                  <a:pos x="103" y="27"/>
                </a:cxn>
                <a:cxn ang="0">
                  <a:pos x="102" y="33"/>
                </a:cxn>
                <a:cxn ang="0">
                  <a:pos x="105" y="38"/>
                </a:cxn>
                <a:cxn ang="0">
                  <a:pos x="103" y="40"/>
                </a:cxn>
                <a:cxn ang="0">
                  <a:pos x="105" y="43"/>
                </a:cxn>
                <a:cxn ang="0">
                  <a:pos x="102" y="43"/>
                </a:cxn>
                <a:cxn ang="0">
                  <a:pos x="100" y="45"/>
                </a:cxn>
                <a:cxn ang="0">
                  <a:pos x="109" y="46"/>
                </a:cxn>
                <a:cxn ang="0">
                  <a:pos x="110" y="50"/>
                </a:cxn>
                <a:cxn ang="0">
                  <a:pos x="98" y="50"/>
                </a:cxn>
              </a:cxnLst>
              <a:rect l="0" t="0" r="r" b="b"/>
              <a:pathLst>
                <a:path w="110" h="50">
                  <a:moveTo>
                    <a:pt x="98" y="50"/>
                  </a:moveTo>
                  <a:lnTo>
                    <a:pt x="83" y="50"/>
                  </a:lnTo>
                  <a:lnTo>
                    <a:pt x="52" y="50"/>
                  </a:lnTo>
                  <a:lnTo>
                    <a:pt x="0" y="50"/>
                  </a:lnTo>
                  <a:lnTo>
                    <a:pt x="7" y="48"/>
                  </a:lnTo>
                  <a:lnTo>
                    <a:pt x="10" y="45"/>
                  </a:lnTo>
                  <a:lnTo>
                    <a:pt x="14" y="41"/>
                  </a:lnTo>
                  <a:lnTo>
                    <a:pt x="24" y="34"/>
                  </a:lnTo>
                  <a:lnTo>
                    <a:pt x="24" y="38"/>
                  </a:lnTo>
                  <a:lnTo>
                    <a:pt x="26" y="38"/>
                  </a:lnTo>
                  <a:lnTo>
                    <a:pt x="27" y="40"/>
                  </a:lnTo>
                  <a:lnTo>
                    <a:pt x="33" y="38"/>
                  </a:lnTo>
                  <a:lnTo>
                    <a:pt x="34" y="40"/>
                  </a:lnTo>
                  <a:lnTo>
                    <a:pt x="38" y="38"/>
                  </a:lnTo>
                  <a:lnTo>
                    <a:pt x="40" y="36"/>
                  </a:lnTo>
                  <a:lnTo>
                    <a:pt x="45" y="36"/>
                  </a:lnTo>
                  <a:lnTo>
                    <a:pt x="46" y="34"/>
                  </a:lnTo>
                  <a:lnTo>
                    <a:pt x="48" y="33"/>
                  </a:lnTo>
                  <a:lnTo>
                    <a:pt x="46" y="31"/>
                  </a:lnTo>
                  <a:lnTo>
                    <a:pt x="53" y="21"/>
                  </a:lnTo>
                  <a:lnTo>
                    <a:pt x="55" y="15"/>
                  </a:lnTo>
                  <a:lnTo>
                    <a:pt x="60" y="19"/>
                  </a:lnTo>
                  <a:lnTo>
                    <a:pt x="65" y="10"/>
                  </a:lnTo>
                  <a:lnTo>
                    <a:pt x="67" y="12"/>
                  </a:lnTo>
                  <a:lnTo>
                    <a:pt x="72" y="5"/>
                  </a:lnTo>
                  <a:lnTo>
                    <a:pt x="74" y="0"/>
                  </a:lnTo>
                  <a:lnTo>
                    <a:pt x="81" y="5"/>
                  </a:lnTo>
                  <a:lnTo>
                    <a:pt x="83" y="2"/>
                  </a:lnTo>
                  <a:lnTo>
                    <a:pt x="86" y="3"/>
                  </a:lnTo>
                  <a:lnTo>
                    <a:pt x="86" y="5"/>
                  </a:lnTo>
                  <a:lnTo>
                    <a:pt x="86" y="7"/>
                  </a:lnTo>
                  <a:lnTo>
                    <a:pt x="91" y="8"/>
                  </a:lnTo>
                  <a:lnTo>
                    <a:pt x="93" y="12"/>
                  </a:lnTo>
                  <a:lnTo>
                    <a:pt x="93" y="14"/>
                  </a:lnTo>
                  <a:lnTo>
                    <a:pt x="90" y="17"/>
                  </a:lnTo>
                  <a:lnTo>
                    <a:pt x="90" y="19"/>
                  </a:lnTo>
                  <a:lnTo>
                    <a:pt x="103" y="27"/>
                  </a:lnTo>
                  <a:lnTo>
                    <a:pt x="102" y="33"/>
                  </a:lnTo>
                  <a:lnTo>
                    <a:pt x="105" y="38"/>
                  </a:lnTo>
                  <a:lnTo>
                    <a:pt x="103" y="40"/>
                  </a:lnTo>
                  <a:lnTo>
                    <a:pt x="105" y="43"/>
                  </a:lnTo>
                  <a:lnTo>
                    <a:pt x="102" y="43"/>
                  </a:lnTo>
                  <a:lnTo>
                    <a:pt x="100" y="45"/>
                  </a:lnTo>
                  <a:lnTo>
                    <a:pt x="109" y="46"/>
                  </a:lnTo>
                  <a:lnTo>
                    <a:pt x="110" y="50"/>
                  </a:lnTo>
                  <a:lnTo>
                    <a:pt x="98" y="5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1" name="Freeform 57"/>
            <p:cNvSpPr>
              <a:spLocks/>
            </p:cNvSpPr>
            <p:nvPr/>
          </p:nvSpPr>
          <p:spPr bwMode="auto">
            <a:xfrm>
              <a:off x="2659063" y="3711576"/>
              <a:ext cx="109538" cy="100013"/>
            </a:xfrm>
            <a:custGeom>
              <a:avLst/>
              <a:gdLst/>
              <a:ahLst/>
              <a:cxnLst>
                <a:cxn ang="0">
                  <a:pos x="1" y="42"/>
                </a:cxn>
                <a:cxn ang="0">
                  <a:pos x="5" y="42"/>
                </a:cxn>
                <a:cxn ang="0">
                  <a:pos x="8" y="31"/>
                </a:cxn>
                <a:cxn ang="0">
                  <a:pos x="10" y="31"/>
                </a:cxn>
                <a:cxn ang="0">
                  <a:pos x="10" y="33"/>
                </a:cxn>
                <a:cxn ang="0">
                  <a:pos x="12" y="31"/>
                </a:cxn>
                <a:cxn ang="0">
                  <a:pos x="12" y="30"/>
                </a:cxn>
                <a:cxn ang="0">
                  <a:pos x="13" y="26"/>
                </a:cxn>
                <a:cxn ang="0">
                  <a:pos x="17" y="23"/>
                </a:cxn>
                <a:cxn ang="0">
                  <a:pos x="19" y="25"/>
                </a:cxn>
                <a:cxn ang="0">
                  <a:pos x="20" y="25"/>
                </a:cxn>
                <a:cxn ang="0">
                  <a:pos x="24" y="19"/>
                </a:cxn>
                <a:cxn ang="0">
                  <a:pos x="29" y="7"/>
                </a:cxn>
                <a:cxn ang="0">
                  <a:pos x="27" y="2"/>
                </a:cxn>
                <a:cxn ang="0">
                  <a:pos x="29" y="0"/>
                </a:cxn>
                <a:cxn ang="0">
                  <a:pos x="29" y="18"/>
                </a:cxn>
                <a:cxn ang="0">
                  <a:pos x="45" y="18"/>
                </a:cxn>
                <a:cxn ang="0">
                  <a:pos x="45" y="28"/>
                </a:cxn>
                <a:cxn ang="0">
                  <a:pos x="50" y="23"/>
                </a:cxn>
                <a:cxn ang="0">
                  <a:pos x="51" y="23"/>
                </a:cxn>
                <a:cxn ang="0">
                  <a:pos x="55" y="19"/>
                </a:cxn>
                <a:cxn ang="0">
                  <a:pos x="57" y="21"/>
                </a:cxn>
                <a:cxn ang="0">
                  <a:pos x="58" y="21"/>
                </a:cxn>
                <a:cxn ang="0">
                  <a:pos x="58" y="19"/>
                </a:cxn>
                <a:cxn ang="0">
                  <a:pos x="62" y="18"/>
                </a:cxn>
                <a:cxn ang="0">
                  <a:pos x="67" y="19"/>
                </a:cxn>
                <a:cxn ang="0">
                  <a:pos x="69" y="25"/>
                </a:cxn>
                <a:cxn ang="0">
                  <a:pos x="67" y="28"/>
                </a:cxn>
                <a:cxn ang="0">
                  <a:pos x="60" y="23"/>
                </a:cxn>
                <a:cxn ang="0">
                  <a:pos x="58" y="28"/>
                </a:cxn>
                <a:cxn ang="0">
                  <a:pos x="53" y="35"/>
                </a:cxn>
                <a:cxn ang="0">
                  <a:pos x="51" y="33"/>
                </a:cxn>
                <a:cxn ang="0">
                  <a:pos x="46" y="42"/>
                </a:cxn>
                <a:cxn ang="0">
                  <a:pos x="41" y="38"/>
                </a:cxn>
                <a:cxn ang="0">
                  <a:pos x="39" y="44"/>
                </a:cxn>
                <a:cxn ang="0">
                  <a:pos x="32" y="54"/>
                </a:cxn>
                <a:cxn ang="0">
                  <a:pos x="34" y="56"/>
                </a:cxn>
                <a:cxn ang="0">
                  <a:pos x="32" y="57"/>
                </a:cxn>
                <a:cxn ang="0">
                  <a:pos x="31" y="59"/>
                </a:cxn>
                <a:cxn ang="0">
                  <a:pos x="26" y="59"/>
                </a:cxn>
                <a:cxn ang="0">
                  <a:pos x="24" y="61"/>
                </a:cxn>
                <a:cxn ang="0">
                  <a:pos x="20" y="63"/>
                </a:cxn>
                <a:cxn ang="0">
                  <a:pos x="19" y="61"/>
                </a:cxn>
                <a:cxn ang="0">
                  <a:pos x="13" y="63"/>
                </a:cxn>
                <a:cxn ang="0">
                  <a:pos x="12" y="61"/>
                </a:cxn>
                <a:cxn ang="0">
                  <a:pos x="10" y="61"/>
                </a:cxn>
                <a:cxn ang="0">
                  <a:pos x="10" y="57"/>
                </a:cxn>
                <a:cxn ang="0">
                  <a:pos x="5" y="54"/>
                </a:cxn>
                <a:cxn ang="0">
                  <a:pos x="0" y="45"/>
                </a:cxn>
                <a:cxn ang="0">
                  <a:pos x="1" y="42"/>
                </a:cxn>
              </a:cxnLst>
              <a:rect l="0" t="0" r="r" b="b"/>
              <a:pathLst>
                <a:path w="69" h="63">
                  <a:moveTo>
                    <a:pt x="1" y="42"/>
                  </a:moveTo>
                  <a:lnTo>
                    <a:pt x="5" y="42"/>
                  </a:lnTo>
                  <a:lnTo>
                    <a:pt x="8" y="31"/>
                  </a:lnTo>
                  <a:lnTo>
                    <a:pt x="10" y="31"/>
                  </a:lnTo>
                  <a:lnTo>
                    <a:pt x="10" y="33"/>
                  </a:lnTo>
                  <a:lnTo>
                    <a:pt x="12" y="31"/>
                  </a:lnTo>
                  <a:lnTo>
                    <a:pt x="12" y="30"/>
                  </a:lnTo>
                  <a:lnTo>
                    <a:pt x="13" y="26"/>
                  </a:lnTo>
                  <a:lnTo>
                    <a:pt x="17" y="23"/>
                  </a:lnTo>
                  <a:lnTo>
                    <a:pt x="19" y="25"/>
                  </a:lnTo>
                  <a:lnTo>
                    <a:pt x="20" y="25"/>
                  </a:lnTo>
                  <a:lnTo>
                    <a:pt x="24" y="19"/>
                  </a:lnTo>
                  <a:lnTo>
                    <a:pt x="29" y="7"/>
                  </a:lnTo>
                  <a:lnTo>
                    <a:pt x="27" y="2"/>
                  </a:lnTo>
                  <a:lnTo>
                    <a:pt x="29" y="0"/>
                  </a:lnTo>
                  <a:lnTo>
                    <a:pt x="29" y="18"/>
                  </a:lnTo>
                  <a:lnTo>
                    <a:pt x="45" y="18"/>
                  </a:lnTo>
                  <a:lnTo>
                    <a:pt x="45" y="28"/>
                  </a:lnTo>
                  <a:lnTo>
                    <a:pt x="50" y="23"/>
                  </a:lnTo>
                  <a:lnTo>
                    <a:pt x="51" y="23"/>
                  </a:lnTo>
                  <a:lnTo>
                    <a:pt x="55" y="19"/>
                  </a:lnTo>
                  <a:lnTo>
                    <a:pt x="57" y="21"/>
                  </a:lnTo>
                  <a:lnTo>
                    <a:pt x="58" y="21"/>
                  </a:lnTo>
                  <a:lnTo>
                    <a:pt x="58" y="19"/>
                  </a:lnTo>
                  <a:lnTo>
                    <a:pt x="62" y="18"/>
                  </a:lnTo>
                  <a:lnTo>
                    <a:pt x="67" y="19"/>
                  </a:lnTo>
                  <a:lnTo>
                    <a:pt x="69" y="25"/>
                  </a:lnTo>
                  <a:lnTo>
                    <a:pt x="67" y="28"/>
                  </a:lnTo>
                  <a:lnTo>
                    <a:pt x="60" y="23"/>
                  </a:lnTo>
                  <a:lnTo>
                    <a:pt x="58" y="28"/>
                  </a:lnTo>
                  <a:lnTo>
                    <a:pt x="53" y="35"/>
                  </a:lnTo>
                  <a:lnTo>
                    <a:pt x="51" y="33"/>
                  </a:lnTo>
                  <a:lnTo>
                    <a:pt x="46" y="42"/>
                  </a:lnTo>
                  <a:lnTo>
                    <a:pt x="41" y="38"/>
                  </a:lnTo>
                  <a:lnTo>
                    <a:pt x="39" y="44"/>
                  </a:lnTo>
                  <a:lnTo>
                    <a:pt x="32" y="54"/>
                  </a:lnTo>
                  <a:lnTo>
                    <a:pt x="34" y="56"/>
                  </a:lnTo>
                  <a:lnTo>
                    <a:pt x="32" y="57"/>
                  </a:lnTo>
                  <a:lnTo>
                    <a:pt x="31" y="59"/>
                  </a:lnTo>
                  <a:lnTo>
                    <a:pt x="26" y="59"/>
                  </a:lnTo>
                  <a:lnTo>
                    <a:pt x="24" y="61"/>
                  </a:lnTo>
                  <a:lnTo>
                    <a:pt x="20" y="63"/>
                  </a:lnTo>
                  <a:lnTo>
                    <a:pt x="19" y="61"/>
                  </a:lnTo>
                  <a:lnTo>
                    <a:pt x="13" y="63"/>
                  </a:lnTo>
                  <a:lnTo>
                    <a:pt x="12" y="61"/>
                  </a:lnTo>
                  <a:lnTo>
                    <a:pt x="10" y="61"/>
                  </a:lnTo>
                  <a:lnTo>
                    <a:pt x="10" y="57"/>
                  </a:lnTo>
                  <a:lnTo>
                    <a:pt x="5" y="54"/>
                  </a:lnTo>
                  <a:lnTo>
                    <a:pt x="0" y="45"/>
                  </a:lnTo>
                  <a:lnTo>
                    <a:pt x="1" y="4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Freeform 58"/>
            <p:cNvSpPr>
              <a:spLocks/>
            </p:cNvSpPr>
            <p:nvPr/>
          </p:nvSpPr>
          <p:spPr bwMode="auto">
            <a:xfrm>
              <a:off x="2705100" y="3665538"/>
              <a:ext cx="131763" cy="74613"/>
            </a:xfrm>
            <a:custGeom>
              <a:avLst/>
              <a:gdLst/>
              <a:ahLst/>
              <a:cxnLst>
                <a:cxn ang="0">
                  <a:pos x="62" y="5"/>
                </a:cxn>
                <a:cxn ang="0">
                  <a:pos x="55" y="5"/>
                </a:cxn>
                <a:cxn ang="0">
                  <a:pos x="33" y="5"/>
                </a:cxn>
                <a:cxn ang="0">
                  <a:pos x="12" y="5"/>
                </a:cxn>
                <a:cxn ang="0">
                  <a:pos x="12" y="0"/>
                </a:cxn>
                <a:cxn ang="0">
                  <a:pos x="0" y="5"/>
                </a:cxn>
                <a:cxn ang="0">
                  <a:pos x="0" y="47"/>
                </a:cxn>
                <a:cxn ang="0">
                  <a:pos x="43" y="47"/>
                </a:cxn>
                <a:cxn ang="0">
                  <a:pos x="67" y="47"/>
                </a:cxn>
                <a:cxn ang="0">
                  <a:pos x="69" y="45"/>
                </a:cxn>
                <a:cxn ang="0">
                  <a:pos x="73" y="45"/>
                </a:cxn>
                <a:cxn ang="0">
                  <a:pos x="76" y="45"/>
                </a:cxn>
                <a:cxn ang="0">
                  <a:pos x="83" y="38"/>
                </a:cxn>
                <a:cxn ang="0">
                  <a:pos x="78" y="35"/>
                </a:cxn>
                <a:cxn ang="0">
                  <a:pos x="78" y="31"/>
                </a:cxn>
                <a:cxn ang="0">
                  <a:pos x="76" y="31"/>
                </a:cxn>
                <a:cxn ang="0">
                  <a:pos x="76" y="28"/>
                </a:cxn>
                <a:cxn ang="0">
                  <a:pos x="78" y="26"/>
                </a:cxn>
                <a:cxn ang="0">
                  <a:pos x="76" y="24"/>
                </a:cxn>
                <a:cxn ang="0">
                  <a:pos x="81" y="19"/>
                </a:cxn>
                <a:cxn ang="0">
                  <a:pos x="83" y="17"/>
                </a:cxn>
                <a:cxn ang="0">
                  <a:pos x="79" y="14"/>
                </a:cxn>
                <a:cxn ang="0">
                  <a:pos x="78" y="9"/>
                </a:cxn>
                <a:cxn ang="0">
                  <a:pos x="73" y="5"/>
                </a:cxn>
                <a:cxn ang="0">
                  <a:pos x="62" y="5"/>
                </a:cxn>
              </a:cxnLst>
              <a:rect l="0" t="0" r="r" b="b"/>
              <a:pathLst>
                <a:path w="83" h="47">
                  <a:moveTo>
                    <a:pt x="62" y="5"/>
                  </a:moveTo>
                  <a:lnTo>
                    <a:pt x="55" y="5"/>
                  </a:lnTo>
                  <a:lnTo>
                    <a:pt x="33" y="5"/>
                  </a:lnTo>
                  <a:lnTo>
                    <a:pt x="12" y="5"/>
                  </a:lnTo>
                  <a:lnTo>
                    <a:pt x="12" y="0"/>
                  </a:lnTo>
                  <a:lnTo>
                    <a:pt x="0" y="5"/>
                  </a:lnTo>
                  <a:lnTo>
                    <a:pt x="0" y="47"/>
                  </a:lnTo>
                  <a:lnTo>
                    <a:pt x="43" y="47"/>
                  </a:lnTo>
                  <a:lnTo>
                    <a:pt x="67" y="47"/>
                  </a:lnTo>
                  <a:lnTo>
                    <a:pt x="69" y="45"/>
                  </a:lnTo>
                  <a:lnTo>
                    <a:pt x="73" y="45"/>
                  </a:lnTo>
                  <a:lnTo>
                    <a:pt x="76" y="45"/>
                  </a:lnTo>
                  <a:lnTo>
                    <a:pt x="83" y="38"/>
                  </a:lnTo>
                  <a:lnTo>
                    <a:pt x="78" y="35"/>
                  </a:lnTo>
                  <a:lnTo>
                    <a:pt x="78" y="31"/>
                  </a:lnTo>
                  <a:lnTo>
                    <a:pt x="76" y="31"/>
                  </a:lnTo>
                  <a:lnTo>
                    <a:pt x="76" y="28"/>
                  </a:lnTo>
                  <a:lnTo>
                    <a:pt x="78" y="26"/>
                  </a:lnTo>
                  <a:lnTo>
                    <a:pt x="76" y="24"/>
                  </a:lnTo>
                  <a:lnTo>
                    <a:pt x="81" y="19"/>
                  </a:lnTo>
                  <a:lnTo>
                    <a:pt x="83" y="17"/>
                  </a:lnTo>
                  <a:lnTo>
                    <a:pt x="79" y="14"/>
                  </a:lnTo>
                  <a:lnTo>
                    <a:pt x="78" y="9"/>
                  </a:lnTo>
                  <a:lnTo>
                    <a:pt x="73" y="5"/>
                  </a:lnTo>
                  <a:lnTo>
                    <a:pt x="62"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3" name="Freeform 59"/>
            <p:cNvSpPr>
              <a:spLocks/>
            </p:cNvSpPr>
            <p:nvPr/>
          </p:nvSpPr>
          <p:spPr bwMode="auto">
            <a:xfrm>
              <a:off x="2724150" y="3579813"/>
              <a:ext cx="146050" cy="131763"/>
            </a:xfrm>
            <a:custGeom>
              <a:avLst/>
              <a:gdLst/>
              <a:ahLst/>
              <a:cxnLst>
                <a:cxn ang="0">
                  <a:pos x="61" y="59"/>
                </a:cxn>
                <a:cxn ang="0">
                  <a:pos x="43" y="59"/>
                </a:cxn>
                <a:cxn ang="0">
                  <a:pos x="21" y="59"/>
                </a:cxn>
                <a:cxn ang="0">
                  <a:pos x="0" y="59"/>
                </a:cxn>
                <a:cxn ang="0">
                  <a:pos x="0" y="54"/>
                </a:cxn>
                <a:cxn ang="0">
                  <a:pos x="12" y="44"/>
                </a:cxn>
                <a:cxn ang="0">
                  <a:pos x="10" y="35"/>
                </a:cxn>
                <a:cxn ang="0">
                  <a:pos x="23" y="31"/>
                </a:cxn>
                <a:cxn ang="0">
                  <a:pos x="31" y="35"/>
                </a:cxn>
                <a:cxn ang="0">
                  <a:pos x="40" y="33"/>
                </a:cxn>
                <a:cxn ang="0">
                  <a:pos x="50" y="30"/>
                </a:cxn>
                <a:cxn ang="0">
                  <a:pos x="50" y="25"/>
                </a:cxn>
                <a:cxn ang="0">
                  <a:pos x="48" y="23"/>
                </a:cxn>
                <a:cxn ang="0">
                  <a:pos x="52" y="21"/>
                </a:cxn>
                <a:cxn ang="0">
                  <a:pos x="48" y="18"/>
                </a:cxn>
                <a:cxn ang="0">
                  <a:pos x="55" y="14"/>
                </a:cxn>
                <a:cxn ang="0">
                  <a:pos x="57" y="7"/>
                </a:cxn>
                <a:cxn ang="0">
                  <a:pos x="66" y="0"/>
                </a:cxn>
                <a:cxn ang="0">
                  <a:pos x="90" y="0"/>
                </a:cxn>
                <a:cxn ang="0">
                  <a:pos x="90" y="9"/>
                </a:cxn>
                <a:cxn ang="0">
                  <a:pos x="90" y="11"/>
                </a:cxn>
                <a:cxn ang="0">
                  <a:pos x="88" y="19"/>
                </a:cxn>
                <a:cxn ang="0">
                  <a:pos x="90" y="25"/>
                </a:cxn>
                <a:cxn ang="0">
                  <a:pos x="88" y="28"/>
                </a:cxn>
                <a:cxn ang="0">
                  <a:pos x="92" y="30"/>
                </a:cxn>
                <a:cxn ang="0">
                  <a:pos x="92" y="45"/>
                </a:cxn>
                <a:cxn ang="0">
                  <a:pos x="88" y="57"/>
                </a:cxn>
                <a:cxn ang="0">
                  <a:pos x="87" y="71"/>
                </a:cxn>
                <a:cxn ang="0">
                  <a:pos x="88" y="73"/>
                </a:cxn>
                <a:cxn ang="0">
                  <a:pos x="85" y="75"/>
                </a:cxn>
                <a:cxn ang="0">
                  <a:pos x="85" y="76"/>
                </a:cxn>
                <a:cxn ang="0">
                  <a:pos x="80" y="83"/>
                </a:cxn>
                <a:cxn ang="0">
                  <a:pos x="81" y="78"/>
                </a:cxn>
                <a:cxn ang="0">
                  <a:pos x="71" y="71"/>
                </a:cxn>
                <a:cxn ang="0">
                  <a:pos x="67" y="68"/>
                </a:cxn>
                <a:cxn ang="0">
                  <a:pos x="66" y="63"/>
                </a:cxn>
                <a:cxn ang="0">
                  <a:pos x="61" y="59"/>
                </a:cxn>
              </a:cxnLst>
              <a:rect l="0" t="0" r="r" b="b"/>
              <a:pathLst>
                <a:path w="92" h="83">
                  <a:moveTo>
                    <a:pt x="61" y="59"/>
                  </a:moveTo>
                  <a:lnTo>
                    <a:pt x="43" y="59"/>
                  </a:lnTo>
                  <a:lnTo>
                    <a:pt x="21" y="59"/>
                  </a:lnTo>
                  <a:lnTo>
                    <a:pt x="0" y="59"/>
                  </a:lnTo>
                  <a:lnTo>
                    <a:pt x="0" y="54"/>
                  </a:lnTo>
                  <a:lnTo>
                    <a:pt x="12" y="44"/>
                  </a:lnTo>
                  <a:lnTo>
                    <a:pt x="10" y="35"/>
                  </a:lnTo>
                  <a:lnTo>
                    <a:pt x="23" y="31"/>
                  </a:lnTo>
                  <a:lnTo>
                    <a:pt x="31" y="35"/>
                  </a:lnTo>
                  <a:lnTo>
                    <a:pt x="40" y="33"/>
                  </a:lnTo>
                  <a:lnTo>
                    <a:pt x="50" y="30"/>
                  </a:lnTo>
                  <a:lnTo>
                    <a:pt x="50" y="25"/>
                  </a:lnTo>
                  <a:lnTo>
                    <a:pt x="48" y="23"/>
                  </a:lnTo>
                  <a:lnTo>
                    <a:pt x="52" y="21"/>
                  </a:lnTo>
                  <a:lnTo>
                    <a:pt x="48" y="18"/>
                  </a:lnTo>
                  <a:lnTo>
                    <a:pt x="55" y="14"/>
                  </a:lnTo>
                  <a:lnTo>
                    <a:pt x="57" y="7"/>
                  </a:lnTo>
                  <a:lnTo>
                    <a:pt x="66" y="0"/>
                  </a:lnTo>
                  <a:lnTo>
                    <a:pt x="90" y="0"/>
                  </a:lnTo>
                  <a:lnTo>
                    <a:pt x="90" y="9"/>
                  </a:lnTo>
                  <a:lnTo>
                    <a:pt x="90" y="11"/>
                  </a:lnTo>
                  <a:lnTo>
                    <a:pt x="88" y="19"/>
                  </a:lnTo>
                  <a:lnTo>
                    <a:pt x="90" y="25"/>
                  </a:lnTo>
                  <a:lnTo>
                    <a:pt x="88" y="28"/>
                  </a:lnTo>
                  <a:lnTo>
                    <a:pt x="92" y="30"/>
                  </a:lnTo>
                  <a:lnTo>
                    <a:pt x="92" y="45"/>
                  </a:lnTo>
                  <a:lnTo>
                    <a:pt x="88" y="57"/>
                  </a:lnTo>
                  <a:lnTo>
                    <a:pt x="87" y="71"/>
                  </a:lnTo>
                  <a:lnTo>
                    <a:pt x="88" y="73"/>
                  </a:lnTo>
                  <a:lnTo>
                    <a:pt x="85" y="75"/>
                  </a:lnTo>
                  <a:lnTo>
                    <a:pt x="85" y="76"/>
                  </a:lnTo>
                  <a:lnTo>
                    <a:pt x="80" y="83"/>
                  </a:lnTo>
                  <a:lnTo>
                    <a:pt x="81" y="78"/>
                  </a:lnTo>
                  <a:lnTo>
                    <a:pt x="71" y="71"/>
                  </a:lnTo>
                  <a:lnTo>
                    <a:pt x="67" y="68"/>
                  </a:lnTo>
                  <a:lnTo>
                    <a:pt x="66" y="63"/>
                  </a:lnTo>
                  <a:lnTo>
                    <a:pt x="61" y="5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4" name="Freeform 60"/>
            <p:cNvSpPr>
              <a:spLocks/>
            </p:cNvSpPr>
            <p:nvPr/>
          </p:nvSpPr>
          <p:spPr bwMode="auto">
            <a:xfrm>
              <a:off x="2730500" y="3740151"/>
              <a:ext cx="98425" cy="49213"/>
            </a:xfrm>
            <a:custGeom>
              <a:avLst/>
              <a:gdLst/>
              <a:ahLst/>
              <a:cxnLst>
                <a:cxn ang="0">
                  <a:pos x="51" y="0"/>
                </a:cxn>
                <a:cxn ang="0">
                  <a:pos x="27" y="0"/>
                </a:cxn>
                <a:cxn ang="0">
                  <a:pos x="0" y="0"/>
                </a:cxn>
                <a:cxn ang="0">
                  <a:pos x="0" y="10"/>
                </a:cxn>
                <a:cxn ang="0">
                  <a:pos x="5" y="5"/>
                </a:cxn>
                <a:cxn ang="0">
                  <a:pos x="6" y="5"/>
                </a:cxn>
                <a:cxn ang="0">
                  <a:pos x="10" y="1"/>
                </a:cxn>
                <a:cxn ang="0">
                  <a:pos x="12" y="3"/>
                </a:cxn>
                <a:cxn ang="0">
                  <a:pos x="13" y="3"/>
                </a:cxn>
                <a:cxn ang="0">
                  <a:pos x="13" y="1"/>
                </a:cxn>
                <a:cxn ang="0">
                  <a:pos x="17" y="0"/>
                </a:cxn>
                <a:cxn ang="0">
                  <a:pos x="22" y="1"/>
                </a:cxn>
                <a:cxn ang="0">
                  <a:pos x="24" y="7"/>
                </a:cxn>
                <a:cxn ang="0">
                  <a:pos x="27" y="8"/>
                </a:cxn>
                <a:cxn ang="0">
                  <a:pos x="27" y="10"/>
                </a:cxn>
                <a:cxn ang="0">
                  <a:pos x="27" y="12"/>
                </a:cxn>
                <a:cxn ang="0">
                  <a:pos x="32" y="13"/>
                </a:cxn>
                <a:cxn ang="0">
                  <a:pos x="34" y="13"/>
                </a:cxn>
                <a:cxn ang="0">
                  <a:pos x="36" y="15"/>
                </a:cxn>
                <a:cxn ang="0">
                  <a:pos x="34" y="17"/>
                </a:cxn>
                <a:cxn ang="0">
                  <a:pos x="34" y="19"/>
                </a:cxn>
                <a:cxn ang="0">
                  <a:pos x="31" y="22"/>
                </a:cxn>
                <a:cxn ang="0">
                  <a:pos x="44" y="29"/>
                </a:cxn>
                <a:cxn ang="0">
                  <a:pos x="43" y="26"/>
                </a:cxn>
                <a:cxn ang="0">
                  <a:pos x="41" y="24"/>
                </a:cxn>
                <a:cxn ang="0">
                  <a:pos x="43" y="22"/>
                </a:cxn>
                <a:cxn ang="0">
                  <a:pos x="41" y="10"/>
                </a:cxn>
                <a:cxn ang="0">
                  <a:pos x="48" y="3"/>
                </a:cxn>
                <a:cxn ang="0">
                  <a:pos x="50" y="3"/>
                </a:cxn>
                <a:cxn ang="0">
                  <a:pos x="50" y="5"/>
                </a:cxn>
                <a:cxn ang="0">
                  <a:pos x="46" y="8"/>
                </a:cxn>
                <a:cxn ang="0">
                  <a:pos x="46" y="12"/>
                </a:cxn>
                <a:cxn ang="0">
                  <a:pos x="44" y="13"/>
                </a:cxn>
                <a:cxn ang="0">
                  <a:pos x="48" y="15"/>
                </a:cxn>
                <a:cxn ang="0">
                  <a:pos x="48" y="19"/>
                </a:cxn>
                <a:cxn ang="0">
                  <a:pos x="46" y="22"/>
                </a:cxn>
                <a:cxn ang="0">
                  <a:pos x="48" y="26"/>
                </a:cxn>
                <a:cxn ang="0">
                  <a:pos x="51" y="26"/>
                </a:cxn>
                <a:cxn ang="0">
                  <a:pos x="53" y="31"/>
                </a:cxn>
                <a:cxn ang="0">
                  <a:pos x="60" y="31"/>
                </a:cxn>
                <a:cxn ang="0">
                  <a:pos x="58" y="27"/>
                </a:cxn>
                <a:cxn ang="0">
                  <a:pos x="62" y="22"/>
                </a:cxn>
                <a:cxn ang="0">
                  <a:pos x="53" y="22"/>
                </a:cxn>
                <a:cxn ang="0">
                  <a:pos x="51" y="0"/>
                </a:cxn>
              </a:cxnLst>
              <a:rect l="0" t="0" r="r" b="b"/>
              <a:pathLst>
                <a:path w="62" h="31">
                  <a:moveTo>
                    <a:pt x="51" y="0"/>
                  </a:moveTo>
                  <a:lnTo>
                    <a:pt x="27" y="0"/>
                  </a:lnTo>
                  <a:lnTo>
                    <a:pt x="0" y="0"/>
                  </a:lnTo>
                  <a:lnTo>
                    <a:pt x="0" y="10"/>
                  </a:lnTo>
                  <a:lnTo>
                    <a:pt x="5" y="5"/>
                  </a:lnTo>
                  <a:lnTo>
                    <a:pt x="6" y="5"/>
                  </a:lnTo>
                  <a:lnTo>
                    <a:pt x="10" y="1"/>
                  </a:lnTo>
                  <a:lnTo>
                    <a:pt x="12" y="3"/>
                  </a:lnTo>
                  <a:lnTo>
                    <a:pt x="13" y="3"/>
                  </a:lnTo>
                  <a:lnTo>
                    <a:pt x="13" y="1"/>
                  </a:lnTo>
                  <a:lnTo>
                    <a:pt x="17" y="0"/>
                  </a:lnTo>
                  <a:lnTo>
                    <a:pt x="22" y="1"/>
                  </a:lnTo>
                  <a:lnTo>
                    <a:pt x="24" y="7"/>
                  </a:lnTo>
                  <a:lnTo>
                    <a:pt x="27" y="8"/>
                  </a:lnTo>
                  <a:lnTo>
                    <a:pt x="27" y="10"/>
                  </a:lnTo>
                  <a:lnTo>
                    <a:pt x="27" y="12"/>
                  </a:lnTo>
                  <a:lnTo>
                    <a:pt x="32" y="13"/>
                  </a:lnTo>
                  <a:lnTo>
                    <a:pt x="34" y="13"/>
                  </a:lnTo>
                  <a:lnTo>
                    <a:pt x="36" y="15"/>
                  </a:lnTo>
                  <a:lnTo>
                    <a:pt x="34" y="17"/>
                  </a:lnTo>
                  <a:lnTo>
                    <a:pt x="34" y="19"/>
                  </a:lnTo>
                  <a:lnTo>
                    <a:pt x="31" y="22"/>
                  </a:lnTo>
                  <a:lnTo>
                    <a:pt x="44" y="29"/>
                  </a:lnTo>
                  <a:lnTo>
                    <a:pt x="43" y="26"/>
                  </a:lnTo>
                  <a:lnTo>
                    <a:pt x="41" y="24"/>
                  </a:lnTo>
                  <a:lnTo>
                    <a:pt x="43" y="22"/>
                  </a:lnTo>
                  <a:lnTo>
                    <a:pt x="41" y="10"/>
                  </a:lnTo>
                  <a:lnTo>
                    <a:pt x="48" y="3"/>
                  </a:lnTo>
                  <a:lnTo>
                    <a:pt x="50" y="3"/>
                  </a:lnTo>
                  <a:lnTo>
                    <a:pt x="50" y="5"/>
                  </a:lnTo>
                  <a:lnTo>
                    <a:pt x="46" y="8"/>
                  </a:lnTo>
                  <a:lnTo>
                    <a:pt x="46" y="12"/>
                  </a:lnTo>
                  <a:lnTo>
                    <a:pt x="44" y="13"/>
                  </a:lnTo>
                  <a:lnTo>
                    <a:pt x="48" y="15"/>
                  </a:lnTo>
                  <a:lnTo>
                    <a:pt x="48" y="19"/>
                  </a:lnTo>
                  <a:lnTo>
                    <a:pt x="46" y="22"/>
                  </a:lnTo>
                  <a:lnTo>
                    <a:pt x="48" y="26"/>
                  </a:lnTo>
                  <a:lnTo>
                    <a:pt x="51" y="26"/>
                  </a:lnTo>
                  <a:lnTo>
                    <a:pt x="53" y="31"/>
                  </a:lnTo>
                  <a:lnTo>
                    <a:pt x="60" y="31"/>
                  </a:lnTo>
                  <a:lnTo>
                    <a:pt x="58" y="27"/>
                  </a:lnTo>
                  <a:lnTo>
                    <a:pt x="62" y="22"/>
                  </a:lnTo>
                  <a:lnTo>
                    <a:pt x="53" y="22"/>
                  </a:lnTo>
                  <a:lnTo>
                    <a:pt x="5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5" name="Freeform 61"/>
            <p:cNvSpPr>
              <a:spLocks/>
            </p:cNvSpPr>
            <p:nvPr/>
          </p:nvSpPr>
          <p:spPr bwMode="auto">
            <a:xfrm>
              <a:off x="2817813" y="3692526"/>
              <a:ext cx="34925" cy="68263"/>
            </a:xfrm>
            <a:custGeom>
              <a:avLst/>
              <a:gdLst/>
              <a:ahLst/>
              <a:cxnLst>
                <a:cxn ang="0">
                  <a:pos x="0" y="33"/>
                </a:cxn>
                <a:cxn ang="0">
                  <a:pos x="3" y="37"/>
                </a:cxn>
                <a:cxn ang="0">
                  <a:pos x="10" y="40"/>
                </a:cxn>
                <a:cxn ang="0">
                  <a:pos x="10" y="43"/>
                </a:cxn>
                <a:cxn ang="0">
                  <a:pos x="12" y="42"/>
                </a:cxn>
                <a:cxn ang="0">
                  <a:pos x="19" y="31"/>
                </a:cxn>
                <a:cxn ang="0">
                  <a:pos x="21" y="26"/>
                </a:cxn>
                <a:cxn ang="0">
                  <a:pos x="22" y="26"/>
                </a:cxn>
                <a:cxn ang="0">
                  <a:pos x="22" y="21"/>
                </a:cxn>
                <a:cxn ang="0">
                  <a:pos x="19" y="14"/>
                </a:cxn>
                <a:cxn ang="0">
                  <a:pos x="21" y="12"/>
                </a:cxn>
                <a:cxn ang="0">
                  <a:pos x="22" y="7"/>
                </a:cxn>
                <a:cxn ang="0">
                  <a:pos x="12" y="0"/>
                </a:cxn>
                <a:cxn ang="0">
                  <a:pos x="10" y="2"/>
                </a:cxn>
                <a:cxn ang="0">
                  <a:pos x="5" y="7"/>
                </a:cxn>
                <a:cxn ang="0">
                  <a:pos x="7" y="9"/>
                </a:cxn>
                <a:cxn ang="0">
                  <a:pos x="5" y="11"/>
                </a:cxn>
                <a:cxn ang="0">
                  <a:pos x="5" y="14"/>
                </a:cxn>
                <a:cxn ang="0">
                  <a:pos x="7" y="14"/>
                </a:cxn>
                <a:cxn ang="0">
                  <a:pos x="7" y="18"/>
                </a:cxn>
                <a:cxn ang="0">
                  <a:pos x="12" y="21"/>
                </a:cxn>
                <a:cxn ang="0">
                  <a:pos x="5" y="28"/>
                </a:cxn>
                <a:cxn ang="0">
                  <a:pos x="2" y="28"/>
                </a:cxn>
                <a:cxn ang="0">
                  <a:pos x="0" y="31"/>
                </a:cxn>
                <a:cxn ang="0">
                  <a:pos x="0" y="33"/>
                </a:cxn>
              </a:cxnLst>
              <a:rect l="0" t="0" r="r" b="b"/>
              <a:pathLst>
                <a:path w="22" h="43">
                  <a:moveTo>
                    <a:pt x="0" y="33"/>
                  </a:moveTo>
                  <a:lnTo>
                    <a:pt x="3" y="37"/>
                  </a:lnTo>
                  <a:lnTo>
                    <a:pt x="10" y="40"/>
                  </a:lnTo>
                  <a:lnTo>
                    <a:pt x="10" y="43"/>
                  </a:lnTo>
                  <a:lnTo>
                    <a:pt x="12" y="42"/>
                  </a:lnTo>
                  <a:lnTo>
                    <a:pt x="19" y="31"/>
                  </a:lnTo>
                  <a:lnTo>
                    <a:pt x="21" y="26"/>
                  </a:lnTo>
                  <a:lnTo>
                    <a:pt x="22" y="26"/>
                  </a:lnTo>
                  <a:lnTo>
                    <a:pt x="22" y="21"/>
                  </a:lnTo>
                  <a:lnTo>
                    <a:pt x="19" y="14"/>
                  </a:lnTo>
                  <a:lnTo>
                    <a:pt x="21" y="12"/>
                  </a:lnTo>
                  <a:lnTo>
                    <a:pt x="22" y="7"/>
                  </a:lnTo>
                  <a:lnTo>
                    <a:pt x="12" y="0"/>
                  </a:lnTo>
                  <a:lnTo>
                    <a:pt x="10" y="2"/>
                  </a:lnTo>
                  <a:lnTo>
                    <a:pt x="5" y="7"/>
                  </a:lnTo>
                  <a:lnTo>
                    <a:pt x="7" y="9"/>
                  </a:lnTo>
                  <a:lnTo>
                    <a:pt x="5" y="11"/>
                  </a:lnTo>
                  <a:lnTo>
                    <a:pt x="5" y="14"/>
                  </a:lnTo>
                  <a:lnTo>
                    <a:pt x="7" y="14"/>
                  </a:lnTo>
                  <a:lnTo>
                    <a:pt x="7" y="18"/>
                  </a:lnTo>
                  <a:lnTo>
                    <a:pt x="12" y="21"/>
                  </a:lnTo>
                  <a:lnTo>
                    <a:pt x="5" y="28"/>
                  </a:lnTo>
                  <a:lnTo>
                    <a:pt x="2" y="28"/>
                  </a:lnTo>
                  <a:lnTo>
                    <a:pt x="0" y="31"/>
                  </a:lnTo>
                  <a:lnTo>
                    <a:pt x="0" y="3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6" name="Freeform 62"/>
            <p:cNvSpPr>
              <a:spLocks/>
            </p:cNvSpPr>
            <p:nvPr/>
          </p:nvSpPr>
          <p:spPr bwMode="auto">
            <a:xfrm>
              <a:off x="2811463" y="3736976"/>
              <a:ext cx="19050" cy="38100"/>
            </a:xfrm>
            <a:custGeom>
              <a:avLst/>
              <a:gdLst/>
              <a:ahLst/>
              <a:cxnLst>
                <a:cxn ang="0">
                  <a:pos x="0" y="2"/>
                </a:cxn>
                <a:cxn ang="0">
                  <a:pos x="2" y="0"/>
                </a:cxn>
                <a:cxn ang="0">
                  <a:pos x="6" y="0"/>
                </a:cxn>
                <a:cxn ang="0">
                  <a:pos x="4" y="3"/>
                </a:cxn>
                <a:cxn ang="0">
                  <a:pos x="4" y="7"/>
                </a:cxn>
                <a:cxn ang="0">
                  <a:pos x="11" y="19"/>
                </a:cxn>
                <a:cxn ang="0">
                  <a:pos x="12" y="24"/>
                </a:cxn>
                <a:cxn ang="0">
                  <a:pos x="11" y="24"/>
                </a:cxn>
                <a:cxn ang="0">
                  <a:pos x="2" y="24"/>
                </a:cxn>
                <a:cxn ang="0">
                  <a:pos x="0" y="2"/>
                </a:cxn>
              </a:cxnLst>
              <a:rect l="0" t="0" r="r" b="b"/>
              <a:pathLst>
                <a:path w="12" h="24">
                  <a:moveTo>
                    <a:pt x="0" y="2"/>
                  </a:moveTo>
                  <a:lnTo>
                    <a:pt x="2" y="0"/>
                  </a:lnTo>
                  <a:lnTo>
                    <a:pt x="6" y="0"/>
                  </a:lnTo>
                  <a:lnTo>
                    <a:pt x="4" y="3"/>
                  </a:lnTo>
                  <a:lnTo>
                    <a:pt x="4" y="7"/>
                  </a:lnTo>
                  <a:lnTo>
                    <a:pt x="11" y="19"/>
                  </a:lnTo>
                  <a:lnTo>
                    <a:pt x="12" y="24"/>
                  </a:lnTo>
                  <a:lnTo>
                    <a:pt x="11" y="24"/>
                  </a:lnTo>
                  <a:lnTo>
                    <a:pt x="2" y="24"/>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7" name="Freeform 63"/>
            <p:cNvSpPr>
              <a:spLocks/>
            </p:cNvSpPr>
            <p:nvPr/>
          </p:nvSpPr>
          <p:spPr bwMode="auto">
            <a:xfrm>
              <a:off x="2809875" y="3789363"/>
              <a:ext cx="15875" cy="23813"/>
            </a:xfrm>
            <a:custGeom>
              <a:avLst/>
              <a:gdLst/>
              <a:ahLst/>
              <a:cxnLst>
                <a:cxn ang="0">
                  <a:pos x="3" y="0"/>
                </a:cxn>
                <a:cxn ang="0">
                  <a:pos x="3" y="1"/>
                </a:cxn>
                <a:cxn ang="0">
                  <a:pos x="3" y="3"/>
                </a:cxn>
                <a:cxn ang="0">
                  <a:pos x="0" y="10"/>
                </a:cxn>
                <a:cxn ang="0">
                  <a:pos x="0" y="15"/>
                </a:cxn>
                <a:cxn ang="0">
                  <a:pos x="3" y="14"/>
                </a:cxn>
                <a:cxn ang="0">
                  <a:pos x="5" y="7"/>
                </a:cxn>
                <a:cxn ang="0">
                  <a:pos x="10" y="0"/>
                </a:cxn>
                <a:cxn ang="0">
                  <a:pos x="3" y="0"/>
                </a:cxn>
              </a:cxnLst>
              <a:rect l="0" t="0" r="r" b="b"/>
              <a:pathLst>
                <a:path w="10" h="15">
                  <a:moveTo>
                    <a:pt x="3" y="0"/>
                  </a:moveTo>
                  <a:lnTo>
                    <a:pt x="3" y="1"/>
                  </a:lnTo>
                  <a:lnTo>
                    <a:pt x="3" y="3"/>
                  </a:lnTo>
                  <a:lnTo>
                    <a:pt x="0" y="10"/>
                  </a:lnTo>
                  <a:lnTo>
                    <a:pt x="0" y="15"/>
                  </a:lnTo>
                  <a:lnTo>
                    <a:pt x="3" y="14"/>
                  </a:lnTo>
                  <a:lnTo>
                    <a:pt x="5" y="7"/>
                  </a:lnTo>
                  <a:lnTo>
                    <a:pt x="10" y="0"/>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8" name="Freeform 64"/>
            <p:cNvSpPr>
              <a:spLocks/>
            </p:cNvSpPr>
            <p:nvPr/>
          </p:nvSpPr>
          <p:spPr bwMode="auto">
            <a:xfrm>
              <a:off x="3028950" y="3548063"/>
              <a:ext cx="115888" cy="79375"/>
            </a:xfrm>
            <a:custGeom>
              <a:avLst/>
              <a:gdLst/>
              <a:ahLst/>
              <a:cxnLst>
                <a:cxn ang="0">
                  <a:pos x="69" y="8"/>
                </a:cxn>
                <a:cxn ang="0">
                  <a:pos x="67" y="7"/>
                </a:cxn>
                <a:cxn ang="0">
                  <a:pos x="60" y="7"/>
                </a:cxn>
                <a:cxn ang="0">
                  <a:pos x="60" y="5"/>
                </a:cxn>
                <a:cxn ang="0">
                  <a:pos x="59" y="3"/>
                </a:cxn>
                <a:cxn ang="0">
                  <a:pos x="54" y="7"/>
                </a:cxn>
                <a:cxn ang="0">
                  <a:pos x="48" y="7"/>
                </a:cxn>
                <a:cxn ang="0">
                  <a:pos x="48" y="5"/>
                </a:cxn>
                <a:cxn ang="0">
                  <a:pos x="31" y="1"/>
                </a:cxn>
                <a:cxn ang="0">
                  <a:pos x="31" y="0"/>
                </a:cxn>
                <a:cxn ang="0">
                  <a:pos x="28" y="1"/>
                </a:cxn>
                <a:cxn ang="0">
                  <a:pos x="26" y="3"/>
                </a:cxn>
                <a:cxn ang="0">
                  <a:pos x="19" y="10"/>
                </a:cxn>
                <a:cxn ang="0">
                  <a:pos x="19" y="13"/>
                </a:cxn>
                <a:cxn ang="0">
                  <a:pos x="26" y="12"/>
                </a:cxn>
                <a:cxn ang="0">
                  <a:pos x="40" y="12"/>
                </a:cxn>
                <a:cxn ang="0">
                  <a:pos x="40" y="13"/>
                </a:cxn>
                <a:cxn ang="0">
                  <a:pos x="33" y="15"/>
                </a:cxn>
                <a:cxn ang="0">
                  <a:pos x="28" y="19"/>
                </a:cxn>
                <a:cxn ang="0">
                  <a:pos x="24" y="13"/>
                </a:cxn>
                <a:cxn ang="0">
                  <a:pos x="9" y="24"/>
                </a:cxn>
                <a:cxn ang="0">
                  <a:pos x="9" y="26"/>
                </a:cxn>
                <a:cxn ang="0">
                  <a:pos x="5" y="27"/>
                </a:cxn>
                <a:cxn ang="0">
                  <a:pos x="0" y="32"/>
                </a:cxn>
                <a:cxn ang="0">
                  <a:pos x="5" y="29"/>
                </a:cxn>
                <a:cxn ang="0">
                  <a:pos x="2" y="32"/>
                </a:cxn>
                <a:cxn ang="0">
                  <a:pos x="2" y="39"/>
                </a:cxn>
                <a:cxn ang="0">
                  <a:pos x="2" y="45"/>
                </a:cxn>
                <a:cxn ang="0">
                  <a:pos x="3" y="45"/>
                </a:cxn>
                <a:cxn ang="0">
                  <a:pos x="7" y="50"/>
                </a:cxn>
                <a:cxn ang="0">
                  <a:pos x="10" y="50"/>
                </a:cxn>
                <a:cxn ang="0">
                  <a:pos x="12" y="46"/>
                </a:cxn>
                <a:cxn ang="0">
                  <a:pos x="15" y="46"/>
                </a:cxn>
                <a:cxn ang="0">
                  <a:pos x="28" y="34"/>
                </a:cxn>
                <a:cxn ang="0">
                  <a:pos x="29" y="29"/>
                </a:cxn>
                <a:cxn ang="0">
                  <a:pos x="29" y="31"/>
                </a:cxn>
                <a:cxn ang="0">
                  <a:pos x="31" y="27"/>
                </a:cxn>
                <a:cxn ang="0">
                  <a:pos x="35" y="31"/>
                </a:cxn>
                <a:cxn ang="0">
                  <a:pos x="36" y="31"/>
                </a:cxn>
                <a:cxn ang="0">
                  <a:pos x="36" y="26"/>
                </a:cxn>
                <a:cxn ang="0">
                  <a:pos x="40" y="27"/>
                </a:cxn>
                <a:cxn ang="0">
                  <a:pos x="47" y="26"/>
                </a:cxn>
                <a:cxn ang="0">
                  <a:pos x="64" y="15"/>
                </a:cxn>
                <a:cxn ang="0">
                  <a:pos x="71" y="15"/>
                </a:cxn>
                <a:cxn ang="0">
                  <a:pos x="73" y="13"/>
                </a:cxn>
                <a:cxn ang="0">
                  <a:pos x="71" y="13"/>
                </a:cxn>
                <a:cxn ang="0">
                  <a:pos x="67" y="13"/>
                </a:cxn>
                <a:cxn ang="0">
                  <a:pos x="69" y="10"/>
                </a:cxn>
                <a:cxn ang="0">
                  <a:pos x="69" y="8"/>
                </a:cxn>
              </a:cxnLst>
              <a:rect l="0" t="0" r="r" b="b"/>
              <a:pathLst>
                <a:path w="73" h="50">
                  <a:moveTo>
                    <a:pt x="69" y="8"/>
                  </a:moveTo>
                  <a:lnTo>
                    <a:pt x="67" y="7"/>
                  </a:lnTo>
                  <a:lnTo>
                    <a:pt x="60" y="7"/>
                  </a:lnTo>
                  <a:lnTo>
                    <a:pt x="60" y="5"/>
                  </a:lnTo>
                  <a:lnTo>
                    <a:pt x="59" y="3"/>
                  </a:lnTo>
                  <a:lnTo>
                    <a:pt x="54" y="7"/>
                  </a:lnTo>
                  <a:lnTo>
                    <a:pt x="48" y="7"/>
                  </a:lnTo>
                  <a:lnTo>
                    <a:pt x="48" y="5"/>
                  </a:lnTo>
                  <a:lnTo>
                    <a:pt x="31" y="1"/>
                  </a:lnTo>
                  <a:lnTo>
                    <a:pt x="31" y="0"/>
                  </a:lnTo>
                  <a:lnTo>
                    <a:pt x="28" y="1"/>
                  </a:lnTo>
                  <a:lnTo>
                    <a:pt x="26" y="3"/>
                  </a:lnTo>
                  <a:lnTo>
                    <a:pt x="19" y="10"/>
                  </a:lnTo>
                  <a:lnTo>
                    <a:pt x="19" y="13"/>
                  </a:lnTo>
                  <a:lnTo>
                    <a:pt x="26" y="12"/>
                  </a:lnTo>
                  <a:lnTo>
                    <a:pt x="40" y="12"/>
                  </a:lnTo>
                  <a:lnTo>
                    <a:pt x="40" y="13"/>
                  </a:lnTo>
                  <a:lnTo>
                    <a:pt x="33" y="15"/>
                  </a:lnTo>
                  <a:lnTo>
                    <a:pt x="28" y="19"/>
                  </a:lnTo>
                  <a:lnTo>
                    <a:pt x="24" y="13"/>
                  </a:lnTo>
                  <a:lnTo>
                    <a:pt x="9" y="24"/>
                  </a:lnTo>
                  <a:lnTo>
                    <a:pt x="9" y="26"/>
                  </a:lnTo>
                  <a:lnTo>
                    <a:pt x="5" y="27"/>
                  </a:lnTo>
                  <a:lnTo>
                    <a:pt x="0" y="32"/>
                  </a:lnTo>
                  <a:lnTo>
                    <a:pt x="5" y="29"/>
                  </a:lnTo>
                  <a:lnTo>
                    <a:pt x="2" y="32"/>
                  </a:lnTo>
                  <a:lnTo>
                    <a:pt x="2" y="39"/>
                  </a:lnTo>
                  <a:lnTo>
                    <a:pt x="2" y="45"/>
                  </a:lnTo>
                  <a:lnTo>
                    <a:pt x="3" y="45"/>
                  </a:lnTo>
                  <a:lnTo>
                    <a:pt x="7" y="50"/>
                  </a:lnTo>
                  <a:lnTo>
                    <a:pt x="10" y="50"/>
                  </a:lnTo>
                  <a:lnTo>
                    <a:pt x="12" y="46"/>
                  </a:lnTo>
                  <a:lnTo>
                    <a:pt x="15" y="46"/>
                  </a:lnTo>
                  <a:lnTo>
                    <a:pt x="28" y="34"/>
                  </a:lnTo>
                  <a:lnTo>
                    <a:pt x="29" y="29"/>
                  </a:lnTo>
                  <a:lnTo>
                    <a:pt x="29" y="31"/>
                  </a:lnTo>
                  <a:lnTo>
                    <a:pt x="31" y="27"/>
                  </a:lnTo>
                  <a:lnTo>
                    <a:pt x="35" y="31"/>
                  </a:lnTo>
                  <a:lnTo>
                    <a:pt x="36" y="31"/>
                  </a:lnTo>
                  <a:lnTo>
                    <a:pt x="36" y="26"/>
                  </a:lnTo>
                  <a:lnTo>
                    <a:pt x="40" y="27"/>
                  </a:lnTo>
                  <a:lnTo>
                    <a:pt x="47" y="26"/>
                  </a:lnTo>
                  <a:lnTo>
                    <a:pt x="64" y="15"/>
                  </a:lnTo>
                  <a:lnTo>
                    <a:pt x="71" y="15"/>
                  </a:lnTo>
                  <a:lnTo>
                    <a:pt x="73" y="13"/>
                  </a:lnTo>
                  <a:lnTo>
                    <a:pt x="71" y="13"/>
                  </a:lnTo>
                  <a:lnTo>
                    <a:pt x="67" y="13"/>
                  </a:lnTo>
                  <a:lnTo>
                    <a:pt x="69" y="10"/>
                  </a:lnTo>
                  <a:lnTo>
                    <a:pt x="69" y="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9" name="Freeform 65"/>
            <p:cNvSpPr>
              <a:spLocks/>
            </p:cNvSpPr>
            <p:nvPr/>
          </p:nvSpPr>
          <p:spPr bwMode="auto">
            <a:xfrm>
              <a:off x="3133725" y="3514726"/>
              <a:ext cx="38100" cy="46038"/>
            </a:xfrm>
            <a:custGeom>
              <a:avLst/>
              <a:gdLst/>
              <a:ahLst/>
              <a:cxnLst>
                <a:cxn ang="0">
                  <a:pos x="12" y="2"/>
                </a:cxn>
                <a:cxn ang="0">
                  <a:pos x="12" y="0"/>
                </a:cxn>
                <a:cxn ang="0">
                  <a:pos x="12" y="3"/>
                </a:cxn>
                <a:cxn ang="0">
                  <a:pos x="1" y="17"/>
                </a:cxn>
                <a:cxn ang="0">
                  <a:pos x="0" y="26"/>
                </a:cxn>
                <a:cxn ang="0">
                  <a:pos x="3" y="29"/>
                </a:cxn>
                <a:cxn ang="0">
                  <a:pos x="13" y="29"/>
                </a:cxn>
                <a:cxn ang="0">
                  <a:pos x="24" y="22"/>
                </a:cxn>
                <a:cxn ang="0">
                  <a:pos x="22" y="21"/>
                </a:cxn>
                <a:cxn ang="0">
                  <a:pos x="22" y="17"/>
                </a:cxn>
                <a:cxn ang="0">
                  <a:pos x="20" y="15"/>
                </a:cxn>
                <a:cxn ang="0">
                  <a:pos x="19" y="19"/>
                </a:cxn>
                <a:cxn ang="0">
                  <a:pos x="19" y="17"/>
                </a:cxn>
                <a:cxn ang="0">
                  <a:pos x="12" y="19"/>
                </a:cxn>
                <a:cxn ang="0">
                  <a:pos x="15" y="15"/>
                </a:cxn>
                <a:cxn ang="0">
                  <a:pos x="13" y="14"/>
                </a:cxn>
                <a:cxn ang="0">
                  <a:pos x="15" y="3"/>
                </a:cxn>
                <a:cxn ang="0">
                  <a:pos x="15" y="2"/>
                </a:cxn>
                <a:cxn ang="0">
                  <a:pos x="12" y="2"/>
                </a:cxn>
              </a:cxnLst>
              <a:rect l="0" t="0" r="r" b="b"/>
              <a:pathLst>
                <a:path w="24" h="29">
                  <a:moveTo>
                    <a:pt x="12" y="2"/>
                  </a:moveTo>
                  <a:lnTo>
                    <a:pt x="12" y="0"/>
                  </a:lnTo>
                  <a:lnTo>
                    <a:pt x="12" y="3"/>
                  </a:lnTo>
                  <a:lnTo>
                    <a:pt x="1" y="17"/>
                  </a:lnTo>
                  <a:lnTo>
                    <a:pt x="0" y="26"/>
                  </a:lnTo>
                  <a:lnTo>
                    <a:pt x="3" y="29"/>
                  </a:lnTo>
                  <a:lnTo>
                    <a:pt x="13" y="29"/>
                  </a:lnTo>
                  <a:lnTo>
                    <a:pt x="24" y="22"/>
                  </a:lnTo>
                  <a:lnTo>
                    <a:pt x="22" y="21"/>
                  </a:lnTo>
                  <a:lnTo>
                    <a:pt x="22" y="17"/>
                  </a:lnTo>
                  <a:lnTo>
                    <a:pt x="20" y="15"/>
                  </a:lnTo>
                  <a:lnTo>
                    <a:pt x="19" y="19"/>
                  </a:lnTo>
                  <a:lnTo>
                    <a:pt x="19" y="17"/>
                  </a:lnTo>
                  <a:lnTo>
                    <a:pt x="12" y="19"/>
                  </a:lnTo>
                  <a:lnTo>
                    <a:pt x="15" y="15"/>
                  </a:lnTo>
                  <a:lnTo>
                    <a:pt x="13" y="14"/>
                  </a:lnTo>
                  <a:lnTo>
                    <a:pt x="15" y="3"/>
                  </a:lnTo>
                  <a:lnTo>
                    <a:pt x="15" y="2"/>
                  </a:lnTo>
                  <a:lnTo>
                    <a:pt x="12"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0" name="Freeform 66"/>
            <p:cNvSpPr>
              <a:spLocks/>
            </p:cNvSpPr>
            <p:nvPr/>
          </p:nvSpPr>
          <p:spPr bwMode="auto">
            <a:xfrm>
              <a:off x="3070225" y="3514726"/>
              <a:ext cx="52388" cy="33338"/>
            </a:xfrm>
            <a:custGeom>
              <a:avLst/>
              <a:gdLst/>
              <a:ahLst/>
              <a:cxnLst>
                <a:cxn ang="0">
                  <a:pos x="5" y="2"/>
                </a:cxn>
                <a:cxn ang="0">
                  <a:pos x="3" y="5"/>
                </a:cxn>
                <a:cxn ang="0">
                  <a:pos x="9" y="10"/>
                </a:cxn>
                <a:cxn ang="0">
                  <a:pos x="12" y="10"/>
                </a:cxn>
                <a:cxn ang="0">
                  <a:pos x="19" y="14"/>
                </a:cxn>
                <a:cxn ang="0">
                  <a:pos x="31" y="12"/>
                </a:cxn>
                <a:cxn ang="0">
                  <a:pos x="33" y="14"/>
                </a:cxn>
                <a:cxn ang="0">
                  <a:pos x="26" y="17"/>
                </a:cxn>
                <a:cxn ang="0">
                  <a:pos x="26" y="21"/>
                </a:cxn>
                <a:cxn ang="0">
                  <a:pos x="24" y="21"/>
                </a:cxn>
                <a:cxn ang="0">
                  <a:pos x="21" y="21"/>
                </a:cxn>
                <a:cxn ang="0">
                  <a:pos x="17" y="15"/>
                </a:cxn>
                <a:cxn ang="0">
                  <a:pos x="14" y="17"/>
                </a:cxn>
                <a:cxn ang="0">
                  <a:pos x="5" y="12"/>
                </a:cxn>
                <a:cxn ang="0">
                  <a:pos x="3" y="10"/>
                </a:cxn>
                <a:cxn ang="0">
                  <a:pos x="3" y="9"/>
                </a:cxn>
                <a:cxn ang="0">
                  <a:pos x="0" y="7"/>
                </a:cxn>
                <a:cxn ang="0">
                  <a:pos x="0" y="5"/>
                </a:cxn>
                <a:cxn ang="0">
                  <a:pos x="5" y="0"/>
                </a:cxn>
                <a:cxn ang="0">
                  <a:pos x="5" y="2"/>
                </a:cxn>
              </a:cxnLst>
              <a:rect l="0" t="0" r="r" b="b"/>
              <a:pathLst>
                <a:path w="33" h="21">
                  <a:moveTo>
                    <a:pt x="5" y="2"/>
                  </a:moveTo>
                  <a:lnTo>
                    <a:pt x="3" y="5"/>
                  </a:lnTo>
                  <a:lnTo>
                    <a:pt x="9" y="10"/>
                  </a:lnTo>
                  <a:lnTo>
                    <a:pt x="12" y="10"/>
                  </a:lnTo>
                  <a:lnTo>
                    <a:pt x="19" y="14"/>
                  </a:lnTo>
                  <a:lnTo>
                    <a:pt x="31" y="12"/>
                  </a:lnTo>
                  <a:lnTo>
                    <a:pt x="33" y="14"/>
                  </a:lnTo>
                  <a:lnTo>
                    <a:pt x="26" y="17"/>
                  </a:lnTo>
                  <a:lnTo>
                    <a:pt x="26" y="21"/>
                  </a:lnTo>
                  <a:lnTo>
                    <a:pt x="24" y="21"/>
                  </a:lnTo>
                  <a:lnTo>
                    <a:pt x="21" y="21"/>
                  </a:lnTo>
                  <a:lnTo>
                    <a:pt x="17" y="15"/>
                  </a:lnTo>
                  <a:lnTo>
                    <a:pt x="14" y="17"/>
                  </a:lnTo>
                  <a:lnTo>
                    <a:pt x="5" y="12"/>
                  </a:lnTo>
                  <a:lnTo>
                    <a:pt x="3" y="10"/>
                  </a:lnTo>
                  <a:lnTo>
                    <a:pt x="3" y="9"/>
                  </a:lnTo>
                  <a:lnTo>
                    <a:pt x="0" y="7"/>
                  </a:lnTo>
                  <a:lnTo>
                    <a:pt x="0" y="5"/>
                  </a:lnTo>
                  <a:lnTo>
                    <a:pt x="5" y="0"/>
                  </a:lnTo>
                  <a:lnTo>
                    <a:pt x="5"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Freeform 67"/>
            <p:cNvSpPr>
              <a:spLocks/>
            </p:cNvSpPr>
            <p:nvPr/>
          </p:nvSpPr>
          <p:spPr bwMode="auto">
            <a:xfrm>
              <a:off x="2962275" y="3481388"/>
              <a:ext cx="122238" cy="96838"/>
            </a:xfrm>
            <a:custGeom>
              <a:avLst/>
              <a:gdLst/>
              <a:ahLst/>
              <a:cxnLst>
                <a:cxn ang="0">
                  <a:pos x="73" y="42"/>
                </a:cxn>
                <a:cxn ang="0">
                  <a:pos x="77" y="40"/>
                </a:cxn>
                <a:cxn ang="0">
                  <a:pos x="75" y="40"/>
                </a:cxn>
                <a:cxn ang="0">
                  <a:pos x="64" y="36"/>
                </a:cxn>
                <a:cxn ang="0">
                  <a:pos x="61" y="28"/>
                </a:cxn>
                <a:cxn ang="0">
                  <a:pos x="61" y="21"/>
                </a:cxn>
                <a:cxn ang="0">
                  <a:pos x="54" y="19"/>
                </a:cxn>
                <a:cxn ang="0">
                  <a:pos x="59" y="16"/>
                </a:cxn>
                <a:cxn ang="0">
                  <a:pos x="61" y="9"/>
                </a:cxn>
                <a:cxn ang="0">
                  <a:pos x="61" y="5"/>
                </a:cxn>
                <a:cxn ang="0">
                  <a:pos x="57" y="4"/>
                </a:cxn>
                <a:cxn ang="0">
                  <a:pos x="49" y="7"/>
                </a:cxn>
                <a:cxn ang="0">
                  <a:pos x="47" y="2"/>
                </a:cxn>
                <a:cxn ang="0">
                  <a:pos x="40" y="0"/>
                </a:cxn>
                <a:cxn ang="0">
                  <a:pos x="32" y="2"/>
                </a:cxn>
                <a:cxn ang="0">
                  <a:pos x="30" y="4"/>
                </a:cxn>
                <a:cxn ang="0">
                  <a:pos x="25" y="5"/>
                </a:cxn>
                <a:cxn ang="0">
                  <a:pos x="21" y="2"/>
                </a:cxn>
                <a:cxn ang="0">
                  <a:pos x="14" y="2"/>
                </a:cxn>
                <a:cxn ang="0">
                  <a:pos x="13" y="4"/>
                </a:cxn>
                <a:cxn ang="0">
                  <a:pos x="9" y="4"/>
                </a:cxn>
                <a:cxn ang="0">
                  <a:pos x="9" y="11"/>
                </a:cxn>
                <a:cxn ang="0">
                  <a:pos x="7" y="14"/>
                </a:cxn>
                <a:cxn ang="0">
                  <a:pos x="0" y="17"/>
                </a:cxn>
                <a:cxn ang="0">
                  <a:pos x="0" y="17"/>
                </a:cxn>
                <a:cxn ang="0">
                  <a:pos x="4" y="19"/>
                </a:cxn>
                <a:cxn ang="0">
                  <a:pos x="13" y="16"/>
                </a:cxn>
                <a:cxn ang="0">
                  <a:pos x="18" y="21"/>
                </a:cxn>
                <a:cxn ang="0">
                  <a:pos x="18" y="35"/>
                </a:cxn>
                <a:cxn ang="0">
                  <a:pos x="18" y="49"/>
                </a:cxn>
                <a:cxn ang="0">
                  <a:pos x="23" y="52"/>
                </a:cxn>
                <a:cxn ang="0">
                  <a:pos x="23" y="57"/>
                </a:cxn>
                <a:cxn ang="0">
                  <a:pos x="25" y="59"/>
                </a:cxn>
                <a:cxn ang="0">
                  <a:pos x="28" y="59"/>
                </a:cxn>
                <a:cxn ang="0">
                  <a:pos x="30" y="59"/>
                </a:cxn>
                <a:cxn ang="0">
                  <a:pos x="35" y="61"/>
                </a:cxn>
                <a:cxn ang="0">
                  <a:pos x="40" y="59"/>
                </a:cxn>
                <a:cxn ang="0">
                  <a:pos x="44" y="59"/>
                </a:cxn>
                <a:cxn ang="0">
                  <a:pos x="44" y="57"/>
                </a:cxn>
                <a:cxn ang="0">
                  <a:pos x="49" y="57"/>
                </a:cxn>
                <a:cxn ang="0">
                  <a:pos x="63" y="49"/>
                </a:cxn>
                <a:cxn ang="0">
                  <a:pos x="64" y="43"/>
                </a:cxn>
                <a:cxn ang="0">
                  <a:pos x="66" y="47"/>
                </a:cxn>
                <a:cxn ang="0">
                  <a:pos x="68" y="45"/>
                </a:cxn>
                <a:cxn ang="0">
                  <a:pos x="70" y="43"/>
                </a:cxn>
                <a:cxn ang="0">
                  <a:pos x="73" y="42"/>
                </a:cxn>
              </a:cxnLst>
              <a:rect l="0" t="0" r="r" b="b"/>
              <a:pathLst>
                <a:path w="77" h="61">
                  <a:moveTo>
                    <a:pt x="73" y="42"/>
                  </a:moveTo>
                  <a:lnTo>
                    <a:pt x="77" y="40"/>
                  </a:lnTo>
                  <a:lnTo>
                    <a:pt x="75" y="40"/>
                  </a:lnTo>
                  <a:lnTo>
                    <a:pt x="64" y="36"/>
                  </a:lnTo>
                  <a:lnTo>
                    <a:pt x="61" y="28"/>
                  </a:lnTo>
                  <a:lnTo>
                    <a:pt x="61" y="21"/>
                  </a:lnTo>
                  <a:lnTo>
                    <a:pt x="54" y="19"/>
                  </a:lnTo>
                  <a:lnTo>
                    <a:pt x="59" y="16"/>
                  </a:lnTo>
                  <a:lnTo>
                    <a:pt x="61" y="9"/>
                  </a:lnTo>
                  <a:lnTo>
                    <a:pt x="61" y="5"/>
                  </a:lnTo>
                  <a:lnTo>
                    <a:pt x="57" y="4"/>
                  </a:lnTo>
                  <a:lnTo>
                    <a:pt x="49" y="7"/>
                  </a:lnTo>
                  <a:lnTo>
                    <a:pt x="47" y="2"/>
                  </a:lnTo>
                  <a:lnTo>
                    <a:pt x="40" y="0"/>
                  </a:lnTo>
                  <a:lnTo>
                    <a:pt x="32" y="2"/>
                  </a:lnTo>
                  <a:lnTo>
                    <a:pt x="30" y="4"/>
                  </a:lnTo>
                  <a:lnTo>
                    <a:pt x="25" y="5"/>
                  </a:lnTo>
                  <a:lnTo>
                    <a:pt x="21" y="2"/>
                  </a:lnTo>
                  <a:lnTo>
                    <a:pt x="14" y="2"/>
                  </a:lnTo>
                  <a:lnTo>
                    <a:pt x="13" y="4"/>
                  </a:lnTo>
                  <a:lnTo>
                    <a:pt x="9" y="4"/>
                  </a:lnTo>
                  <a:lnTo>
                    <a:pt x="9" y="11"/>
                  </a:lnTo>
                  <a:lnTo>
                    <a:pt x="7" y="14"/>
                  </a:lnTo>
                  <a:lnTo>
                    <a:pt x="0" y="17"/>
                  </a:lnTo>
                  <a:lnTo>
                    <a:pt x="0" y="17"/>
                  </a:lnTo>
                  <a:lnTo>
                    <a:pt x="4" y="19"/>
                  </a:lnTo>
                  <a:lnTo>
                    <a:pt x="13" y="16"/>
                  </a:lnTo>
                  <a:lnTo>
                    <a:pt x="18" y="21"/>
                  </a:lnTo>
                  <a:lnTo>
                    <a:pt x="18" y="35"/>
                  </a:lnTo>
                  <a:lnTo>
                    <a:pt x="18" y="49"/>
                  </a:lnTo>
                  <a:lnTo>
                    <a:pt x="23" y="52"/>
                  </a:lnTo>
                  <a:lnTo>
                    <a:pt x="23" y="57"/>
                  </a:lnTo>
                  <a:lnTo>
                    <a:pt x="25" y="59"/>
                  </a:lnTo>
                  <a:lnTo>
                    <a:pt x="28" y="59"/>
                  </a:lnTo>
                  <a:lnTo>
                    <a:pt x="30" y="59"/>
                  </a:lnTo>
                  <a:lnTo>
                    <a:pt x="35" y="61"/>
                  </a:lnTo>
                  <a:lnTo>
                    <a:pt x="40" y="59"/>
                  </a:lnTo>
                  <a:lnTo>
                    <a:pt x="44" y="59"/>
                  </a:lnTo>
                  <a:lnTo>
                    <a:pt x="44" y="57"/>
                  </a:lnTo>
                  <a:lnTo>
                    <a:pt x="49" y="57"/>
                  </a:lnTo>
                  <a:lnTo>
                    <a:pt x="63" y="49"/>
                  </a:lnTo>
                  <a:lnTo>
                    <a:pt x="64" y="43"/>
                  </a:lnTo>
                  <a:lnTo>
                    <a:pt x="66" y="47"/>
                  </a:lnTo>
                  <a:lnTo>
                    <a:pt x="68" y="45"/>
                  </a:lnTo>
                  <a:lnTo>
                    <a:pt x="70" y="43"/>
                  </a:lnTo>
                  <a:lnTo>
                    <a:pt x="73" y="4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2" name="Freeform 68"/>
            <p:cNvSpPr>
              <a:spLocks/>
            </p:cNvSpPr>
            <p:nvPr/>
          </p:nvSpPr>
          <p:spPr bwMode="auto">
            <a:xfrm>
              <a:off x="2916238" y="3503613"/>
              <a:ext cx="93663" cy="136525"/>
            </a:xfrm>
            <a:custGeom>
              <a:avLst/>
              <a:gdLst/>
              <a:ahLst/>
              <a:cxnLst>
                <a:cxn ang="0">
                  <a:pos x="2" y="62"/>
                </a:cxn>
                <a:cxn ang="0">
                  <a:pos x="0" y="43"/>
                </a:cxn>
                <a:cxn ang="0">
                  <a:pos x="7" y="41"/>
                </a:cxn>
                <a:cxn ang="0">
                  <a:pos x="7" y="40"/>
                </a:cxn>
                <a:cxn ang="0">
                  <a:pos x="10" y="36"/>
                </a:cxn>
                <a:cxn ang="0">
                  <a:pos x="12" y="26"/>
                </a:cxn>
                <a:cxn ang="0">
                  <a:pos x="16" y="17"/>
                </a:cxn>
                <a:cxn ang="0">
                  <a:pos x="16" y="12"/>
                </a:cxn>
                <a:cxn ang="0">
                  <a:pos x="23" y="0"/>
                </a:cxn>
                <a:cxn ang="0">
                  <a:pos x="26" y="0"/>
                </a:cxn>
                <a:cxn ang="0">
                  <a:pos x="29" y="3"/>
                </a:cxn>
                <a:cxn ang="0">
                  <a:pos x="29" y="3"/>
                </a:cxn>
                <a:cxn ang="0">
                  <a:pos x="33" y="5"/>
                </a:cxn>
                <a:cxn ang="0">
                  <a:pos x="42" y="2"/>
                </a:cxn>
                <a:cxn ang="0">
                  <a:pos x="47" y="7"/>
                </a:cxn>
                <a:cxn ang="0">
                  <a:pos x="47" y="21"/>
                </a:cxn>
                <a:cxn ang="0">
                  <a:pos x="47" y="35"/>
                </a:cxn>
                <a:cxn ang="0">
                  <a:pos x="52" y="38"/>
                </a:cxn>
                <a:cxn ang="0">
                  <a:pos x="52" y="43"/>
                </a:cxn>
                <a:cxn ang="0">
                  <a:pos x="54" y="45"/>
                </a:cxn>
                <a:cxn ang="0">
                  <a:pos x="57" y="45"/>
                </a:cxn>
                <a:cxn ang="0">
                  <a:pos x="59" y="45"/>
                </a:cxn>
                <a:cxn ang="0">
                  <a:pos x="59" y="48"/>
                </a:cxn>
                <a:cxn ang="0">
                  <a:pos x="57" y="50"/>
                </a:cxn>
                <a:cxn ang="0">
                  <a:pos x="59" y="52"/>
                </a:cxn>
                <a:cxn ang="0">
                  <a:pos x="59" y="54"/>
                </a:cxn>
                <a:cxn ang="0">
                  <a:pos x="48" y="57"/>
                </a:cxn>
                <a:cxn ang="0">
                  <a:pos x="40" y="64"/>
                </a:cxn>
                <a:cxn ang="0">
                  <a:pos x="36" y="62"/>
                </a:cxn>
                <a:cxn ang="0">
                  <a:pos x="35" y="59"/>
                </a:cxn>
                <a:cxn ang="0">
                  <a:pos x="33" y="59"/>
                </a:cxn>
                <a:cxn ang="0">
                  <a:pos x="29" y="67"/>
                </a:cxn>
                <a:cxn ang="0">
                  <a:pos x="28" y="67"/>
                </a:cxn>
                <a:cxn ang="0">
                  <a:pos x="24" y="71"/>
                </a:cxn>
                <a:cxn ang="0">
                  <a:pos x="23" y="69"/>
                </a:cxn>
                <a:cxn ang="0">
                  <a:pos x="21" y="73"/>
                </a:cxn>
                <a:cxn ang="0">
                  <a:pos x="19" y="71"/>
                </a:cxn>
                <a:cxn ang="0">
                  <a:pos x="16" y="73"/>
                </a:cxn>
                <a:cxn ang="0">
                  <a:pos x="9" y="83"/>
                </a:cxn>
                <a:cxn ang="0">
                  <a:pos x="5" y="86"/>
                </a:cxn>
                <a:cxn ang="0">
                  <a:pos x="2" y="79"/>
                </a:cxn>
                <a:cxn ang="0">
                  <a:pos x="2" y="62"/>
                </a:cxn>
              </a:cxnLst>
              <a:rect l="0" t="0" r="r" b="b"/>
              <a:pathLst>
                <a:path w="59" h="86">
                  <a:moveTo>
                    <a:pt x="2" y="62"/>
                  </a:moveTo>
                  <a:lnTo>
                    <a:pt x="0" y="43"/>
                  </a:lnTo>
                  <a:lnTo>
                    <a:pt x="7" y="41"/>
                  </a:lnTo>
                  <a:lnTo>
                    <a:pt x="7" y="40"/>
                  </a:lnTo>
                  <a:lnTo>
                    <a:pt x="10" y="36"/>
                  </a:lnTo>
                  <a:lnTo>
                    <a:pt x="12" y="26"/>
                  </a:lnTo>
                  <a:lnTo>
                    <a:pt x="16" y="17"/>
                  </a:lnTo>
                  <a:lnTo>
                    <a:pt x="16" y="12"/>
                  </a:lnTo>
                  <a:lnTo>
                    <a:pt x="23" y="0"/>
                  </a:lnTo>
                  <a:lnTo>
                    <a:pt x="26" y="0"/>
                  </a:lnTo>
                  <a:lnTo>
                    <a:pt x="29" y="3"/>
                  </a:lnTo>
                  <a:lnTo>
                    <a:pt x="29" y="3"/>
                  </a:lnTo>
                  <a:lnTo>
                    <a:pt x="33" y="5"/>
                  </a:lnTo>
                  <a:lnTo>
                    <a:pt x="42" y="2"/>
                  </a:lnTo>
                  <a:lnTo>
                    <a:pt x="47" y="7"/>
                  </a:lnTo>
                  <a:lnTo>
                    <a:pt x="47" y="21"/>
                  </a:lnTo>
                  <a:lnTo>
                    <a:pt x="47" y="35"/>
                  </a:lnTo>
                  <a:lnTo>
                    <a:pt x="52" y="38"/>
                  </a:lnTo>
                  <a:lnTo>
                    <a:pt x="52" y="43"/>
                  </a:lnTo>
                  <a:lnTo>
                    <a:pt x="54" y="45"/>
                  </a:lnTo>
                  <a:lnTo>
                    <a:pt x="57" y="45"/>
                  </a:lnTo>
                  <a:lnTo>
                    <a:pt x="59" y="45"/>
                  </a:lnTo>
                  <a:lnTo>
                    <a:pt x="59" y="48"/>
                  </a:lnTo>
                  <a:lnTo>
                    <a:pt x="57" y="50"/>
                  </a:lnTo>
                  <a:lnTo>
                    <a:pt x="59" y="52"/>
                  </a:lnTo>
                  <a:lnTo>
                    <a:pt x="59" y="54"/>
                  </a:lnTo>
                  <a:lnTo>
                    <a:pt x="48" y="57"/>
                  </a:lnTo>
                  <a:lnTo>
                    <a:pt x="40" y="64"/>
                  </a:lnTo>
                  <a:lnTo>
                    <a:pt x="36" y="62"/>
                  </a:lnTo>
                  <a:lnTo>
                    <a:pt x="35" y="59"/>
                  </a:lnTo>
                  <a:lnTo>
                    <a:pt x="33" y="59"/>
                  </a:lnTo>
                  <a:lnTo>
                    <a:pt x="29" y="67"/>
                  </a:lnTo>
                  <a:lnTo>
                    <a:pt x="28" y="67"/>
                  </a:lnTo>
                  <a:lnTo>
                    <a:pt x="24" y="71"/>
                  </a:lnTo>
                  <a:lnTo>
                    <a:pt x="23" y="69"/>
                  </a:lnTo>
                  <a:lnTo>
                    <a:pt x="21" y="73"/>
                  </a:lnTo>
                  <a:lnTo>
                    <a:pt x="19" y="71"/>
                  </a:lnTo>
                  <a:lnTo>
                    <a:pt x="16" y="73"/>
                  </a:lnTo>
                  <a:lnTo>
                    <a:pt x="9" y="83"/>
                  </a:lnTo>
                  <a:lnTo>
                    <a:pt x="5" y="86"/>
                  </a:lnTo>
                  <a:lnTo>
                    <a:pt x="2" y="79"/>
                  </a:lnTo>
                  <a:lnTo>
                    <a:pt x="2" y="6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3" name="Freeform 69"/>
            <p:cNvSpPr>
              <a:spLocks/>
            </p:cNvSpPr>
            <p:nvPr/>
          </p:nvSpPr>
          <p:spPr bwMode="auto">
            <a:xfrm>
              <a:off x="2882900" y="3571876"/>
              <a:ext cx="41275" cy="79375"/>
            </a:xfrm>
            <a:custGeom>
              <a:avLst/>
              <a:gdLst/>
              <a:ahLst/>
              <a:cxnLst>
                <a:cxn ang="0">
                  <a:pos x="26" y="43"/>
                </a:cxn>
                <a:cxn ang="0">
                  <a:pos x="23" y="36"/>
                </a:cxn>
                <a:cxn ang="0">
                  <a:pos x="23" y="19"/>
                </a:cxn>
                <a:cxn ang="0">
                  <a:pos x="21" y="0"/>
                </a:cxn>
                <a:cxn ang="0">
                  <a:pos x="18" y="0"/>
                </a:cxn>
                <a:cxn ang="0">
                  <a:pos x="16" y="5"/>
                </a:cxn>
                <a:cxn ang="0">
                  <a:pos x="16" y="7"/>
                </a:cxn>
                <a:cxn ang="0">
                  <a:pos x="14" y="11"/>
                </a:cxn>
                <a:cxn ang="0">
                  <a:pos x="14" y="16"/>
                </a:cxn>
                <a:cxn ang="0">
                  <a:pos x="9" y="19"/>
                </a:cxn>
                <a:cxn ang="0">
                  <a:pos x="7" y="26"/>
                </a:cxn>
                <a:cxn ang="0">
                  <a:pos x="4" y="35"/>
                </a:cxn>
                <a:cxn ang="0">
                  <a:pos x="0" y="47"/>
                </a:cxn>
                <a:cxn ang="0">
                  <a:pos x="2" y="50"/>
                </a:cxn>
                <a:cxn ang="0">
                  <a:pos x="19" y="50"/>
                </a:cxn>
                <a:cxn ang="0">
                  <a:pos x="25" y="47"/>
                </a:cxn>
                <a:cxn ang="0">
                  <a:pos x="25" y="47"/>
                </a:cxn>
                <a:cxn ang="0">
                  <a:pos x="26" y="43"/>
                </a:cxn>
              </a:cxnLst>
              <a:rect l="0" t="0" r="r" b="b"/>
              <a:pathLst>
                <a:path w="26" h="50">
                  <a:moveTo>
                    <a:pt x="26" y="43"/>
                  </a:moveTo>
                  <a:lnTo>
                    <a:pt x="23" y="36"/>
                  </a:lnTo>
                  <a:lnTo>
                    <a:pt x="23" y="19"/>
                  </a:lnTo>
                  <a:lnTo>
                    <a:pt x="21" y="0"/>
                  </a:lnTo>
                  <a:lnTo>
                    <a:pt x="18" y="0"/>
                  </a:lnTo>
                  <a:lnTo>
                    <a:pt x="16" y="5"/>
                  </a:lnTo>
                  <a:lnTo>
                    <a:pt x="16" y="7"/>
                  </a:lnTo>
                  <a:lnTo>
                    <a:pt x="14" y="11"/>
                  </a:lnTo>
                  <a:lnTo>
                    <a:pt x="14" y="16"/>
                  </a:lnTo>
                  <a:lnTo>
                    <a:pt x="9" y="19"/>
                  </a:lnTo>
                  <a:lnTo>
                    <a:pt x="7" y="26"/>
                  </a:lnTo>
                  <a:lnTo>
                    <a:pt x="4" y="35"/>
                  </a:lnTo>
                  <a:lnTo>
                    <a:pt x="0" y="47"/>
                  </a:lnTo>
                  <a:lnTo>
                    <a:pt x="2" y="50"/>
                  </a:lnTo>
                  <a:lnTo>
                    <a:pt x="19" y="50"/>
                  </a:lnTo>
                  <a:lnTo>
                    <a:pt x="25" y="47"/>
                  </a:lnTo>
                  <a:lnTo>
                    <a:pt x="25" y="47"/>
                  </a:lnTo>
                  <a:lnTo>
                    <a:pt x="26" y="4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Freeform 70"/>
            <p:cNvSpPr>
              <a:spLocks/>
            </p:cNvSpPr>
            <p:nvPr/>
          </p:nvSpPr>
          <p:spPr bwMode="auto">
            <a:xfrm>
              <a:off x="2863850" y="3579813"/>
              <a:ext cx="44450" cy="71438"/>
            </a:xfrm>
            <a:custGeom>
              <a:avLst/>
              <a:gdLst/>
              <a:ahLst/>
              <a:cxnLst>
                <a:cxn ang="0">
                  <a:pos x="14" y="45"/>
                </a:cxn>
                <a:cxn ang="0">
                  <a:pos x="12" y="42"/>
                </a:cxn>
                <a:cxn ang="0">
                  <a:pos x="16" y="30"/>
                </a:cxn>
                <a:cxn ang="0">
                  <a:pos x="19" y="21"/>
                </a:cxn>
                <a:cxn ang="0">
                  <a:pos x="21" y="14"/>
                </a:cxn>
                <a:cxn ang="0">
                  <a:pos x="26" y="11"/>
                </a:cxn>
                <a:cxn ang="0">
                  <a:pos x="26" y="6"/>
                </a:cxn>
                <a:cxn ang="0">
                  <a:pos x="28" y="2"/>
                </a:cxn>
                <a:cxn ang="0">
                  <a:pos x="28" y="0"/>
                </a:cxn>
                <a:cxn ang="0">
                  <a:pos x="14" y="0"/>
                </a:cxn>
                <a:cxn ang="0">
                  <a:pos x="2" y="0"/>
                </a:cxn>
                <a:cxn ang="0">
                  <a:pos x="2" y="9"/>
                </a:cxn>
                <a:cxn ang="0">
                  <a:pos x="2" y="11"/>
                </a:cxn>
                <a:cxn ang="0">
                  <a:pos x="0" y="19"/>
                </a:cxn>
                <a:cxn ang="0">
                  <a:pos x="2" y="25"/>
                </a:cxn>
                <a:cxn ang="0">
                  <a:pos x="0" y="28"/>
                </a:cxn>
                <a:cxn ang="0">
                  <a:pos x="4" y="30"/>
                </a:cxn>
                <a:cxn ang="0">
                  <a:pos x="4" y="45"/>
                </a:cxn>
                <a:cxn ang="0">
                  <a:pos x="14" y="45"/>
                </a:cxn>
              </a:cxnLst>
              <a:rect l="0" t="0" r="r" b="b"/>
              <a:pathLst>
                <a:path w="28" h="45">
                  <a:moveTo>
                    <a:pt x="14" y="45"/>
                  </a:moveTo>
                  <a:lnTo>
                    <a:pt x="12" y="42"/>
                  </a:lnTo>
                  <a:lnTo>
                    <a:pt x="16" y="30"/>
                  </a:lnTo>
                  <a:lnTo>
                    <a:pt x="19" y="21"/>
                  </a:lnTo>
                  <a:lnTo>
                    <a:pt x="21" y="14"/>
                  </a:lnTo>
                  <a:lnTo>
                    <a:pt x="26" y="11"/>
                  </a:lnTo>
                  <a:lnTo>
                    <a:pt x="26" y="6"/>
                  </a:lnTo>
                  <a:lnTo>
                    <a:pt x="28" y="2"/>
                  </a:lnTo>
                  <a:lnTo>
                    <a:pt x="28" y="0"/>
                  </a:lnTo>
                  <a:lnTo>
                    <a:pt x="14" y="0"/>
                  </a:lnTo>
                  <a:lnTo>
                    <a:pt x="2" y="0"/>
                  </a:lnTo>
                  <a:lnTo>
                    <a:pt x="2" y="9"/>
                  </a:lnTo>
                  <a:lnTo>
                    <a:pt x="2" y="11"/>
                  </a:lnTo>
                  <a:lnTo>
                    <a:pt x="0" y="19"/>
                  </a:lnTo>
                  <a:lnTo>
                    <a:pt x="2" y="25"/>
                  </a:lnTo>
                  <a:lnTo>
                    <a:pt x="0" y="28"/>
                  </a:lnTo>
                  <a:lnTo>
                    <a:pt x="4" y="30"/>
                  </a:lnTo>
                  <a:lnTo>
                    <a:pt x="4" y="45"/>
                  </a:lnTo>
                  <a:lnTo>
                    <a:pt x="14" y="4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5" name="Freeform 71"/>
            <p:cNvSpPr>
              <a:spLocks/>
            </p:cNvSpPr>
            <p:nvPr/>
          </p:nvSpPr>
          <p:spPr bwMode="auto">
            <a:xfrm>
              <a:off x="2859088" y="3670301"/>
              <a:ext cx="41275" cy="30163"/>
            </a:xfrm>
            <a:custGeom>
              <a:avLst/>
              <a:gdLst/>
              <a:ahLst/>
              <a:cxnLst>
                <a:cxn ang="0">
                  <a:pos x="0" y="19"/>
                </a:cxn>
                <a:cxn ang="0">
                  <a:pos x="10" y="18"/>
                </a:cxn>
                <a:cxn ang="0">
                  <a:pos x="12" y="14"/>
                </a:cxn>
                <a:cxn ang="0">
                  <a:pos x="19" y="14"/>
                </a:cxn>
                <a:cxn ang="0">
                  <a:pos x="26" y="14"/>
                </a:cxn>
                <a:cxn ang="0">
                  <a:pos x="26" y="0"/>
                </a:cxn>
                <a:cxn ang="0">
                  <a:pos x="3" y="0"/>
                </a:cxn>
                <a:cxn ang="0">
                  <a:pos x="2" y="14"/>
                </a:cxn>
                <a:cxn ang="0">
                  <a:pos x="3" y="16"/>
                </a:cxn>
                <a:cxn ang="0">
                  <a:pos x="0" y="18"/>
                </a:cxn>
                <a:cxn ang="0">
                  <a:pos x="0" y="19"/>
                </a:cxn>
              </a:cxnLst>
              <a:rect l="0" t="0" r="r" b="b"/>
              <a:pathLst>
                <a:path w="26" h="19">
                  <a:moveTo>
                    <a:pt x="0" y="19"/>
                  </a:moveTo>
                  <a:lnTo>
                    <a:pt x="10" y="18"/>
                  </a:lnTo>
                  <a:lnTo>
                    <a:pt x="12" y="14"/>
                  </a:lnTo>
                  <a:lnTo>
                    <a:pt x="19" y="14"/>
                  </a:lnTo>
                  <a:lnTo>
                    <a:pt x="26" y="14"/>
                  </a:lnTo>
                  <a:lnTo>
                    <a:pt x="26" y="0"/>
                  </a:lnTo>
                  <a:lnTo>
                    <a:pt x="3" y="0"/>
                  </a:lnTo>
                  <a:lnTo>
                    <a:pt x="2" y="14"/>
                  </a:lnTo>
                  <a:lnTo>
                    <a:pt x="3" y="16"/>
                  </a:lnTo>
                  <a:lnTo>
                    <a:pt x="0" y="18"/>
                  </a:lnTo>
                  <a:lnTo>
                    <a:pt x="0" y="1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Freeform 72"/>
            <p:cNvSpPr>
              <a:spLocks/>
            </p:cNvSpPr>
            <p:nvPr/>
          </p:nvSpPr>
          <p:spPr bwMode="auto">
            <a:xfrm>
              <a:off x="2863850" y="3646488"/>
              <a:ext cx="82550" cy="41275"/>
            </a:xfrm>
            <a:custGeom>
              <a:avLst/>
              <a:gdLst/>
              <a:ahLst/>
              <a:cxnLst>
                <a:cxn ang="0">
                  <a:pos x="0" y="15"/>
                </a:cxn>
                <a:cxn ang="0">
                  <a:pos x="4" y="3"/>
                </a:cxn>
                <a:cxn ang="0">
                  <a:pos x="31" y="3"/>
                </a:cxn>
                <a:cxn ang="0">
                  <a:pos x="37" y="0"/>
                </a:cxn>
                <a:cxn ang="0">
                  <a:pos x="37" y="0"/>
                </a:cxn>
                <a:cxn ang="0">
                  <a:pos x="40" y="5"/>
                </a:cxn>
                <a:cxn ang="0">
                  <a:pos x="37" y="10"/>
                </a:cxn>
                <a:cxn ang="0">
                  <a:pos x="40" y="14"/>
                </a:cxn>
                <a:cxn ang="0">
                  <a:pos x="42" y="21"/>
                </a:cxn>
                <a:cxn ang="0">
                  <a:pos x="45" y="22"/>
                </a:cxn>
                <a:cxn ang="0">
                  <a:pos x="49" y="22"/>
                </a:cxn>
                <a:cxn ang="0">
                  <a:pos x="50" y="19"/>
                </a:cxn>
                <a:cxn ang="0">
                  <a:pos x="49" y="17"/>
                </a:cxn>
                <a:cxn ang="0">
                  <a:pos x="50" y="17"/>
                </a:cxn>
                <a:cxn ang="0">
                  <a:pos x="52" y="22"/>
                </a:cxn>
                <a:cxn ang="0">
                  <a:pos x="49" y="24"/>
                </a:cxn>
                <a:cxn ang="0">
                  <a:pos x="43" y="26"/>
                </a:cxn>
                <a:cxn ang="0">
                  <a:pos x="40" y="22"/>
                </a:cxn>
                <a:cxn ang="0">
                  <a:pos x="35" y="26"/>
                </a:cxn>
                <a:cxn ang="0">
                  <a:pos x="33" y="22"/>
                </a:cxn>
                <a:cxn ang="0">
                  <a:pos x="30" y="21"/>
                </a:cxn>
                <a:cxn ang="0">
                  <a:pos x="30" y="15"/>
                </a:cxn>
                <a:cxn ang="0">
                  <a:pos x="0" y="15"/>
                </a:cxn>
              </a:cxnLst>
              <a:rect l="0" t="0" r="r" b="b"/>
              <a:pathLst>
                <a:path w="52" h="26">
                  <a:moveTo>
                    <a:pt x="0" y="15"/>
                  </a:moveTo>
                  <a:lnTo>
                    <a:pt x="4" y="3"/>
                  </a:lnTo>
                  <a:lnTo>
                    <a:pt x="31" y="3"/>
                  </a:lnTo>
                  <a:lnTo>
                    <a:pt x="37" y="0"/>
                  </a:lnTo>
                  <a:lnTo>
                    <a:pt x="37" y="0"/>
                  </a:lnTo>
                  <a:lnTo>
                    <a:pt x="40" y="5"/>
                  </a:lnTo>
                  <a:lnTo>
                    <a:pt x="37" y="10"/>
                  </a:lnTo>
                  <a:lnTo>
                    <a:pt x="40" y="14"/>
                  </a:lnTo>
                  <a:lnTo>
                    <a:pt x="42" y="21"/>
                  </a:lnTo>
                  <a:lnTo>
                    <a:pt x="45" y="22"/>
                  </a:lnTo>
                  <a:lnTo>
                    <a:pt x="49" y="22"/>
                  </a:lnTo>
                  <a:lnTo>
                    <a:pt x="50" y="19"/>
                  </a:lnTo>
                  <a:lnTo>
                    <a:pt x="49" y="17"/>
                  </a:lnTo>
                  <a:lnTo>
                    <a:pt x="50" y="17"/>
                  </a:lnTo>
                  <a:lnTo>
                    <a:pt x="52" y="22"/>
                  </a:lnTo>
                  <a:lnTo>
                    <a:pt x="49" y="24"/>
                  </a:lnTo>
                  <a:lnTo>
                    <a:pt x="43" y="26"/>
                  </a:lnTo>
                  <a:lnTo>
                    <a:pt x="40" y="22"/>
                  </a:lnTo>
                  <a:lnTo>
                    <a:pt x="35" y="26"/>
                  </a:lnTo>
                  <a:lnTo>
                    <a:pt x="33" y="22"/>
                  </a:lnTo>
                  <a:lnTo>
                    <a:pt x="30" y="21"/>
                  </a:lnTo>
                  <a:lnTo>
                    <a:pt x="30" y="15"/>
                  </a:lnTo>
                  <a:lnTo>
                    <a:pt x="0" y="1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7" name="Freeform 73"/>
            <p:cNvSpPr>
              <a:spLocks/>
            </p:cNvSpPr>
            <p:nvPr/>
          </p:nvSpPr>
          <p:spPr bwMode="auto">
            <a:xfrm>
              <a:off x="2900363" y="3670301"/>
              <a:ext cx="15875" cy="22225"/>
            </a:xfrm>
            <a:custGeom>
              <a:avLst/>
              <a:gdLst/>
              <a:ahLst/>
              <a:cxnLst>
                <a:cxn ang="0">
                  <a:pos x="0" y="14"/>
                </a:cxn>
                <a:cxn ang="0">
                  <a:pos x="7" y="11"/>
                </a:cxn>
                <a:cxn ang="0">
                  <a:pos x="10" y="7"/>
                </a:cxn>
                <a:cxn ang="0">
                  <a:pos x="7" y="6"/>
                </a:cxn>
                <a:cxn ang="0">
                  <a:pos x="7" y="0"/>
                </a:cxn>
                <a:cxn ang="0">
                  <a:pos x="0" y="0"/>
                </a:cxn>
                <a:cxn ang="0">
                  <a:pos x="0" y="14"/>
                </a:cxn>
              </a:cxnLst>
              <a:rect l="0" t="0" r="r" b="b"/>
              <a:pathLst>
                <a:path w="10" h="14">
                  <a:moveTo>
                    <a:pt x="0" y="14"/>
                  </a:moveTo>
                  <a:lnTo>
                    <a:pt x="7" y="11"/>
                  </a:lnTo>
                  <a:lnTo>
                    <a:pt x="10" y="7"/>
                  </a:lnTo>
                  <a:lnTo>
                    <a:pt x="7" y="6"/>
                  </a:lnTo>
                  <a:lnTo>
                    <a:pt x="7" y="0"/>
                  </a:lnTo>
                  <a:lnTo>
                    <a:pt x="0" y="0"/>
                  </a:lnTo>
                  <a:lnTo>
                    <a:pt x="0"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Freeform 74"/>
            <p:cNvSpPr>
              <a:spLocks/>
            </p:cNvSpPr>
            <p:nvPr/>
          </p:nvSpPr>
          <p:spPr bwMode="auto">
            <a:xfrm>
              <a:off x="2922588" y="3687763"/>
              <a:ext cx="7938" cy="4763"/>
            </a:xfrm>
            <a:custGeom>
              <a:avLst/>
              <a:gdLst/>
              <a:ahLst/>
              <a:cxnLst>
                <a:cxn ang="0">
                  <a:pos x="0" y="3"/>
                </a:cxn>
                <a:cxn ang="0">
                  <a:pos x="5" y="3"/>
                </a:cxn>
                <a:cxn ang="0">
                  <a:pos x="5" y="1"/>
                </a:cxn>
                <a:cxn ang="0">
                  <a:pos x="3" y="0"/>
                </a:cxn>
                <a:cxn ang="0">
                  <a:pos x="0" y="3"/>
                </a:cxn>
              </a:cxnLst>
              <a:rect l="0" t="0" r="r" b="b"/>
              <a:pathLst>
                <a:path w="5" h="3">
                  <a:moveTo>
                    <a:pt x="0" y="3"/>
                  </a:moveTo>
                  <a:lnTo>
                    <a:pt x="5" y="3"/>
                  </a:lnTo>
                  <a:lnTo>
                    <a:pt x="5" y="1"/>
                  </a:lnTo>
                  <a:lnTo>
                    <a:pt x="3" y="0"/>
                  </a:lnTo>
                  <a:lnTo>
                    <a:pt x="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Freeform 75"/>
            <p:cNvSpPr>
              <a:spLocks/>
            </p:cNvSpPr>
            <p:nvPr/>
          </p:nvSpPr>
          <p:spPr bwMode="auto">
            <a:xfrm>
              <a:off x="2935288" y="3689351"/>
              <a:ext cx="6350" cy="6350"/>
            </a:xfrm>
            <a:custGeom>
              <a:avLst/>
              <a:gdLst/>
              <a:ahLst/>
              <a:cxnLst>
                <a:cxn ang="0">
                  <a:pos x="0" y="2"/>
                </a:cxn>
                <a:cxn ang="0">
                  <a:pos x="4" y="4"/>
                </a:cxn>
                <a:cxn ang="0">
                  <a:pos x="4" y="2"/>
                </a:cxn>
                <a:cxn ang="0">
                  <a:pos x="4" y="0"/>
                </a:cxn>
                <a:cxn ang="0">
                  <a:pos x="2" y="2"/>
                </a:cxn>
                <a:cxn ang="0">
                  <a:pos x="0" y="2"/>
                </a:cxn>
              </a:cxnLst>
              <a:rect l="0" t="0" r="r" b="b"/>
              <a:pathLst>
                <a:path w="4" h="4">
                  <a:moveTo>
                    <a:pt x="0" y="2"/>
                  </a:moveTo>
                  <a:lnTo>
                    <a:pt x="4" y="4"/>
                  </a:lnTo>
                  <a:lnTo>
                    <a:pt x="4" y="2"/>
                  </a:lnTo>
                  <a:lnTo>
                    <a:pt x="4" y="0"/>
                  </a:lnTo>
                  <a:lnTo>
                    <a:pt x="2" y="2"/>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0" name="Freeform 76"/>
            <p:cNvSpPr>
              <a:spLocks/>
            </p:cNvSpPr>
            <p:nvPr/>
          </p:nvSpPr>
          <p:spPr bwMode="auto">
            <a:xfrm>
              <a:off x="2852738" y="3698876"/>
              <a:ext cx="47625" cy="15875"/>
            </a:xfrm>
            <a:custGeom>
              <a:avLst/>
              <a:gdLst/>
              <a:ahLst/>
              <a:cxnLst>
                <a:cxn ang="0">
                  <a:pos x="25" y="0"/>
                </a:cxn>
                <a:cxn ang="0">
                  <a:pos x="25" y="0"/>
                </a:cxn>
                <a:cxn ang="0">
                  <a:pos x="19" y="3"/>
                </a:cxn>
                <a:cxn ang="0">
                  <a:pos x="6" y="5"/>
                </a:cxn>
                <a:cxn ang="0">
                  <a:pos x="0" y="8"/>
                </a:cxn>
                <a:cxn ang="0">
                  <a:pos x="0" y="10"/>
                </a:cxn>
                <a:cxn ang="0">
                  <a:pos x="4" y="10"/>
                </a:cxn>
                <a:cxn ang="0">
                  <a:pos x="26" y="3"/>
                </a:cxn>
                <a:cxn ang="0">
                  <a:pos x="30" y="1"/>
                </a:cxn>
                <a:cxn ang="0">
                  <a:pos x="28" y="1"/>
                </a:cxn>
                <a:cxn ang="0">
                  <a:pos x="26" y="1"/>
                </a:cxn>
                <a:cxn ang="0">
                  <a:pos x="23" y="3"/>
                </a:cxn>
                <a:cxn ang="0">
                  <a:pos x="25" y="0"/>
                </a:cxn>
              </a:cxnLst>
              <a:rect l="0" t="0" r="r" b="b"/>
              <a:pathLst>
                <a:path w="30" h="10">
                  <a:moveTo>
                    <a:pt x="25" y="0"/>
                  </a:moveTo>
                  <a:lnTo>
                    <a:pt x="25" y="0"/>
                  </a:lnTo>
                  <a:lnTo>
                    <a:pt x="19" y="3"/>
                  </a:lnTo>
                  <a:lnTo>
                    <a:pt x="6" y="5"/>
                  </a:lnTo>
                  <a:lnTo>
                    <a:pt x="0" y="8"/>
                  </a:lnTo>
                  <a:lnTo>
                    <a:pt x="0" y="10"/>
                  </a:lnTo>
                  <a:lnTo>
                    <a:pt x="4" y="10"/>
                  </a:lnTo>
                  <a:lnTo>
                    <a:pt x="26" y="3"/>
                  </a:lnTo>
                  <a:lnTo>
                    <a:pt x="30" y="1"/>
                  </a:lnTo>
                  <a:lnTo>
                    <a:pt x="28" y="1"/>
                  </a:lnTo>
                  <a:lnTo>
                    <a:pt x="26" y="1"/>
                  </a:lnTo>
                  <a:lnTo>
                    <a:pt x="23" y="3"/>
                  </a:lnTo>
                  <a:lnTo>
                    <a:pt x="2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Freeform 77"/>
            <p:cNvSpPr>
              <a:spLocks/>
            </p:cNvSpPr>
            <p:nvPr/>
          </p:nvSpPr>
          <p:spPr bwMode="auto">
            <a:xfrm>
              <a:off x="3182938" y="3357563"/>
              <a:ext cx="144463" cy="171450"/>
            </a:xfrm>
            <a:custGeom>
              <a:avLst/>
              <a:gdLst/>
              <a:ahLst/>
              <a:cxnLst>
                <a:cxn ang="0">
                  <a:pos x="81" y="51"/>
                </a:cxn>
                <a:cxn ang="0">
                  <a:pos x="69" y="49"/>
                </a:cxn>
                <a:cxn ang="0">
                  <a:pos x="55" y="52"/>
                </a:cxn>
                <a:cxn ang="0">
                  <a:pos x="55" y="49"/>
                </a:cxn>
                <a:cxn ang="0">
                  <a:pos x="48" y="44"/>
                </a:cxn>
                <a:cxn ang="0">
                  <a:pos x="53" y="38"/>
                </a:cxn>
                <a:cxn ang="0">
                  <a:pos x="45" y="33"/>
                </a:cxn>
                <a:cxn ang="0">
                  <a:pos x="36" y="44"/>
                </a:cxn>
                <a:cxn ang="0">
                  <a:pos x="36" y="35"/>
                </a:cxn>
                <a:cxn ang="0">
                  <a:pos x="43" y="16"/>
                </a:cxn>
                <a:cxn ang="0">
                  <a:pos x="46" y="16"/>
                </a:cxn>
                <a:cxn ang="0">
                  <a:pos x="46" y="9"/>
                </a:cxn>
                <a:cxn ang="0">
                  <a:pos x="50" y="6"/>
                </a:cxn>
                <a:cxn ang="0">
                  <a:pos x="52" y="0"/>
                </a:cxn>
                <a:cxn ang="0">
                  <a:pos x="36" y="6"/>
                </a:cxn>
                <a:cxn ang="0">
                  <a:pos x="33" y="13"/>
                </a:cxn>
                <a:cxn ang="0">
                  <a:pos x="26" y="21"/>
                </a:cxn>
                <a:cxn ang="0">
                  <a:pos x="26" y="30"/>
                </a:cxn>
                <a:cxn ang="0">
                  <a:pos x="22" y="35"/>
                </a:cxn>
                <a:cxn ang="0">
                  <a:pos x="20" y="47"/>
                </a:cxn>
                <a:cxn ang="0">
                  <a:pos x="15" y="52"/>
                </a:cxn>
                <a:cxn ang="0">
                  <a:pos x="17" y="57"/>
                </a:cxn>
                <a:cxn ang="0">
                  <a:pos x="8" y="66"/>
                </a:cxn>
                <a:cxn ang="0">
                  <a:pos x="7" y="64"/>
                </a:cxn>
                <a:cxn ang="0">
                  <a:pos x="10" y="68"/>
                </a:cxn>
                <a:cxn ang="0">
                  <a:pos x="0" y="82"/>
                </a:cxn>
                <a:cxn ang="0">
                  <a:pos x="0" y="89"/>
                </a:cxn>
                <a:cxn ang="0">
                  <a:pos x="17" y="87"/>
                </a:cxn>
                <a:cxn ang="0">
                  <a:pos x="43" y="87"/>
                </a:cxn>
                <a:cxn ang="0">
                  <a:pos x="48" y="87"/>
                </a:cxn>
                <a:cxn ang="0">
                  <a:pos x="53" y="90"/>
                </a:cxn>
                <a:cxn ang="0">
                  <a:pos x="62" y="89"/>
                </a:cxn>
                <a:cxn ang="0">
                  <a:pos x="53" y="97"/>
                </a:cxn>
                <a:cxn ang="0">
                  <a:pos x="48" y="102"/>
                </a:cxn>
                <a:cxn ang="0">
                  <a:pos x="57" y="101"/>
                </a:cxn>
                <a:cxn ang="0">
                  <a:pos x="67" y="92"/>
                </a:cxn>
                <a:cxn ang="0">
                  <a:pos x="74" y="82"/>
                </a:cxn>
                <a:cxn ang="0">
                  <a:pos x="72" y="102"/>
                </a:cxn>
                <a:cxn ang="0">
                  <a:pos x="79" y="97"/>
                </a:cxn>
                <a:cxn ang="0">
                  <a:pos x="79" y="106"/>
                </a:cxn>
                <a:cxn ang="0">
                  <a:pos x="84" y="106"/>
                </a:cxn>
                <a:cxn ang="0">
                  <a:pos x="91" y="90"/>
                </a:cxn>
                <a:cxn ang="0">
                  <a:pos x="91" y="85"/>
                </a:cxn>
                <a:cxn ang="0">
                  <a:pos x="86" y="89"/>
                </a:cxn>
                <a:cxn ang="0">
                  <a:pos x="90" y="75"/>
                </a:cxn>
                <a:cxn ang="0">
                  <a:pos x="81" y="87"/>
                </a:cxn>
                <a:cxn ang="0">
                  <a:pos x="77" y="83"/>
                </a:cxn>
                <a:cxn ang="0">
                  <a:pos x="76" y="75"/>
                </a:cxn>
                <a:cxn ang="0">
                  <a:pos x="86" y="64"/>
                </a:cxn>
                <a:cxn ang="0">
                  <a:pos x="74" y="70"/>
                </a:cxn>
                <a:cxn ang="0">
                  <a:pos x="74" y="63"/>
                </a:cxn>
              </a:cxnLst>
              <a:rect l="0" t="0" r="r" b="b"/>
              <a:pathLst>
                <a:path w="91" h="108">
                  <a:moveTo>
                    <a:pt x="81" y="52"/>
                  </a:moveTo>
                  <a:lnTo>
                    <a:pt x="81" y="51"/>
                  </a:lnTo>
                  <a:lnTo>
                    <a:pt x="74" y="49"/>
                  </a:lnTo>
                  <a:lnTo>
                    <a:pt x="69" y="49"/>
                  </a:lnTo>
                  <a:lnTo>
                    <a:pt x="67" y="47"/>
                  </a:lnTo>
                  <a:lnTo>
                    <a:pt x="55" y="52"/>
                  </a:lnTo>
                  <a:lnTo>
                    <a:pt x="58" y="45"/>
                  </a:lnTo>
                  <a:lnTo>
                    <a:pt x="55" y="49"/>
                  </a:lnTo>
                  <a:lnTo>
                    <a:pt x="48" y="47"/>
                  </a:lnTo>
                  <a:lnTo>
                    <a:pt x="48" y="44"/>
                  </a:lnTo>
                  <a:lnTo>
                    <a:pt x="45" y="44"/>
                  </a:lnTo>
                  <a:lnTo>
                    <a:pt x="53" y="38"/>
                  </a:lnTo>
                  <a:lnTo>
                    <a:pt x="45" y="37"/>
                  </a:lnTo>
                  <a:lnTo>
                    <a:pt x="45" y="33"/>
                  </a:lnTo>
                  <a:lnTo>
                    <a:pt x="43" y="33"/>
                  </a:lnTo>
                  <a:lnTo>
                    <a:pt x="36" y="44"/>
                  </a:lnTo>
                  <a:lnTo>
                    <a:pt x="34" y="42"/>
                  </a:lnTo>
                  <a:lnTo>
                    <a:pt x="36" y="35"/>
                  </a:lnTo>
                  <a:lnTo>
                    <a:pt x="43" y="23"/>
                  </a:lnTo>
                  <a:lnTo>
                    <a:pt x="43" y="16"/>
                  </a:lnTo>
                  <a:lnTo>
                    <a:pt x="45" y="18"/>
                  </a:lnTo>
                  <a:lnTo>
                    <a:pt x="46" y="16"/>
                  </a:lnTo>
                  <a:lnTo>
                    <a:pt x="48" y="11"/>
                  </a:lnTo>
                  <a:lnTo>
                    <a:pt x="46" y="9"/>
                  </a:lnTo>
                  <a:lnTo>
                    <a:pt x="46" y="7"/>
                  </a:lnTo>
                  <a:lnTo>
                    <a:pt x="50" y="6"/>
                  </a:lnTo>
                  <a:lnTo>
                    <a:pt x="52" y="2"/>
                  </a:lnTo>
                  <a:lnTo>
                    <a:pt x="52" y="0"/>
                  </a:lnTo>
                  <a:lnTo>
                    <a:pt x="43" y="4"/>
                  </a:lnTo>
                  <a:lnTo>
                    <a:pt x="36" y="6"/>
                  </a:lnTo>
                  <a:lnTo>
                    <a:pt x="34" y="11"/>
                  </a:lnTo>
                  <a:lnTo>
                    <a:pt x="33" y="13"/>
                  </a:lnTo>
                  <a:lnTo>
                    <a:pt x="31" y="18"/>
                  </a:lnTo>
                  <a:lnTo>
                    <a:pt x="26" y="21"/>
                  </a:lnTo>
                  <a:lnTo>
                    <a:pt x="29" y="23"/>
                  </a:lnTo>
                  <a:lnTo>
                    <a:pt x="26" y="30"/>
                  </a:lnTo>
                  <a:lnTo>
                    <a:pt x="27" y="33"/>
                  </a:lnTo>
                  <a:lnTo>
                    <a:pt x="22" y="35"/>
                  </a:lnTo>
                  <a:lnTo>
                    <a:pt x="19" y="42"/>
                  </a:lnTo>
                  <a:lnTo>
                    <a:pt x="20" y="47"/>
                  </a:lnTo>
                  <a:lnTo>
                    <a:pt x="15" y="49"/>
                  </a:lnTo>
                  <a:lnTo>
                    <a:pt x="15" y="52"/>
                  </a:lnTo>
                  <a:lnTo>
                    <a:pt x="17" y="54"/>
                  </a:lnTo>
                  <a:lnTo>
                    <a:pt x="17" y="57"/>
                  </a:lnTo>
                  <a:lnTo>
                    <a:pt x="12" y="56"/>
                  </a:lnTo>
                  <a:lnTo>
                    <a:pt x="8" y="66"/>
                  </a:lnTo>
                  <a:lnTo>
                    <a:pt x="7" y="66"/>
                  </a:lnTo>
                  <a:lnTo>
                    <a:pt x="7" y="64"/>
                  </a:lnTo>
                  <a:lnTo>
                    <a:pt x="1" y="68"/>
                  </a:lnTo>
                  <a:lnTo>
                    <a:pt x="10" y="68"/>
                  </a:lnTo>
                  <a:lnTo>
                    <a:pt x="12" y="70"/>
                  </a:lnTo>
                  <a:lnTo>
                    <a:pt x="0" y="82"/>
                  </a:lnTo>
                  <a:lnTo>
                    <a:pt x="0" y="85"/>
                  </a:lnTo>
                  <a:lnTo>
                    <a:pt x="0" y="89"/>
                  </a:lnTo>
                  <a:lnTo>
                    <a:pt x="3" y="89"/>
                  </a:lnTo>
                  <a:lnTo>
                    <a:pt x="17" y="87"/>
                  </a:lnTo>
                  <a:lnTo>
                    <a:pt x="36" y="89"/>
                  </a:lnTo>
                  <a:lnTo>
                    <a:pt x="43" y="87"/>
                  </a:lnTo>
                  <a:lnTo>
                    <a:pt x="50" y="83"/>
                  </a:lnTo>
                  <a:lnTo>
                    <a:pt x="48" y="87"/>
                  </a:lnTo>
                  <a:lnTo>
                    <a:pt x="45" y="90"/>
                  </a:lnTo>
                  <a:lnTo>
                    <a:pt x="53" y="90"/>
                  </a:lnTo>
                  <a:lnTo>
                    <a:pt x="55" y="87"/>
                  </a:lnTo>
                  <a:lnTo>
                    <a:pt x="62" y="89"/>
                  </a:lnTo>
                  <a:lnTo>
                    <a:pt x="57" y="92"/>
                  </a:lnTo>
                  <a:lnTo>
                    <a:pt x="53" y="97"/>
                  </a:lnTo>
                  <a:lnTo>
                    <a:pt x="48" y="99"/>
                  </a:lnTo>
                  <a:lnTo>
                    <a:pt x="48" y="102"/>
                  </a:lnTo>
                  <a:lnTo>
                    <a:pt x="50" y="102"/>
                  </a:lnTo>
                  <a:lnTo>
                    <a:pt x="57" y="101"/>
                  </a:lnTo>
                  <a:lnTo>
                    <a:pt x="62" y="92"/>
                  </a:lnTo>
                  <a:lnTo>
                    <a:pt x="67" y="92"/>
                  </a:lnTo>
                  <a:lnTo>
                    <a:pt x="71" y="82"/>
                  </a:lnTo>
                  <a:lnTo>
                    <a:pt x="74" y="82"/>
                  </a:lnTo>
                  <a:lnTo>
                    <a:pt x="76" y="92"/>
                  </a:lnTo>
                  <a:lnTo>
                    <a:pt x="72" y="102"/>
                  </a:lnTo>
                  <a:lnTo>
                    <a:pt x="74" y="104"/>
                  </a:lnTo>
                  <a:lnTo>
                    <a:pt x="79" y="97"/>
                  </a:lnTo>
                  <a:lnTo>
                    <a:pt x="81" y="97"/>
                  </a:lnTo>
                  <a:lnTo>
                    <a:pt x="79" y="106"/>
                  </a:lnTo>
                  <a:lnTo>
                    <a:pt x="81" y="108"/>
                  </a:lnTo>
                  <a:lnTo>
                    <a:pt x="84" y="106"/>
                  </a:lnTo>
                  <a:lnTo>
                    <a:pt x="88" y="106"/>
                  </a:lnTo>
                  <a:lnTo>
                    <a:pt x="91" y="90"/>
                  </a:lnTo>
                  <a:lnTo>
                    <a:pt x="91" y="85"/>
                  </a:lnTo>
                  <a:lnTo>
                    <a:pt x="91" y="85"/>
                  </a:lnTo>
                  <a:lnTo>
                    <a:pt x="88" y="90"/>
                  </a:lnTo>
                  <a:lnTo>
                    <a:pt x="86" y="89"/>
                  </a:lnTo>
                  <a:lnTo>
                    <a:pt x="86" y="85"/>
                  </a:lnTo>
                  <a:lnTo>
                    <a:pt x="90" y="75"/>
                  </a:lnTo>
                  <a:lnTo>
                    <a:pt x="84" y="78"/>
                  </a:lnTo>
                  <a:lnTo>
                    <a:pt x="81" y="87"/>
                  </a:lnTo>
                  <a:lnTo>
                    <a:pt x="79" y="87"/>
                  </a:lnTo>
                  <a:lnTo>
                    <a:pt x="77" y="83"/>
                  </a:lnTo>
                  <a:lnTo>
                    <a:pt x="79" y="78"/>
                  </a:lnTo>
                  <a:lnTo>
                    <a:pt x="76" y="75"/>
                  </a:lnTo>
                  <a:lnTo>
                    <a:pt x="84" y="70"/>
                  </a:lnTo>
                  <a:lnTo>
                    <a:pt x="86" y="64"/>
                  </a:lnTo>
                  <a:lnTo>
                    <a:pt x="79" y="68"/>
                  </a:lnTo>
                  <a:lnTo>
                    <a:pt x="74" y="70"/>
                  </a:lnTo>
                  <a:lnTo>
                    <a:pt x="77" y="64"/>
                  </a:lnTo>
                  <a:lnTo>
                    <a:pt x="74" y="63"/>
                  </a:lnTo>
                  <a:lnTo>
                    <a:pt x="81" y="5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Freeform 78"/>
            <p:cNvSpPr>
              <a:spLocks/>
            </p:cNvSpPr>
            <p:nvPr/>
          </p:nvSpPr>
          <p:spPr bwMode="auto">
            <a:xfrm>
              <a:off x="3067050" y="3416301"/>
              <a:ext cx="60325" cy="30163"/>
            </a:xfrm>
            <a:custGeom>
              <a:avLst/>
              <a:gdLst/>
              <a:ahLst/>
              <a:cxnLst>
                <a:cxn ang="0">
                  <a:pos x="5" y="0"/>
                </a:cxn>
                <a:cxn ang="0">
                  <a:pos x="26" y="7"/>
                </a:cxn>
                <a:cxn ang="0">
                  <a:pos x="31" y="12"/>
                </a:cxn>
                <a:cxn ang="0">
                  <a:pos x="36" y="12"/>
                </a:cxn>
                <a:cxn ang="0">
                  <a:pos x="38" y="17"/>
                </a:cxn>
                <a:cxn ang="0">
                  <a:pos x="30" y="19"/>
                </a:cxn>
                <a:cxn ang="0">
                  <a:pos x="14" y="14"/>
                </a:cxn>
                <a:cxn ang="0">
                  <a:pos x="11" y="8"/>
                </a:cxn>
                <a:cxn ang="0">
                  <a:pos x="0" y="1"/>
                </a:cxn>
                <a:cxn ang="0">
                  <a:pos x="0" y="1"/>
                </a:cxn>
                <a:cxn ang="0">
                  <a:pos x="5" y="0"/>
                </a:cxn>
              </a:cxnLst>
              <a:rect l="0" t="0" r="r" b="b"/>
              <a:pathLst>
                <a:path w="38" h="19">
                  <a:moveTo>
                    <a:pt x="5" y="0"/>
                  </a:moveTo>
                  <a:lnTo>
                    <a:pt x="26" y="7"/>
                  </a:lnTo>
                  <a:lnTo>
                    <a:pt x="31" y="12"/>
                  </a:lnTo>
                  <a:lnTo>
                    <a:pt x="36" y="12"/>
                  </a:lnTo>
                  <a:lnTo>
                    <a:pt x="38" y="17"/>
                  </a:lnTo>
                  <a:lnTo>
                    <a:pt x="30" y="19"/>
                  </a:lnTo>
                  <a:lnTo>
                    <a:pt x="14" y="14"/>
                  </a:lnTo>
                  <a:lnTo>
                    <a:pt x="11" y="8"/>
                  </a:lnTo>
                  <a:lnTo>
                    <a:pt x="0" y="1"/>
                  </a:lnTo>
                  <a:lnTo>
                    <a:pt x="0" y="1"/>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Freeform 79"/>
            <p:cNvSpPr>
              <a:spLocks/>
            </p:cNvSpPr>
            <p:nvPr/>
          </p:nvSpPr>
          <p:spPr bwMode="auto">
            <a:xfrm>
              <a:off x="2990850" y="3009901"/>
              <a:ext cx="274638" cy="354013"/>
            </a:xfrm>
            <a:custGeom>
              <a:avLst/>
              <a:gdLst/>
              <a:ahLst/>
              <a:cxnLst>
                <a:cxn ang="0">
                  <a:pos x="97" y="211"/>
                </a:cxn>
                <a:cxn ang="0">
                  <a:pos x="59" y="209"/>
                </a:cxn>
                <a:cxn ang="0">
                  <a:pos x="59" y="193"/>
                </a:cxn>
                <a:cxn ang="0">
                  <a:pos x="52" y="192"/>
                </a:cxn>
                <a:cxn ang="0">
                  <a:pos x="48" y="211"/>
                </a:cxn>
                <a:cxn ang="0">
                  <a:pos x="45" y="214"/>
                </a:cxn>
                <a:cxn ang="0">
                  <a:pos x="27" y="209"/>
                </a:cxn>
                <a:cxn ang="0">
                  <a:pos x="19" y="206"/>
                </a:cxn>
                <a:cxn ang="0">
                  <a:pos x="20" y="192"/>
                </a:cxn>
                <a:cxn ang="0">
                  <a:pos x="15" y="190"/>
                </a:cxn>
                <a:cxn ang="0">
                  <a:pos x="10" y="195"/>
                </a:cxn>
                <a:cxn ang="0">
                  <a:pos x="5" y="174"/>
                </a:cxn>
                <a:cxn ang="0">
                  <a:pos x="3" y="150"/>
                </a:cxn>
                <a:cxn ang="0">
                  <a:pos x="7" y="138"/>
                </a:cxn>
                <a:cxn ang="0">
                  <a:pos x="15" y="142"/>
                </a:cxn>
                <a:cxn ang="0">
                  <a:pos x="14" y="131"/>
                </a:cxn>
                <a:cxn ang="0">
                  <a:pos x="59" y="150"/>
                </a:cxn>
                <a:cxn ang="0">
                  <a:pos x="65" y="130"/>
                </a:cxn>
                <a:cxn ang="0">
                  <a:pos x="62" y="116"/>
                </a:cxn>
                <a:cxn ang="0">
                  <a:pos x="52" y="109"/>
                </a:cxn>
                <a:cxn ang="0">
                  <a:pos x="55" y="88"/>
                </a:cxn>
                <a:cxn ang="0">
                  <a:pos x="59" y="71"/>
                </a:cxn>
                <a:cxn ang="0">
                  <a:pos x="48" y="62"/>
                </a:cxn>
                <a:cxn ang="0">
                  <a:pos x="53" y="47"/>
                </a:cxn>
                <a:cxn ang="0">
                  <a:pos x="41" y="40"/>
                </a:cxn>
                <a:cxn ang="0">
                  <a:pos x="48" y="24"/>
                </a:cxn>
                <a:cxn ang="0">
                  <a:pos x="41" y="9"/>
                </a:cxn>
                <a:cxn ang="0">
                  <a:pos x="46" y="3"/>
                </a:cxn>
                <a:cxn ang="0">
                  <a:pos x="50" y="19"/>
                </a:cxn>
                <a:cxn ang="0">
                  <a:pos x="59" y="28"/>
                </a:cxn>
                <a:cxn ang="0">
                  <a:pos x="60" y="35"/>
                </a:cxn>
                <a:cxn ang="0">
                  <a:pos x="69" y="41"/>
                </a:cxn>
                <a:cxn ang="0">
                  <a:pos x="74" y="54"/>
                </a:cxn>
                <a:cxn ang="0">
                  <a:pos x="78" y="62"/>
                </a:cxn>
                <a:cxn ang="0">
                  <a:pos x="83" y="78"/>
                </a:cxn>
                <a:cxn ang="0">
                  <a:pos x="86" y="93"/>
                </a:cxn>
                <a:cxn ang="0">
                  <a:pos x="86" y="100"/>
                </a:cxn>
                <a:cxn ang="0">
                  <a:pos x="83" y="111"/>
                </a:cxn>
                <a:cxn ang="0">
                  <a:pos x="102" y="123"/>
                </a:cxn>
                <a:cxn ang="0">
                  <a:pos x="107" y="131"/>
                </a:cxn>
                <a:cxn ang="0">
                  <a:pos x="116" y="142"/>
                </a:cxn>
                <a:cxn ang="0">
                  <a:pos x="128" y="143"/>
                </a:cxn>
                <a:cxn ang="0">
                  <a:pos x="145" y="149"/>
                </a:cxn>
                <a:cxn ang="0">
                  <a:pos x="119" y="162"/>
                </a:cxn>
                <a:cxn ang="0">
                  <a:pos x="95" y="169"/>
                </a:cxn>
                <a:cxn ang="0">
                  <a:pos x="133" y="161"/>
                </a:cxn>
                <a:cxn ang="0">
                  <a:pos x="148" y="178"/>
                </a:cxn>
                <a:cxn ang="0">
                  <a:pos x="166" y="176"/>
                </a:cxn>
                <a:cxn ang="0">
                  <a:pos x="164" y="187"/>
                </a:cxn>
                <a:cxn ang="0">
                  <a:pos x="167" y="199"/>
                </a:cxn>
                <a:cxn ang="0">
                  <a:pos x="159" y="221"/>
                </a:cxn>
              </a:cxnLst>
              <a:rect l="0" t="0" r="r" b="b"/>
              <a:pathLst>
                <a:path w="173" h="223">
                  <a:moveTo>
                    <a:pt x="147" y="211"/>
                  </a:moveTo>
                  <a:lnTo>
                    <a:pt x="135" y="211"/>
                  </a:lnTo>
                  <a:lnTo>
                    <a:pt x="121" y="211"/>
                  </a:lnTo>
                  <a:lnTo>
                    <a:pt x="107" y="211"/>
                  </a:lnTo>
                  <a:lnTo>
                    <a:pt x="97" y="211"/>
                  </a:lnTo>
                  <a:lnTo>
                    <a:pt x="83" y="211"/>
                  </a:lnTo>
                  <a:lnTo>
                    <a:pt x="71" y="211"/>
                  </a:lnTo>
                  <a:lnTo>
                    <a:pt x="57" y="211"/>
                  </a:lnTo>
                  <a:lnTo>
                    <a:pt x="55" y="209"/>
                  </a:lnTo>
                  <a:lnTo>
                    <a:pt x="59" y="209"/>
                  </a:lnTo>
                  <a:lnTo>
                    <a:pt x="57" y="204"/>
                  </a:lnTo>
                  <a:lnTo>
                    <a:pt x="52" y="200"/>
                  </a:lnTo>
                  <a:lnTo>
                    <a:pt x="55" y="197"/>
                  </a:lnTo>
                  <a:lnTo>
                    <a:pt x="62" y="195"/>
                  </a:lnTo>
                  <a:lnTo>
                    <a:pt x="59" y="193"/>
                  </a:lnTo>
                  <a:lnTo>
                    <a:pt x="60" y="188"/>
                  </a:lnTo>
                  <a:lnTo>
                    <a:pt x="57" y="185"/>
                  </a:lnTo>
                  <a:lnTo>
                    <a:pt x="55" y="187"/>
                  </a:lnTo>
                  <a:lnTo>
                    <a:pt x="53" y="192"/>
                  </a:lnTo>
                  <a:lnTo>
                    <a:pt x="52" y="192"/>
                  </a:lnTo>
                  <a:lnTo>
                    <a:pt x="50" y="199"/>
                  </a:lnTo>
                  <a:lnTo>
                    <a:pt x="52" y="202"/>
                  </a:lnTo>
                  <a:lnTo>
                    <a:pt x="52" y="207"/>
                  </a:lnTo>
                  <a:lnTo>
                    <a:pt x="50" y="207"/>
                  </a:lnTo>
                  <a:lnTo>
                    <a:pt x="48" y="211"/>
                  </a:lnTo>
                  <a:lnTo>
                    <a:pt x="48" y="214"/>
                  </a:lnTo>
                  <a:lnTo>
                    <a:pt x="50" y="216"/>
                  </a:lnTo>
                  <a:lnTo>
                    <a:pt x="45" y="221"/>
                  </a:lnTo>
                  <a:lnTo>
                    <a:pt x="43" y="216"/>
                  </a:lnTo>
                  <a:lnTo>
                    <a:pt x="45" y="214"/>
                  </a:lnTo>
                  <a:lnTo>
                    <a:pt x="38" y="207"/>
                  </a:lnTo>
                  <a:lnTo>
                    <a:pt x="33" y="206"/>
                  </a:lnTo>
                  <a:lnTo>
                    <a:pt x="31" y="209"/>
                  </a:lnTo>
                  <a:lnTo>
                    <a:pt x="29" y="209"/>
                  </a:lnTo>
                  <a:lnTo>
                    <a:pt x="27" y="209"/>
                  </a:lnTo>
                  <a:lnTo>
                    <a:pt x="24" y="207"/>
                  </a:lnTo>
                  <a:lnTo>
                    <a:pt x="24" y="206"/>
                  </a:lnTo>
                  <a:lnTo>
                    <a:pt x="20" y="204"/>
                  </a:lnTo>
                  <a:lnTo>
                    <a:pt x="20" y="207"/>
                  </a:lnTo>
                  <a:lnTo>
                    <a:pt x="19" y="206"/>
                  </a:lnTo>
                  <a:lnTo>
                    <a:pt x="19" y="204"/>
                  </a:lnTo>
                  <a:lnTo>
                    <a:pt x="20" y="202"/>
                  </a:lnTo>
                  <a:lnTo>
                    <a:pt x="19" y="195"/>
                  </a:lnTo>
                  <a:lnTo>
                    <a:pt x="20" y="193"/>
                  </a:lnTo>
                  <a:lnTo>
                    <a:pt x="20" y="192"/>
                  </a:lnTo>
                  <a:lnTo>
                    <a:pt x="22" y="190"/>
                  </a:lnTo>
                  <a:lnTo>
                    <a:pt x="20" y="188"/>
                  </a:lnTo>
                  <a:lnTo>
                    <a:pt x="19" y="187"/>
                  </a:lnTo>
                  <a:lnTo>
                    <a:pt x="17" y="188"/>
                  </a:lnTo>
                  <a:lnTo>
                    <a:pt x="15" y="190"/>
                  </a:lnTo>
                  <a:lnTo>
                    <a:pt x="15" y="193"/>
                  </a:lnTo>
                  <a:lnTo>
                    <a:pt x="14" y="195"/>
                  </a:lnTo>
                  <a:lnTo>
                    <a:pt x="14" y="193"/>
                  </a:lnTo>
                  <a:lnTo>
                    <a:pt x="14" y="195"/>
                  </a:lnTo>
                  <a:lnTo>
                    <a:pt x="10" y="195"/>
                  </a:lnTo>
                  <a:lnTo>
                    <a:pt x="10" y="188"/>
                  </a:lnTo>
                  <a:lnTo>
                    <a:pt x="12" y="180"/>
                  </a:lnTo>
                  <a:lnTo>
                    <a:pt x="10" y="180"/>
                  </a:lnTo>
                  <a:lnTo>
                    <a:pt x="8" y="174"/>
                  </a:lnTo>
                  <a:lnTo>
                    <a:pt x="5" y="174"/>
                  </a:lnTo>
                  <a:lnTo>
                    <a:pt x="5" y="169"/>
                  </a:lnTo>
                  <a:lnTo>
                    <a:pt x="0" y="162"/>
                  </a:lnTo>
                  <a:lnTo>
                    <a:pt x="5" y="159"/>
                  </a:lnTo>
                  <a:lnTo>
                    <a:pt x="3" y="155"/>
                  </a:lnTo>
                  <a:lnTo>
                    <a:pt x="3" y="150"/>
                  </a:lnTo>
                  <a:lnTo>
                    <a:pt x="7" y="152"/>
                  </a:lnTo>
                  <a:lnTo>
                    <a:pt x="10" y="149"/>
                  </a:lnTo>
                  <a:lnTo>
                    <a:pt x="8" y="149"/>
                  </a:lnTo>
                  <a:lnTo>
                    <a:pt x="5" y="138"/>
                  </a:lnTo>
                  <a:lnTo>
                    <a:pt x="7" y="138"/>
                  </a:lnTo>
                  <a:lnTo>
                    <a:pt x="7" y="140"/>
                  </a:lnTo>
                  <a:lnTo>
                    <a:pt x="12" y="145"/>
                  </a:lnTo>
                  <a:lnTo>
                    <a:pt x="15" y="147"/>
                  </a:lnTo>
                  <a:lnTo>
                    <a:pt x="17" y="145"/>
                  </a:lnTo>
                  <a:lnTo>
                    <a:pt x="15" y="142"/>
                  </a:lnTo>
                  <a:lnTo>
                    <a:pt x="15" y="142"/>
                  </a:lnTo>
                  <a:lnTo>
                    <a:pt x="14" y="138"/>
                  </a:lnTo>
                  <a:lnTo>
                    <a:pt x="15" y="135"/>
                  </a:lnTo>
                  <a:lnTo>
                    <a:pt x="14" y="133"/>
                  </a:lnTo>
                  <a:lnTo>
                    <a:pt x="14" y="131"/>
                  </a:lnTo>
                  <a:lnTo>
                    <a:pt x="22" y="140"/>
                  </a:lnTo>
                  <a:lnTo>
                    <a:pt x="27" y="143"/>
                  </a:lnTo>
                  <a:lnTo>
                    <a:pt x="29" y="147"/>
                  </a:lnTo>
                  <a:lnTo>
                    <a:pt x="48" y="147"/>
                  </a:lnTo>
                  <a:lnTo>
                    <a:pt x="59" y="150"/>
                  </a:lnTo>
                  <a:lnTo>
                    <a:pt x="62" y="142"/>
                  </a:lnTo>
                  <a:lnTo>
                    <a:pt x="60" y="138"/>
                  </a:lnTo>
                  <a:lnTo>
                    <a:pt x="60" y="136"/>
                  </a:lnTo>
                  <a:lnTo>
                    <a:pt x="65" y="131"/>
                  </a:lnTo>
                  <a:lnTo>
                    <a:pt x="65" y="130"/>
                  </a:lnTo>
                  <a:lnTo>
                    <a:pt x="65" y="128"/>
                  </a:lnTo>
                  <a:lnTo>
                    <a:pt x="62" y="126"/>
                  </a:lnTo>
                  <a:lnTo>
                    <a:pt x="57" y="119"/>
                  </a:lnTo>
                  <a:lnTo>
                    <a:pt x="59" y="117"/>
                  </a:lnTo>
                  <a:lnTo>
                    <a:pt x="62" y="116"/>
                  </a:lnTo>
                  <a:lnTo>
                    <a:pt x="57" y="114"/>
                  </a:lnTo>
                  <a:lnTo>
                    <a:pt x="55" y="112"/>
                  </a:lnTo>
                  <a:lnTo>
                    <a:pt x="53" y="114"/>
                  </a:lnTo>
                  <a:lnTo>
                    <a:pt x="55" y="111"/>
                  </a:lnTo>
                  <a:lnTo>
                    <a:pt x="52" y="109"/>
                  </a:lnTo>
                  <a:lnTo>
                    <a:pt x="52" y="105"/>
                  </a:lnTo>
                  <a:lnTo>
                    <a:pt x="55" y="105"/>
                  </a:lnTo>
                  <a:lnTo>
                    <a:pt x="52" y="98"/>
                  </a:lnTo>
                  <a:lnTo>
                    <a:pt x="55" y="93"/>
                  </a:lnTo>
                  <a:lnTo>
                    <a:pt x="55" y="88"/>
                  </a:lnTo>
                  <a:lnTo>
                    <a:pt x="57" y="85"/>
                  </a:lnTo>
                  <a:lnTo>
                    <a:pt x="55" y="85"/>
                  </a:lnTo>
                  <a:lnTo>
                    <a:pt x="57" y="81"/>
                  </a:lnTo>
                  <a:lnTo>
                    <a:pt x="57" y="76"/>
                  </a:lnTo>
                  <a:lnTo>
                    <a:pt x="59" y="71"/>
                  </a:lnTo>
                  <a:lnTo>
                    <a:pt x="57" y="73"/>
                  </a:lnTo>
                  <a:lnTo>
                    <a:pt x="55" y="69"/>
                  </a:lnTo>
                  <a:lnTo>
                    <a:pt x="53" y="71"/>
                  </a:lnTo>
                  <a:lnTo>
                    <a:pt x="50" y="64"/>
                  </a:lnTo>
                  <a:lnTo>
                    <a:pt x="48" y="62"/>
                  </a:lnTo>
                  <a:lnTo>
                    <a:pt x="52" y="55"/>
                  </a:lnTo>
                  <a:lnTo>
                    <a:pt x="57" y="52"/>
                  </a:lnTo>
                  <a:lnTo>
                    <a:pt x="55" y="50"/>
                  </a:lnTo>
                  <a:lnTo>
                    <a:pt x="52" y="50"/>
                  </a:lnTo>
                  <a:lnTo>
                    <a:pt x="53" y="47"/>
                  </a:lnTo>
                  <a:lnTo>
                    <a:pt x="60" y="45"/>
                  </a:lnTo>
                  <a:lnTo>
                    <a:pt x="57" y="41"/>
                  </a:lnTo>
                  <a:lnTo>
                    <a:pt x="52" y="45"/>
                  </a:lnTo>
                  <a:lnTo>
                    <a:pt x="50" y="41"/>
                  </a:lnTo>
                  <a:lnTo>
                    <a:pt x="41" y="40"/>
                  </a:lnTo>
                  <a:lnTo>
                    <a:pt x="43" y="36"/>
                  </a:lnTo>
                  <a:lnTo>
                    <a:pt x="50" y="38"/>
                  </a:lnTo>
                  <a:lnTo>
                    <a:pt x="46" y="33"/>
                  </a:lnTo>
                  <a:lnTo>
                    <a:pt x="46" y="26"/>
                  </a:lnTo>
                  <a:lnTo>
                    <a:pt x="48" y="24"/>
                  </a:lnTo>
                  <a:lnTo>
                    <a:pt x="43" y="26"/>
                  </a:lnTo>
                  <a:lnTo>
                    <a:pt x="41" y="22"/>
                  </a:lnTo>
                  <a:lnTo>
                    <a:pt x="41" y="16"/>
                  </a:lnTo>
                  <a:lnTo>
                    <a:pt x="45" y="12"/>
                  </a:lnTo>
                  <a:lnTo>
                    <a:pt x="41" y="9"/>
                  </a:lnTo>
                  <a:lnTo>
                    <a:pt x="45" y="7"/>
                  </a:lnTo>
                  <a:lnTo>
                    <a:pt x="41" y="3"/>
                  </a:lnTo>
                  <a:lnTo>
                    <a:pt x="46" y="0"/>
                  </a:lnTo>
                  <a:lnTo>
                    <a:pt x="46" y="2"/>
                  </a:lnTo>
                  <a:lnTo>
                    <a:pt x="46" y="3"/>
                  </a:lnTo>
                  <a:lnTo>
                    <a:pt x="48" y="3"/>
                  </a:lnTo>
                  <a:lnTo>
                    <a:pt x="48" y="9"/>
                  </a:lnTo>
                  <a:lnTo>
                    <a:pt x="46" y="12"/>
                  </a:lnTo>
                  <a:lnTo>
                    <a:pt x="52" y="12"/>
                  </a:lnTo>
                  <a:lnTo>
                    <a:pt x="50" y="19"/>
                  </a:lnTo>
                  <a:lnTo>
                    <a:pt x="53" y="19"/>
                  </a:lnTo>
                  <a:lnTo>
                    <a:pt x="53" y="21"/>
                  </a:lnTo>
                  <a:lnTo>
                    <a:pt x="57" y="22"/>
                  </a:lnTo>
                  <a:lnTo>
                    <a:pt x="55" y="26"/>
                  </a:lnTo>
                  <a:lnTo>
                    <a:pt x="59" y="28"/>
                  </a:lnTo>
                  <a:lnTo>
                    <a:pt x="60" y="26"/>
                  </a:lnTo>
                  <a:lnTo>
                    <a:pt x="60" y="29"/>
                  </a:lnTo>
                  <a:lnTo>
                    <a:pt x="64" y="29"/>
                  </a:lnTo>
                  <a:lnTo>
                    <a:pt x="62" y="33"/>
                  </a:lnTo>
                  <a:lnTo>
                    <a:pt x="60" y="35"/>
                  </a:lnTo>
                  <a:lnTo>
                    <a:pt x="55" y="35"/>
                  </a:lnTo>
                  <a:lnTo>
                    <a:pt x="50" y="38"/>
                  </a:lnTo>
                  <a:lnTo>
                    <a:pt x="65" y="35"/>
                  </a:lnTo>
                  <a:lnTo>
                    <a:pt x="65" y="41"/>
                  </a:lnTo>
                  <a:lnTo>
                    <a:pt x="69" y="41"/>
                  </a:lnTo>
                  <a:lnTo>
                    <a:pt x="69" y="45"/>
                  </a:lnTo>
                  <a:lnTo>
                    <a:pt x="71" y="47"/>
                  </a:lnTo>
                  <a:lnTo>
                    <a:pt x="60" y="50"/>
                  </a:lnTo>
                  <a:lnTo>
                    <a:pt x="74" y="50"/>
                  </a:lnTo>
                  <a:lnTo>
                    <a:pt x="74" y="54"/>
                  </a:lnTo>
                  <a:lnTo>
                    <a:pt x="72" y="55"/>
                  </a:lnTo>
                  <a:lnTo>
                    <a:pt x="72" y="57"/>
                  </a:lnTo>
                  <a:lnTo>
                    <a:pt x="65" y="62"/>
                  </a:lnTo>
                  <a:lnTo>
                    <a:pt x="74" y="59"/>
                  </a:lnTo>
                  <a:lnTo>
                    <a:pt x="78" y="62"/>
                  </a:lnTo>
                  <a:lnTo>
                    <a:pt x="74" y="66"/>
                  </a:lnTo>
                  <a:lnTo>
                    <a:pt x="79" y="66"/>
                  </a:lnTo>
                  <a:lnTo>
                    <a:pt x="84" y="73"/>
                  </a:lnTo>
                  <a:lnTo>
                    <a:pt x="76" y="79"/>
                  </a:lnTo>
                  <a:lnTo>
                    <a:pt x="83" y="78"/>
                  </a:lnTo>
                  <a:lnTo>
                    <a:pt x="84" y="81"/>
                  </a:lnTo>
                  <a:lnTo>
                    <a:pt x="84" y="83"/>
                  </a:lnTo>
                  <a:lnTo>
                    <a:pt x="90" y="85"/>
                  </a:lnTo>
                  <a:lnTo>
                    <a:pt x="91" y="88"/>
                  </a:lnTo>
                  <a:lnTo>
                    <a:pt x="86" y="93"/>
                  </a:lnTo>
                  <a:lnTo>
                    <a:pt x="86" y="97"/>
                  </a:lnTo>
                  <a:lnTo>
                    <a:pt x="78" y="93"/>
                  </a:lnTo>
                  <a:lnTo>
                    <a:pt x="76" y="95"/>
                  </a:lnTo>
                  <a:lnTo>
                    <a:pt x="81" y="97"/>
                  </a:lnTo>
                  <a:lnTo>
                    <a:pt x="86" y="100"/>
                  </a:lnTo>
                  <a:lnTo>
                    <a:pt x="86" y="102"/>
                  </a:lnTo>
                  <a:lnTo>
                    <a:pt x="83" y="104"/>
                  </a:lnTo>
                  <a:lnTo>
                    <a:pt x="86" y="109"/>
                  </a:lnTo>
                  <a:lnTo>
                    <a:pt x="84" y="107"/>
                  </a:lnTo>
                  <a:lnTo>
                    <a:pt x="83" y="111"/>
                  </a:lnTo>
                  <a:lnTo>
                    <a:pt x="91" y="109"/>
                  </a:lnTo>
                  <a:lnTo>
                    <a:pt x="93" y="116"/>
                  </a:lnTo>
                  <a:lnTo>
                    <a:pt x="93" y="117"/>
                  </a:lnTo>
                  <a:lnTo>
                    <a:pt x="100" y="117"/>
                  </a:lnTo>
                  <a:lnTo>
                    <a:pt x="102" y="123"/>
                  </a:lnTo>
                  <a:lnTo>
                    <a:pt x="107" y="121"/>
                  </a:lnTo>
                  <a:lnTo>
                    <a:pt x="105" y="126"/>
                  </a:lnTo>
                  <a:lnTo>
                    <a:pt x="107" y="130"/>
                  </a:lnTo>
                  <a:lnTo>
                    <a:pt x="105" y="133"/>
                  </a:lnTo>
                  <a:lnTo>
                    <a:pt x="107" y="131"/>
                  </a:lnTo>
                  <a:lnTo>
                    <a:pt x="110" y="135"/>
                  </a:lnTo>
                  <a:lnTo>
                    <a:pt x="116" y="131"/>
                  </a:lnTo>
                  <a:lnTo>
                    <a:pt x="116" y="135"/>
                  </a:lnTo>
                  <a:lnTo>
                    <a:pt x="117" y="135"/>
                  </a:lnTo>
                  <a:lnTo>
                    <a:pt x="116" y="142"/>
                  </a:lnTo>
                  <a:lnTo>
                    <a:pt x="122" y="135"/>
                  </a:lnTo>
                  <a:lnTo>
                    <a:pt x="122" y="138"/>
                  </a:lnTo>
                  <a:lnTo>
                    <a:pt x="124" y="136"/>
                  </a:lnTo>
                  <a:lnTo>
                    <a:pt x="126" y="142"/>
                  </a:lnTo>
                  <a:lnTo>
                    <a:pt x="128" y="143"/>
                  </a:lnTo>
                  <a:lnTo>
                    <a:pt x="135" y="145"/>
                  </a:lnTo>
                  <a:lnTo>
                    <a:pt x="138" y="142"/>
                  </a:lnTo>
                  <a:lnTo>
                    <a:pt x="140" y="143"/>
                  </a:lnTo>
                  <a:lnTo>
                    <a:pt x="140" y="145"/>
                  </a:lnTo>
                  <a:lnTo>
                    <a:pt x="145" y="149"/>
                  </a:lnTo>
                  <a:lnTo>
                    <a:pt x="147" y="150"/>
                  </a:lnTo>
                  <a:lnTo>
                    <a:pt x="145" y="154"/>
                  </a:lnTo>
                  <a:lnTo>
                    <a:pt x="140" y="154"/>
                  </a:lnTo>
                  <a:lnTo>
                    <a:pt x="131" y="159"/>
                  </a:lnTo>
                  <a:lnTo>
                    <a:pt x="119" y="162"/>
                  </a:lnTo>
                  <a:lnTo>
                    <a:pt x="117" y="164"/>
                  </a:lnTo>
                  <a:lnTo>
                    <a:pt x="112" y="166"/>
                  </a:lnTo>
                  <a:lnTo>
                    <a:pt x="109" y="173"/>
                  </a:lnTo>
                  <a:lnTo>
                    <a:pt x="98" y="169"/>
                  </a:lnTo>
                  <a:lnTo>
                    <a:pt x="95" y="169"/>
                  </a:lnTo>
                  <a:lnTo>
                    <a:pt x="95" y="171"/>
                  </a:lnTo>
                  <a:lnTo>
                    <a:pt x="107" y="174"/>
                  </a:lnTo>
                  <a:lnTo>
                    <a:pt x="105" y="181"/>
                  </a:lnTo>
                  <a:lnTo>
                    <a:pt x="129" y="164"/>
                  </a:lnTo>
                  <a:lnTo>
                    <a:pt x="133" y="161"/>
                  </a:lnTo>
                  <a:lnTo>
                    <a:pt x="140" y="159"/>
                  </a:lnTo>
                  <a:lnTo>
                    <a:pt x="148" y="159"/>
                  </a:lnTo>
                  <a:lnTo>
                    <a:pt x="150" y="169"/>
                  </a:lnTo>
                  <a:lnTo>
                    <a:pt x="148" y="171"/>
                  </a:lnTo>
                  <a:lnTo>
                    <a:pt x="148" y="178"/>
                  </a:lnTo>
                  <a:lnTo>
                    <a:pt x="155" y="169"/>
                  </a:lnTo>
                  <a:lnTo>
                    <a:pt x="160" y="169"/>
                  </a:lnTo>
                  <a:lnTo>
                    <a:pt x="159" y="171"/>
                  </a:lnTo>
                  <a:lnTo>
                    <a:pt x="169" y="174"/>
                  </a:lnTo>
                  <a:lnTo>
                    <a:pt x="166" y="176"/>
                  </a:lnTo>
                  <a:lnTo>
                    <a:pt x="171" y="181"/>
                  </a:lnTo>
                  <a:lnTo>
                    <a:pt x="171" y="183"/>
                  </a:lnTo>
                  <a:lnTo>
                    <a:pt x="169" y="185"/>
                  </a:lnTo>
                  <a:lnTo>
                    <a:pt x="162" y="183"/>
                  </a:lnTo>
                  <a:lnTo>
                    <a:pt x="164" y="187"/>
                  </a:lnTo>
                  <a:lnTo>
                    <a:pt x="167" y="187"/>
                  </a:lnTo>
                  <a:lnTo>
                    <a:pt x="169" y="190"/>
                  </a:lnTo>
                  <a:lnTo>
                    <a:pt x="167" y="192"/>
                  </a:lnTo>
                  <a:lnTo>
                    <a:pt x="171" y="197"/>
                  </a:lnTo>
                  <a:lnTo>
                    <a:pt x="167" y="199"/>
                  </a:lnTo>
                  <a:lnTo>
                    <a:pt x="171" y="199"/>
                  </a:lnTo>
                  <a:lnTo>
                    <a:pt x="173" y="202"/>
                  </a:lnTo>
                  <a:lnTo>
                    <a:pt x="167" y="200"/>
                  </a:lnTo>
                  <a:lnTo>
                    <a:pt x="173" y="207"/>
                  </a:lnTo>
                  <a:lnTo>
                    <a:pt x="159" y="221"/>
                  </a:lnTo>
                  <a:lnTo>
                    <a:pt x="154" y="223"/>
                  </a:lnTo>
                  <a:lnTo>
                    <a:pt x="150" y="223"/>
                  </a:lnTo>
                  <a:lnTo>
                    <a:pt x="150" y="211"/>
                  </a:lnTo>
                  <a:lnTo>
                    <a:pt x="147" y="21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4" name="Freeform 80"/>
            <p:cNvSpPr>
              <a:spLocks/>
            </p:cNvSpPr>
            <p:nvPr/>
          </p:nvSpPr>
          <p:spPr bwMode="auto">
            <a:xfrm>
              <a:off x="2962275" y="3357563"/>
              <a:ext cx="17463" cy="17463"/>
            </a:xfrm>
            <a:custGeom>
              <a:avLst/>
              <a:gdLst/>
              <a:ahLst/>
              <a:cxnLst>
                <a:cxn ang="0">
                  <a:pos x="7" y="11"/>
                </a:cxn>
                <a:cxn ang="0">
                  <a:pos x="11" y="9"/>
                </a:cxn>
                <a:cxn ang="0">
                  <a:pos x="9" y="7"/>
                </a:cxn>
                <a:cxn ang="0">
                  <a:pos x="9" y="4"/>
                </a:cxn>
                <a:cxn ang="0">
                  <a:pos x="11" y="6"/>
                </a:cxn>
                <a:cxn ang="0">
                  <a:pos x="9" y="7"/>
                </a:cxn>
                <a:cxn ang="0">
                  <a:pos x="11" y="7"/>
                </a:cxn>
                <a:cxn ang="0">
                  <a:pos x="11" y="4"/>
                </a:cxn>
                <a:cxn ang="0">
                  <a:pos x="9" y="0"/>
                </a:cxn>
                <a:cxn ang="0">
                  <a:pos x="2" y="2"/>
                </a:cxn>
                <a:cxn ang="0">
                  <a:pos x="0" y="6"/>
                </a:cxn>
                <a:cxn ang="0">
                  <a:pos x="2" y="9"/>
                </a:cxn>
                <a:cxn ang="0">
                  <a:pos x="7" y="11"/>
                </a:cxn>
              </a:cxnLst>
              <a:rect l="0" t="0" r="r" b="b"/>
              <a:pathLst>
                <a:path w="11" h="11">
                  <a:moveTo>
                    <a:pt x="7" y="11"/>
                  </a:moveTo>
                  <a:lnTo>
                    <a:pt x="11" y="9"/>
                  </a:lnTo>
                  <a:lnTo>
                    <a:pt x="9" y="7"/>
                  </a:lnTo>
                  <a:lnTo>
                    <a:pt x="9" y="4"/>
                  </a:lnTo>
                  <a:lnTo>
                    <a:pt x="11" y="6"/>
                  </a:lnTo>
                  <a:lnTo>
                    <a:pt x="9" y="7"/>
                  </a:lnTo>
                  <a:lnTo>
                    <a:pt x="11" y="7"/>
                  </a:lnTo>
                  <a:lnTo>
                    <a:pt x="11" y="4"/>
                  </a:lnTo>
                  <a:lnTo>
                    <a:pt x="9" y="0"/>
                  </a:lnTo>
                  <a:lnTo>
                    <a:pt x="2" y="2"/>
                  </a:lnTo>
                  <a:lnTo>
                    <a:pt x="0" y="6"/>
                  </a:lnTo>
                  <a:lnTo>
                    <a:pt x="2" y="9"/>
                  </a:lnTo>
                  <a:lnTo>
                    <a:pt x="7" y="1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5" name="Freeform 81"/>
            <p:cNvSpPr>
              <a:spLocks/>
            </p:cNvSpPr>
            <p:nvPr/>
          </p:nvSpPr>
          <p:spPr bwMode="auto">
            <a:xfrm>
              <a:off x="7372350" y="4949826"/>
              <a:ext cx="225425" cy="361950"/>
            </a:xfrm>
            <a:custGeom>
              <a:avLst/>
              <a:gdLst/>
              <a:ahLst/>
              <a:cxnLst>
                <a:cxn ang="0">
                  <a:pos x="5" y="226"/>
                </a:cxn>
                <a:cxn ang="0">
                  <a:pos x="138" y="228"/>
                </a:cxn>
                <a:cxn ang="0">
                  <a:pos x="138" y="83"/>
                </a:cxn>
                <a:cxn ang="0">
                  <a:pos x="123" y="74"/>
                </a:cxn>
                <a:cxn ang="0">
                  <a:pos x="114" y="70"/>
                </a:cxn>
                <a:cxn ang="0">
                  <a:pos x="104" y="57"/>
                </a:cxn>
                <a:cxn ang="0">
                  <a:pos x="110" y="39"/>
                </a:cxn>
                <a:cxn ang="0">
                  <a:pos x="109" y="38"/>
                </a:cxn>
                <a:cxn ang="0">
                  <a:pos x="114" y="34"/>
                </a:cxn>
                <a:cxn ang="0">
                  <a:pos x="119" y="29"/>
                </a:cxn>
                <a:cxn ang="0">
                  <a:pos x="126" y="15"/>
                </a:cxn>
                <a:cxn ang="0">
                  <a:pos x="121" y="17"/>
                </a:cxn>
                <a:cxn ang="0">
                  <a:pos x="116" y="15"/>
                </a:cxn>
                <a:cxn ang="0">
                  <a:pos x="112" y="19"/>
                </a:cxn>
                <a:cxn ang="0">
                  <a:pos x="110" y="13"/>
                </a:cxn>
                <a:cxn ang="0">
                  <a:pos x="123" y="3"/>
                </a:cxn>
                <a:cxn ang="0">
                  <a:pos x="109" y="10"/>
                </a:cxn>
                <a:cxn ang="0">
                  <a:pos x="91" y="12"/>
                </a:cxn>
                <a:cxn ang="0">
                  <a:pos x="79" y="12"/>
                </a:cxn>
                <a:cxn ang="0">
                  <a:pos x="69" y="10"/>
                </a:cxn>
                <a:cxn ang="0">
                  <a:pos x="66" y="8"/>
                </a:cxn>
                <a:cxn ang="0">
                  <a:pos x="55" y="5"/>
                </a:cxn>
                <a:cxn ang="0">
                  <a:pos x="50" y="0"/>
                </a:cxn>
                <a:cxn ang="0">
                  <a:pos x="43" y="1"/>
                </a:cxn>
                <a:cxn ang="0">
                  <a:pos x="47" y="5"/>
                </a:cxn>
                <a:cxn ang="0">
                  <a:pos x="55" y="12"/>
                </a:cxn>
                <a:cxn ang="0">
                  <a:pos x="47" y="17"/>
                </a:cxn>
                <a:cxn ang="0">
                  <a:pos x="40" y="17"/>
                </a:cxn>
                <a:cxn ang="0">
                  <a:pos x="29" y="17"/>
                </a:cxn>
                <a:cxn ang="0">
                  <a:pos x="24" y="20"/>
                </a:cxn>
                <a:cxn ang="0">
                  <a:pos x="15" y="27"/>
                </a:cxn>
                <a:cxn ang="0">
                  <a:pos x="15" y="34"/>
                </a:cxn>
                <a:cxn ang="0">
                  <a:pos x="10" y="38"/>
                </a:cxn>
                <a:cxn ang="0">
                  <a:pos x="9" y="45"/>
                </a:cxn>
                <a:cxn ang="0">
                  <a:pos x="5" y="62"/>
                </a:cxn>
              </a:cxnLst>
              <a:rect l="0" t="0" r="r" b="b"/>
              <a:pathLst>
                <a:path w="142" h="228">
                  <a:moveTo>
                    <a:pt x="0" y="62"/>
                  </a:moveTo>
                  <a:lnTo>
                    <a:pt x="5" y="226"/>
                  </a:lnTo>
                  <a:lnTo>
                    <a:pt x="109" y="228"/>
                  </a:lnTo>
                  <a:lnTo>
                    <a:pt x="138" y="228"/>
                  </a:lnTo>
                  <a:lnTo>
                    <a:pt x="142" y="88"/>
                  </a:lnTo>
                  <a:lnTo>
                    <a:pt x="138" y="83"/>
                  </a:lnTo>
                  <a:lnTo>
                    <a:pt x="130" y="77"/>
                  </a:lnTo>
                  <a:lnTo>
                    <a:pt x="123" y="74"/>
                  </a:lnTo>
                  <a:lnTo>
                    <a:pt x="117" y="70"/>
                  </a:lnTo>
                  <a:lnTo>
                    <a:pt x="114" y="70"/>
                  </a:lnTo>
                  <a:lnTo>
                    <a:pt x="102" y="58"/>
                  </a:lnTo>
                  <a:lnTo>
                    <a:pt x="104" y="57"/>
                  </a:lnTo>
                  <a:lnTo>
                    <a:pt x="107" y="50"/>
                  </a:lnTo>
                  <a:lnTo>
                    <a:pt x="110" y="39"/>
                  </a:lnTo>
                  <a:lnTo>
                    <a:pt x="109" y="39"/>
                  </a:lnTo>
                  <a:lnTo>
                    <a:pt x="109" y="38"/>
                  </a:lnTo>
                  <a:lnTo>
                    <a:pt x="110" y="34"/>
                  </a:lnTo>
                  <a:lnTo>
                    <a:pt x="114" y="34"/>
                  </a:lnTo>
                  <a:lnTo>
                    <a:pt x="119" y="31"/>
                  </a:lnTo>
                  <a:lnTo>
                    <a:pt x="119" y="29"/>
                  </a:lnTo>
                  <a:lnTo>
                    <a:pt x="126" y="19"/>
                  </a:lnTo>
                  <a:lnTo>
                    <a:pt x="126" y="15"/>
                  </a:lnTo>
                  <a:lnTo>
                    <a:pt x="124" y="15"/>
                  </a:lnTo>
                  <a:lnTo>
                    <a:pt x="121" y="17"/>
                  </a:lnTo>
                  <a:lnTo>
                    <a:pt x="117" y="13"/>
                  </a:lnTo>
                  <a:lnTo>
                    <a:pt x="116" y="15"/>
                  </a:lnTo>
                  <a:lnTo>
                    <a:pt x="116" y="17"/>
                  </a:lnTo>
                  <a:lnTo>
                    <a:pt x="112" y="19"/>
                  </a:lnTo>
                  <a:lnTo>
                    <a:pt x="110" y="19"/>
                  </a:lnTo>
                  <a:lnTo>
                    <a:pt x="110" y="13"/>
                  </a:lnTo>
                  <a:lnTo>
                    <a:pt x="112" y="12"/>
                  </a:lnTo>
                  <a:lnTo>
                    <a:pt x="123" y="3"/>
                  </a:lnTo>
                  <a:lnTo>
                    <a:pt x="123" y="0"/>
                  </a:lnTo>
                  <a:lnTo>
                    <a:pt x="109" y="10"/>
                  </a:lnTo>
                  <a:lnTo>
                    <a:pt x="97" y="17"/>
                  </a:lnTo>
                  <a:lnTo>
                    <a:pt x="91" y="12"/>
                  </a:lnTo>
                  <a:lnTo>
                    <a:pt x="86" y="13"/>
                  </a:lnTo>
                  <a:lnTo>
                    <a:pt x="79" y="12"/>
                  </a:lnTo>
                  <a:lnTo>
                    <a:pt x="74" y="8"/>
                  </a:lnTo>
                  <a:lnTo>
                    <a:pt x="69" y="10"/>
                  </a:lnTo>
                  <a:lnTo>
                    <a:pt x="67" y="8"/>
                  </a:lnTo>
                  <a:lnTo>
                    <a:pt x="66" y="8"/>
                  </a:lnTo>
                  <a:lnTo>
                    <a:pt x="60" y="3"/>
                  </a:lnTo>
                  <a:lnTo>
                    <a:pt x="55" y="5"/>
                  </a:lnTo>
                  <a:lnTo>
                    <a:pt x="53" y="0"/>
                  </a:lnTo>
                  <a:lnTo>
                    <a:pt x="50" y="0"/>
                  </a:lnTo>
                  <a:lnTo>
                    <a:pt x="47" y="1"/>
                  </a:lnTo>
                  <a:lnTo>
                    <a:pt x="43" y="1"/>
                  </a:lnTo>
                  <a:lnTo>
                    <a:pt x="43" y="3"/>
                  </a:lnTo>
                  <a:lnTo>
                    <a:pt x="47" y="5"/>
                  </a:lnTo>
                  <a:lnTo>
                    <a:pt x="50" y="7"/>
                  </a:lnTo>
                  <a:lnTo>
                    <a:pt x="55" y="12"/>
                  </a:lnTo>
                  <a:lnTo>
                    <a:pt x="53" y="15"/>
                  </a:lnTo>
                  <a:lnTo>
                    <a:pt x="47" y="17"/>
                  </a:lnTo>
                  <a:lnTo>
                    <a:pt x="43" y="17"/>
                  </a:lnTo>
                  <a:lnTo>
                    <a:pt x="40" y="17"/>
                  </a:lnTo>
                  <a:lnTo>
                    <a:pt x="33" y="15"/>
                  </a:lnTo>
                  <a:lnTo>
                    <a:pt x="29" y="17"/>
                  </a:lnTo>
                  <a:lnTo>
                    <a:pt x="26" y="17"/>
                  </a:lnTo>
                  <a:lnTo>
                    <a:pt x="24" y="20"/>
                  </a:lnTo>
                  <a:lnTo>
                    <a:pt x="19" y="22"/>
                  </a:lnTo>
                  <a:lnTo>
                    <a:pt x="15" y="27"/>
                  </a:lnTo>
                  <a:lnTo>
                    <a:pt x="14" y="29"/>
                  </a:lnTo>
                  <a:lnTo>
                    <a:pt x="15" y="34"/>
                  </a:lnTo>
                  <a:lnTo>
                    <a:pt x="14" y="38"/>
                  </a:lnTo>
                  <a:lnTo>
                    <a:pt x="10" y="38"/>
                  </a:lnTo>
                  <a:lnTo>
                    <a:pt x="9" y="41"/>
                  </a:lnTo>
                  <a:lnTo>
                    <a:pt x="9" y="45"/>
                  </a:lnTo>
                  <a:lnTo>
                    <a:pt x="3" y="50"/>
                  </a:lnTo>
                  <a:lnTo>
                    <a:pt x="5" y="62"/>
                  </a:lnTo>
                  <a:lnTo>
                    <a:pt x="0" y="6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Freeform 82"/>
            <p:cNvSpPr>
              <a:spLocks/>
            </p:cNvSpPr>
            <p:nvPr/>
          </p:nvSpPr>
          <p:spPr bwMode="auto">
            <a:xfrm>
              <a:off x="7007225" y="5018088"/>
              <a:ext cx="379413" cy="536575"/>
            </a:xfrm>
            <a:custGeom>
              <a:avLst/>
              <a:gdLst/>
              <a:ahLst/>
              <a:cxnLst>
                <a:cxn ang="0">
                  <a:pos x="230" y="19"/>
                </a:cxn>
                <a:cxn ang="0">
                  <a:pos x="213" y="19"/>
                </a:cxn>
                <a:cxn ang="0">
                  <a:pos x="214" y="15"/>
                </a:cxn>
                <a:cxn ang="0">
                  <a:pos x="197" y="3"/>
                </a:cxn>
                <a:cxn ang="0">
                  <a:pos x="190" y="2"/>
                </a:cxn>
                <a:cxn ang="0">
                  <a:pos x="187" y="7"/>
                </a:cxn>
                <a:cxn ang="0">
                  <a:pos x="180" y="7"/>
                </a:cxn>
                <a:cxn ang="0">
                  <a:pos x="171" y="10"/>
                </a:cxn>
                <a:cxn ang="0">
                  <a:pos x="164" y="17"/>
                </a:cxn>
                <a:cxn ang="0">
                  <a:pos x="166" y="22"/>
                </a:cxn>
                <a:cxn ang="0">
                  <a:pos x="157" y="26"/>
                </a:cxn>
                <a:cxn ang="0">
                  <a:pos x="154" y="27"/>
                </a:cxn>
                <a:cxn ang="0">
                  <a:pos x="154" y="33"/>
                </a:cxn>
                <a:cxn ang="0">
                  <a:pos x="157" y="40"/>
                </a:cxn>
                <a:cxn ang="0">
                  <a:pos x="154" y="43"/>
                </a:cxn>
                <a:cxn ang="0">
                  <a:pos x="137" y="41"/>
                </a:cxn>
                <a:cxn ang="0">
                  <a:pos x="138" y="45"/>
                </a:cxn>
                <a:cxn ang="0">
                  <a:pos x="145" y="50"/>
                </a:cxn>
                <a:cxn ang="0">
                  <a:pos x="145" y="59"/>
                </a:cxn>
                <a:cxn ang="0">
                  <a:pos x="137" y="57"/>
                </a:cxn>
                <a:cxn ang="0">
                  <a:pos x="131" y="46"/>
                </a:cxn>
                <a:cxn ang="0">
                  <a:pos x="119" y="65"/>
                </a:cxn>
                <a:cxn ang="0">
                  <a:pos x="119" y="76"/>
                </a:cxn>
                <a:cxn ang="0">
                  <a:pos x="105" y="98"/>
                </a:cxn>
                <a:cxn ang="0">
                  <a:pos x="74" y="105"/>
                </a:cxn>
                <a:cxn ang="0">
                  <a:pos x="62" y="112"/>
                </a:cxn>
                <a:cxn ang="0">
                  <a:pos x="47" y="119"/>
                </a:cxn>
                <a:cxn ang="0">
                  <a:pos x="17" y="142"/>
                </a:cxn>
                <a:cxn ang="0">
                  <a:pos x="9" y="152"/>
                </a:cxn>
                <a:cxn ang="0">
                  <a:pos x="7" y="147"/>
                </a:cxn>
                <a:cxn ang="0">
                  <a:pos x="2" y="154"/>
                </a:cxn>
                <a:cxn ang="0">
                  <a:pos x="2" y="174"/>
                </a:cxn>
                <a:cxn ang="0">
                  <a:pos x="10" y="193"/>
                </a:cxn>
                <a:cxn ang="0">
                  <a:pos x="16" y="209"/>
                </a:cxn>
                <a:cxn ang="0">
                  <a:pos x="5" y="202"/>
                </a:cxn>
                <a:cxn ang="0">
                  <a:pos x="12" y="214"/>
                </a:cxn>
                <a:cxn ang="0">
                  <a:pos x="10" y="212"/>
                </a:cxn>
                <a:cxn ang="0">
                  <a:pos x="2" y="207"/>
                </a:cxn>
                <a:cxn ang="0">
                  <a:pos x="24" y="237"/>
                </a:cxn>
                <a:cxn ang="0">
                  <a:pos x="38" y="257"/>
                </a:cxn>
                <a:cxn ang="0">
                  <a:pos x="55" y="290"/>
                </a:cxn>
                <a:cxn ang="0">
                  <a:pos x="55" y="311"/>
                </a:cxn>
                <a:cxn ang="0">
                  <a:pos x="48" y="318"/>
                </a:cxn>
                <a:cxn ang="0">
                  <a:pos x="52" y="332"/>
                </a:cxn>
                <a:cxn ang="0">
                  <a:pos x="62" y="333"/>
                </a:cxn>
                <a:cxn ang="0">
                  <a:pos x="80" y="338"/>
                </a:cxn>
                <a:cxn ang="0">
                  <a:pos x="104" y="325"/>
                </a:cxn>
                <a:cxn ang="0">
                  <a:pos x="111" y="323"/>
                </a:cxn>
                <a:cxn ang="0">
                  <a:pos x="112" y="316"/>
                </a:cxn>
                <a:cxn ang="0">
                  <a:pos x="143" y="314"/>
                </a:cxn>
                <a:cxn ang="0">
                  <a:pos x="159" y="313"/>
                </a:cxn>
                <a:cxn ang="0">
                  <a:pos x="164" y="309"/>
                </a:cxn>
                <a:cxn ang="0">
                  <a:pos x="176" y="294"/>
                </a:cxn>
                <a:cxn ang="0">
                  <a:pos x="200" y="283"/>
                </a:cxn>
                <a:cxn ang="0">
                  <a:pos x="226" y="278"/>
                </a:cxn>
                <a:cxn ang="0">
                  <a:pos x="235" y="183"/>
                </a:cxn>
              </a:cxnLst>
              <a:rect l="0" t="0" r="r" b="b"/>
              <a:pathLst>
                <a:path w="239" h="338">
                  <a:moveTo>
                    <a:pt x="235" y="183"/>
                  </a:moveTo>
                  <a:lnTo>
                    <a:pt x="230" y="19"/>
                  </a:lnTo>
                  <a:lnTo>
                    <a:pt x="223" y="15"/>
                  </a:lnTo>
                  <a:lnTo>
                    <a:pt x="213" y="19"/>
                  </a:lnTo>
                  <a:lnTo>
                    <a:pt x="213" y="19"/>
                  </a:lnTo>
                  <a:lnTo>
                    <a:pt x="214" y="15"/>
                  </a:lnTo>
                  <a:lnTo>
                    <a:pt x="209" y="10"/>
                  </a:lnTo>
                  <a:lnTo>
                    <a:pt x="197" y="3"/>
                  </a:lnTo>
                  <a:lnTo>
                    <a:pt x="192" y="0"/>
                  </a:lnTo>
                  <a:lnTo>
                    <a:pt x="190" y="2"/>
                  </a:lnTo>
                  <a:lnTo>
                    <a:pt x="188" y="5"/>
                  </a:lnTo>
                  <a:lnTo>
                    <a:pt x="187" y="7"/>
                  </a:lnTo>
                  <a:lnTo>
                    <a:pt x="183" y="5"/>
                  </a:lnTo>
                  <a:lnTo>
                    <a:pt x="180" y="7"/>
                  </a:lnTo>
                  <a:lnTo>
                    <a:pt x="176" y="12"/>
                  </a:lnTo>
                  <a:lnTo>
                    <a:pt x="171" y="10"/>
                  </a:lnTo>
                  <a:lnTo>
                    <a:pt x="164" y="15"/>
                  </a:lnTo>
                  <a:lnTo>
                    <a:pt x="164" y="17"/>
                  </a:lnTo>
                  <a:lnTo>
                    <a:pt x="166" y="21"/>
                  </a:lnTo>
                  <a:lnTo>
                    <a:pt x="166" y="22"/>
                  </a:lnTo>
                  <a:lnTo>
                    <a:pt x="162" y="22"/>
                  </a:lnTo>
                  <a:lnTo>
                    <a:pt x="157" y="26"/>
                  </a:lnTo>
                  <a:lnTo>
                    <a:pt x="154" y="26"/>
                  </a:lnTo>
                  <a:lnTo>
                    <a:pt x="154" y="27"/>
                  </a:lnTo>
                  <a:lnTo>
                    <a:pt x="154" y="29"/>
                  </a:lnTo>
                  <a:lnTo>
                    <a:pt x="154" y="33"/>
                  </a:lnTo>
                  <a:lnTo>
                    <a:pt x="156" y="36"/>
                  </a:lnTo>
                  <a:lnTo>
                    <a:pt x="157" y="40"/>
                  </a:lnTo>
                  <a:lnTo>
                    <a:pt x="156" y="40"/>
                  </a:lnTo>
                  <a:lnTo>
                    <a:pt x="154" y="43"/>
                  </a:lnTo>
                  <a:lnTo>
                    <a:pt x="140" y="41"/>
                  </a:lnTo>
                  <a:lnTo>
                    <a:pt x="137" y="41"/>
                  </a:lnTo>
                  <a:lnTo>
                    <a:pt x="137" y="43"/>
                  </a:lnTo>
                  <a:lnTo>
                    <a:pt x="138" y="45"/>
                  </a:lnTo>
                  <a:lnTo>
                    <a:pt x="140" y="46"/>
                  </a:lnTo>
                  <a:lnTo>
                    <a:pt x="145" y="50"/>
                  </a:lnTo>
                  <a:lnTo>
                    <a:pt x="147" y="55"/>
                  </a:lnTo>
                  <a:lnTo>
                    <a:pt x="145" y="59"/>
                  </a:lnTo>
                  <a:lnTo>
                    <a:pt x="142" y="59"/>
                  </a:lnTo>
                  <a:lnTo>
                    <a:pt x="137" y="57"/>
                  </a:lnTo>
                  <a:lnTo>
                    <a:pt x="133" y="46"/>
                  </a:lnTo>
                  <a:lnTo>
                    <a:pt x="131" y="46"/>
                  </a:lnTo>
                  <a:lnTo>
                    <a:pt x="123" y="57"/>
                  </a:lnTo>
                  <a:lnTo>
                    <a:pt x="119" y="65"/>
                  </a:lnTo>
                  <a:lnTo>
                    <a:pt x="123" y="72"/>
                  </a:lnTo>
                  <a:lnTo>
                    <a:pt x="119" y="76"/>
                  </a:lnTo>
                  <a:lnTo>
                    <a:pt x="112" y="90"/>
                  </a:lnTo>
                  <a:lnTo>
                    <a:pt x="105" y="98"/>
                  </a:lnTo>
                  <a:lnTo>
                    <a:pt x="93" y="105"/>
                  </a:lnTo>
                  <a:lnTo>
                    <a:pt x="74" y="105"/>
                  </a:lnTo>
                  <a:lnTo>
                    <a:pt x="71" y="110"/>
                  </a:lnTo>
                  <a:lnTo>
                    <a:pt x="62" y="112"/>
                  </a:lnTo>
                  <a:lnTo>
                    <a:pt x="55" y="117"/>
                  </a:lnTo>
                  <a:lnTo>
                    <a:pt x="47" y="119"/>
                  </a:lnTo>
                  <a:lnTo>
                    <a:pt x="41" y="123"/>
                  </a:lnTo>
                  <a:lnTo>
                    <a:pt x="17" y="142"/>
                  </a:lnTo>
                  <a:lnTo>
                    <a:pt x="14" y="147"/>
                  </a:lnTo>
                  <a:lnTo>
                    <a:pt x="9" y="152"/>
                  </a:lnTo>
                  <a:lnTo>
                    <a:pt x="7" y="152"/>
                  </a:lnTo>
                  <a:lnTo>
                    <a:pt x="7" y="147"/>
                  </a:lnTo>
                  <a:lnTo>
                    <a:pt x="5" y="147"/>
                  </a:lnTo>
                  <a:lnTo>
                    <a:pt x="2" y="154"/>
                  </a:lnTo>
                  <a:lnTo>
                    <a:pt x="3" y="164"/>
                  </a:lnTo>
                  <a:lnTo>
                    <a:pt x="2" y="174"/>
                  </a:lnTo>
                  <a:lnTo>
                    <a:pt x="0" y="181"/>
                  </a:lnTo>
                  <a:lnTo>
                    <a:pt x="10" y="193"/>
                  </a:lnTo>
                  <a:lnTo>
                    <a:pt x="17" y="207"/>
                  </a:lnTo>
                  <a:lnTo>
                    <a:pt x="16" y="209"/>
                  </a:lnTo>
                  <a:lnTo>
                    <a:pt x="7" y="202"/>
                  </a:lnTo>
                  <a:lnTo>
                    <a:pt x="5" y="202"/>
                  </a:lnTo>
                  <a:lnTo>
                    <a:pt x="12" y="212"/>
                  </a:lnTo>
                  <a:lnTo>
                    <a:pt x="12" y="214"/>
                  </a:lnTo>
                  <a:lnTo>
                    <a:pt x="10" y="214"/>
                  </a:lnTo>
                  <a:lnTo>
                    <a:pt x="10" y="212"/>
                  </a:lnTo>
                  <a:lnTo>
                    <a:pt x="0" y="202"/>
                  </a:lnTo>
                  <a:lnTo>
                    <a:pt x="2" y="207"/>
                  </a:lnTo>
                  <a:lnTo>
                    <a:pt x="21" y="228"/>
                  </a:lnTo>
                  <a:lnTo>
                    <a:pt x="24" y="237"/>
                  </a:lnTo>
                  <a:lnTo>
                    <a:pt x="36" y="252"/>
                  </a:lnTo>
                  <a:lnTo>
                    <a:pt x="38" y="257"/>
                  </a:lnTo>
                  <a:lnTo>
                    <a:pt x="40" y="269"/>
                  </a:lnTo>
                  <a:lnTo>
                    <a:pt x="55" y="290"/>
                  </a:lnTo>
                  <a:lnTo>
                    <a:pt x="54" y="299"/>
                  </a:lnTo>
                  <a:lnTo>
                    <a:pt x="55" y="311"/>
                  </a:lnTo>
                  <a:lnTo>
                    <a:pt x="54" y="318"/>
                  </a:lnTo>
                  <a:lnTo>
                    <a:pt x="48" y="318"/>
                  </a:lnTo>
                  <a:lnTo>
                    <a:pt x="47" y="319"/>
                  </a:lnTo>
                  <a:lnTo>
                    <a:pt x="52" y="332"/>
                  </a:lnTo>
                  <a:lnTo>
                    <a:pt x="57" y="332"/>
                  </a:lnTo>
                  <a:lnTo>
                    <a:pt x="62" y="333"/>
                  </a:lnTo>
                  <a:lnTo>
                    <a:pt x="69" y="337"/>
                  </a:lnTo>
                  <a:lnTo>
                    <a:pt x="80" y="338"/>
                  </a:lnTo>
                  <a:lnTo>
                    <a:pt x="88" y="337"/>
                  </a:lnTo>
                  <a:lnTo>
                    <a:pt x="104" y="325"/>
                  </a:lnTo>
                  <a:lnTo>
                    <a:pt x="105" y="325"/>
                  </a:lnTo>
                  <a:lnTo>
                    <a:pt x="111" y="323"/>
                  </a:lnTo>
                  <a:lnTo>
                    <a:pt x="111" y="319"/>
                  </a:lnTo>
                  <a:lnTo>
                    <a:pt x="112" y="316"/>
                  </a:lnTo>
                  <a:lnTo>
                    <a:pt x="140" y="311"/>
                  </a:lnTo>
                  <a:lnTo>
                    <a:pt x="143" y="314"/>
                  </a:lnTo>
                  <a:lnTo>
                    <a:pt x="150" y="313"/>
                  </a:lnTo>
                  <a:lnTo>
                    <a:pt x="159" y="313"/>
                  </a:lnTo>
                  <a:lnTo>
                    <a:pt x="161" y="311"/>
                  </a:lnTo>
                  <a:lnTo>
                    <a:pt x="164" y="309"/>
                  </a:lnTo>
                  <a:lnTo>
                    <a:pt x="173" y="295"/>
                  </a:lnTo>
                  <a:lnTo>
                    <a:pt x="176" y="294"/>
                  </a:lnTo>
                  <a:lnTo>
                    <a:pt x="190" y="287"/>
                  </a:lnTo>
                  <a:lnTo>
                    <a:pt x="200" y="283"/>
                  </a:lnTo>
                  <a:lnTo>
                    <a:pt x="218" y="281"/>
                  </a:lnTo>
                  <a:lnTo>
                    <a:pt x="226" y="278"/>
                  </a:lnTo>
                  <a:lnTo>
                    <a:pt x="239" y="273"/>
                  </a:lnTo>
                  <a:lnTo>
                    <a:pt x="235" y="18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Freeform 83"/>
            <p:cNvSpPr>
              <a:spLocks/>
            </p:cNvSpPr>
            <p:nvPr/>
          </p:nvSpPr>
          <p:spPr bwMode="auto">
            <a:xfrm>
              <a:off x="7940675" y="5335588"/>
              <a:ext cx="1588" cy="7938"/>
            </a:xfrm>
            <a:custGeom>
              <a:avLst/>
              <a:gdLst/>
              <a:ahLst/>
              <a:cxnLst>
                <a:cxn ang="0">
                  <a:pos x="0" y="0"/>
                </a:cxn>
                <a:cxn ang="0">
                  <a:pos x="1" y="2"/>
                </a:cxn>
                <a:cxn ang="0">
                  <a:pos x="0" y="5"/>
                </a:cxn>
                <a:cxn ang="0">
                  <a:pos x="0" y="0"/>
                </a:cxn>
              </a:cxnLst>
              <a:rect l="0" t="0" r="r" b="b"/>
              <a:pathLst>
                <a:path w="1" h="5">
                  <a:moveTo>
                    <a:pt x="0" y="0"/>
                  </a:moveTo>
                  <a:lnTo>
                    <a:pt x="1" y="2"/>
                  </a:lnTo>
                  <a:lnTo>
                    <a:pt x="0"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Freeform 84"/>
            <p:cNvSpPr>
              <a:spLocks/>
            </p:cNvSpPr>
            <p:nvPr/>
          </p:nvSpPr>
          <p:spPr bwMode="auto">
            <a:xfrm>
              <a:off x="7808913" y="5546726"/>
              <a:ext cx="19050" cy="25400"/>
            </a:xfrm>
            <a:custGeom>
              <a:avLst/>
              <a:gdLst/>
              <a:ahLst/>
              <a:cxnLst>
                <a:cxn ang="0">
                  <a:pos x="10" y="5"/>
                </a:cxn>
                <a:cxn ang="0">
                  <a:pos x="5" y="12"/>
                </a:cxn>
                <a:cxn ang="0">
                  <a:pos x="3" y="14"/>
                </a:cxn>
                <a:cxn ang="0">
                  <a:pos x="1" y="16"/>
                </a:cxn>
                <a:cxn ang="0">
                  <a:pos x="0" y="12"/>
                </a:cxn>
                <a:cxn ang="0">
                  <a:pos x="1" y="5"/>
                </a:cxn>
                <a:cxn ang="0">
                  <a:pos x="3" y="2"/>
                </a:cxn>
                <a:cxn ang="0">
                  <a:pos x="10" y="0"/>
                </a:cxn>
                <a:cxn ang="0">
                  <a:pos x="12" y="2"/>
                </a:cxn>
                <a:cxn ang="0">
                  <a:pos x="10" y="5"/>
                </a:cxn>
              </a:cxnLst>
              <a:rect l="0" t="0" r="r" b="b"/>
              <a:pathLst>
                <a:path w="12" h="16">
                  <a:moveTo>
                    <a:pt x="10" y="5"/>
                  </a:moveTo>
                  <a:lnTo>
                    <a:pt x="5" y="12"/>
                  </a:lnTo>
                  <a:lnTo>
                    <a:pt x="3" y="14"/>
                  </a:lnTo>
                  <a:lnTo>
                    <a:pt x="1" y="16"/>
                  </a:lnTo>
                  <a:lnTo>
                    <a:pt x="0" y="12"/>
                  </a:lnTo>
                  <a:lnTo>
                    <a:pt x="1" y="5"/>
                  </a:lnTo>
                  <a:lnTo>
                    <a:pt x="3" y="2"/>
                  </a:lnTo>
                  <a:lnTo>
                    <a:pt x="10" y="0"/>
                  </a:lnTo>
                  <a:lnTo>
                    <a:pt x="12" y="2"/>
                  </a:lnTo>
                  <a:lnTo>
                    <a:pt x="1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Freeform 85"/>
            <p:cNvSpPr>
              <a:spLocks/>
            </p:cNvSpPr>
            <p:nvPr/>
          </p:nvSpPr>
          <p:spPr bwMode="auto">
            <a:xfrm>
              <a:off x="4965700" y="3662363"/>
              <a:ext cx="55563" cy="44450"/>
            </a:xfrm>
            <a:custGeom>
              <a:avLst/>
              <a:gdLst/>
              <a:ahLst/>
              <a:cxnLst>
                <a:cxn ang="0">
                  <a:pos x="4" y="5"/>
                </a:cxn>
                <a:cxn ang="0">
                  <a:pos x="5" y="2"/>
                </a:cxn>
                <a:cxn ang="0">
                  <a:pos x="9" y="0"/>
                </a:cxn>
                <a:cxn ang="0">
                  <a:pos x="11" y="2"/>
                </a:cxn>
                <a:cxn ang="0">
                  <a:pos x="14" y="0"/>
                </a:cxn>
                <a:cxn ang="0">
                  <a:pos x="28" y="2"/>
                </a:cxn>
                <a:cxn ang="0">
                  <a:pos x="33" y="5"/>
                </a:cxn>
                <a:cxn ang="0">
                  <a:pos x="35" y="17"/>
                </a:cxn>
                <a:cxn ang="0">
                  <a:pos x="30" y="23"/>
                </a:cxn>
                <a:cxn ang="0">
                  <a:pos x="24" y="23"/>
                </a:cxn>
                <a:cxn ang="0">
                  <a:pos x="17" y="26"/>
                </a:cxn>
                <a:cxn ang="0">
                  <a:pos x="7" y="28"/>
                </a:cxn>
                <a:cxn ang="0">
                  <a:pos x="4" y="23"/>
                </a:cxn>
                <a:cxn ang="0">
                  <a:pos x="0" y="17"/>
                </a:cxn>
                <a:cxn ang="0">
                  <a:pos x="2" y="5"/>
                </a:cxn>
                <a:cxn ang="0">
                  <a:pos x="4" y="5"/>
                </a:cxn>
              </a:cxnLst>
              <a:rect l="0" t="0" r="r" b="b"/>
              <a:pathLst>
                <a:path w="35" h="28">
                  <a:moveTo>
                    <a:pt x="4" y="5"/>
                  </a:moveTo>
                  <a:lnTo>
                    <a:pt x="5" y="2"/>
                  </a:lnTo>
                  <a:lnTo>
                    <a:pt x="9" y="0"/>
                  </a:lnTo>
                  <a:lnTo>
                    <a:pt x="11" y="2"/>
                  </a:lnTo>
                  <a:lnTo>
                    <a:pt x="14" y="0"/>
                  </a:lnTo>
                  <a:lnTo>
                    <a:pt x="28" y="2"/>
                  </a:lnTo>
                  <a:lnTo>
                    <a:pt x="33" y="5"/>
                  </a:lnTo>
                  <a:lnTo>
                    <a:pt x="35" y="17"/>
                  </a:lnTo>
                  <a:lnTo>
                    <a:pt x="30" y="23"/>
                  </a:lnTo>
                  <a:lnTo>
                    <a:pt x="24" y="23"/>
                  </a:lnTo>
                  <a:lnTo>
                    <a:pt x="17" y="26"/>
                  </a:lnTo>
                  <a:lnTo>
                    <a:pt x="7" y="28"/>
                  </a:lnTo>
                  <a:lnTo>
                    <a:pt x="4" y="23"/>
                  </a:lnTo>
                  <a:lnTo>
                    <a:pt x="0" y="17"/>
                  </a:lnTo>
                  <a:lnTo>
                    <a:pt x="2" y="5"/>
                  </a:lnTo>
                  <a:lnTo>
                    <a:pt x="4"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Freeform 86"/>
            <p:cNvSpPr>
              <a:spLocks/>
            </p:cNvSpPr>
            <p:nvPr/>
          </p:nvSpPr>
          <p:spPr bwMode="auto">
            <a:xfrm>
              <a:off x="4938713" y="3651251"/>
              <a:ext cx="41275" cy="88900"/>
            </a:xfrm>
            <a:custGeom>
              <a:avLst/>
              <a:gdLst/>
              <a:ahLst/>
              <a:cxnLst>
                <a:cxn ang="0">
                  <a:pos x="12" y="56"/>
                </a:cxn>
                <a:cxn ang="0">
                  <a:pos x="26" y="40"/>
                </a:cxn>
                <a:cxn ang="0">
                  <a:pos x="24" y="35"/>
                </a:cxn>
                <a:cxn ang="0">
                  <a:pos x="21" y="30"/>
                </a:cxn>
                <a:cxn ang="0">
                  <a:pos x="17" y="24"/>
                </a:cxn>
                <a:cxn ang="0">
                  <a:pos x="19" y="12"/>
                </a:cxn>
                <a:cxn ang="0">
                  <a:pos x="12" y="4"/>
                </a:cxn>
                <a:cxn ang="0">
                  <a:pos x="7" y="0"/>
                </a:cxn>
                <a:cxn ang="0">
                  <a:pos x="3" y="5"/>
                </a:cxn>
                <a:cxn ang="0">
                  <a:pos x="0" y="16"/>
                </a:cxn>
                <a:cxn ang="0">
                  <a:pos x="3" y="18"/>
                </a:cxn>
                <a:cxn ang="0">
                  <a:pos x="2" y="26"/>
                </a:cxn>
                <a:cxn ang="0">
                  <a:pos x="3" y="28"/>
                </a:cxn>
                <a:cxn ang="0">
                  <a:pos x="2" y="37"/>
                </a:cxn>
                <a:cxn ang="0">
                  <a:pos x="2" y="42"/>
                </a:cxn>
                <a:cxn ang="0">
                  <a:pos x="0" y="42"/>
                </a:cxn>
                <a:cxn ang="0">
                  <a:pos x="3" y="49"/>
                </a:cxn>
                <a:cxn ang="0">
                  <a:pos x="8" y="50"/>
                </a:cxn>
                <a:cxn ang="0">
                  <a:pos x="10" y="56"/>
                </a:cxn>
                <a:cxn ang="0">
                  <a:pos x="12" y="56"/>
                </a:cxn>
              </a:cxnLst>
              <a:rect l="0" t="0" r="r" b="b"/>
              <a:pathLst>
                <a:path w="26" h="56">
                  <a:moveTo>
                    <a:pt x="12" y="56"/>
                  </a:moveTo>
                  <a:lnTo>
                    <a:pt x="26" y="40"/>
                  </a:lnTo>
                  <a:lnTo>
                    <a:pt x="24" y="35"/>
                  </a:lnTo>
                  <a:lnTo>
                    <a:pt x="21" y="30"/>
                  </a:lnTo>
                  <a:lnTo>
                    <a:pt x="17" y="24"/>
                  </a:lnTo>
                  <a:lnTo>
                    <a:pt x="19" y="12"/>
                  </a:lnTo>
                  <a:lnTo>
                    <a:pt x="12" y="4"/>
                  </a:lnTo>
                  <a:lnTo>
                    <a:pt x="7" y="0"/>
                  </a:lnTo>
                  <a:lnTo>
                    <a:pt x="3" y="5"/>
                  </a:lnTo>
                  <a:lnTo>
                    <a:pt x="0" y="16"/>
                  </a:lnTo>
                  <a:lnTo>
                    <a:pt x="3" y="18"/>
                  </a:lnTo>
                  <a:lnTo>
                    <a:pt x="2" y="26"/>
                  </a:lnTo>
                  <a:lnTo>
                    <a:pt x="3" y="28"/>
                  </a:lnTo>
                  <a:lnTo>
                    <a:pt x="2" y="37"/>
                  </a:lnTo>
                  <a:lnTo>
                    <a:pt x="2" y="42"/>
                  </a:lnTo>
                  <a:lnTo>
                    <a:pt x="0" y="42"/>
                  </a:lnTo>
                  <a:lnTo>
                    <a:pt x="3" y="49"/>
                  </a:lnTo>
                  <a:lnTo>
                    <a:pt x="8" y="50"/>
                  </a:lnTo>
                  <a:lnTo>
                    <a:pt x="10" y="56"/>
                  </a:lnTo>
                  <a:lnTo>
                    <a:pt x="12" y="5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1" name="Freeform 87"/>
            <p:cNvSpPr>
              <a:spLocks/>
            </p:cNvSpPr>
            <p:nvPr/>
          </p:nvSpPr>
          <p:spPr bwMode="auto">
            <a:xfrm>
              <a:off x="4919663" y="3541713"/>
              <a:ext cx="98425" cy="134938"/>
            </a:xfrm>
            <a:custGeom>
              <a:avLst/>
              <a:gdLst/>
              <a:ahLst/>
              <a:cxnLst>
                <a:cxn ang="0">
                  <a:pos x="57" y="71"/>
                </a:cxn>
                <a:cxn ang="0">
                  <a:pos x="57" y="54"/>
                </a:cxn>
                <a:cxn ang="0">
                  <a:pos x="57" y="43"/>
                </a:cxn>
                <a:cxn ang="0">
                  <a:pos x="59" y="40"/>
                </a:cxn>
                <a:cxn ang="0">
                  <a:pos x="59" y="33"/>
                </a:cxn>
                <a:cxn ang="0">
                  <a:pos x="53" y="33"/>
                </a:cxn>
                <a:cxn ang="0">
                  <a:pos x="41" y="21"/>
                </a:cxn>
                <a:cxn ang="0">
                  <a:pos x="33" y="7"/>
                </a:cxn>
                <a:cxn ang="0">
                  <a:pos x="24" y="0"/>
                </a:cxn>
                <a:cxn ang="0">
                  <a:pos x="3" y="5"/>
                </a:cxn>
                <a:cxn ang="0">
                  <a:pos x="5" y="12"/>
                </a:cxn>
                <a:cxn ang="0">
                  <a:pos x="7" y="16"/>
                </a:cxn>
                <a:cxn ang="0">
                  <a:pos x="10" y="19"/>
                </a:cxn>
                <a:cxn ang="0">
                  <a:pos x="14" y="24"/>
                </a:cxn>
                <a:cxn ang="0">
                  <a:pos x="10" y="35"/>
                </a:cxn>
                <a:cxn ang="0">
                  <a:pos x="17" y="42"/>
                </a:cxn>
                <a:cxn ang="0">
                  <a:pos x="12" y="42"/>
                </a:cxn>
                <a:cxn ang="0">
                  <a:pos x="15" y="47"/>
                </a:cxn>
                <a:cxn ang="0">
                  <a:pos x="8" y="52"/>
                </a:cxn>
                <a:cxn ang="0">
                  <a:pos x="8" y="55"/>
                </a:cxn>
                <a:cxn ang="0">
                  <a:pos x="8" y="57"/>
                </a:cxn>
                <a:cxn ang="0">
                  <a:pos x="5" y="55"/>
                </a:cxn>
                <a:cxn ang="0">
                  <a:pos x="3" y="61"/>
                </a:cxn>
                <a:cxn ang="0">
                  <a:pos x="0" y="64"/>
                </a:cxn>
                <a:cxn ang="0">
                  <a:pos x="1" y="69"/>
                </a:cxn>
                <a:cxn ang="0">
                  <a:pos x="0" y="73"/>
                </a:cxn>
                <a:cxn ang="0">
                  <a:pos x="7" y="78"/>
                </a:cxn>
                <a:cxn ang="0">
                  <a:pos x="12" y="83"/>
                </a:cxn>
                <a:cxn ang="0">
                  <a:pos x="15" y="74"/>
                </a:cxn>
                <a:cxn ang="0">
                  <a:pos x="24" y="73"/>
                </a:cxn>
                <a:cxn ang="0">
                  <a:pos x="33" y="81"/>
                </a:cxn>
                <a:cxn ang="0">
                  <a:pos x="38" y="76"/>
                </a:cxn>
                <a:cxn ang="0">
                  <a:pos x="43" y="76"/>
                </a:cxn>
              </a:cxnLst>
              <a:rect l="0" t="0" r="r" b="b"/>
              <a:pathLst>
                <a:path w="62" h="85">
                  <a:moveTo>
                    <a:pt x="57" y="78"/>
                  </a:moveTo>
                  <a:lnTo>
                    <a:pt x="57" y="71"/>
                  </a:lnTo>
                  <a:lnTo>
                    <a:pt x="62" y="61"/>
                  </a:lnTo>
                  <a:lnTo>
                    <a:pt x="57" y="54"/>
                  </a:lnTo>
                  <a:lnTo>
                    <a:pt x="55" y="49"/>
                  </a:lnTo>
                  <a:lnTo>
                    <a:pt x="57" y="43"/>
                  </a:lnTo>
                  <a:lnTo>
                    <a:pt x="60" y="40"/>
                  </a:lnTo>
                  <a:lnTo>
                    <a:pt x="59" y="40"/>
                  </a:lnTo>
                  <a:lnTo>
                    <a:pt x="57" y="36"/>
                  </a:lnTo>
                  <a:lnTo>
                    <a:pt x="59" y="33"/>
                  </a:lnTo>
                  <a:lnTo>
                    <a:pt x="57" y="30"/>
                  </a:lnTo>
                  <a:lnTo>
                    <a:pt x="53" y="33"/>
                  </a:lnTo>
                  <a:lnTo>
                    <a:pt x="43" y="26"/>
                  </a:lnTo>
                  <a:lnTo>
                    <a:pt x="41" y="21"/>
                  </a:lnTo>
                  <a:lnTo>
                    <a:pt x="38" y="19"/>
                  </a:lnTo>
                  <a:lnTo>
                    <a:pt x="33" y="7"/>
                  </a:lnTo>
                  <a:lnTo>
                    <a:pt x="26" y="2"/>
                  </a:lnTo>
                  <a:lnTo>
                    <a:pt x="24" y="0"/>
                  </a:lnTo>
                  <a:lnTo>
                    <a:pt x="17" y="0"/>
                  </a:lnTo>
                  <a:lnTo>
                    <a:pt x="3" y="5"/>
                  </a:lnTo>
                  <a:lnTo>
                    <a:pt x="7" y="7"/>
                  </a:lnTo>
                  <a:lnTo>
                    <a:pt x="5" y="12"/>
                  </a:lnTo>
                  <a:lnTo>
                    <a:pt x="8" y="12"/>
                  </a:lnTo>
                  <a:lnTo>
                    <a:pt x="7" y="16"/>
                  </a:lnTo>
                  <a:lnTo>
                    <a:pt x="14" y="17"/>
                  </a:lnTo>
                  <a:lnTo>
                    <a:pt x="10" y="19"/>
                  </a:lnTo>
                  <a:lnTo>
                    <a:pt x="10" y="24"/>
                  </a:lnTo>
                  <a:lnTo>
                    <a:pt x="14" y="24"/>
                  </a:lnTo>
                  <a:lnTo>
                    <a:pt x="14" y="26"/>
                  </a:lnTo>
                  <a:lnTo>
                    <a:pt x="10" y="35"/>
                  </a:lnTo>
                  <a:lnTo>
                    <a:pt x="10" y="36"/>
                  </a:lnTo>
                  <a:lnTo>
                    <a:pt x="17" y="42"/>
                  </a:lnTo>
                  <a:lnTo>
                    <a:pt x="15" y="43"/>
                  </a:lnTo>
                  <a:lnTo>
                    <a:pt x="12" y="42"/>
                  </a:lnTo>
                  <a:lnTo>
                    <a:pt x="12" y="43"/>
                  </a:lnTo>
                  <a:lnTo>
                    <a:pt x="15" y="47"/>
                  </a:lnTo>
                  <a:lnTo>
                    <a:pt x="15" y="50"/>
                  </a:lnTo>
                  <a:lnTo>
                    <a:pt x="8" y="52"/>
                  </a:lnTo>
                  <a:lnTo>
                    <a:pt x="7" y="52"/>
                  </a:lnTo>
                  <a:lnTo>
                    <a:pt x="8" y="55"/>
                  </a:lnTo>
                  <a:lnTo>
                    <a:pt x="10" y="57"/>
                  </a:lnTo>
                  <a:lnTo>
                    <a:pt x="8" y="57"/>
                  </a:lnTo>
                  <a:lnTo>
                    <a:pt x="7" y="55"/>
                  </a:lnTo>
                  <a:lnTo>
                    <a:pt x="5" y="55"/>
                  </a:lnTo>
                  <a:lnTo>
                    <a:pt x="3" y="59"/>
                  </a:lnTo>
                  <a:lnTo>
                    <a:pt x="3" y="61"/>
                  </a:lnTo>
                  <a:lnTo>
                    <a:pt x="1" y="61"/>
                  </a:lnTo>
                  <a:lnTo>
                    <a:pt x="0" y="64"/>
                  </a:lnTo>
                  <a:lnTo>
                    <a:pt x="1" y="68"/>
                  </a:lnTo>
                  <a:lnTo>
                    <a:pt x="1" y="69"/>
                  </a:lnTo>
                  <a:lnTo>
                    <a:pt x="0" y="71"/>
                  </a:lnTo>
                  <a:lnTo>
                    <a:pt x="0" y="73"/>
                  </a:lnTo>
                  <a:lnTo>
                    <a:pt x="5" y="76"/>
                  </a:lnTo>
                  <a:lnTo>
                    <a:pt x="7" y="78"/>
                  </a:lnTo>
                  <a:lnTo>
                    <a:pt x="10" y="80"/>
                  </a:lnTo>
                  <a:lnTo>
                    <a:pt x="12" y="83"/>
                  </a:lnTo>
                  <a:lnTo>
                    <a:pt x="12" y="85"/>
                  </a:lnTo>
                  <a:lnTo>
                    <a:pt x="15" y="74"/>
                  </a:lnTo>
                  <a:lnTo>
                    <a:pt x="19" y="69"/>
                  </a:lnTo>
                  <a:lnTo>
                    <a:pt x="24" y="73"/>
                  </a:lnTo>
                  <a:lnTo>
                    <a:pt x="31" y="81"/>
                  </a:lnTo>
                  <a:lnTo>
                    <a:pt x="33" y="81"/>
                  </a:lnTo>
                  <a:lnTo>
                    <a:pt x="34" y="78"/>
                  </a:lnTo>
                  <a:lnTo>
                    <a:pt x="38" y="76"/>
                  </a:lnTo>
                  <a:lnTo>
                    <a:pt x="40" y="78"/>
                  </a:lnTo>
                  <a:lnTo>
                    <a:pt x="43" y="76"/>
                  </a:lnTo>
                  <a:lnTo>
                    <a:pt x="57" y="7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2" name="Freeform 88"/>
            <p:cNvSpPr>
              <a:spLocks/>
            </p:cNvSpPr>
            <p:nvPr/>
          </p:nvSpPr>
          <p:spPr bwMode="auto">
            <a:xfrm>
              <a:off x="2781300" y="3760788"/>
              <a:ext cx="6350" cy="6350"/>
            </a:xfrm>
            <a:custGeom>
              <a:avLst/>
              <a:gdLst/>
              <a:ahLst/>
              <a:cxnLst>
                <a:cxn ang="0">
                  <a:pos x="2" y="4"/>
                </a:cxn>
                <a:cxn ang="0">
                  <a:pos x="0" y="0"/>
                </a:cxn>
                <a:cxn ang="0">
                  <a:pos x="2" y="0"/>
                </a:cxn>
                <a:cxn ang="0">
                  <a:pos x="4" y="2"/>
                </a:cxn>
                <a:cxn ang="0">
                  <a:pos x="2" y="4"/>
                </a:cxn>
              </a:cxnLst>
              <a:rect l="0" t="0" r="r" b="b"/>
              <a:pathLst>
                <a:path w="4" h="4">
                  <a:moveTo>
                    <a:pt x="2" y="4"/>
                  </a:moveTo>
                  <a:lnTo>
                    <a:pt x="0" y="0"/>
                  </a:lnTo>
                  <a:lnTo>
                    <a:pt x="2" y="0"/>
                  </a:lnTo>
                  <a:lnTo>
                    <a:pt x="4" y="2"/>
                  </a:lnTo>
                  <a:lnTo>
                    <a:pt x="2"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3" name="Freeform 89"/>
            <p:cNvSpPr>
              <a:spLocks/>
            </p:cNvSpPr>
            <p:nvPr/>
          </p:nvSpPr>
          <p:spPr bwMode="auto">
            <a:xfrm>
              <a:off x="1416050" y="3035301"/>
              <a:ext cx="182563" cy="204788"/>
            </a:xfrm>
            <a:custGeom>
              <a:avLst/>
              <a:gdLst/>
              <a:ahLst/>
              <a:cxnLst>
                <a:cxn ang="0">
                  <a:pos x="0" y="12"/>
                </a:cxn>
                <a:cxn ang="0">
                  <a:pos x="7" y="29"/>
                </a:cxn>
                <a:cxn ang="0">
                  <a:pos x="8" y="32"/>
                </a:cxn>
                <a:cxn ang="0">
                  <a:pos x="24" y="39"/>
                </a:cxn>
                <a:cxn ang="0">
                  <a:pos x="29" y="38"/>
                </a:cxn>
                <a:cxn ang="0">
                  <a:pos x="20" y="25"/>
                </a:cxn>
                <a:cxn ang="0">
                  <a:pos x="19" y="22"/>
                </a:cxn>
                <a:cxn ang="0">
                  <a:pos x="20" y="22"/>
                </a:cxn>
                <a:cxn ang="0">
                  <a:pos x="26" y="27"/>
                </a:cxn>
                <a:cxn ang="0">
                  <a:pos x="33" y="32"/>
                </a:cxn>
                <a:cxn ang="0">
                  <a:pos x="36" y="36"/>
                </a:cxn>
                <a:cxn ang="0">
                  <a:pos x="39" y="41"/>
                </a:cxn>
                <a:cxn ang="0">
                  <a:pos x="43" y="36"/>
                </a:cxn>
                <a:cxn ang="0">
                  <a:pos x="39" y="17"/>
                </a:cxn>
                <a:cxn ang="0">
                  <a:pos x="38" y="10"/>
                </a:cxn>
                <a:cxn ang="0">
                  <a:pos x="57" y="41"/>
                </a:cxn>
                <a:cxn ang="0">
                  <a:pos x="65" y="43"/>
                </a:cxn>
                <a:cxn ang="0">
                  <a:pos x="62" y="48"/>
                </a:cxn>
                <a:cxn ang="0">
                  <a:pos x="64" y="50"/>
                </a:cxn>
                <a:cxn ang="0">
                  <a:pos x="74" y="60"/>
                </a:cxn>
                <a:cxn ang="0">
                  <a:pos x="65" y="58"/>
                </a:cxn>
                <a:cxn ang="0">
                  <a:pos x="67" y="63"/>
                </a:cxn>
                <a:cxn ang="0">
                  <a:pos x="67" y="67"/>
                </a:cxn>
                <a:cxn ang="0">
                  <a:pos x="72" y="72"/>
                </a:cxn>
                <a:cxn ang="0">
                  <a:pos x="77" y="76"/>
                </a:cxn>
                <a:cxn ang="0">
                  <a:pos x="76" y="76"/>
                </a:cxn>
                <a:cxn ang="0">
                  <a:pos x="84" y="88"/>
                </a:cxn>
                <a:cxn ang="0">
                  <a:pos x="88" y="95"/>
                </a:cxn>
                <a:cxn ang="0">
                  <a:pos x="84" y="105"/>
                </a:cxn>
                <a:cxn ang="0">
                  <a:pos x="86" y="110"/>
                </a:cxn>
                <a:cxn ang="0">
                  <a:pos x="91" y="101"/>
                </a:cxn>
                <a:cxn ang="0">
                  <a:pos x="100" y="96"/>
                </a:cxn>
                <a:cxn ang="0">
                  <a:pos x="103" y="105"/>
                </a:cxn>
                <a:cxn ang="0">
                  <a:pos x="107" y="115"/>
                </a:cxn>
                <a:cxn ang="0">
                  <a:pos x="103" y="122"/>
                </a:cxn>
                <a:cxn ang="0">
                  <a:pos x="105" y="126"/>
                </a:cxn>
                <a:cxn ang="0">
                  <a:pos x="109" y="126"/>
                </a:cxn>
                <a:cxn ang="0">
                  <a:pos x="114" y="122"/>
                </a:cxn>
                <a:cxn ang="0">
                  <a:pos x="115" y="119"/>
                </a:cxn>
                <a:cxn ang="0">
                  <a:pos x="115" y="100"/>
                </a:cxn>
                <a:cxn ang="0">
                  <a:pos x="102" y="89"/>
                </a:cxn>
                <a:cxn ang="0">
                  <a:pos x="88" y="84"/>
                </a:cxn>
                <a:cxn ang="0">
                  <a:pos x="83" y="72"/>
                </a:cxn>
                <a:cxn ang="0">
                  <a:pos x="62" y="31"/>
                </a:cxn>
                <a:cxn ang="0">
                  <a:pos x="52" y="19"/>
                </a:cxn>
                <a:cxn ang="0">
                  <a:pos x="27" y="5"/>
                </a:cxn>
                <a:cxn ang="0">
                  <a:pos x="10" y="22"/>
                </a:cxn>
                <a:cxn ang="0">
                  <a:pos x="1" y="10"/>
                </a:cxn>
              </a:cxnLst>
              <a:rect l="0" t="0" r="r" b="b"/>
              <a:pathLst>
                <a:path w="115" h="129">
                  <a:moveTo>
                    <a:pt x="1" y="10"/>
                  </a:moveTo>
                  <a:lnTo>
                    <a:pt x="0" y="12"/>
                  </a:lnTo>
                  <a:lnTo>
                    <a:pt x="0" y="20"/>
                  </a:lnTo>
                  <a:lnTo>
                    <a:pt x="7" y="29"/>
                  </a:lnTo>
                  <a:lnTo>
                    <a:pt x="8" y="29"/>
                  </a:lnTo>
                  <a:lnTo>
                    <a:pt x="8" y="32"/>
                  </a:lnTo>
                  <a:lnTo>
                    <a:pt x="20" y="41"/>
                  </a:lnTo>
                  <a:lnTo>
                    <a:pt x="24" y="39"/>
                  </a:lnTo>
                  <a:lnTo>
                    <a:pt x="24" y="38"/>
                  </a:lnTo>
                  <a:lnTo>
                    <a:pt x="29" y="38"/>
                  </a:lnTo>
                  <a:lnTo>
                    <a:pt x="29" y="34"/>
                  </a:lnTo>
                  <a:lnTo>
                    <a:pt x="20" y="25"/>
                  </a:lnTo>
                  <a:lnTo>
                    <a:pt x="15" y="24"/>
                  </a:lnTo>
                  <a:lnTo>
                    <a:pt x="19" y="22"/>
                  </a:lnTo>
                  <a:lnTo>
                    <a:pt x="17" y="20"/>
                  </a:lnTo>
                  <a:lnTo>
                    <a:pt x="20" y="22"/>
                  </a:lnTo>
                  <a:lnTo>
                    <a:pt x="22" y="20"/>
                  </a:lnTo>
                  <a:lnTo>
                    <a:pt x="26" y="27"/>
                  </a:lnTo>
                  <a:lnTo>
                    <a:pt x="29" y="22"/>
                  </a:lnTo>
                  <a:lnTo>
                    <a:pt x="33" y="32"/>
                  </a:lnTo>
                  <a:lnTo>
                    <a:pt x="33" y="36"/>
                  </a:lnTo>
                  <a:lnTo>
                    <a:pt x="36" y="36"/>
                  </a:lnTo>
                  <a:lnTo>
                    <a:pt x="38" y="34"/>
                  </a:lnTo>
                  <a:lnTo>
                    <a:pt x="39" y="41"/>
                  </a:lnTo>
                  <a:lnTo>
                    <a:pt x="43" y="41"/>
                  </a:lnTo>
                  <a:lnTo>
                    <a:pt x="43" y="36"/>
                  </a:lnTo>
                  <a:lnTo>
                    <a:pt x="38" y="15"/>
                  </a:lnTo>
                  <a:lnTo>
                    <a:pt x="39" y="17"/>
                  </a:lnTo>
                  <a:lnTo>
                    <a:pt x="38" y="12"/>
                  </a:lnTo>
                  <a:lnTo>
                    <a:pt x="38" y="10"/>
                  </a:lnTo>
                  <a:lnTo>
                    <a:pt x="48" y="36"/>
                  </a:lnTo>
                  <a:lnTo>
                    <a:pt x="57" y="41"/>
                  </a:lnTo>
                  <a:lnTo>
                    <a:pt x="60" y="46"/>
                  </a:lnTo>
                  <a:lnTo>
                    <a:pt x="65" y="43"/>
                  </a:lnTo>
                  <a:lnTo>
                    <a:pt x="64" y="46"/>
                  </a:lnTo>
                  <a:lnTo>
                    <a:pt x="62" y="48"/>
                  </a:lnTo>
                  <a:lnTo>
                    <a:pt x="64" y="53"/>
                  </a:lnTo>
                  <a:lnTo>
                    <a:pt x="64" y="50"/>
                  </a:lnTo>
                  <a:lnTo>
                    <a:pt x="65" y="51"/>
                  </a:lnTo>
                  <a:lnTo>
                    <a:pt x="74" y="60"/>
                  </a:lnTo>
                  <a:lnTo>
                    <a:pt x="65" y="55"/>
                  </a:lnTo>
                  <a:lnTo>
                    <a:pt x="65" y="58"/>
                  </a:lnTo>
                  <a:lnTo>
                    <a:pt x="67" y="60"/>
                  </a:lnTo>
                  <a:lnTo>
                    <a:pt x="67" y="63"/>
                  </a:lnTo>
                  <a:lnTo>
                    <a:pt x="72" y="65"/>
                  </a:lnTo>
                  <a:lnTo>
                    <a:pt x="67" y="67"/>
                  </a:lnTo>
                  <a:lnTo>
                    <a:pt x="67" y="69"/>
                  </a:lnTo>
                  <a:lnTo>
                    <a:pt x="72" y="72"/>
                  </a:lnTo>
                  <a:lnTo>
                    <a:pt x="76" y="70"/>
                  </a:lnTo>
                  <a:lnTo>
                    <a:pt x="77" y="76"/>
                  </a:lnTo>
                  <a:lnTo>
                    <a:pt x="72" y="72"/>
                  </a:lnTo>
                  <a:lnTo>
                    <a:pt x="76" y="76"/>
                  </a:lnTo>
                  <a:lnTo>
                    <a:pt x="83" y="81"/>
                  </a:lnTo>
                  <a:lnTo>
                    <a:pt x="84" y="88"/>
                  </a:lnTo>
                  <a:lnTo>
                    <a:pt x="93" y="93"/>
                  </a:lnTo>
                  <a:lnTo>
                    <a:pt x="88" y="95"/>
                  </a:lnTo>
                  <a:lnTo>
                    <a:pt x="86" y="103"/>
                  </a:lnTo>
                  <a:lnTo>
                    <a:pt x="84" y="105"/>
                  </a:lnTo>
                  <a:lnTo>
                    <a:pt x="86" y="110"/>
                  </a:lnTo>
                  <a:lnTo>
                    <a:pt x="86" y="110"/>
                  </a:lnTo>
                  <a:lnTo>
                    <a:pt x="90" y="107"/>
                  </a:lnTo>
                  <a:lnTo>
                    <a:pt x="91" y="101"/>
                  </a:lnTo>
                  <a:lnTo>
                    <a:pt x="95" y="101"/>
                  </a:lnTo>
                  <a:lnTo>
                    <a:pt x="100" y="96"/>
                  </a:lnTo>
                  <a:lnTo>
                    <a:pt x="100" y="100"/>
                  </a:lnTo>
                  <a:lnTo>
                    <a:pt x="103" y="105"/>
                  </a:lnTo>
                  <a:lnTo>
                    <a:pt x="103" y="115"/>
                  </a:lnTo>
                  <a:lnTo>
                    <a:pt x="107" y="115"/>
                  </a:lnTo>
                  <a:lnTo>
                    <a:pt x="109" y="120"/>
                  </a:lnTo>
                  <a:lnTo>
                    <a:pt x="103" y="122"/>
                  </a:lnTo>
                  <a:lnTo>
                    <a:pt x="103" y="129"/>
                  </a:lnTo>
                  <a:lnTo>
                    <a:pt x="105" y="126"/>
                  </a:lnTo>
                  <a:lnTo>
                    <a:pt x="105" y="129"/>
                  </a:lnTo>
                  <a:lnTo>
                    <a:pt x="109" y="126"/>
                  </a:lnTo>
                  <a:lnTo>
                    <a:pt x="112" y="122"/>
                  </a:lnTo>
                  <a:lnTo>
                    <a:pt x="114" y="122"/>
                  </a:lnTo>
                  <a:lnTo>
                    <a:pt x="115" y="120"/>
                  </a:lnTo>
                  <a:lnTo>
                    <a:pt x="115" y="119"/>
                  </a:lnTo>
                  <a:lnTo>
                    <a:pt x="115" y="107"/>
                  </a:lnTo>
                  <a:lnTo>
                    <a:pt x="115" y="100"/>
                  </a:lnTo>
                  <a:lnTo>
                    <a:pt x="115" y="98"/>
                  </a:lnTo>
                  <a:lnTo>
                    <a:pt x="102" y="89"/>
                  </a:lnTo>
                  <a:lnTo>
                    <a:pt x="93" y="88"/>
                  </a:lnTo>
                  <a:lnTo>
                    <a:pt x="88" y="84"/>
                  </a:lnTo>
                  <a:lnTo>
                    <a:pt x="84" y="74"/>
                  </a:lnTo>
                  <a:lnTo>
                    <a:pt x="83" y="72"/>
                  </a:lnTo>
                  <a:lnTo>
                    <a:pt x="83" y="69"/>
                  </a:lnTo>
                  <a:lnTo>
                    <a:pt x="62" y="31"/>
                  </a:lnTo>
                  <a:lnTo>
                    <a:pt x="53" y="24"/>
                  </a:lnTo>
                  <a:lnTo>
                    <a:pt x="52" y="19"/>
                  </a:lnTo>
                  <a:lnTo>
                    <a:pt x="39" y="0"/>
                  </a:lnTo>
                  <a:lnTo>
                    <a:pt x="27" y="5"/>
                  </a:lnTo>
                  <a:lnTo>
                    <a:pt x="22" y="17"/>
                  </a:lnTo>
                  <a:lnTo>
                    <a:pt x="10" y="22"/>
                  </a:lnTo>
                  <a:lnTo>
                    <a:pt x="7" y="13"/>
                  </a:lnTo>
                  <a:lnTo>
                    <a:pt x="1" y="1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4" name="Freeform 90"/>
            <p:cNvSpPr>
              <a:spLocks/>
            </p:cNvSpPr>
            <p:nvPr/>
          </p:nvSpPr>
          <p:spPr bwMode="auto">
            <a:xfrm>
              <a:off x="482600" y="2381251"/>
              <a:ext cx="52388" cy="47625"/>
            </a:xfrm>
            <a:custGeom>
              <a:avLst/>
              <a:gdLst/>
              <a:ahLst/>
              <a:cxnLst>
                <a:cxn ang="0">
                  <a:pos x="0" y="2"/>
                </a:cxn>
                <a:cxn ang="0">
                  <a:pos x="12" y="0"/>
                </a:cxn>
                <a:cxn ang="0">
                  <a:pos x="26" y="5"/>
                </a:cxn>
                <a:cxn ang="0">
                  <a:pos x="33" y="18"/>
                </a:cxn>
                <a:cxn ang="0">
                  <a:pos x="12" y="30"/>
                </a:cxn>
                <a:cxn ang="0">
                  <a:pos x="0" y="26"/>
                </a:cxn>
                <a:cxn ang="0">
                  <a:pos x="0" y="2"/>
                </a:cxn>
              </a:cxnLst>
              <a:rect l="0" t="0" r="r" b="b"/>
              <a:pathLst>
                <a:path w="33" h="30">
                  <a:moveTo>
                    <a:pt x="0" y="2"/>
                  </a:moveTo>
                  <a:lnTo>
                    <a:pt x="12" y="0"/>
                  </a:lnTo>
                  <a:lnTo>
                    <a:pt x="26" y="5"/>
                  </a:lnTo>
                  <a:lnTo>
                    <a:pt x="33" y="18"/>
                  </a:lnTo>
                  <a:lnTo>
                    <a:pt x="12" y="30"/>
                  </a:lnTo>
                  <a:lnTo>
                    <a:pt x="0" y="26"/>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5" name="Freeform 91"/>
            <p:cNvSpPr>
              <a:spLocks/>
            </p:cNvSpPr>
            <p:nvPr/>
          </p:nvSpPr>
          <p:spPr bwMode="auto">
            <a:xfrm>
              <a:off x="5270500" y="3963988"/>
              <a:ext cx="7938" cy="11113"/>
            </a:xfrm>
            <a:custGeom>
              <a:avLst/>
              <a:gdLst/>
              <a:ahLst/>
              <a:cxnLst>
                <a:cxn ang="0">
                  <a:pos x="0" y="7"/>
                </a:cxn>
                <a:cxn ang="0">
                  <a:pos x="2" y="5"/>
                </a:cxn>
                <a:cxn ang="0">
                  <a:pos x="2" y="4"/>
                </a:cxn>
                <a:cxn ang="0">
                  <a:pos x="5" y="2"/>
                </a:cxn>
                <a:cxn ang="0">
                  <a:pos x="3" y="0"/>
                </a:cxn>
                <a:cxn ang="0">
                  <a:pos x="0" y="4"/>
                </a:cxn>
                <a:cxn ang="0">
                  <a:pos x="0" y="7"/>
                </a:cxn>
              </a:cxnLst>
              <a:rect l="0" t="0" r="r" b="b"/>
              <a:pathLst>
                <a:path w="5" h="7">
                  <a:moveTo>
                    <a:pt x="0" y="7"/>
                  </a:moveTo>
                  <a:lnTo>
                    <a:pt x="2" y="5"/>
                  </a:lnTo>
                  <a:lnTo>
                    <a:pt x="2" y="4"/>
                  </a:lnTo>
                  <a:lnTo>
                    <a:pt x="5" y="2"/>
                  </a:lnTo>
                  <a:lnTo>
                    <a:pt x="3" y="0"/>
                  </a:lnTo>
                  <a:lnTo>
                    <a:pt x="0" y="4"/>
                  </a:lnTo>
                  <a:lnTo>
                    <a:pt x="0"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6" name="Freeform 92"/>
            <p:cNvSpPr>
              <a:spLocks/>
            </p:cNvSpPr>
            <p:nvPr/>
          </p:nvSpPr>
          <p:spPr bwMode="auto">
            <a:xfrm>
              <a:off x="5270500" y="3917951"/>
              <a:ext cx="33338" cy="104775"/>
            </a:xfrm>
            <a:custGeom>
              <a:avLst/>
              <a:gdLst/>
              <a:ahLst/>
              <a:cxnLst>
                <a:cxn ang="0">
                  <a:pos x="0" y="36"/>
                </a:cxn>
                <a:cxn ang="0">
                  <a:pos x="2" y="34"/>
                </a:cxn>
                <a:cxn ang="0">
                  <a:pos x="2" y="33"/>
                </a:cxn>
                <a:cxn ang="0">
                  <a:pos x="5" y="31"/>
                </a:cxn>
                <a:cxn ang="0">
                  <a:pos x="3" y="29"/>
                </a:cxn>
                <a:cxn ang="0">
                  <a:pos x="5" y="28"/>
                </a:cxn>
                <a:cxn ang="0">
                  <a:pos x="7" y="22"/>
                </a:cxn>
                <a:cxn ang="0">
                  <a:pos x="12" y="3"/>
                </a:cxn>
                <a:cxn ang="0">
                  <a:pos x="19" y="3"/>
                </a:cxn>
                <a:cxn ang="0">
                  <a:pos x="19" y="0"/>
                </a:cxn>
                <a:cxn ang="0">
                  <a:pos x="21" y="2"/>
                </a:cxn>
                <a:cxn ang="0">
                  <a:pos x="19" y="10"/>
                </a:cxn>
                <a:cxn ang="0">
                  <a:pos x="19" y="15"/>
                </a:cxn>
                <a:cxn ang="0">
                  <a:pos x="17" y="14"/>
                </a:cxn>
                <a:cxn ang="0">
                  <a:pos x="14" y="12"/>
                </a:cxn>
                <a:cxn ang="0">
                  <a:pos x="10" y="17"/>
                </a:cxn>
                <a:cxn ang="0">
                  <a:pos x="10" y="24"/>
                </a:cxn>
                <a:cxn ang="0">
                  <a:pos x="14" y="26"/>
                </a:cxn>
                <a:cxn ang="0">
                  <a:pos x="12" y="26"/>
                </a:cxn>
                <a:cxn ang="0">
                  <a:pos x="10" y="33"/>
                </a:cxn>
                <a:cxn ang="0">
                  <a:pos x="10" y="33"/>
                </a:cxn>
                <a:cxn ang="0">
                  <a:pos x="17" y="29"/>
                </a:cxn>
                <a:cxn ang="0">
                  <a:pos x="17" y="31"/>
                </a:cxn>
                <a:cxn ang="0">
                  <a:pos x="17" y="38"/>
                </a:cxn>
                <a:cxn ang="0">
                  <a:pos x="14" y="47"/>
                </a:cxn>
                <a:cxn ang="0">
                  <a:pos x="10" y="64"/>
                </a:cxn>
                <a:cxn ang="0">
                  <a:pos x="10" y="66"/>
                </a:cxn>
                <a:cxn ang="0">
                  <a:pos x="7" y="57"/>
                </a:cxn>
                <a:cxn ang="0">
                  <a:pos x="5" y="48"/>
                </a:cxn>
                <a:cxn ang="0">
                  <a:pos x="2" y="41"/>
                </a:cxn>
                <a:cxn ang="0">
                  <a:pos x="0" y="36"/>
                </a:cxn>
              </a:cxnLst>
              <a:rect l="0" t="0" r="r" b="b"/>
              <a:pathLst>
                <a:path w="21" h="66">
                  <a:moveTo>
                    <a:pt x="0" y="36"/>
                  </a:moveTo>
                  <a:lnTo>
                    <a:pt x="2" y="34"/>
                  </a:lnTo>
                  <a:lnTo>
                    <a:pt x="2" y="33"/>
                  </a:lnTo>
                  <a:lnTo>
                    <a:pt x="5" y="31"/>
                  </a:lnTo>
                  <a:lnTo>
                    <a:pt x="3" y="29"/>
                  </a:lnTo>
                  <a:lnTo>
                    <a:pt x="5" y="28"/>
                  </a:lnTo>
                  <a:lnTo>
                    <a:pt x="7" y="22"/>
                  </a:lnTo>
                  <a:lnTo>
                    <a:pt x="12" y="3"/>
                  </a:lnTo>
                  <a:lnTo>
                    <a:pt x="19" y="3"/>
                  </a:lnTo>
                  <a:lnTo>
                    <a:pt x="19" y="0"/>
                  </a:lnTo>
                  <a:lnTo>
                    <a:pt x="21" y="2"/>
                  </a:lnTo>
                  <a:lnTo>
                    <a:pt x="19" y="10"/>
                  </a:lnTo>
                  <a:lnTo>
                    <a:pt x="19" y="15"/>
                  </a:lnTo>
                  <a:lnTo>
                    <a:pt x="17" y="14"/>
                  </a:lnTo>
                  <a:lnTo>
                    <a:pt x="14" y="12"/>
                  </a:lnTo>
                  <a:lnTo>
                    <a:pt x="10" y="17"/>
                  </a:lnTo>
                  <a:lnTo>
                    <a:pt x="10" y="24"/>
                  </a:lnTo>
                  <a:lnTo>
                    <a:pt x="14" y="26"/>
                  </a:lnTo>
                  <a:lnTo>
                    <a:pt x="12" y="26"/>
                  </a:lnTo>
                  <a:lnTo>
                    <a:pt x="10" y="33"/>
                  </a:lnTo>
                  <a:lnTo>
                    <a:pt x="10" y="33"/>
                  </a:lnTo>
                  <a:lnTo>
                    <a:pt x="17" y="29"/>
                  </a:lnTo>
                  <a:lnTo>
                    <a:pt x="17" y="31"/>
                  </a:lnTo>
                  <a:lnTo>
                    <a:pt x="17" y="38"/>
                  </a:lnTo>
                  <a:lnTo>
                    <a:pt x="14" y="47"/>
                  </a:lnTo>
                  <a:lnTo>
                    <a:pt x="10" y="64"/>
                  </a:lnTo>
                  <a:lnTo>
                    <a:pt x="10" y="66"/>
                  </a:lnTo>
                  <a:lnTo>
                    <a:pt x="7" y="57"/>
                  </a:lnTo>
                  <a:lnTo>
                    <a:pt x="5" y="48"/>
                  </a:lnTo>
                  <a:lnTo>
                    <a:pt x="2" y="41"/>
                  </a:lnTo>
                  <a:lnTo>
                    <a:pt x="0" y="3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7" name="Freeform 93"/>
            <p:cNvSpPr>
              <a:spLocks/>
            </p:cNvSpPr>
            <p:nvPr/>
          </p:nvSpPr>
          <p:spPr bwMode="auto">
            <a:xfrm>
              <a:off x="5026025" y="3182938"/>
              <a:ext cx="214313" cy="185738"/>
            </a:xfrm>
            <a:custGeom>
              <a:avLst/>
              <a:gdLst/>
              <a:ahLst/>
              <a:cxnLst>
                <a:cxn ang="0">
                  <a:pos x="4" y="110"/>
                </a:cxn>
                <a:cxn ang="0">
                  <a:pos x="5" y="100"/>
                </a:cxn>
                <a:cxn ang="0">
                  <a:pos x="0" y="95"/>
                </a:cxn>
                <a:cxn ang="0">
                  <a:pos x="9" y="84"/>
                </a:cxn>
                <a:cxn ang="0">
                  <a:pos x="9" y="76"/>
                </a:cxn>
                <a:cxn ang="0">
                  <a:pos x="4" y="55"/>
                </a:cxn>
                <a:cxn ang="0">
                  <a:pos x="23" y="53"/>
                </a:cxn>
                <a:cxn ang="0">
                  <a:pos x="23" y="50"/>
                </a:cxn>
                <a:cxn ang="0">
                  <a:pos x="30" y="46"/>
                </a:cxn>
                <a:cxn ang="0">
                  <a:pos x="36" y="48"/>
                </a:cxn>
                <a:cxn ang="0">
                  <a:pos x="33" y="43"/>
                </a:cxn>
                <a:cxn ang="0">
                  <a:pos x="36" y="38"/>
                </a:cxn>
                <a:cxn ang="0">
                  <a:pos x="36" y="29"/>
                </a:cxn>
                <a:cxn ang="0">
                  <a:pos x="47" y="26"/>
                </a:cxn>
                <a:cxn ang="0">
                  <a:pos x="50" y="21"/>
                </a:cxn>
                <a:cxn ang="0">
                  <a:pos x="45" y="21"/>
                </a:cxn>
                <a:cxn ang="0">
                  <a:pos x="45" y="15"/>
                </a:cxn>
                <a:cxn ang="0">
                  <a:pos x="49" y="14"/>
                </a:cxn>
                <a:cxn ang="0">
                  <a:pos x="49" y="12"/>
                </a:cxn>
                <a:cxn ang="0">
                  <a:pos x="55" y="8"/>
                </a:cxn>
                <a:cxn ang="0">
                  <a:pos x="61" y="10"/>
                </a:cxn>
                <a:cxn ang="0">
                  <a:pos x="68" y="2"/>
                </a:cxn>
                <a:cxn ang="0">
                  <a:pos x="71" y="0"/>
                </a:cxn>
                <a:cxn ang="0">
                  <a:pos x="85" y="3"/>
                </a:cxn>
                <a:cxn ang="0">
                  <a:pos x="88" y="7"/>
                </a:cxn>
                <a:cxn ang="0">
                  <a:pos x="88" y="12"/>
                </a:cxn>
                <a:cxn ang="0">
                  <a:pos x="102" y="7"/>
                </a:cxn>
                <a:cxn ang="0">
                  <a:pos x="109" y="14"/>
                </a:cxn>
                <a:cxn ang="0">
                  <a:pos x="111" y="24"/>
                </a:cxn>
                <a:cxn ang="0">
                  <a:pos x="109" y="34"/>
                </a:cxn>
                <a:cxn ang="0">
                  <a:pos x="121" y="52"/>
                </a:cxn>
                <a:cxn ang="0">
                  <a:pos x="123" y="59"/>
                </a:cxn>
                <a:cxn ang="0">
                  <a:pos x="128" y="57"/>
                </a:cxn>
                <a:cxn ang="0">
                  <a:pos x="135" y="64"/>
                </a:cxn>
                <a:cxn ang="0">
                  <a:pos x="135" y="67"/>
                </a:cxn>
                <a:cxn ang="0">
                  <a:pos x="128" y="72"/>
                </a:cxn>
                <a:cxn ang="0">
                  <a:pos x="118" y="71"/>
                </a:cxn>
                <a:cxn ang="0">
                  <a:pos x="114" y="74"/>
                </a:cxn>
                <a:cxn ang="0">
                  <a:pos x="121" y="97"/>
                </a:cxn>
                <a:cxn ang="0">
                  <a:pos x="111" y="98"/>
                </a:cxn>
                <a:cxn ang="0">
                  <a:pos x="106" y="104"/>
                </a:cxn>
                <a:cxn ang="0">
                  <a:pos x="106" y="114"/>
                </a:cxn>
                <a:cxn ang="0">
                  <a:pos x="102" y="117"/>
                </a:cxn>
                <a:cxn ang="0">
                  <a:pos x="99" y="114"/>
                </a:cxn>
                <a:cxn ang="0">
                  <a:pos x="88" y="116"/>
                </a:cxn>
                <a:cxn ang="0">
                  <a:pos x="83" y="110"/>
                </a:cxn>
                <a:cxn ang="0">
                  <a:pos x="78" y="114"/>
                </a:cxn>
                <a:cxn ang="0">
                  <a:pos x="69" y="110"/>
                </a:cxn>
                <a:cxn ang="0">
                  <a:pos x="62" y="114"/>
                </a:cxn>
                <a:cxn ang="0">
                  <a:pos x="61" y="110"/>
                </a:cxn>
                <a:cxn ang="0">
                  <a:pos x="55" y="110"/>
                </a:cxn>
                <a:cxn ang="0">
                  <a:pos x="52" y="107"/>
                </a:cxn>
                <a:cxn ang="0">
                  <a:pos x="36" y="102"/>
                </a:cxn>
                <a:cxn ang="0">
                  <a:pos x="30" y="102"/>
                </a:cxn>
                <a:cxn ang="0">
                  <a:pos x="17" y="102"/>
                </a:cxn>
                <a:cxn ang="0">
                  <a:pos x="12" y="107"/>
                </a:cxn>
                <a:cxn ang="0">
                  <a:pos x="4" y="110"/>
                </a:cxn>
              </a:cxnLst>
              <a:rect l="0" t="0" r="r" b="b"/>
              <a:pathLst>
                <a:path w="135" h="117">
                  <a:moveTo>
                    <a:pt x="4" y="110"/>
                  </a:moveTo>
                  <a:lnTo>
                    <a:pt x="5" y="100"/>
                  </a:lnTo>
                  <a:lnTo>
                    <a:pt x="0" y="95"/>
                  </a:lnTo>
                  <a:lnTo>
                    <a:pt x="9" y="84"/>
                  </a:lnTo>
                  <a:lnTo>
                    <a:pt x="9" y="76"/>
                  </a:lnTo>
                  <a:lnTo>
                    <a:pt x="4" y="55"/>
                  </a:lnTo>
                  <a:lnTo>
                    <a:pt x="23" y="53"/>
                  </a:lnTo>
                  <a:lnTo>
                    <a:pt x="23" y="50"/>
                  </a:lnTo>
                  <a:lnTo>
                    <a:pt x="30" y="46"/>
                  </a:lnTo>
                  <a:lnTo>
                    <a:pt x="36" y="48"/>
                  </a:lnTo>
                  <a:lnTo>
                    <a:pt x="33" y="43"/>
                  </a:lnTo>
                  <a:lnTo>
                    <a:pt x="36" y="38"/>
                  </a:lnTo>
                  <a:lnTo>
                    <a:pt x="36" y="29"/>
                  </a:lnTo>
                  <a:lnTo>
                    <a:pt x="47" y="26"/>
                  </a:lnTo>
                  <a:lnTo>
                    <a:pt x="50" y="21"/>
                  </a:lnTo>
                  <a:lnTo>
                    <a:pt x="45" y="21"/>
                  </a:lnTo>
                  <a:lnTo>
                    <a:pt x="45" y="15"/>
                  </a:lnTo>
                  <a:lnTo>
                    <a:pt x="49" y="14"/>
                  </a:lnTo>
                  <a:lnTo>
                    <a:pt x="49" y="12"/>
                  </a:lnTo>
                  <a:lnTo>
                    <a:pt x="55" y="8"/>
                  </a:lnTo>
                  <a:lnTo>
                    <a:pt x="61" y="10"/>
                  </a:lnTo>
                  <a:lnTo>
                    <a:pt x="68" y="2"/>
                  </a:lnTo>
                  <a:lnTo>
                    <a:pt x="71" y="0"/>
                  </a:lnTo>
                  <a:lnTo>
                    <a:pt x="85" y="3"/>
                  </a:lnTo>
                  <a:lnTo>
                    <a:pt x="88" y="7"/>
                  </a:lnTo>
                  <a:lnTo>
                    <a:pt x="88" y="12"/>
                  </a:lnTo>
                  <a:lnTo>
                    <a:pt x="102" y="7"/>
                  </a:lnTo>
                  <a:lnTo>
                    <a:pt x="109" y="14"/>
                  </a:lnTo>
                  <a:lnTo>
                    <a:pt x="111" y="24"/>
                  </a:lnTo>
                  <a:lnTo>
                    <a:pt x="109" y="34"/>
                  </a:lnTo>
                  <a:lnTo>
                    <a:pt x="121" y="52"/>
                  </a:lnTo>
                  <a:lnTo>
                    <a:pt x="123" y="59"/>
                  </a:lnTo>
                  <a:lnTo>
                    <a:pt x="128" y="57"/>
                  </a:lnTo>
                  <a:lnTo>
                    <a:pt x="135" y="64"/>
                  </a:lnTo>
                  <a:lnTo>
                    <a:pt x="135" y="67"/>
                  </a:lnTo>
                  <a:lnTo>
                    <a:pt x="128" y="72"/>
                  </a:lnTo>
                  <a:lnTo>
                    <a:pt x="118" y="71"/>
                  </a:lnTo>
                  <a:lnTo>
                    <a:pt x="114" y="74"/>
                  </a:lnTo>
                  <a:lnTo>
                    <a:pt x="121" y="97"/>
                  </a:lnTo>
                  <a:lnTo>
                    <a:pt x="111" y="98"/>
                  </a:lnTo>
                  <a:lnTo>
                    <a:pt x="106" y="104"/>
                  </a:lnTo>
                  <a:lnTo>
                    <a:pt x="106" y="114"/>
                  </a:lnTo>
                  <a:lnTo>
                    <a:pt x="102" y="117"/>
                  </a:lnTo>
                  <a:lnTo>
                    <a:pt x="99" y="114"/>
                  </a:lnTo>
                  <a:lnTo>
                    <a:pt x="88" y="116"/>
                  </a:lnTo>
                  <a:lnTo>
                    <a:pt x="83" y="110"/>
                  </a:lnTo>
                  <a:lnTo>
                    <a:pt x="78" y="114"/>
                  </a:lnTo>
                  <a:lnTo>
                    <a:pt x="69" y="110"/>
                  </a:lnTo>
                  <a:lnTo>
                    <a:pt x="62" y="114"/>
                  </a:lnTo>
                  <a:lnTo>
                    <a:pt x="61" y="110"/>
                  </a:lnTo>
                  <a:lnTo>
                    <a:pt x="55" y="110"/>
                  </a:lnTo>
                  <a:lnTo>
                    <a:pt x="52" y="107"/>
                  </a:lnTo>
                  <a:lnTo>
                    <a:pt x="36" y="102"/>
                  </a:lnTo>
                  <a:lnTo>
                    <a:pt x="30" y="102"/>
                  </a:lnTo>
                  <a:lnTo>
                    <a:pt x="17" y="102"/>
                  </a:lnTo>
                  <a:lnTo>
                    <a:pt x="12" y="107"/>
                  </a:lnTo>
                  <a:lnTo>
                    <a:pt x="4" y="11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8" name="Freeform 94"/>
            <p:cNvSpPr>
              <a:spLocks/>
            </p:cNvSpPr>
            <p:nvPr/>
          </p:nvSpPr>
          <p:spPr bwMode="auto">
            <a:xfrm>
              <a:off x="6750050" y="4189413"/>
              <a:ext cx="161925" cy="200025"/>
            </a:xfrm>
            <a:custGeom>
              <a:avLst/>
              <a:gdLst/>
              <a:ahLst/>
              <a:cxnLst>
                <a:cxn ang="0">
                  <a:pos x="27" y="66"/>
                </a:cxn>
                <a:cxn ang="0">
                  <a:pos x="32" y="69"/>
                </a:cxn>
                <a:cxn ang="0">
                  <a:pos x="41" y="62"/>
                </a:cxn>
                <a:cxn ang="0">
                  <a:pos x="50" y="62"/>
                </a:cxn>
                <a:cxn ang="0">
                  <a:pos x="62" y="79"/>
                </a:cxn>
                <a:cxn ang="0">
                  <a:pos x="67" y="97"/>
                </a:cxn>
                <a:cxn ang="0">
                  <a:pos x="74" y="102"/>
                </a:cxn>
                <a:cxn ang="0">
                  <a:pos x="74" y="119"/>
                </a:cxn>
                <a:cxn ang="0">
                  <a:pos x="72" y="124"/>
                </a:cxn>
                <a:cxn ang="0">
                  <a:pos x="83" y="126"/>
                </a:cxn>
                <a:cxn ang="0">
                  <a:pos x="86" y="119"/>
                </a:cxn>
                <a:cxn ang="0">
                  <a:pos x="95" y="121"/>
                </a:cxn>
                <a:cxn ang="0">
                  <a:pos x="102" y="107"/>
                </a:cxn>
                <a:cxn ang="0">
                  <a:pos x="91" y="90"/>
                </a:cxn>
                <a:cxn ang="0">
                  <a:pos x="88" y="85"/>
                </a:cxn>
                <a:cxn ang="0">
                  <a:pos x="79" y="74"/>
                </a:cxn>
                <a:cxn ang="0">
                  <a:pos x="67" y="59"/>
                </a:cxn>
                <a:cxn ang="0">
                  <a:pos x="53" y="43"/>
                </a:cxn>
                <a:cxn ang="0">
                  <a:pos x="63" y="40"/>
                </a:cxn>
                <a:cxn ang="0">
                  <a:pos x="58" y="28"/>
                </a:cxn>
                <a:cxn ang="0">
                  <a:pos x="41" y="24"/>
                </a:cxn>
                <a:cxn ang="0">
                  <a:pos x="38" y="16"/>
                </a:cxn>
                <a:cxn ang="0">
                  <a:pos x="29" y="2"/>
                </a:cxn>
                <a:cxn ang="0">
                  <a:pos x="19" y="2"/>
                </a:cxn>
                <a:cxn ang="0">
                  <a:pos x="20" y="14"/>
                </a:cxn>
                <a:cxn ang="0">
                  <a:pos x="15" y="21"/>
                </a:cxn>
                <a:cxn ang="0">
                  <a:pos x="12" y="16"/>
                </a:cxn>
                <a:cxn ang="0">
                  <a:pos x="5" y="24"/>
                </a:cxn>
                <a:cxn ang="0">
                  <a:pos x="0" y="28"/>
                </a:cxn>
                <a:cxn ang="0">
                  <a:pos x="1" y="31"/>
                </a:cxn>
                <a:cxn ang="0">
                  <a:pos x="5" y="41"/>
                </a:cxn>
                <a:cxn ang="0">
                  <a:pos x="13" y="43"/>
                </a:cxn>
                <a:cxn ang="0">
                  <a:pos x="10" y="69"/>
                </a:cxn>
                <a:cxn ang="0">
                  <a:pos x="24" y="66"/>
                </a:cxn>
              </a:cxnLst>
              <a:rect l="0" t="0" r="r" b="b"/>
              <a:pathLst>
                <a:path w="102" h="126">
                  <a:moveTo>
                    <a:pt x="24" y="66"/>
                  </a:moveTo>
                  <a:lnTo>
                    <a:pt x="27" y="66"/>
                  </a:lnTo>
                  <a:lnTo>
                    <a:pt x="29" y="67"/>
                  </a:lnTo>
                  <a:lnTo>
                    <a:pt x="32" y="69"/>
                  </a:lnTo>
                  <a:lnTo>
                    <a:pt x="38" y="67"/>
                  </a:lnTo>
                  <a:lnTo>
                    <a:pt x="41" y="62"/>
                  </a:lnTo>
                  <a:lnTo>
                    <a:pt x="46" y="62"/>
                  </a:lnTo>
                  <a:lnTo>
                    <a:pt x="50" y="62"/>
                  </a:lnTo>
                  <a:lnTo>
                    <a:pt x="60" y="74"/>
                  </a:lnTo>
                  <a:lnTo>
                    <a:pt x="62" y="79"/>
                  </a:lnTo>
                  <a:lnTo>
                    <a:pt x="63" y="92"/>
                  </a:lnTo>
                  <a:lnTo>
                    <a:pt x="67" y="97"/>
                  </a:lnTo>
                  <a:lnTo>
                    <a:pt x="69" y="97"/>
                  </a:lnTo>
                  <a:lnTo>
                    <a:pt x="74" y="102"/>
                  </a:lnTo>
                  <a:lnTo>
                    <a:pt x="74" y="107"/>
                  </a:lnTo>
                  <a:lnTo>
                    <a:pt x="74" y="119"/>
                  </a:lnTo>
                  <a:lnTo>
                    <a:pt x="70" y="123"/>
                  </a:lnTo>
                  <a:lnTo>
                    <a:pt x="72" y="124"/>
                  </a:lnTo>
                  <a:lnTo>
                    <a:pt x="79" y="126"/>
                  </a:lnTo>
                  <a:lnTo>
                    <a:pt x="83" y="126"/>
                  </a:lnTo>
                  <a:lnTo>
                    <a:pt x="83" y="123"/>
                  </a:lnTo>
                  <a:lnTo>
                    <a:pt x="86" y="119"/>
                  </a:lnTo>
                  <a:lnTo>
                    <a:pt x="91" y="119"/>
                  </a:lnTo>
                  <a:lnTo>
                    <a:pt x="95" y="121"/>
                  </a:lnTo>
                  <a:lnTo>
                    <a:pt x="102" y="116"/>
                  </a:lnTo>
                  <a:lnTo>
                    <a:pt x="102" y="107"/>
                  </a:lnTo>
                  <a:lnTo>
                    <a:pt x="96" y="93"/>
                  </a:lnTo>
                  <a:lnTo>
                    <a:pt x="91" y="90"/>
                  </a:lnTo>
                  <a:lnTo>
                    <a:pt x="89" y="90"/>
                  </a:lnTo>
                  <a:lnTo>
                    <a:pt x="88" y="85"/>
                  </a:lnTo>
                  <a:lnTo>
                    <a:pt x="86" y="78"/>
                  </a:lnTo>
                  <a:lnTo>
                    <a:pt x="79" y="74"/>
                  </a:lnTo>
                  <a:lnTo>
                    <a:pt x="69" y="62"/>
                  </a:lnTo>
                  <a:lnTo>
                    <a:pt x="67" y="59"/>
                  </a:lnTo>
                  <a:lnTo>
                    <a:pt x="51" y="48"/>
                  </a:lnTo>
                  <a:lnTo>
                    <a:pt x="53" y="43"/>
                  </a:lnTo>
                  <a:lnTo>
                    <a:pt x="60" y="43"/>
                  </a:lnTo>
                  <a:lnTo>
                    <a:pt x="63" y="40"/>
                  </a:lnTo>
                  <a:lnTo>
                    <a:pt x="63" y="36"/>
                  </a:lnTo>
                  <a:lnTo>
                    <a:pt x="58" y="28"/>
                  </a:lnTo>
                  <a:lnTo>
                    <a:pt x="55" y="24"/>
                  </a:lnTo>
                  <a:lnTo>
                    <a:pt x="41" y="24"/>
                  </a:lnTo>
                  <a:lnTo>
                    <a:pt x="38" y="21"/>
                  </a:lnTo>
                  <a:lnTo>
                    <a:pt x="38" y="16"/>
                  </a:lnTo>
                  <a:lnTo>
                    <a:pt x="36" y="14"/>
                  </a:lnTo>
                  <a:lnTo>
                    <a:pt x="29" y="2"/>
                  </a:lnTo>
                  <a:lnTo>
                    <a:pt x="22" y="0"/>
                  </a:lnTo>
                  <a:lnTo>
                    <a:pt x="19" y="2"/>
                  </a:lnTo>
                  <a:lnTo>
                    <a:pt x="19" y="10"/>
                  </a:lnTo>
                  <a:lnTo>
                    <a:pt x="20" y="14"/>
                  </a:lnTo>
                  <a:lnTo>
                    <a:pt x="20" y="19"/>
                  </a:lnTo>
                  <a:lnTo>
                    <a:pt x="15" y="21"/>
                  </a:lnTo>
                  <a:lnTo>
                    <a:pt x="13" y="14"/>
                  </a:lnTo>
                  <a:lnTo>
                    <a:pt x="12" y="16"/>
                  </a:lnTo>
                  <a:lnTo>
                    <a:pt x="5" y="21"/>
                  </a:lnTo>
                  <a:lnTo>
                    <a:pt x="5" y="24"/>
                  </a:lnTo>
                  <a:lnTo>
                    <a:pt x="1" y="24"/>
                  </a:lnTo>
                  <a:lnTo>
                    <a:pt x="0" y="28"/>
                  </a:lnTo>
                  <a:lnTo>
                    <a:pt x="0" y="31"/>
                  </a:lnTo>
                  <a:lnTo>
                    <a:pt x="1" y="31"/>
                  </a:lnTo>
                  <a:lnTo>
                    <a:pt x="5" y="35"/>
                  </a:lnTo>
                  <a:lnTo>
                    <a:pt x="5" y="41"/>
                  </a:lnTo>
                  <a:lnTo>
                    <a:pt x="5" y="43"/>
                  </a:lnTo>
                  <a:lnTo>
                    <a:pt x="13" y="43"/>
                  </a:lnTo>
                  <a:lnTo>
                    <a:pt x="13" y="57"/>
                  </a:lnTo>
                  <a:lnTo>
                    <a:pt x="10" y="69"/>
                  </a:lnTo>
                  <a:lnTo>
                    <a:pt x="10" y="74"/>
                  </a:lnTo>
                  <a:lnTo>
                    <a:pt x="24" y="6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9" name="Freeform 95"/>
            <p:cNvSpPr>
              <a:spLocks/>
            </p:cNvSpPr>
            <p:nvPr/>
          </p:nvSpPr>
          <p:spPr bwMode="auto">
            <a:xfrm>
              <a:off x="4859338" y="3568701"/>
              <a:ext cx="87313" cy="85725"/>
            </a:xfrm>
            <a:custGeom>
              <a:avLst/>
              <a:gdLst/>
              <a:ahLst/>
              <a:cxnLst>
                <a:cxn ang="0">
                  <a:pos x="48" y="7"/>
                </a:cxn>
                <a:cxn ang="0">
                  <a:pos x="52" y="7"/>
                </a:cxn>
                <a:cxn ang="0">
                  <a:pos x="52" y="9"/>
                </a:cxn>
                <a:cxn ang="0">
                  <a:pos x="48" y="18"/>
                </a:cxn>
                <a:cxn ang="0">
                  <a:pos x="48" y="19"/>
                </a:cxn>
                <a:cxn ang="0">
                  <a:pos x="55" y="25"/>
                </a:cxn>
                <a:cxn ang="0">
                  <a:pos x="53" y="26"/>
                </a:cxn>
                <a:cxn ang="0">
                  <a:pos x="50" y="25"/>
                </a:cxn>
                <a:cxn ang="0">
                  <a:pos x="50" y="26"/>
                </a:cxn>
                <a:cxn ang="0">
                  <a:pos x="53" y="30"/>
                </a:cxn>
                <a:cxn ang="0">
                  <a:pos x="53" y="33"/>
                </a:cxn>
                <a:cxn ang="0">
                  <a:pos x="46" y="35"/>
                </a:cxn>
                <a:cxn ang="0">
                  <a:pos x="45" y="35"/>
                </a:cxn>
                <a:cxn ang="0">
                  <a:pos x="46" y="38"/>
                </a:cxn>
                <a:cxn ang="0">
                  <a:pos x="48" y="40"/>
                </a:cxn>
                <a:cxn ang="0">
                  <a:pos x="46" y="40"/>
                </a:cxn>
                <a:cxn ang="0">
                  <a:pos x="45" y="38"/>
                </a:cxn>
                <a:cxn ang="0">
                  <a:pos x="43" y="38"/>
                </a:cxn>
                <a:cxn ang="0">
                  <a:pos x="41" y="42"/>
                </a:cxn>
                <a:cxn ang="0">
                  <a:pos x="41" y="44"/>
                </a:cxn>
                <a:cxn ang="0">
                  <a:pos x="39" y="44"/>
                </a:cxn>
                <a:cxn ang="0">
                  <a:pos x="38" y="47"/>
                </a:cxn>
                <a:cxn ang="0">
                  <a:pos x="39" y="51"/>
                </a:cxn>
                <a:cxn ang="0">
                  <a:pos x="39" y="52"/>
                </a:cxn>
                <a:cxn ang="0">
                  <a:pos x="38" y="54"/>
                </a:cxn>
                <a:cxn ang="0">
                  <a:pos x="38" y="54"/>
                </a:cxn>
                <a:cxn ang="0">
                  <a:pos x="38" y="52"/>
                </a:cxn>
                <a:cxn ang="0">
                  <a:pos x="36" y="52"/>
                </a:cxn>
                <a:cxn ang="0">
                  <a:pos x="33" y="51"/>
                </a:cxn>
                <a:cxn ang="0">
                  <a:pos x="31" y="49"/>
                </a:cxn>
                <a:cxn ang="0">
                  <a:pos x="29" y="49"/>
                </a:cxn>
                <a:cxn ang="0">
                  <a:pos x="29" y="47"/>
                </a:cxn>
                <a:cxn ang="0">
                  <a:pos x="27" y="47"/>
                </a:cxn>
                <a:cxn ang="0">
                  <a:pos x="26" y="47"/>
                </a:cxn>
                <a:cxn ang="0">
                  <a:pos x="26" y="47"/>
                </a:cxn>
                <a:cxn ang="0">
                  <a:pos x="26" y="47"/>
                </a:cxn>
                <a:cxn ang="0">
                  <a:pos x="27" y="45"/>
                </a:cxn>
                <a:cxn ang="0">
                  <a:pos x="20" y="38"/>
                </a:cxn>
                <a:cxn ang="0">
                  <a:pos x="20" y="37"/>
                </a:cxn>
                <a:cxn ang="0">
                  <a:pos x="5" y="21"/>
                </a:cxn>
                <a:cxn ang="0">
                  <a:pos x="5" y="16"/>
                </a:cxn>
                <a:cxn ang="0">
                  <a:pos x="3" y="11"/>
                </a:cxn>
                <a:cxn ang="0">
                  <a:pos x="0" y="9"/>
                </a:cxn>
                <a:cxn ang="0">
                  <a:pos x="0" y="2"/>
                </a:cxn>
                <a:cxn ang="0">
                  <a:pos x="5" y="0"/>
                </a:cxn>
                <a:cxn ang="0">
                  <a:pos x="8" y="6"/>
                </a:cxn>
                <a:cxn ang="0">
                  <a:pos x="10" y="0"/>
                </a:cxn>
                <a:cxn ang="0">
                  <a:pos x="14" y="0"/>
                </a:cxn>
                <a:cxn ang="0">
                  <a:pos x="17" y="0"/>
                </a:cxn>
                <a:cxn ang="0">
                  <a:pos x="29" y="4"/>
                </a:cxn>
                <a:cxn ang="0">
                  <a:pos x="33" y="2"/>
                </a:cxn>
                <a:cxn ang="0">
                  <a:pos x="41" y="4"/>
                </a:cxn>
                <a:cxn ang="0">
                  <a:pos x="45" y="9"/>
                </a:cxn>
                <a:cxn ang="0">
                  <a:pos x="48" y="7"/>
                </a:cxn>
              </a:cxnLst>
              <a:rect l="0" t="0" r="r" b="b"/>
              <a:pathLst>
                <a:path w="55" h="54">
                  <a:moveTo>
                    <a:pt x="48" y="7"/>
                  </a:moveTo>
                  <a:lnTo>
                    <a:pt x="52" y="7"/>
                  </a:lnTo>
                  <a:lnTo>
                    <a:pt x="52" y="9"/>
                  </a:lnTo>
                  <a:lnTo>
                    <a:pt x="48" y="18"/>
                  </a:lnTo>
                  <a:lnTo>
                    <a:pt x="48" y="19"/>
                  </a:lnTo>
                  <a:lnTo>
                    <a:pt x="55" y="25"/>
                  </a:lnTo>
                  <a:lnTo>
                    <a:pt x="53" y="26"/>
                  </a:lnTo>
                  <a:lnTo>
                    <a:pt x="50" y="25"/>
                  </a:lnTo>
                  <a:lnTo>
                    <a:pt x="50" y="26"/>
                  </a:lnTo>
                  <a:lnTo>
                    <a:pt x="53" y="30"/>
                  </a:lnTo>
                  <a:lnTo>
                    <a:pt x="53" y="33"/>
                  </a:lnTo>
                  <a:lnTo>
                    <a:pt x="46" y="35"/>
                  </a:lnTo>
                  <a:lnTo>
                    <a:pt x="45" y="35"/>
                  </a:lnTo>
                  <a:lnTo>
                    <a:pt x="46" y="38"/>
                  </a:lnTo>
                  <a:lnTo>
                    <a:pt x="48" y="40"/>
                  </a:lnTo>
                  <a:lnTo>
                    <a:pt x="46" y="40"/>
                  </a:lnTo>
                  <a:lnTo>
                    <a:pt x="45" y="38"/>
                  </a:lnTo>
                  <a:lnTo>
                    <a:pt x="43" y="38"/>
                  </a:lnTo>
                  <a:lnTo>
                    <a:pt x="41" y="42"/>
                  </a:lnTo>
                  <a:lnTo>
                    <a:pt x="41" y="44"/>
                  </a:lnTo>
                  <a:lnTo>
                    <a:pt x="39" y="44"/>
                  </a:lnTo>
                  <a:lnTo>
                    <a:pt x="38" y="47"/>
                  </a:lnTo>
                  <a:lnTo>
                    <a:pt x="39" y="51"/>
                  </a:lnTo>
                  <a:lnTo>
                    <a:pt x="39" y="52"/>
                  </a:lnTo>
                  <a:lnTo>
                    <a:pt x="38" y="54"/>
                  </a:lnTo>
                  <a:lnTo>
                    <a:pt x="38" y="54"/>
                  </a:lnTo>
                  <a:lnTo>
                    <a:pt x="38" y="52"/>
                  </a:lnTo>
                  <a:lnTo>
                    <a:pt x="36" y="52"/>
                  </a:lnTo>
                  <a:lnTo>
                    <a:pt x="33" y="51"/>
                  </a:lnTo>
                  <a:lnTo>
                    <a:pt x="31" y="49"/>
                  </a:lnTo>
                  <a:lnTo>
                    <a:pt x="29" y="49"/>
                  </a:lnTo>
                  <a:lnTo>
                    <a:pt x="29" y="47"/>
                  </a:lnTo>
                  <a:lnTo>
                    <a:pt x="27" y="47"/>
                  </a:lnTo>
                  <a:lnTo>
                    <a:pt x="26" y="47"/>
                  </a:lnTo>
                  <a:lnTo>
                    <a:pt x="26" y="47"/>
                  </a:lnTo>
                  <a:lnTo>
                    <a:pt x="26" y="47"/>
                  </a:lnTo>
                  <a:lnTo>
                    <a:pt x="27" y="45"/>
                  </a:lnTo>
                  <a:lnTo>
                    <a:pt x="20" y="38"/>
                  </a:lnTo>
                  <a:lnTo>
                    <a:pt x="20" y="37"/>
                  </a:lnTo>
                  <a:lnTo>
                    <a:pt x="5" y="21"/>
                  </a:lnTo>
                  <a:lnTo>
                    <a:pt x="5" y="16"/>
                  </a:lnTo>
                  <a:lnTo>
                    <a:pt x="3" y="11"/>
                  </a:lnTo>
                  <a:lnTo>
                    <a:pt x="0" y="9"/>
                  </a:lnTo>
                  <a:lnTo>
                    <a:pt x="0" y="2"/>
                  </a:lnTo>
                  <a:lnTo>
                    <a:pt x="5" y="0"/>
                  </a:lnTo>
                  <a:lnTo>
                    <a:pt x="8" y="6"/>
                  </a:lnTo>
                  <a:lnTo>
                    <a:pt x="10" y="0"/>
                  </a:lnTo>
                  <a:lnTo>
                    <a:pt x="14" y="0"/>
                  </a:lnTo>
                  <a:lnTo>
                    <a:pt x="17" y="0"/>
                  </a:lnTo>
                  <a:lnTo>
                    <a:pt x="29" y="4"/>
                  </a:lnTo>
                  <a:lnTo>
                    <a:pt x="33" y="2"/>
                  </a:lnTo>
                  <a:lnTo>
                    <a:pt x="41" y="4"/>
                  </a:lnTo>
                  <a:lnTo>
                    <a:pt x="45" y="9"/>
                  </a:lnTo>
                  <a:lnTo>
                    <a:pt x="48"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0" name="Freeform 96"/>
            <p:cNvSpPr>
              <a:spLocks/>
            </p:cNvSpPr>
            <p:nvPr/>
          </p:nvSpPr>
          <p:spPr bwMode="auto">
            <a:xfrm>
              <a:off x="4781550" y="4587876"/>
              <a:ext cx="425450" cy="412750"/>
            </a:xfrm>
            <a:custGeom>
              <a:avLst/>
              <a:gdLst/>
              <a:ahLst/>
              <a:cxnLst>
                <a:cxn ang="0">
                  <a:pos x="258" y="51"/>
                </a:cxn>
                <a:cxn ang="0">
                  <a:pos x="265" y="39"/>
                </a:cxn>
                <a:cxn ang="0">
                  <a:pos x="263" y="22"/>
                </a:cxn>
                <a:cxn ang="0">
                  <a:pos x="246" y="8"/>
                </a:cxn>
                <a:cxn ang="0">
                  <a:pos x="232" y="10"/>
                </a:cxn>
                <a:cxn ang="0">
                  <a:pos x="223" y="10"/>
                </a:cxn>
                <a:cxn ang="0">
                  <a:pos x="208" y="0"/>
                </a:cxn>
                <a:cxn ang="0">
                  <a:pos x="203" y="1"/>
                </a:cxn>
                <a:cxn ang="0">
                  <a:pos x="197" y="0"/>
                </a:cxn>
                <a:cxn ang="0">
                  <a:pos x="184" y="0"/>
                </a:cxn>
                <a:cxn ang="0">
                  <a:pos x="177" y="5"/>
                </a:cxn>
                <a:cxn ang="0">
                  <a:pos x="158" y="8"/>
                </a:cxn>
                <a:cxn ang="0">
                  <a:pos x="146" y="8"/>
                </a:cxn>
                <a:cxn ang="0">
                  <a:pos x="144" y="13"/>
                </a:cxn>
                <a:cxn ang="0">
                  <a:pos x="121" y="8"/>
                </a:cxn>
                <a:cxn ang="0">
                  <a:pos x="118" y="10"/>
                </a:cxn>
                <a:cxn ang="0">
                  <a:pos x="102" y="0"/>
                </a:cxn>
                <a:cxn ang="0">
                  <a:pos x="94" y="20"/>
                </a:cxn>
                <a:cxn ang="0">
                  <a:pos x="88" y="31"/>
                </a:cxn>
                <a:cxn ang="0">
                  <a:pos x="76" y="82"/>
                </a:cxn>
                <a:cxn ang="0">
                  <a:pos x="57" y="101"/>
                </a:cxn>
                <a:cxn ang="0">
                  <a:pos x="56" y="119"/>
                </a:cxn>
                <a:cxn ang="0">
                  <a:pos x="37" y="139"/>
                </a:cxn>
                <a:cxn ang="0">
                  <a:pos x="30" y="139"/>
                </a:cxn>
                <a:cxn ang="0">
                  <a:pos x="21" y="136"/>
                </a:cxn>
                <a:cxn ang="0">
                  <a:pos x="14" y="141"/>
                </a:cxn>
                <a:cxn ang="0">
                  <a:pos x="6" y="143"/>
                </a:cxn>
                <a:cxn ang="0">
                  <a:pos x="0" y="155"/>
                </a:cxn>
                <a:cxn ang="0">
                  <a:pos x="14" y="155"/>
                </a:cxn>
                <a:cxn ang="0">
                  <a:pos x="35" y="155"/>
                </a:cxn>
                <a:cxn ang="0">
                  <a:pos x="56" y="155"/>
                </a:cxn>
                <a:cxn ang="0">
                  <a:pos x="66" y="176"/>
                </a:cxn>
                <a:cxn ang="0">
                  <a:pos x="78" y="186"/>
                </a:cxn>
                <a:cxn ang="0">
                  <a:pos x="99" y="184"/>
                </a:cxn>
                <a:cxn ang="0">
                  <a:pos x="120" y="169"/>
                </a:cxn>
                <a:cxn ang="0">
                  <a:pos x="132" y="176"/>
                </a:cxn>
                <a:cxn ang="0">
                  <a:pos x="135" y="198"/>
                </a:cxn>
                <a:cxn ang="0">
                  <a:pos x="139" y="221"/>
                </a:cxn>
                <a:cxn ang="0">
                  <a:pos x="142" y="233"/>
                </a:cxn>
                <a:cxn ang="0">
                  <a:pos x="152" y="228"/>
                </a:cxn>
                <a:cxn ang="0">
                  <a:pos x="166" y="226"/>
                </a:cxn>
                <a:cxn ang="0">
                  <a:pos x="173" y="233"/>
                </a:cxn>
                <a:cxn ang="0">
                  <a:pos x="185" y="235"/>
                </a:cxn>
                <a:cxn ang="0">
                  <a:pos x="209" y="238"/>
                </a:cxn>
                <a:cxn ang="0">
                  <a:pos x="223" y="247"/>
                </a:cxn>
                <a:cxn ang="0">
                  <a:pos x="234" y="257"/>
                </a:cxn>
                <a:cxn ang="0">
                  <a:pos x="242" y="259"/>
                </a:cxn>
                <a:cxn ang="0">
                  <a:pos x="246" y="245"/>
                </a:cxn>
                <a:cxn ang="0">
                  <a:pos x="230" y="238"/>
                </a:cxn>
                <a:cxn ang="0">
                  <a:pos x="235" y="214"/>
                </a:cxn>
                <a:cxn ang="0">
                  <a:pos x="234" y="200"/>
                </a:cxn>
                <a:cxn ang="0">
                  <a:pos x="237" y="193"/>
                </a:cxn>
                <a:cxn ang="0">
                  <a:pos x="258" y="188"/>
                </a:cxn>
                <a:cxn ang="0">
                  <a:pos x="247" y="172"/>
                </a:cxn>
                <a:cxn ang="0">
                  <a:pos x="242" y="153"/>
                </a:cxn>
                <a:cxn ang="0">
                  <a:pos x="239" y="145"/>
                </a:cxn>
                <a:cxn ang="0">
                  <a:pos x="239" y="133"/>
                </a:cxn>
                <a:cxn ang="0">
                  <a:pos x="239" y="127"/>
                </a:cxn>
                <a:cxn ang="0">
                  <a:pos x="241" y="114"/>
                </a:cxn>
                <a:cxn ang="0">
                  <a:pos x="237" y="107"/>
                </a:cxn>
                <a:cxn ang="0">
                  <a:pos x="246" y="91"/>
                </a:cxn>
                <a:cxn ang="0">
                  <a:pos x="247" y="76"/>
                </a:cxn>
                <a:cxn ang="0">
                  <a:pos x="258" y="57"/>
                </a:cxn>
              </a:cxnLst>
              <a:rect l="0" t="0" r="r" b="b"/>
              <a:pathLst>
                <a:path w="268" h="260">
                  <a:moveTo>
                    <a:pt x="258" y="57"/>
                  </a:moveTo>
                  <a:lnTo>
                    <a:pt x="258" y="51"/>
                  </a:lnTo>
                  <a:lnTo>
                    <a:pt x="268" y="43"/>
                  </a:lnTo>
                  <a:lnTo>
                    <a:pt x="265" y="39"/>
                  </a:lnTo>
                  <a:lnTo>
                    <a:pt x="261" y="36"/>
                  </a:lnTo>
                  <a:lnTo>
                    <a:pt x="263" y="22"/>
                  </a:lnTo>
                  <a:lnTo>
                    <a:pt x="261" y="22"/>
                  </a:lnTo>
                  <a:lnTo>
                    <a:pt x="246" y="8"/>
                  </a:lnTo>
                  <a:lnTo>
                    <a:pt x="242" y="10"/>
                  </a:lnTo>
                  <a:lnTo>
                    <a:pt x="232" y="10"/>
                  </a:lnTo>
                  <a:lnTo>
                    <a:pt x="228" y="12"/>
                  </a:lnTo>
                  <a:lnTo>
                    <a:pt x="223" y="10"/>
                  </a:lnTo>
                  <a:lnTo>
                    <a:pt x="216" y="0"/>
                  </a:lnTo>
                  <a:lnTo>
                    <a:pt x="208" y="0"/>
                  </a:lnTo>
                  <a:lnTo>
                    <a:pt x="206" y="3"/>
                  </a:lnTo>
                  <a:lnTo>
                    <a:pt x="203" y="1"/>
                  </a:lnTo>
                  <a:lnTo>
                    <a:pt x="203" y="3"/>
                  </a:lnTo>
                  <a:lnTo>
                    <a:pt x="197" y="0"/>
                  </a:lnTo>
                  <a:lnTo>
                    <a:pt x="189" y="1"/>
                  </a:lnTo>
                  <a:lnTo>
                    <a:pt x="184" y="0"/>
                  </a:lnTo>
                  <a:lnTo>
                    <a:pt x="182" y="3"/>
                  </a:lnTo>
                  <a:lnTo>
                    <a:pt x="177" y="5"/>
                  </a:lnTo>
                  <a:lnTo>
                    <a:pt x="173" y="1"/>
                  </a:lnTo>
                  <a:lnTo>
                    <a:pt x="158" y="8"/>
                  </a:lnTo>
                  <a:lnTo>
                    <a:pt x="149" y="5"/>
                  </a:lnTo>
                  <a:lnTo>
                    <a:pt x="146" y="8"/>
                  </a:lnTo>
                  <a:lnTo>
                    <a:pt x="146" y="12"/>
                  </a:lnTo>
                  <a:lnTo>
                    <a:pt x="144" y="13"/>
                  </a:lnTo>
                  <a:lnTo>
                    <a:pt x="132" y="13"/>
                  </a:lnTo>
                  <a:lnTo>
                    <a:pt x="121" y="8"/>
                  </a:lnTo>
                  <a:lnTo>
                    <a:pt x="120" y="10"/>
                  </a:lnTo>
                  <a:lnTo>
                    <a:pt x="118" y="10"/>
                  </a:lnTo>
                  <a:lnTo>
                    <a:pt x="109" y="1"/>
                  </a:lnTo>
                  <a:lnTo>
                    <a:pt x="102" y="0"/>
                  </a:lnTo>
                  <a:lnTo>
                    <a:pt x="94" y="10"/>
                  </a:lnTo>
                  <a:lnTo>
                    <a:pt x="94" y="20"/>
                  </a:lnTo>
                  <a:lnTo>
                    <a:pt x="90" y="22"/>
                  </a:lnTo>
                  <a:lnTo>
                    <a:pt x="88" y="31"/>
                  </a:lnTo>
                  <a:lnTo>
                    <a:pt x="82" y="46"/>
                  </a:lnTo>
                  <a:lnTo>
                    <a:pt x="76" y="82"/>
                  </a:lnTo>
                  <a:lnTo>
                    <a:pt x="64" y="93"/>
                  </a:lnTo>
                  <a:lnTo>
                    <a:pt x="57" y="101"/>
                  </a:lnTo>
                  <a:lnTo>
                    <a:pt x="56" y="108"/>
                  </a:lnTo>
                  <a:lnTo>
                    <a:pt x="56" y="119"/>
                  </a:lnTo>
                  <a:lnTo>
                    <a:pt x="50" y="127"/>
                  </a:lnTo>
                  <a:lnTo>
                    <a:pt x="37" y="139"/>
                  </a:lnTo>
                  <a:lnTo>
                    <a:pt x="31" y="141"/>
                  </a:lnTo>
                  <a:lnTo>
                    <a:pt x="30" y="139"/>
                  </a:lnTo>
                  <a:lnTo>
                    <a:pt x="28" y="134"/>
                  </a:lnTo>
                  <a:lnTo>
                    <a:pt x="21" y="136"/>
                  </a:lnTo>
                  <a:lnTo>
                    <a:pt x="18" y="141"/>
                  </a:lnTo>
                  <a:lnTo>
                    <a:pt x="14" y="141"/>
                  </a:lnTo>
                  <a:lnTo>
                    <a:pt x="11" y="139"/>
                  </a:lnTo>
                  <a:lnTo>
                    <a:pt x="6" y="143"/>
                  </a:lnTo>
                  <a:lnTo>
                    <a:pt x="4" y="153"/>
                  </a:lnTo>
                  <a:lnTo>
                    <a:pt x="0" y="155"/>
                  </a:lnTo>
                  <a:lnTo>
                    <a:pt x="0" y="160"/>
                  </a:lnTo>
                  <a:lnTo>
                    <a:pt x="14" y="155"/>
                  </a:lnTo>
                  <a:lnTo>
                    <a:pt x="25" y="155"/>
                  </a:lnTo>
                  <a:lnTo>
                    <a:pt x="35" y="155"/>
                  </a:lnTo>
                  <a:lnTo>
                    <a:pt x="45" y="155"/>
                  </a:lnTo>
                  <a:lnTo>
                    <a:pt x="56" y="155"/>
                  </a:lnTo>
                  <a:lnTo>
                    <a:pt x="61" y="159"/>
                  </a:lnTo>
                  <a:lnTo>
                    <a:pt x="66" y="176"/>
                  </a:lnTo>
                  <a:lnTo>
                    <a:pt x="75" y="186"/>
                  </a:lnTo>
                  <a:lnTo>
                    <a:pt x="78" y="186"/>
                  </a:lnTo>
                  <a:lnTo>
                    <a:pt x="90" y="184"/>
                  </a:lnTo>
                  <a:lnTo>
                    <a:pt x="99" y="184"/>
                  </a:lnTo>
                  <a:lnTo>
                    <a:pt x="102" y="171"/>
                  </a:lnTo>
                  <a:lnTo>
                    <a:pt x="120" y="169"/>
                  </a:lnTo>
                  <a:lnTo>
                    <a:pt x="120" y="176"/>
                  </a:lnTo>
                  <a:lnTo>
                    <a:pt x="132" y="176"/>
                  </a:lnTo>
                  <a:lnTo>
                    <a:pt x="133" y="179"/>
                  </a:lnTo>
                  <a:lnTo>
                    <a:pt x="135" y="198"/>
                  </a:lnTo>
                  <a:lnTo>
                    <a:pt x="135" y="205"/>
                  </a:lnTo>
                  <a:lnTo>
                    <a:pt x="139" y="221"/>
                  </a:lnTo>
                  <a:lnTo>
                    <a:pt x="137" y="229"/>
                  </a:lnTo>
                  <a:lnTo>
                    <a:pt x="142" y="233"/>
                  </a:lnTo>
                  <a:lnTo>
                    <a:pt x="144" y="228"/>
                  </a:lnTo>
                  <a:lnTo>
                    <a:pt x="152" y="228"/>
                  </a:lnTo>
                  <a:lnTo>
                    <a:pt x="163" y="228"/>
                  </a:lnTo>
                  <a:lnTo>
                    <a:pt x="166" y="226"/>
                  </a:lnTo>
                  <a:lnTo>
                    <a:pt x="170" y="226"/>
                  </a:lnTo>
                  <a:lnTo>
                    <a:pt x="173" y="233"/>
                  </a:lnTo>
                  <a:lnTo>
                    <a:pt x="182" y="229"/>
                  </a:lnTo>
                  <a:lnTo>
                    <a:pt x="185" y="235"/>
                  </a:lnTo>
                  <a:lnTo>
                    <a:pt x="197" y="240"/>
                  </a:lnTo>
                  <a:lnTo>
                    <a:pt x="209" y="238"/>
                  </a:lnTo>
                  <a:lnTo>
                    <a:pt x="215" y="243"/>
                  </a:lnTo>
                  <a:lnTo>
                    <a:pt x="223" y="247"/>
                  </a:lnTo>
                  <a:lnTo>
                    <a:pt x="227" y="252"/>
                  </a:lnTo>
                  <a:lnTo>
                    <a:pt x="234" y="257"/>
                  </a:lnTo>
                  <a:lnTo>
                    <a:pt x="239" y="259"/>
                  </a:lnTo>
                  <a:lnTo>
                    <a:pt x="242" y="259"/>
                  </a:lnTo>
                  <a:lnTo>
                    <a:pt x="246" y="260"/>
                  </a:lnTo>
                  <a:lnTo>
                    <a:pt x="246" y="245"/>
                  </a:lnTo>
                  <a:lnTo>
                    <a:pt x="235" y="245"/>
                  </a:lnTo>
                  <a:lnTo>
                    <a:pt x="230" y="238"/>
                  </a:lnTo>
                  <a:lnTo>
                    <a:pt x="235" y="219"/>
                  </a:lnTo>
                  <a:lnTo>
                    <a:pt x="235" y="214"/>
                  </a:lnTo>
                  <a:lnTo>
                    <a:pt x="234" y="203"/>
                  </a:lnTo>
                  <a:lnTo>
                    <a:pt x="234" y="200"/>
                  </a:lnTo>
                  <a:lnTo>
                    <a:pt x="237" y="198"/>
                  </a:lnTo>
                  <a:lnTo>
                    <a:pt x="237" y="193"/>
                  </a:lnTo>
                  <a:lnTo>
                    <a:pt x="239" y="191"/>
                  </a:lnTo>
                  <a:lnTo>
                    <a:pt x="258" y="188"/>
                  </a:lnTo>
                  <a:lnTo>
                    <a:pt x="256" y="179"/>
                  </a:lnTo>
                  <a:lnTo>
                    <a:pt x="247" y="172"/>
                  </a:lnTo>
                  <a:lnTo>
                    <a:pt x="242" y="164"/>
                  </a:lnTo>
                  <a:lnTo>
                    <a:pt x="242" y="153"/>
                  </a:lnTo>
                  <a:lnTo>
                    <a:pt x="241" y="148"/>
                  </a:lnTo>
                  <a:lnTo>
                    <a:pt x="239" y="145"/>
                  </a:lnTo>
                  <a:lnTo>
                    <a:pt x="241" y="134"/>
                  </a:lnTo>
                  <a:lnTo>
                    <a:pt x="239" y="133"/>
                  </a:lnTo>
                  <a:lnTo>
                    <a:pt x="239" y="133"/>
                  </a:lnTo>
                  <a:lnTo>
                    <a:pt x="239" y="127"/>
                  </a:lnTo>
                  <a:lnTo>
                    <a:pt x="241" y="120"/>
                  </a:lnTo>
                  <a:lnTo>
                    <a:pt x="241" y="114"/>
                  </a:lnTo>
                  <a:lnTo>
                    <a:pt x="239" y="110"/>
                  </a:lnTo>
                  <a:lnTo>
                    <a:pt x="237" y="107"/>
                  </a:lnTo>
                  <a:lnTo>
                    <a:pt x="241" y="100"/>
                  </a:lnTo>
                  <a:lnTo>
                    <a:pt x="246" y="91"/>
                  </a:lnTo>
                  <a:lnTo>
                    <a:pt x="247" y="79"/>
                  </a:lnTo>
                  <a:lnTo>
                    <a:pt x="247" y="76"/>
                  </a:lnTo>
                  <a:lnTo>
                    <a:pt x="249" y="67"/>
                  </a:lnTo>
                  <a:lnTo>
                    <a:pt x="258" y="5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1" name="Freeform 97"/>
            <p:cNvSpPr>
              <a:spLocks/>
            </p:cNvSpPr>
            <p:nvPr/>
          </p:nvSpPr>
          <p:spPr bwMode="auto">
            <a:xfrm>
              <a:off x="5511800" y="3673476"/>
              <a:ext cx="120650" cy="98425"/>
            </a:xfrm>
            <a:custGeom>
              <a:avLst/>
              <a:gdLst/>
              <a:ahLst/>
              <a:cxnLst>
                <a:cxn ang="0">
                  <a:pos x="55" y="62"/>
                </a:cxn>
                <a:cxn ang="0">
                  <a:pos x="57" y="50"/>
                </a:cxn>
                <a:cxn ang="0">
                  <a:pos x="59" y="50"/>
                </a:cxn>
                <a:cxn ang="0">
                  <a:pos x="61" y="54"/>
                </a:cxn>
                <a:cxn ang="0">
                  <a:pos x="62" y="50"/>
                </a:cxn>
                <a:cxn ang="0">
                  <a:pos x="66" y="33"/>
                </a:cxn>
                <a:cxn ang="0">
                  <a:pos x="71" y="28"/>
                </a:cxn>
                <a:cxn ang="0">
                  <a:pos x="74" y="28"/>
                </a:cxn>
                <a:cxn ang="0">
                  <a:pos x="76" y="31"/>
                </a:cxn>
                <a:cxn ang="0">
                  <a:pos x="74" y="26"/>
                </a:cxn>
                <a:cxn ang="0">
                  <a:pos x="71" y="24"/>
                </a:cxn>
                <a:cxn ang="0">
                  <a:pos x="66" y="24"/>
                </a:cxn>
                <a:cxn ang="0">
                  <a:pos x="57" y="9"/>
                </a:cxn>
                <a:cxn ang="0">
                  <a:pos x="50" y="2"/>
                </a:cxn>
                <a:cxn ang="0">
                  <a:pos x="40" y="12"/>
                </a:cxn>
                <a:cxn ang="0">
                  <a:pos x="33" y="12"/>
                </a:cxn>
                <a:cxn ang="0">
                  <a:pos x="31" y="5"/>
                </a:cxn>
                <a:cxn ang="0">
                  <a:pos x="21" y="0"/>
                </a:cxn>
                <a:cxn ang="0">
                  <a:pos x="17" y="5"/>
                </a:cxn>
                <a:cxn ang="0">
                  <a:pos x="23" y="10"/>
                </a:cxn>
                <a:cxn ang="0">
                  <a:pos x="24" y="12"/>
                </a:cxn>
                <a:cxn ang="0">
                  <a:pos x="23" y="14"/>
                </a:cxn>
                <a:cxn ang="0">
                  <a:pos x="14" y="12"/>
                </a:cxn>
                <a:cxn ang="0">
                  <a:pos x="7" y="9"/>
                </a:cxn>
                <a:cxn ang="0">
                  <a:pos x="0" y="10"/>
                </a:cxn>
                <a:cxn ang="0">
                  <a:pos x="0" y="10"/>
                </a:cxn>
                <a:cxn ang="0">
                  <a:pos x="4" y="16"/>
                </a:cxn>
                <a:cxn ang="0">
                  <a:pos x="7" y="17"/>
                </a:cxn>
                <a:cxn ang="0">
                  <a:pos x="7" y="24"/>
                </a:cxn>
                <a:cxn ang="0">
                  <a:pos x="14" y="31"/>
                </a:cxn>
                <a:cxn ang="0">
                  <a:pos x="12" y="35"/>
                </a:cxn>
                <a:cxn ang="0">
                  <a:pos x="10" y="35"/>
                </a:cxn>
                <a:cxn ang="0">
                  <a:pos x="10" y="36"/>
                </a:cxn>
                <a:cxn ang="0">
                  <a:pos x="17" y="42"/>
                </a:cxn>
                <a:cxn ang="0">
                  <a:pos x="21" y="43"/>
                </a:cxn>
                <a:cxn ang="0">
                  <a:pos x="21" y="47"/>
                </a:cxn>
                <a:cxn ang="0">
                  <a:pos x="23" y="49"/>
                </a:cxn>
                <a:cxn ang="0">
                  <a:pos x="21" y="50"/>
                </a:cxn>
                <a:cxn ang="0">
                  <a:pos x="19" y="50"/>
                </a:cxn>
                <a:cxn ang="0">
                  <a:pos x="23" y="55"/>
                </a:cxn>
                <a:cxn ang="0">
                  <a:pos x="26" y="55"/>
                </a:cxn>
                <a:cxn ang="0">
                  <a:pos x="33" y="47"/>
                </a:cxn>
                <a:cxn ang="0">
                  <a:pos x="42" y="42"/>
                </a:cxn>
                <a:cxn ang="0">
                  <a:pos x="47" y="45"/>
                </a:cxn>
                <a:cxn ang="0">
                  <a:pos x="48" y="54"/>
                </a:cxn>
                <a:cxn ang="0">
                  <a:pos x="43" y="57"/>
                </a:cxn>
                <a:cxn ang="0">
                  <a:pos x="52" y="62"/>
                </a:cxn>
                <a:cxn ang="0">
                  <a:pos x="55" y="62"/>
                </a:cxn>
              </a:cxnLst>
              <a:rect l="0" t="0" r="r" b="b"/>
              <a:pathLst>
                <a:path w="76" h="62">
                  <a:moveTo>
                    <a:pt x="55" y="62"/>
                  </a:moveTo>
                  <a:lnTo>
                    <a:pt x="57" y="50"/>
                  </a:lnTo>
                  <a:lnTo>
                    <a:pt x="59" y="50"/>
                  </a:lnTo>
                  <a:lnTo>
                    <a:pt x="61" y="54"/>
                  </a:lnTo>
                  <a:lnTo>
                    <a:pt x="62" y="50"/>
                  </a:lnTo>
                  <a:lnTo>
                    <a:pt x="66" y="33"/>
                  </a:lnTo>
                  <a:lnTo>
                    <a:pt x="71" y="28"/>
                  </a:lnTo>
                  <a:lnTo>
                    <a:pt x="74" y="28"/>
                  </a:lnTo>
                  <a:lnTo>
                    <a:pt x="76" y="31"/>
                  </a:lnTo>
                  <a:lnTo>
                    <a:pt x="74" y="26"/>
                  </a:lnTo>
                  <a:lnTo>
                    <a:pt x="71" y="24"/>
                  </a:lnTo>
                  <a:lnTo>
                    <a:pt x="66" y="24"/>
                  </a:lnTo>
                  <a:lnTo>
                    <a:pt x="57" y="9"/>
                  </a:lnTo>
                  <a:lnTo>
                    <a:pt x="50" y="2"/>
                  </a:lnTo>
                  <a:lnTo>
                    <a:pt x="40" y="12"/>
                  </a:lnTo>
                  <a:lnTo>
                    <a:pt x="33" y="12"/>
                  </a:lnTo>
                  <a:lnTo>
                    <a:pt x="31" y="5"/>
                  </a:lnTo>
                  <a:lnTo>
                    <a:pt x="21" y="0"/>
                  </a:lnTo>
                  <a:lnTo>
                    <a:pt x="17" y="5"/>
                  </a:lnTo>
                  <a:lnTo>
                    <a:pt x="23" y="10"/>
                  </a:lnTo>
                  <a:lnTo>
                    <a:pt x="24" y="12"/>
                  </a:lnTo>
                  <a:lnTo>
                    <a:pt x="23" y="14"/>
                  </a:lnTo>
                  <a:lnTo>
                    <a:pt x="14" y="12"/>
                  </a:lnTo>
                  <a:lnTo>
                    <a:pt x="7" y="9"/>
                  </a:lnTo>
                  <a:lnTo>
                    <a:pt x="0" y="10"/>
                  </a:lnTo>
                  <a:lnTo>
                    <a:pt x="0" y="10"/>
                  </a:lnTo>
                  <a:lnTo>
                    <a:pt x="4" y="16"/>
                  </a:lnTo>
                  <a:lnTo>
                    <a:pt x="7" y="17"/>
                  </a:lnTo>
                  <a:lnTo>
                    <a:pt x="7" y="24"/>
                  </a:lnTo>
                  <a:lnTo>
                    <a:pt x="14" y="31"/>
                  </a:lnTo>
                  <a:lnTo>
                    <a:pt x="12" y="35"/>
                  </a:lnTo>
                  <a:lnTo>
                    <a:pt x="10" y="35"/>
                  </a:lnTo>
                  <a:lnTo>
                    <a:pt x="10" y="36"/>
                  </a:lnTo>
                  <a:lnTo>
                    <a:pt x="17" y="42"/>
                  </a:lnTo>
                  <a:lnTo>
                    <a:pt x="21" y="43"/>
                  </a:lnTo>
                  <a:lnTo>
                    <a:pt x="21" y="47"/>
                  </a:lnTo>
                  <a:lnTo>
                    <a:pt x="23" y="49"/>
                  </a:lnTo>
                  <a:lnTo>
                    <a:pt x="21" y="50"/>
                  </a:lnTo>
                  <a:lnTo>
                    <a:pt x="19" y="50"/>
                  </a:lnTo>
                  <a:lnTo>
                    <a:pt x="23" y="55"/>
                  </a:lnTo>
                  <a:lnTo>
                    <a:pt x="26" y="55"/>
                  </a:lnTo>
                  <a:lnTo>
                    <a:pt x="33" y="47"/>
                  </a:lnTo>
                  <a:lnTo>
                    <a:pt x="42" y="42"/>
                  </a:lnTo>
                  <a:lnTo>
                    <a:pt x="47" y="45"/>
                  </a:lnTo>
                  <a:lnTo>
                    <a:pt x="48" y="54"/>
                  </a:lnTo>
                  <a:lnTo>
                    <a:pt x="43" y="57"/>
                  </a:lnTo>
                  <a:lnTo>
                    <a:pt x="52" y="62"/>
                  </a:lnTo>
                  <a:lnTo>
                    <a:pt x="55" y="6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2" name="Freeform 98"/>
            <p:cNvSpPr>
              <a:spLocks/>
            </p:cNvSpPr>
            <p:nvPr/>
          </p:nvSpPr>
          <p:spPr bwMode="auto">
            <a:xfrm>
              <a:off x="6472238" y="3338513"/>
              <a:ext cx="708025" cy="346075"/>
            </a:xfrm>
            <a:custGeom>
              <a:avLst/>
              <a:gdLst/>
              <a:ahLst/>
              <a:cxnLst>
                <a:cxn ang="0">
                  <a:pos x="392" y="66"/>
                </a:cxn>
                <a:cxn ang="0">
                  <a:pos x="389" y="83"/>
                </a:cxn>
                <a:cxn ang="0">
                  <a:pos x="392" y="99"/>
                </a:cxn>
                <a:cxn ang="0">
                  <a:pos x="417" y="99"/>
                </a:cxn>
                <a:cxn ang="0">
                  <a:pos x="432" y="97"/>
                </a:cxn>
                <a:cxn ang="0">
                  <a:pos x="442" y="107"/>
                </a:cxn>
                <a:cxn ang="0">
                  <a:pos x="444" y="114"/>
                </a:cxn>
                <a:cxn ang="0">
                  <a:pos x="427" y="120"/>
                </a:cxn>
                <a:cxn ang="0">
                  <a:pos x="392" y="139"/>
                </a:cxn>
                <a:cxn ang="0">
                  <a:pos x="378" y="142"/>
                </a:cxn>
                <a:cxn ang="0">
                  <a:pos x="363" y="158"/>
                </a:cxn>
                <a:cxn ang="0">
                  <a:pos x="346" y="151"/>
                </a:cxn>
                <a:cxn ang="0">
                  <a:pos x="334" y="166"/>
                </a:cxn>
                <a:cxn ang="0">
                  <a:pos x="339" y="177"/>
                </a:cxn>
                <a:cxn ang="0">
                  <a:pos x="297" y="204"/>
                </a:cxn>
                <a:cxn ang="0">
                  <a:pos x="280" y="202"/>
                </a:cxn>
                <a:cxn ang="0">
                  <a:pos x="261" y="209"/>
                </a:cxn>
                <a:cxn ang="0">
                  <a:pos x="232" y="215"/>
                </a:cxn>
                <a:cxn ang="0">
                  <a:pos x="206" y="208"/>
                </a:cxn>
                <a:cxn ang="0">
                  <a:pos x="181" y="194"/>
                </a:cxn>
                <a:cxn ang="0">
                  <a:pos x="126" y="196"/>
                </a:cxn>
                <a:cxn ang="0">
                  <a:pos x="105" y="166"/>
                </a:cxn>
                <a:cxn ang="0">
                  <a:pos x="62" y="152"/>
                </a:cxn>
                <a:cxn ang="0">
                  <a:pos x="41" y="139"/>
                </a:cxn>
                <a:cxn ang="0">
                  <a:pos x="35" y="101"/>
                </a:cxn>
                <a:cxn ang="0">
                  <a:pos x="19" y="92"/>
                </a:cxn>
                <a:cxn ang="0">
                  <a:pos x="14" y="92"/>
                </a:cxn>
                <a:cxn ang="0">
                  <a:pos x="3" y="82"/>
                </a:cxn>
                <a:cxn ang="0">
                  <a:pos x="7" y="61"/>
                </a:cxn>
                <a:cxn ang="0">
                  <a:pos x="90" y="38"/>
                </a:cxn>
                <a:cxn ang="0">
                  <a:pos x="140" y="49"/>
                </a:cxn>
                <a:cxn ang="0">
                  <a:pos x="142" y="38"/>
                </a:cxn>
                <a:cxn ang="0">
                  <a:pos x="142" y="16"/>
                </a:cxn>
                <a:cxn ang="0">
                  <a:pos x="199" y="14"/>
                </a:cxn>
                <a:cxn ang="0">
                  <a:pos x="213" y="40"/>
                </a:cxn>
                <a:cxn ang="0">
                  <a:pos x="242" y="35"/>
                </a:cxn>
                <a:cxn ang="0">
                  <a:pos x="283" y="52"/>
                </a:cxn>
                <a:cxn ang="0">
                  <a:pos x="323" y="66"/>
                </a:cxn>
                <a:cxn ang="0">
                  <a:pos x="375" y="44"/>
                </a:cxn>
                <a:cxn ang="0">
                  <a:pos x="401" y="49"/>
                </a:cxn>
              </a:cxnLst>
              <a:rect l="0" t="0" r="r" b="b"/>
              <a:pathLst>
                <a:path w="446" h="218">
                  <a:moveTo>
                    <a:pt x="401" y="49"/>
                  </a:moveTo>
                  <a:lnTo>
                    <a:pt x="392" y="66"/>
                  </a:lnTo>
                  <a:lnTo>
                    <a:pt x="392" y="75"/>
                  </a:lnTo>
                  <a:lnTo>
                    <a:pt x="389" y="83"/>
                  </a:lnTo>
                  <a:lnTo>
                    <a:pt x="389" y="90"/>
                  </a:lnTo>
                  <a:lnTo>
                    <a:pt x="392" y="99"/>
                  </a:lnTo>
                  <a:lnTo>
                    <a:pt x="410" y="101"/>
                  </a:lnTo>
                  <a:lnTo>
                    <a:pt x="417" y="99"/>
                  </a:lnTo>
                  <a:lnTo>
                    <a:pt x="429" y="90"/>
                  </a:lnTo>
                  <a:lnTo>
                    <a:pt x="432" y="97"/>
                  </a:lnTo>
                  <a:lnTo>
                    <a:pt x="441" y="104"/>
                  </a:lnTo>
                  <a:lnTo>
                    <a:pt x="442" y="107"/>
                  </a:lnTo>
                  <a:lnTo>
                    <a:pt x="441" y="113"/>
                  </a:lnTo>
                  <a:lnTo>
                    <a:pt x="444" y="114"/>
                  </a:lnTo>
                  <a:lnTo>
                    <a:pt x="446" y="118"/>
                  </a:lnTo>
                  <a:lnTo>
                    <a:pt x="427" y="120"/>
                  </a:lnTo>
                  <a:lnTo>
                    <a:pt x="408" y="120"/>
                  </a:lnTo>
                  <a:lnTo>
                    <a:pt x="392" y="139"/>
                  </a:lnTo>
                  <a:lnTo>
                    <a:pt x="385" y="142"/>
                  </a:lnTo>
                  <a:lnTo>
                    <a:pt x="378" y="142"/>
                  </a:lnTo>
                  <a:lnTo>
                    <a:pt x="370" y="152"/>
                  </a:lnTo>
                  <a:lnTo>
                    <a:pt x="363" y="158"/>
                  </a:lnTo>
                  <a:lnTo>
                    <a:pt x="353" y="156"/>
                  </a:lnTo>
                  <a:lnTo>
                    <a:pt x="346" y="151"/>
                  </a:lnTo>
                  <a:lnTo>
                    <a:pt x="339" y="152"/>
                  </a:lnTo>
                  <a:lnTo>
                    <a:pt x="334" y="166"/>
                  </a:lnTo>
                  <a:lnTo>
                    <a:pt x="339" y="173"/>
                  </a:lnTo>
                  <a:lnTo>
                    <a:pt x="339" y="177"/>
                  </a:lnTo>
                  <a:lnTo>
                    <a:pt x="313" y="199"/>
                  </a:lnTo>
                  <a:lnTo>
                    <a:pt x="297" y="204"/>
                  </a:lnTo>
                  <a:lnTo>
                    <a:pt x="290" y="201"/>
                  </a:lnTo>
                  <a:lnTo>
                    <a:pt x="280" y="202"/>
                  </a:lnTo>
                  <a:lnTo>
                    <a:pt x="263" y="208"/>
                  </a:lnTo>
                  <a:lnTo>
                    <a:pt x="261" y="209"/>
                  </a:lnTo>
                  <a:lnTo>
                    <a:pt x="238" y="218"/>
                  </a:lnTo>
                  <a:lnTo>
                    <a:pt x="232" y="215"/>
                  </a:lnTo>
                  <a:lnTo>
                    <a:pt x="225" y="215"/>
                  </a:lnTo>
                  <a:lnTo>
                    <a:pt x="206" y="208"/>
                  </a:lnTo>
                  <a:lnTo>
                    <a:pt x="194" y="199"/>
                  </a:lnTo>
                  <a:lnTo>
                    <a:pt x="181" y="194"/>
                  </a:lnTo>
                  <a:lnTo>
                    <a:pt x="130" y="197"/>
                  </a:lnTo>
                  <a:lnTo>
                    <a:pt x="126" y="196"/>
                  </a:lnTo>
                  <a:lnTo>
                    <a:pt x="116" y="183"/>
                  </a:lnTo>
                  <a:lnTo>
                    <a:pt x="105" y="166"/>
                  </a:lnTo>
                  <a:lnTo>
                    <a:pt x="71" y="152"/>
                  </a:lnTo>
                  <a:lnTo>
                    <a:pt x="62" y="152"/>
                  </a:lnTo>
                  <a:lnTo>
                    <a:pt x="40" y="145"/>
                  </a:lnTo>
                  <a:lnTo>
                    <a:pt x="41" y="139"/>
                  </a:lnTo>
                  <a:lnTo>
                    <a:pt x="41" y="121"/>
                  </a:lnTo>
                  <a:lnTo>
                    <a:pt x="35" y="101"/>
                  </a:lnTo>
                  <a:lnTo>
                    <a:pt x="31" y="95"/>
                  </a:lnTo>
                  <a:lnTo>
                    <a:pt x="19" y="92"/>
                  </a:lnTo>
                  <a:lnTo>
                    <a:pt x="17" y="95"/>
                  </a:lnTo>
                  <a:lnTo>
                    <a:pt x="14" y="92"/>
                  </a:lnTo>
                  <a:lnTo>
                    <a:pt x="10" y="87"/>
                  </a:lnTo>
                  <a:lnTo>
                    <a:pt x="3" y="82"/>
                  </a:lnTo>
                  <a:lnTo>
                    <a:pt x="0" y="71"/>
                  </a:lnTo>
                  <a:lnTo>
                    <a:pt x="7" y="61"/>
                  </a:lnTo>
                  <a:lnTo>
                    <a:pt x="55" y="35"/>
                  </a:lnTo>
                  <a:lnTo>
                    <a:pt x="90" y="38"/>
                  </a:lnTo>
                  <a:lnTo>
                    <a:pt x="99" y="49"/>
                  </a:lnTo>
                  <a:lnTo>
                    <a:pt x="140" y="49"/>
                  </a:lnTo>
                  <a:lnTo>
                    <a:pt x="143" y="47"/>
                  </a:lnTo>
                  <a:lnTo>
                    <a:pt x="142" y="38"/>
                  </a:lnTo>
                  <a:lnTo>
                    <a:pt x="145" y="33"/>
                  </a:lnTo>
                  <a:lnTo>
                    <a:pt x="142" y="16"/>
                  </a:lnTo>
                  <a:lnTo>
                    <a:pt x="161" y="0"/>
                  </a:lnTo>
                  <a:lnTo>
                    <a:pt x="199" y="14"/>
                  </a:lnTo>
                  <a:lnTo>
                    <a:pt x="202" y="31"/>
                  </a:lnTo>
                  <a:lnTo>
                    <a:pt x="213" y="40"/>
                  </a:lnTo>
                  <a:lnTo>
                    <a:pt x="221" y="42"/>
                  </a:lnTo>
                  <a:lnTo>
                    <a:pt x="242" y="35"/>
                  </a:lnTo>
                  <a:lnTo>
                    <a:pt x="251" y="37"/>
                  </a:lnTo>
                  <a:lnTo>
                    <a:pt x="283" y="52"/>
                  </a:lnTo>
                  <a:lnTo>
                    <a:pt x="294" y="61"/>
                  </a:lnTo>
                  <a:lnTo>
                    <a:pt x="323" y="66"/>
                  </a:lnTo>
                  <a:lnTo>
                    <a:pt x="354" y="57"/>
                  </a:lnTo>
                  <a:lnTo>
                    <a:pt x="375" y="44"/>
                  </a:lnTo>
                  <a:lnTo>
                    <a:pt x="392" y="52"/>
                  </a:lnTo>
                  <a:lnTo>
                    <a:pt x="401" y="4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3" name="Freeform 99"/>
            <p:cNvSpPr>
              <a:spLocks/>
            </p:cNvSpPr>
            <p:nvPr/>
          </p:nvSpPr>
          <p:spPr bwMode="auto">
            <a:xfrm>
              <a:off x="4968875" y="2486026"/>
              <a:ext cx="241300" cy="542925"/>
            </a:xfrm>
            <a:custGeom>
              <a:avLst/>
              <a:gdLst/>
              <a:ahLst/>
              <a:cxnLst>
                <a:cxn ang="0">
                  <a:pos x="19" y="60"/>
                </a:cxn>
                <a:cxn ang="0">
                  <a:pos x="41" y="81"/>
                </a:cxn>
                <a:cxn ang="0">
                  <a:pos x="41" y="105"/>
                </a:cxn>
                <a:cxn ang="0">
                  <a:pos x="47" y="126"/>
                </a:cxn>
                <a:cxn ang="0">
                  <a:pos x="43" y="140"/>
                </a:cxn>
                <a:cxn ang="0">
                  <a:pos x="55" y="159"/>
                </a:cxn>
                <a:cxn ang="0">
                  <a:pos x="66" y="171"/>
                </a:cxn>
                <a:cxn ang="0">
                  <a:pos x="66" y="183"/>
                </a:cxn>
                <a:cxn ang="0">
                  <a:pos x="67" y="187"/>
                </a:cxn>
                <a:cxn ang="0">
                  <a:pos x="57" y="192"/>
                </a:cxn>
                <a:cxn ang="0">
                  <a:pos x="40" y="219"/>
                </a:cxn>
                <a:cxn ang="0">
                  <a:pos x="22" y="244"/>
                </a:cxn>
                <a:cxn ang="0">
                  <a:pos x="14" y="247"/>
                </a:cxn>
                <a:cxn ang="0">
                  <a:pos x="14" y="249"/>
                </a:cxn>
                <a:cxn ang="0">
                  <a:pos x="5" y="261"/>
                </a:cxn>
                <a:cxn ang="0">
                  <a:pos x="7" y="280"/>
                </a:cxn>
                <a:cxn ang="0">
                  <a:pos x="10" y="295"/>
                </a:cxn>
                <a:cxn ang="0">
                  <a:pos x="9" y="311"/>
                </a:cxn>
                <a:cxn ang="0">
                  <a:pos x="10" y="316"/>
                </a:cxn>
                <a:cxn ang="0">
                  <a:pos x="24" y="327"/>
                </a:cxn>
                <a:cxn ang="0">
                  <a:pos x="26" y="330"/>
                </a:cxn>
                <a:cxn ang="0">
                  <a:pos x="31" y="333"/>
                </a:cxn>
                <a:cxn ang="0">
                  <a:pos x="31" y="342"/>
                </a:cxn>
                <a:cxn ang="0">
                  <a:pos x="38" y="337"/>
                </a:cxn>
                <a:cxn ang="0">
                  <a:pos x="52" y="337"/>
                </a:cxn>
                <a:cxn ang="0">
                  <a:pos x="66" y="330"/>
                </a:cxn>
                <a:cxn ang="0">
                  <a:pos x="69" y="330"/>
                </a:cxn>
                <a:cxn ang="0">
                  <a:pos x="74" y="325"/>
                </a:cxn>
                <a:cxn ang="0">
                  <a:pos x="131" y="292"/>
                </a:cxn>
                <a:cxn ang="0">
                  <a:pos x="152" y="249"/>
                </a:cxn>
                <a:cxn ang="0">
                  <a:pos x="140" y="211"/>
                </a:cxn>
                <a:cxn ang="0">
                  <a:pos x="133" y="193"/>
                </a:cxn>
                <a:cxn ang="0">
                  <a:pos x="129" y="176"/>
                </a:cxn>
                <a:cxn ang="0">
                  <a:pos x="121" y="119"/>
                </a:cxn>
                <a:cxn ang="0">
                  <a:pos x="131" y="90"/>
                </a:cxn>
                <a:cxn ang="0">
                  <a:pos x="114" y="73"/>
                </a:cxn>
                <a:cxn ang="0">
                  <a:pos x="119" y="40"/>
                </a:cxn>
                <a:cxn ang="0">
                  <a:pos x="123" y="26"/>
                </a:cxn>
                <a:cxn ang="0">
                  <a:pos x="105" y="0"/>
                </a:cxn>
                <a:cxn ang="0">
                  <a:pos x="76" y="10"/>
                </a:cxn>
                <a:cxn ang="0">
                  <a:pos x="72" y="43"/>
                </a:cxn>
                <a:cxn ang="0">
                  <a:pos x="48" y="47"/>
                </a:cxn>
                <a:cxn ang="0">
                  <a:pos x="26" y="52"/>
                </a:cxn>
                <a:cxn ang="0">
                  <a:pos x="9" y="29"/>
                </a:cxn>
                <a:cxn ang="0">
                  <a:pos x="7" y="36"/>
                </a:cxn>
              </a:cxnLst>
              <a:rect l="0" t="0" r="r" b="b"/>
              <a:pathLst>
                <a:path w="152" h="342">
                  <a:moveTo>
                    <a:pt x="0" y="40"/>
                  </a:moveTo>
                  <a:lnTo>
                    <a:pt x="19" y="60"/>
                  </a:lnTo>
                  <a:lnTo>
                    <a:pt x="33" y="67"/>
                  </a:lnTo>
                  <a:lnTo>
                    <a:pt x="41" y="81"/>
                  </a:lnTo>
                  <a:lnTo>
                    <a:pt x="40" y="97"/>
                  </a:lnTo>
                  <a:lnTo>
                    <a:pt x="41" y="105"/>
                  </a:lnTo>
                  <a:lnTo>
                    <a:pt x="41" y="111"/>
                  </a:lnTo>
                  <a:lnTo>
                    <a:pt x="47" y="126"/>
                  </a:lnTo>
                  <a:lnTo>
                    <a:pt x="47" y="133"/>
                  </a:lnTo>
                  <a:lnTo>
                    <a:pt x="43" y="140"/>
                  </a:lnTo>
                  <a:lnTo>
                    <a:pt x="48" y="154"/>
                  </a:lnTo>
                  <a:lnTo>
                    <a:pt x="55" y="159"/>
                  </a:lnTo>
                  <a:lnTo>
                    <a:pt x="57" y="159"/>
                  </a:lnTo>
                  <a:lnTo>
                    <a:pt x="66" y="171"/>
                  </a:lnTo>
                  <a:lnTo>
                    <a:pt x="67" y="174"/>
                  </a:lnTo>
                  <a:lnTo>
                    <a:pt x="66" y="183"/>
                  </a:lnTo>
                  <a:lnTo>
                    <a:pt x="69" y="188"/>
                  </a:lnTo>
                  <a:lnTo>
                    <a:pt x="67" y="187"/>
                  </a:lnTo>
                  <a:lnTo>
                    <a:pt x="67" y="192"/>
                  </a:lnTo>
                  <a:lnTo>
                    <a:pt x="57" y="192"/>
                  </a:lnTo>
                  <a:lnTo>
                    <a:pt x="53" y="202"/>
                  </a:lnTo>
                  <a:lnTo>
                    <a:pt x="40" y="219"/>
                  </a:lnTo>
                  <a:lnTo>
                    <a:pt x="29" y="235"/>
                  </a:lnTo>
                  <a:lnTo>
                    <a:pt x="22" y="244"/>
                  </a:lnTo>
                  <a:lnTo>
                    <a:pt x="15" y="242"/>
                  </a:lnTo>
                  <a:lnTo>
                    <a:pt x="14" y="247"/>
                  </a:lnTo>
                  <a:lnTo>
                    <a:pt x="15" y="249"/>
                  </a:lnTo>
                  <a:lnTo>
                    <a:pt x="14" y="249"/>
                  </a:lnTo>
                  <a:lnTo>
                    <a:pt x="10" y="250"/>
                  </a:lnTo>
                  <a:lnTo>
                    <a:pt x="5" y="261"/>
                  </a:lnTo>
                  <a:lnTo>
                    <a:pt x="9" y="273"/>
                  </a:lnTo>
                  <a:lnTo>
                    <a:pt x="7" y="280"/>
                  </a:lnTo>
                  <a:lnTo>
                    <a:pt x="14" y="295"/>
                  </a:lnTo>
                  <a:lnTo>
                    <a:pt x="10" y="295"/>
                  </a:lnTo>
                  <a:lnTo>
                    <a:pt x="10" y="304"/>
                  </a:lnTo>
                  <a:lnTo>
                    <a:pt x="9" y="311"/>
                  </a:lnTo>
                  <a:lnTo>
                    <a:pt x="9" y="316"/>
                  </a:lnTo>
                  <a:lnTo>
                    <a:pt x="10" y="316"/>
                  </a:lnTo>
                  <a:lnTo>
                    <a:pt x="10" y="320"/>
                  </a:lnTo>
                  <a:lnTo>
                    <a:pt x="24" y="327"/>
                  </a:lnTo>
                  <a:lnTo>
                    <a:pt x="24" y="330"/>
                  </a:lnTo>
                  <a:lnTo>
                    <a:pt x="26" y="330"/>
                  </a:lnTo>
                  <a:lnTo>
                    <a:pt x="31" y="328"/>
                  </a:lnTo>
                  <a:lnTo>
                    <a:pt x="31" y="333"/>
                  </a:lnTo>
                  <a:lnTo>
                    <a:pt x="34" y="339"/>
                  </a:lnTo>
                  <a:lnTo>
                    <a:pt x="31" y="342"/>
                  </a:lnTo>
                  <a:lnTo>
                    <a:pt x="34" y="342"/>
                  </a:lnTo>
                  <a:lnTo>
                    <a:pt x="38" y="337"/>
                  </a:lnTo>
                  <a:lnTo>
                    <a:pt x="40" y="340"/>
                  </a:lnTo>
                  <a:lnTo>
                    <a:pt x="52" y="337"/>
                  </a:lnTo>
                  <a:lnTo>
                    <a:pt x="57" y="333"/>
                  </a:lnTo>
                  <a:lnTo>
                    <a:pt x="66" y="330"/>
                  </a:lnTo>
                  <a:lnTo>
                    <a:pt x="69" y="327"/>
                  </a:lnTo>
                  <a:lnTo>
                    <a:pt x="69" y="330"/>
                  </a:lnTo>
                  <a:lnTo>
                    <a:pt x="74" y="328"/>
                  </a:lnTo>
                  <a:lnTo>
                    <a:pt x="74" y="325"/>
                  </a:lnTo>
                  <a:lnTo>
                    <a:pt x="98" y="323"/>
                  </a:lnTo>
                  <a:lnTo>
                    <a:pt x="131" y="292"/>
                  </a:lnTo>
                  <a:lnTo>
                    <a:pt x="152" y="259"/>
                  </a:lnTo>
                  <a:lnTo>
                    <a:pt x="152" y="249"/>
                  </a:lnTo>
                  <a:lnTo>
                    <a:pt x="135" y="228"/>
                  </a:lnTo>
                  <a:lnTo>
                    <a:pt x="140" y="211"/>
                  </a:lnTo>
                  <a:lnTo>
                    <a:pt x="135" y="202"/>
                  </a:lnTo>
                  <a:lnTo>
                    <a:pt x="133" y="193"/>
                  </a:lnTo>
                  <a:lnTo>
                    <a:pt x="129" y="192"/>
                  </a:lnTo>
                  <a:lnTo>
                    <a:pt x="129" y="176"/>
                  </a:lnTo>
                  <a:lnTo>
                    <a:pt x="135" y="159"/>
                  </a:lnTo>
                  <a:lnTo>
                    <a:pt x="121" y="119"/>
                  </a:lnTo>
                  <a:lnTo>
                    <a:pt x="133" y="95"/>
                  </a:lnTo>
                  <a:lnTo>
                    <a:pt x="131" y="90"/>
                  </a:lnTo>
                  <a:lnTo>
                    <a:pt x="124" y="76"/>
                  </a:lnTo>
                  <a:lnTo>
                    <a:pt x="114" y="73"/>
                  </a:lnTo>
                  <a:lnTo>
                    <a:pt x="110" y="57"/>
                  </a:lnTo>
                  <a:lnTo>
                    <a:pt x="119" y="40"/>
                  </a:lnTo>
                  <a:lnTo>
                    <a:pt x="116" y="34"/>
                  </a:lnTo>
                  <a:lnTo>
                    <a:pt x="123" y="26"/>
                  </a:lnTo>
                  <a:lnTo>
                    <a:pt x="121" y="14"/>
                  </a:lnTo>
                  <a:lnTo>
                    <a:pt x="105" y="0"/>
                  </a:lnTo>
                  <a:lnTo>
                    <a:pt x="90" y="5"/>
                  </a:lnTo>
                  <a:lnTo>
                    <a:pt x="76" y="10"/>
                  </a:lnTo>
                  <a:lnTo>
                    <a:pt x="72" y="19"/>
                  </a:lnTo>
                  <a:lnTo>
                    <a:pt x="72" y="43"/>
                  </a:lnTo>
                  <a:lnTo>
                    <a:pt x="55" y="55"/>
                  </a:lnTo>
                  <a:lnTo>
                    <a:pt x="48" y="47"/>
                  </a:lnTo>
                  <a:lnTo>
                    <a:pt x="40" y="53"/>
                  </a:lnTo>
                  <a:lnTo>
                    <a:pt x="26" y="52"/>
                  </a:lnTo>
                  <a:lnTo>
                    <a:pt x="15" y="33"/>
                  </a:lnTo>
                  <a:lnTo>
                    <a:pt x="9" y="29"/>
                  </a:lnTo>
                  <a:lnTo>
                    <a:pt x="5" y="31"/>
                  </a:lnTo>
                  <a:lnTo>
                    <a:pt x="7" y="36"/>
                  </a:lnTo>
                  <a:lnTo>
                    <a:pt x="0" y="4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4" name="Freeform 100"/>
            <p:cNvSpPr>
              <a:spLocks/>
            </p:cNvSpPr>
            <p:nvPr/>
          </p:nvSpPr>
          <p:spPr bwMode="auto">
            <a:xfrm>
              <a:off x="5648325" y="4103688"/>
              <a:ext cx="119063" cy="88900"/>
            </a:xfrm>
            <a:custGeom>
              <a:avLst/>
              <a:gdLst/>
              <a:ahLst/>
              <a:cxnLst>
                <a:cxn ang="0">
                  <a:pos x="56" y="56"/>
                </a:cxn>
                <a:cxn ang="0">
                  <a:pos x="45" y="52"/>
                </a:cxn>
                <a:cxn ang="0">
                  <a:pos x="35" y="51"/>
                </a:cxn>
                <a:cxn ang="0">
                  <a:pos x="25" y="49"/>
                </a:cxn>
                <a:cxn ang="0">
                  <a:pos x="14" y="47"/>
                </a:cxn>
                <a:cxn ang="0">
                  <a:pos x="9" y="35"/>
                </a:cxn>
                <a:cxn ang="0">
                  <a:pos x="0" y="28"/>
                </a:cxn>
                <a:cxn ang="0">
                  <a:pos x="0" y="23"/>
                </a:cxn>
                <a:cxn ang="0">
                  <a:pos x="6" y="21"/>
                </a:cxn>
                <a:cxn ang="0">
                  <a:pos x="4" y="28"/>
                </a:cxn>
                <a:cxn ang="0">
                  <a:pos x="9" y="28"/>
                </a:cxn>
                <a:cxn ang="0">
                  <a:pos x="11" y="32"/>
                </a:cxn>
                <a:cxn ang="0">
                  <a:pos x="18" y="32"/>
                </a:cxn>
                <a:cxn ang="0">
                  <a:pos x="23" y="28"/>
                </a:cxn>
                <a:cxn ang="0">
                  <a:pos x="42" y="30"/>
                </a:cxn>
                <a:cxn ang="0">
                  <a:pos x="49" y="26"/>
                </a:cxn>
                <a:cxn ang="0">
                  <a:pos x="47" y="25"/>
                </a:cxn>
                <a:cxn ang="0">
                  <a:pos x="51" y="25"/>
                </a:cxn>
                <a:cxn ang="0">
                  <a:pos x="51" y="21"/>
                </a:cxn>
                <a:cxn ang="0">
                  <a:pos x="61" y="11"/>
                </a:cxn>
                <a:cxn ang="0">
                  <a:pos x="71" y="0"/>
                </a:cxn>
                <a:cxn ang="0">
                  <a:pos x="71" y="6"/>
                </a:cxn>
                <a:cxn ang="0">
                  <a:pos x="73" y="6"/>
                </a:cxn>
                <a:cxn ang="0">
                  <a:pos x="75" y="18"/>
                </a:cxn>
                <a:cxn ang="0">
                  <a:pos x="70" y="18"/>
                </a:cxn>
                <a:cxn ang="0">
                  <a:pos x="66" y="19"/>
                </a:cxn>
                <a:cxn ang="0">
                  <a:pos x="68" y="25"/>
                </a:cxn>
                <a:cxn ang="0">
                  <a:pos x="70" y="30"/>
                </a:cxn>
                <a:cxn ang="0">
                  <a:pos x="61" y="33"/>
                </a:cxn>
                <a:cxn ang="0">
                  <a:pos x="61" y="42"/>
                </a:cxn>
                <a:cxn ang="0">
                  <a:pos x="59" y="52"/>
                </a:cxn>
                <a:cxn ang="0">
                  <a:pos x="56" y="56"/>
                </a:cxn>
              </a:cxnLst>
              <a:rect l="0" t="0" r="r" b="b"/>
              <a:pathLst>
                <a:path w="75" h="56">
                  <a:moveTo>
                    <a:pt x="56" y="56"/>
                  </a:moveTo>
                  <a:lnTo>
                    <a:pt x="45" y="52"/>
                  </a:lnTo>
                  <a:lnTo>
                    <a:pt x="35" y="51"/>
                  </a:lnTo>
                  <a:lnTo>
                    <a:pt x="25" y="49"/>
                  </a:lnTo>
                  <a:lnTo>
                    <a:pt x="14" y="47"/>
                  </a:lnTo>
                  <a:lnTo>
                    <a:pt x="9" y="35"/>
                  </a:lnTo>
                  <a:lnTo>
                    <a:pt x="0" y="28"/>
                  </a:lnTo>
                  <a:lnTo>
                    <a:pt x="0" y="23"/>
                  </a:lnTo>
                  <a:lnTo>
                    <a:pt x="6" y="21"/>
                  </a:lnTo>
                  <a:lnTo>
                    <a:pt x="4" y="28"/>
                  </a:lnTo>
                  <a:lnTo>
                    <a:pt x="9" y="28"/>
                  </a:lnTo>
                  <a:lnTo>
                    <a:pt x="11" y="32"/>
                  </a:lnTo>
                  <a:lnTo>
                    <a:pt x="18" y="32"/>
                  </a:lnTo>
                  <a:lnTo>
                    <a:pt x="23" y="28"/>
                  </a:lnTo>
                  <a:lnTo>
                    <a:pt x="42" y="30"/>
                  </a:lnTo>
                  <a:lnTo>
                    <a:pt x="49" y="26"/>
                  </a:lnTo>
                  <a:lnTo>
                    <a:pt x="47" y="25"/>
                  </a:lnTo>
                  <a:lnTo>
                    <a:pt x="51" y="25"/>
                  </a:lnTo>
                  <a:lnTo>
                    <a:pt x="51" y="21"/>
                  </a:lnTo>
                  <a:lnTo>
                    <a:pt x="61" y="11"/>
                  </a:lnTo>
                  <a:lnTo>
                    <a:pt x="71" y="0"/>
                  </a:lnTo>
                  <a:lnTo>
                    <a:pt x="71" y="6"/>
                  </a:lnTo>
                  <a:lnTo>
                    <a:pt x="73" y="6"/>
                  </a:lnTo>
                  <a:lnTo>
                    <a:pt x="75" y="18"/>
                  </a:lnTo>
                  <a:lnTo>
                    <a:pt x="70" y="18"/>
                  </a:lnTo>
                  <a:lnTo>
                    <a:pt x="66" y="19"/>
                  </a:lnTo>
                  <a:lnTo>
                    <a:pt x="68" y="25"/>
                  </a:lnTo>
                  <a:lnTo>
                    <a:pt x="70" y="30"/>
                  </a:lnTo>
                  <a:lnTo>
                    <a:pt x="61" y="33"/>
                  </a:lnTo>
                  <a:lnTo>
                    <a:pt x="61" y="42"/>
                  </a:lnTo>
                  <a:lnTo>
                    <a:pt x="59" y="52"/>
                  </a:lnTo>
                  <a:lnTo>
                    <a:pt x="56" y="5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5" name="Freeform 101"/>
            <p:cNvSpPr>
              <a:spLocks/>
            </p:cNvSpPr>
            <p:nvPr/>
          </p:nvSpPr>
          <p:spPr bwMode="auto">
            <a:xfrm>
              <a:off x="5459413" y="4275138"/>
              <a:ext cx="233363" cy="147638"/>
            </a:xfrm>
            <a:custGeom>
              <a:avLst/>
              <a:gdLst/>
              <a:ahLst/>
              <a:cxnLst>
                <a:cxn ang="0">
                  <a:pos x="133" y="0"/>
                </a:cxn>
                <a:cxn ang="0">
                  <a:pos x="121" y="1"/>
                </a:cxn>
                <a:cxn ang="0">
                  <a:pos x="111" y="5"/>
                </a:cxn>
                <a:cxn ang="0">
                  <a:pos x="99" y="6"/>
                </a:cxn>
                <a:cxn ang="0">
                  <a:pos x="88" y="10"/>
                </a:cxn>
                <a:cxn ang="0">
                  <a:pos x="80" y="20"/>
                </a:cxn>
                <a:cxn ang="0">
                  <a:pos x="71" y="29"/>
                </a:cxn>
                <a:cxn ang="0">
                  <a:pos x="61" y="39"/>
                </a:cxn>
                <a:cxn ang="0">
                  <a:pos x="52" y="50"/>
                </a:cxn>
                <a:cxn ang="0">
                  <a:pos x="52" y="34"/>
                </a:cxn>
                <a:cxn ang="0">
                  <a:pos x="40" y="29"/>
                </a:cxn>
                <a:cxn ang="0">
                  <a:pos x="26" y="24"/>
                </a:cxn>
                <a:cxn ang="0">
                  <a:pos x="12" y="27"/>
                </a:cxn>
                <a:cxn ang="0">
                  <a:pos x="7" y="32"/>
                </a:cxn>
                <a:cxn ang="0">
                  <a:pos x="5" y="36"/>
                </a:cxn>
                <a:cxn ang="0">
                  <a:pos x="2" y="38"/>
                </a:cxn>
                <a:cxn ang="0">
                  <a:pos x="4" y="44"/>
                </a:cxn>
                <a:cxn ang="0">
                  <a:pos x="2" y="48"/>
                </a:cxn>
                <a:cxn ang="0">
                  <a:pos x="2" y="53"/>
                </a:cxn>
                <a:cxn ang="0">
                  <a:pos x="0" y="53"/>
                </a:cxn>
                <a:cxn ang="0">
                  <a:pos x="4" y="57"/>
                </a:cxn>
                <a:cxn ang="0">
                  <a:pos x="7" y="72"/>
                </a:cxn>
                <a:cxn ang="0">
                  <a:pos x="9" y="76"/>
                </a:cxn>
                <a:cxn ang="0">
                  <a:pos x="9" y="84"/>
                </a:cxn>
                <a:cxn ang="0">
                  <a:pos x="12" y="91"/>
                </a:cxn>
                <a:cxn ang="0">
                  <a:pos x="19" y="93"/>
                </a:cxn>
                <a:cxn ang="0">
                  <a:pos x="33" y="91"/>
                </a:cxn>
                <a:cxn ang="0">
                  <a:pos x="42" y="86"/>
                </a:cxn>
                <a:cxn ang="0">
                  <a:pos x="45" y="81"/>
                </a:cxn>
                <a:cxn ang="0">
                  <a:pos x="59" y="81"/>
                </a:cxn>
                <a:cxn ang="0">
                  <a:pos x="66" y="79"/>
                </a:cxn>
                <a:cxn ang="0">
                  <a:pos x="75" y="74"/>
                </a:cxn>
                <a:cxn ang="0">
                  <a:pos x="85" y="74"/>
                </a:cxn>
                <a:cxn ang="0">
                  <a:pos x="87" y="72"/>
                </a:cxn>
                <a:cxn ang="0">
                  <a:pos x="92" y="65"/>
                </a:cxn>
                <a:cxn ang="0">
                  <a:pos x="99" y="62"/>
                </a:cxn>
                <a:cxn ang="0">
                  <a:pos x="123" y="55"/>
                </a:cxn>
                <a:cxn ang="0">
                  <a:pos x="128" y="51"/>
                </a:cxn>
                <a:cxn ang="0">
                  <a:pos x="137" y="50"/>
                </a:cxn>
                <a:cxn ang="0">
                  <a:pos x="137" y="44"/>
                </a:cxn>
                <a:cxn ang="0">
                  <a:pos x="139" y="41"/>
                </a:cxn>
                <a:cxn ang="0">
                  <a:pos x="147" y="34"/>
                </a:cxn>
                <a:cxn ang="0">
                  <a:pos x="140" y="17"/>
                </a:cxn>
                <a:cxn ang="0">
                  <a:pos x="133" y="0"/>
                </a:cxn>
              </a:cxnLst>
              <a:rect l="0" t="0" r="r" b="b"/>
              <a:pathLst>
                <a:path w="147" h="93">
                  <a:moveTo>
                    <a:pt x="133" y="0"/>
                  </a:moveTo>
                  <a:lnTo>
                    <a:pt x="121" y="1"/>
                  </a:lnTo>
                  <a:lnTo>
                    <a:pt x="111" y="5"/>
                  </a:lnTo>
                  <a:lnTo>
                    <a:pt x="99" y="6"/>
                  </a:lnTo>
                  <a:lnTo>
                    <a:pt x="88" y="10"/>
                  </a:lnTo>
                  <a:lnTo>
                    <a:pt x="80" y="20"/>
                  </a:lnTo>
                  <a:lnTo>
                    <a:pt x="71" y="29"/>
                  </a:lnTo>
                  <a:lnTo>
                    <a:pt x="61" y="39"/>
                  </a:lnTo>
                  <a:lnTo>
                    <a:pt x="52" y="50"/>
                  </a:lnTo>
                  <a:lnTo>
                    <a:pt x="52" y="34"/>
                  </a:lnTo>
                  <a:lnTo>
                    <a:pt x="40" y="29"/>
                  </a:lnTo>
                  <a:lnTo>
                    <a:pt x="26" y="24"/>
                  </a:lnTo>
                  <a:lnTo>
                    <a:pt x="12" y="27"/>
                  </a:lnTo>
                  <a:lnTo>
                    <a:pt x="7" y="32"/>
                  </a:lnTo>
                  <a:lnTo>
                    <a:pt x="5" y="36"/>
                  </a:lnTo>
                  <a:lnTo>
                    <a:pt x="2" y="38"/>
                  </a:lnTo>
                  <a:lnTo>
                    <a:pt x="4" y="44"/>
                  </a:lnTo>
                  <a:lnTo>
                    <a:pt x="2" y="48"/>
                  </a:lnTo>
                  <a:lnTo>
                    <a:pt x="2" y="53"/>
                  </a:lnTo>
                  <a:lnTo>
                    <a:pt x="0" y="53"/>
                  </a:lnTo>
                  <a:lnTo>
                    <a:pt x="4" y="57"/>
                  </a:lnTo>
                  <a:lnTo>
                    <a:pt x="7" y="72"/>
                  </a:lnTo>
                  <a:lnTo>
                    <a:pt x="9" y="76"/>
                  </a:lnTo>
                  <a:lnTo>
                    <a:pt x="9" y="84"/>
                  </a:lnTo>
                  <a:lnTo>
                    <a:pt x="12" y="91"/>
                  </a:lnTo>
                  <a:lnTo>
                    <a:pt x="19" y="93"/>
                  </a:lnTo>
                  <a:lnTo>
                    <a:pt x="33" y="91"/>
                  </a:lnTo>
                  <a:lnTo>
                    <a:pt x="42" y="86"/>
                  </a:lnTo>
                  <a:lnTo>
                    <a:pt x="45" y="81"/>
                  </a:lnTo>
                  <a:lnTo>
                    <a:pt x="59" y="81"/>
                  </a:lnTo>
                  <a:lnTo>
                    <a:pt x="66" y="79"/>
                  </a:lnTo>
                  <a:lnTo>
                    <a:pt x="75" y="74"/>
                  </a:lnTo>
                  <a:lnTo>
                    <a:pt x="85" y="74"/>
                  </a:lnTo>
                  <a:lnTo>
                    <a:pt x="87" y="72"/>
                  </a:lnTo>
                  <a:lnTo>
                    <a:pt x="92" y="65"/>
                  </a:lnTo>
                  <a:lnTo>
                    <a:pt x="99" y="62"/>
                  </a:lnTo>
                  <a:lnTo>
                    <a:pt x="123" y="55"/>
                  </a:lnTo>
                  <a:lnTo>
                    <a:pt x="128" y="51"/>
                  </a:lnTo>
                  <a:lnTo>
                    <a:pt x="137" y="50"/>
                  </a:lnTo>
                  <a:lnTo>
                    <a:pt x="137" y="44"/>
                  </a:lnTo>
                  <a:lnTo>
                    <a:pt x="139" y="41"/>
                  </a:lnTo>
                  <a:lnTo>
                    <a:pt x="147" y="34"/>
                  </a:lnTo>
                  <a:lnTo>
                    <a:pt x="140" y="17"/>
                  </a:lnTo>
                  <a:lnTo>
                    <a:pt x="13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6" name="Freeform 102"/>
            <p:cNvSpPr>
              <a:spLocks/>
            </p:cNvSpPr>
            <p:nvPr/>
          </p:nvSpPr>
          <p:spPr bwMode="auto">
            <a:xfrm>
              <a:off x="5180013" y="4935538"/>
              <a:ext cx="238125" cy="384175"/>
            </a:xfrm>
            <a:custGeom>
              <a:avLst/>
              <a:gdLst/>
              <a:ahLst/>
              <a:cxnLst>
                <a:cxn ang="0">
                  <a:pos x="66" y="29"/>
                </a:cxn>
                <a:cxn ang="0">
                  <a:pos x="79" y="17"/>
                </a:cxn>
                <a:cxn ang="0">
                  <a:pos x="90" y="19"/>
                </a:cxn>
                <a:cxn ang="0">
                  <a:pos x="107" y="17"/>
                </a:cxn>
                <a:cxn ang="0">
                  <a:pos x="117" y="12"/>
                </a:cxn>
                <a:cxn ang="0">
                  <a:pos x="126" y="14"/>
                </a:cxn>
                <a:cxn ang="0">
                  <a:pos x="147" y="3"/>
                </a:cxn>
                <a:cxn ang="0">
                  <a:pos x="147" y="3"/>
                </a:cxn>
                <a:cxn ang="0">
                  <a:pos x="150" y="9"/>
                </a:cxn>
                <a:cxn ang="0">
                  <a:pos x="145" y="35"/>
                </a:cxn>
                <a:cxn ang="0">
                  <a:pos x="145" y="38"/>
                </a:cxn>
                <a:cxn ang="0">
                  <a:pos x="147" y="55"/>
                </a:cxn>
                <a:cxn ang="0">
                  <a:pos x="147" y="59"/>
                </a:cxn>
                <a:cxn ang="0">
                  <a:pos x="149" y="62"/>
                </a:cxn>
                <a:cxn ang="0">
                  <a:pos x="147" y="71"/>
                </a:cxn>
                <a:cxn ang="0">
                  <a:pos x="138" y="83"/>
                </a:cxn>
                <a:cxn ang="0">
                  <a:pos x="136" y="86"/>
                </a:cxn>
                <a:cxn ang="0">
                  <a:pos x="126" y="93"/>
                </a:cxn>
                <a:cxn ang="0">
                  <a:pos x="114" y="98"/>
                </a:cxn>
                <a:cxn ang="0">
                  <a:pos x="95" y="111"/>
                </a:cxn>
                <a:cxn ang="0">
                  <a:pos x="90" y="114"/>
                </a:cxn>
                <a:cxn ang="0">
                  <a:pos x="86" y="123"/>
                </a:cxn>
                <a:cxn ang="0">
                  <a:pos x="85" y="121"/>
                </a:cxn>
                <a:cxn ang="0">
                  <a:pos x="67" y="138"/>
                </a:cxn>
                <a:cxn ang="0">
                  <a:pos x="64" y="149"/>
                </a:cxn>
                <a:cxn ang="0">
                  <a:pos x="69" y="155"/>
                </a:cxn>
                <a:cxn ang="0">
                  <a:pos x="74" y="173"/>
                </a:cxn>
                <a:cxn ang="0">
                  <a:pos x="76" y="188"/>
                </a:cxn>
                <a:cxn ang="0">
                  <a:pos x="73" y="204"/>
                </a:cxn>
                <a:cxn ang="0">
                  <a:pos x="74" y="202"/>
                </a:cxn>
                <a:cxn ang="0">
                  <a:pos x="66" y="213"/>
                </a:cxn>
                <a:cxn ang="0">
                  <a:pos x="38" y="225"/>
                </a:cxn>
                <a:cxn ang="0">
                  <a:pos x="38" y="235"/>
                </a:cxn>
                <a:cxn ang="0">
                  <a:pos x="38" y="242"/>
                </a:cxn>
                <a:cxn ang="0">
                  <a:pos x="28" y="228"/>
                </a:cxn>
                <a:cxn ang="0">
                  <a:pos x="21" y="180"/>
                </a:cxn>
                <a:cxn ang="0">
                  <a:pos x="28" y="166"/>
                </a:cxn>
                <a:cxn ang="0">
                  <a:pos x="36" y="124"/>
                </a:cxn>
                <a:cxn ang="0">
                  <a:pos x="41" y="102"/>
                </a:cxn>
                <a:cxn ang="0">
                  <a:pos x="36" y="88"/>
                </a:cxn>
                <a:cxn ang="0">
                  <a:pos x="3" y="79"/>
                </a:cxn>
                <a:cxn ang="0">
                  <a:pos x="0" y="67"/>
                </a:cxn>
                <a:cxn ang="0">
                  <a:pos x="21" y="60"/>
                </a:cxn>
                <a:cxn ang="0">
                  <a:pos x="43" y="52"/>
                </a:cxn>
                <a:cxn ang="0">
                  <a:pos x="60" y="59"/>
                </a:cxn>
                <a:cxn ang="0">
                  <a:pos x="64" y="71"/>
                </a:cxn>
                <a:cxn ang="0">
                  <a:pos x="62" y="85"/>
                </a:cxn>
                <a:cxn ang="0">
                  <a:pos x="71" y="97"/>
                </a:cxn>
                <a:cxn ang="0">
                  <a:pos x="74" y="92"/>
                </a:cxn>
                <a:cxn ang="0">
                  <a:pos x="74" y="85"/>
                </a:cxn>
                <a:cxn ang="0">
                  <a:pos x="83" y="73"/>
                </a:cxn>
                <a:cxn ang="0">
                  <a:pos x="83" y="66"/>
                </a:cxn>
                <a:cxn ang="0">
                  <a:pos x="67" y="45"/>
                </a:cxn>
              </a:cxnLst>
              <a:rect l="0" t="0" r="r" b="b"/>
              <a:pathLst>
                <a:path w="150" h="242">
                  <a:moveTo>
                    <a:pt x="67" y="45"/>
                  </a:moveTo>
                  <a:lnTo>
                    <a:pt x="66" y="29"/>
                  </a:lnTo>
                  <a:lnTo>
                    <a:pt x="69" y="17"/>
                  </a:lnTo>
                  <a:lnTo>
                    <a:pt x="79" y="17"/>
                  </a:lnTo>
                  <a:lnTo>
                    <a:pt x="85" y="16"/>
                  </a:lnTo>
                  <a:lnTo>
                    <a:pt x="90" y="19"/>
                  </a:lnTo>
                  <a:lnTo>
                    <a:pt x="97" y="17"/>
                  </a:lnTo>
                  <a:lnTo>
                    <a:pt x="107" y="17"/>
                  </a:lnTo>
                  <a:lnTo>
                    <a:pt x="111" y="14"/>
                  </a:lnTo>
                  <a:lnTo>
                    <a:pt x="117" y="12"/>
                  </a:lnTo>
                  <a:lnTo>
                    <a:pt x="121" y="14"/>
                  </a:lnTo>
                  <a:lnTo>
                    <a:pt x="126" y="14"/>
                  </a:lnTo>
                  <a:lnTo>
                    <a:pt x="140" y="9"/>
                  </a:lnTo>
                  <a:lnTo>
                    <a:pt x="147" y="3"/>
                  </a:lnTo>
                  <a:lnTo>
                    <a:pt x="147" y="0"/>
                  </a:lnTo>
                  <a:lnTo>
                    <a:pt x="147" y="3"/>
                  </a:lnTo>
                  <a:lnTo>
                    <a:pt x="150" y="3"/>
                  </a:lnTo>
                  <a:lnTo>
                    <a:pt x="150" y="9"/>
                  </a:lnTo>
                  <a:lnTo>
                    <a:pt x="145" y="21"/>
                  </a:lnTo>
                  <a:lnTo>
                    <a:pt x="145" y="35"/>
                  </a:lnTo>
                  <a:lnTo>
                    <a:pt x="145" y="36"/>
                  </a:lnTo>
                  <a:lnTo>
                    <a:pt x="145" y="38"/>
                  </a:lnTo>
                  <a:lnTo>
                    <a:pt x="145" y="55"/>
                  </a:lnTo>
                  <a:lnTo>
                    <a:pt x="147" y="55"/>
                  </a:lnTo>
                  <a:lnTo>
                    <a:pt x="149" y="57"/>
                  </a:lnTo>
                  <a:lnTo>
                    <a:pt x="147" y="59"/>
                  </a:lnTo>
                  <a:lnTo>
                    <a:pt x="149" y="59"/>
                  </a:lnTo>
                  <a:lnTo>
                    <a:pt x="149" y="62"/>
                  </a:lnTo>
                  <a:lnTo>
                    <a:pt x="145" y="69"/>
                  </a:lnTo>
                  <a:lnTo>
                    <a:pt x="147" y="71"/>
                  </a:lnTo>
                  <a:lnTo>
                    <a:pt x="147" y="74"/>
                  </a:lnTo>
                  <a:lnTo>
                    <a:pt x="138" y="83"/>
                  </a:lnTo>
                  <a:lnTo>
                    <a:pt x="135" y="85"/>
                  </a:lnTo>
                  <a:lnTo>
                    <a:pt x="136" y="86"/>
                  </a:lnTo>
                  <a:lnTo>
                    <a:pt x="135" y="88"/>
                  </a:lnTo>
                  <a:lnTo>
                    <a:pt x="126" y="93"/>
                  </a:lnTo>
                  <a:lnTo>
                    <a:pt x="124" y="97"/>
                  </a:lnTo>
                  <a:lnTo>
                    <a:pt x="114" y="98"/>
                  </a:lnTo>
                  <a:lnTo>
                    <a:pt x="104" y="104"/>
                  </a:lnTo>
                  <a:lnTo>
                    <a:pt x="95" y="111"/>
                  </a:lnTo>
                  <a:lnTo>
                    <a:pt x="95" y="112"/>
                  </a:lnTo>
                  <a:lnTo>
                    <a:pt x="90" y="114"/>
                  </a:lnTo>
                  <a:lnTo>
                    <a:pt x="92" y="116"/>
                  </a:lnTo>
                  <a:lnTo>
                    <a:pt x="86" y="123"/>
                  </a:lnTo>
                  <a:lnTo>
                    <a:pt x="85" y="123"/>
                  </a:lnTo>
                  <a:lnTo>
                    <a:pt x="85" y="121"/>
                  </a:lnTo>
                  <a:lnTo>
                    <a:pt x="83" y="124"/>
                  </a:lnTo>
                  <a:lnTo>
                    <a:pt x="67" y="138"/>
                  </a:lnTo>
                  <a:lnTo>
                    <a:pt x="64" y="138"/>
                  </a:lnTo>
                  <a:lnTo>
                    <a:pt x="64" y="149"/>
                  </a:lnTo>
                  <a:lnTo>
                    <a:pt x="69" y="154"/>
                  </a:lnTo>
                  <a:lnTo>
                    <a:pt x="69" y="155"/>
                  </a:lnTo>
                  <a:lnTo>
                    <a:pt x="74" y="173"/>
                  </a:lnTo>
                  <a:lnTo>
                    <a:pt x="74" y="173"/>
                  </a:lnTo>
                  <a:lnTo>
                    <a:pt x="76" y="173"/>
                  </a:lnTo>
                  <a:lnTo>
                    <a:pt x="76" y="188"/>
                  </a:lnTo>
                  <a:lnTo>
                    <a:pt x="73" y="200"/>
                  </a:lnTo>
                  <a:lnTo>
                    <a:pt x="73" y="204"/>
                  </a:lnTo>
                  <a:lnTo>
                    <a:pt x="76" y="199"/>
                  </a:lnTo>
                  <a:lnTo>
                    <a:pt x="74" y="202"/>
                  </a:lnTo>
                  <a:lnTo>
                    <a:pt x="69" y="211"/>
                  </a:lnTo>
                  <a:lnTo>
                    <a:pt x="66" y="213"/>
                  </a:lnTo>
                  <a:lnTo>
                    <a:pt x="48" y="219"/>
                  </a:lnTo>
                  <a:lnTo>
                    <a:pt x="38" y="225"/>
                  </a:lnTo>
                  <a:lnTo>
                    <a:pt x="33" y="232"/>
                  </a:lnTo>
                  <a:lnTo>
                    <a:pt x="38" y="235"/>
                  </a:lnTo>
                  <a:lnTo>
                    <a:pt x="40" y="233"/>
                  </a:lnTo>
                  <a:lnTo>
                    <a:pt x="38" y="242"/>
                  </a:lnTo>
                  <a:lnTo>
                    <a:pt x="28" y="242"/>
                  </a:lnTo>
                  <a:lnTo>
                    <a:pt x="28" y="228"/>
                  </a:lnTo>
                  <a:lnTo>
                    <a:pt x="26" y="204"/>
                  </a:lnTo>
                  <a:lnTo>
                    <a:pt x="21" y="180"/>
                  </a:lnTo>
                  <a:lnTo>
                    <a:pt x="22" y="171"/>
                  </a:lnTo>
                  <a:lnTo>
                    <a:pt x="28" y="166"/>
                  </a:lnTo>
                  <a:lnTo>
                    <a:pt x="40" y="140"/>
                  </a:lnTo>
                  <a:lnTo>
                    <a:pt x="36" y="124"/>
                  </a:lnTo>
                  <a:lnTo>
                    <a:pt x="41" y="114"/>
                  </a:lnTo>
                  <a:lnTo>
                    <a:pt x="41" y="102"/>
                  </a:lnTo>
                  <a:lnTo>
                    <a:pt x="38" y="90"/>
                  </a:lnTo>
                  <a:lnTo>
                    <a:pt x="36" y="88"/>
                  </a:lnTo>
                  <a:lnTo>
                    <a:pt x="17" y="81"/>
                  </a:lnTo>
                  <a:lnTo>
                    <a:pt x="3" y="79"/>
                  </a:lnTo>
                  <a:lnTo>
                    <a:pt x="3" y="74"/>
                  </a:lnTo>
                  <a:lnTo>
                    <a:pt x="0" y="67"/>
                  </a:lnTo>
                  <a:lnTo>
                    <a:pt x="10" y="64"/>
                  </a:lnTo>
                  <a:lnTo>
                    <a:pt x="21" y="60"/>
                  </a:lnTo>
                  <a:lnTo>
                    <a:pt x="33" y="55"/>
                  </a:lnTo>
                  <a:lnTo>
                    <a:pt x="43" y="52"/>
                  </a:lnTo>
                  <a:lnTo>
                    <a:pt x="50" y="60"/>
                  </a:lnTo>
                  <a:lnTo>
                    <a:pt x="60" y="59"/>
                  </a:lnTo>
                  <a:lnTo>
                    <a:pt x="62" y="60"/>
                  </a:lnTo>
                  <a:lnTo>
                    <a:pt x="64" y="71"/>
                  </a:lnTo>
                  <a:lnTo>
                    <a:pt x="60" y="79"/>
                  </a:lnTo>
                  <a:lnTo>
                    <a:pt x="62" y="85"/>
                  </a:lnTo>
                  <a:lnTo>
                    <a:pt x="73" y="93"/>
                  </a:lnTo>
                  <a:lnTo>
                    <a:pt x="71" y="97"/>
                  </a:lnTo>
                  <a:lnTo>
                    <a:pt x="74" y="97"/>
                  </a:lnTo>
                  <a:lnTo>
                    <a:pt x="74" y="92"/>
                  </a:lnTo>
                  <a:lnTo>
                    <a:pt x="73" y="88"/>
                  </a:lnTo>
                  <a:lnTo>
                    <a:pt x="74" y="85"/>
                  </a:lnTo>
                  <a:lnTo>
                    <a:pt x="81" y="81"/>
                  </a:lnTo>
                  <a:lnTo>
                    <a:pt x="83" y="73"/>
                  </a:lnTo>
                  <a:lnTo>
                    <a:pt x="81" y="69"/>
                  </a:lnTo>
                  <a:lnTo>
                    <a:pt x="83" y="66"/>
                  </a:lnTo>
                  <a:lnTo>
                    <a:pt x="81" y="60"/>
                  </a:lnTo>
                  <a:lnTo>
                    <a:pt x="67" y="4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7" name="Freeform 103"/>
            <p:cNvSpPr>
              <a:spLocks/>
            </p:cNvSpPr>
            <p:nvPr/>
          </p:nvSpPr>
          <p:spPr bwMode="auto">
            <a:xfrm>
              <a:off x="5240338" y="4913313"/>
              <a:ext cx="71438" cy="176213"/>
            </a:xfrm>
            <a:custGeom>
              <a:avLst/>
              <a:gdLst/>
              <a:ahLst/>
              <a:cxnLst>
                <a:cxn ang="0">
                  <a:pos x="29" y="59"/>
                </a:cxn>
                <a:cxn ang="0">
                  <a:pos x="29" y="62"/>
                </a:cxn>
                <a:cxn ang="0">
                  <a:pos x="33" y="64"/>
                </a:cxn>
                <a:cxn ang="0">
                  <a:pos x="35" y="73"/>
                </a:cxn>
                <a:cxn ang="0">
                  <a:pos x="29" y="68"/>
                </a:cxn>
                <a:cxn ang="0">
                  <a:pos x="29" y="69"/>
                </a:cxn>
                <a:cxn ang="0">
                  <a:pos x="26" y="68"/>
                </a:cxn>
                <a:cxn ang="0">
                  <a:pos x="26" y="62"/>
                </a:cxn>
                <a:cxn ang="0">
                  <a:pos x="22" y="59"/>
                </a:cxn>
                <a:cxn ang="0">
                  <a:pos x="21" y="49"/>
                </a:cxn>
                <a:cxn ang="0">
                  <a:pos x="17" y="42"/>
                </a:cxn>
                <a:cxn ang="0">
                  <a:pos x="21" y="33"/>
                </a:cxn>
                <a:cxn ang="0">
                  <a:pos x="21" y="14"/>
                </a:cxn>
                <a:cxn ang="0">
                  <a:pos x="16" y="9"/>
                </a:cxn>
                <a:cxn ang="0">
                  <a:pos x="17" y="4"/>
                </a:cxn>
                <a:cxn ang="0">
                  <a:pos x="16" y="2"/>
                </a:cxn>
                <a:cxn ang="0">
                  <a:pos x="10" y="4"/>
                </a:cxn>
                <a:cxn ang="0">
                  <a:pos x="3" y="0"/>
                </a:cxn>
                <a:cxn ang="0">
                  <a:pos x="3" y="4"/>
                </a:cxn>
                <a:cxn ang="0">
                  <a:pos x="7" y="4"/>
                </a:cxn>
                <a:cxn ang="0">
                  <a:pos x="9" y="5"/>
                </a:cxn>
                <a:cxn ang="0">
                  <a:pos x="14" y="17"/>
                </a:cxn>
                <a:cxn ang="0">
                  <a:pos x="9" y="21"/>
                </a:cxn>
                <a:cxn ang="0">
                  <a:pos x="7" y="31"/>
                </a:cxn>
                <a:cxn ang="0">
                  <a:pos x="7" y="40"/>
                </a:cxn>
                <a:cxn ang="0">
                  <a:pos x="10" y="43"/>
                </a:cxn>
                <a:cxn ang="0">
                  <a:pos x="5" y="47"/>
                </a:cxn>
                <a:cxn ang="0">
                  <a:pos x="3" y="54"/>
                </a:cxn>
                <a:cxn ang="0">
                  <a:pos x="0" y="61"/>
                </a:cxn>
                <a:cxn ang="0">
                  <a:pos x="3" y="66"/>
                </a:cxn>
                <a:cxn ang="0">
                  <a:pos x="5" y="66"/>
                </a:cxn>
                <a:cxn ang="0">
                  <a:pos x="12" y="74"/>
                </a:cxn>
                <a:cxn ang="0">
                  <a:pos x="22" y="73"/>
                </a:cxn>
                <a:cxn ang="0">
                  <a:pos x="24" y="74"/>
                </a:cxn>
                <a:cxn ang="0">
                  <a:pos x="26" y="85"/>
                </a:cxn>
                <a:cxn ang="0">
                  <a:pos x="22" y="93"/>
                </a:cxn>
                <a:cxn ang="0">
                  <a:pos x="24" y="99"/>
                </a:cxn>
                <a:cxn ang="0">
                  <a:pos x="35" y="107"/>
                </a:cxn>
                <a:cxn ang="0">
                  <a:pos x="33" y="111"/>
                </a:cxn>
                <a:cxn ang="0">
                  <a:pos x="36" y="111"/>
                </a:cxn>
                <a:cxn ang="0">
                  <a:pos x="36" y="106"/>
                </a:cxn>
                <a:cxn ang="0">
                  <a:pos x="35" y="102"/>
                </a:cxn>
                <a:cxn ang="0">
                  <a:pos x="36" y="99"/>
                </a:cxn>
                <a:cxn ang="0">
                  <a:pos x="43" y="95"/>
                </a:cxn>
                <a:cxn ang="0">
                  <a:pos x="45" y="87"/>
                </a:cxn>
                <a:cxn ang="0">
                  <a:pos x="43" y="83"/>
                </a:cxn>
                <a:cxn ang="0">
                  <a:pos x="45" y="80"/>
                </a:cxn>
                <a:cxn ang="0">
                  <a:pos x="43" y="74"/>
                </a:cxn>
                <a:cxn ang="0">
                  <a:pos x="29" y="59"/>
                </a:cxn>
              </a:cxnLst>
              <a:rect l="0" t="0" r="r" b="b"/>
              <a:pathLst>
                <a:path w="45" h="111">
                  <a:moveTo>
                    <a:pt x="29" y="59"/>
                  </a:moveTo>
                  <a:lnTo>
                    <a:pt x="29" y="62"/>
                  </a:lnTo>
                  <a:lnTo>
                    <a:pt x="33" y="64"/>
                  </a:lnTo>
                  <a:lnTo>
                    <a:pt x="35" y="73"/>
                  </a:lnTo>
                  <a:lnTo>
                    <a:pt x="29" y="68"/>
                  </a:lnTo>
                  <a:lnTo>
                    <a:pt x="29" y="69"/>
                  </a:lnTo>
                  <a:lnTo>
                    <a:pt x="26" y="68"/>
                  </a:lnTo>
                  <a:lnTo>
                    <a:pt x="26" y="62"/>
                  </a:lnTo>
                  <a:lnTo>
                    <a:pt x="22" y="59"/>
                  </a:lnTo>
                  <a:lnTo>
                    <a:pt x="21" y="49"/>
                  </a:lnTo>
                  <a:lnTo>
                    <a:pt x="17" y="42"/>
                  </a:lnTo>
                  <a:lnTo>
                    <a:pt x="21" y="33"/>
                  </a:lnTo>
                  <a:lnTo>
                    <a:pt x="21" y="14"/>
                  </a:lnTo>
                  <a:lnTo>
                    <a:pt x="16" y="9"/>
                  </a:lnTo>
                  <a:lnTo>
                    <a:pt x="17" y="4"/>
                  </a:lnTo>
                  <a:lnTo>
                    <a:pt x="16" y="2"/>
                  </a:lnTo>
                  <a:lnTo>
                    <a:pt x="10" y="4"/>
                  </a:lnTo>
                  <a:lnTo>
                    <a:pt x="3" y="0"/>
                  </a:lnTo>
                  <a:lnTo>
                    <a:pt x="3" y="4"/>
                  </a:lnTo>
                  <a:lnTo>
                    <a:pt x="7" y="4"/>
                  </a:lnTo>
                  <a:lnTo>
                    <a:pt x="9" y="5"/>
                  </a:lnTo>
                  <a:lnTo>
                    <a:pt x="14" y="17"/>
                  </a:lnTo>
                  <a:lnTo>
                    <a:pt x="9" y="21"/>
                  </a:lnTo>
                  <a:lnTo>
                    <a:pt x="7" y="31"/>
                  </a:lnTo>
                  <a:lnTo>
                    <a:pt x="7" y="40"/>
                  </a:lnTo>
                  <a:lnTo>
                    <a:pt x="10" y="43"/>
                  </a:lnTo>
                  <a:lnTo>
                    <a:pt x="5" y="47"/>
                  </a:lnTo>
                  <a:lnTo>
                    <a:pt x="3" y="54"/>
                  </a:lnTo>
                  <a:lnTo>
                    <a:pt x="0" y="61"/>
                  </a:lnTo>
                  <a:lnTo>
                    <a:pt x="3" y="66"/>
                  </a:lnTo>
                  <a:lnTo>
                    <a:pt x="5" y="66"/>
                  </a:lnTo>
                  <a:lnTo>
                    <a:pt x="12" y="74"/>
                  </a:lnTo>
                  <a:lnTo>
                    <a:pt x="22" y="73"/>
                  </a:lnTo>
                  <a:lnTo>
                    <a:pt x="24" y="74"/>
                  </a:lnTo>
                  <a:lnTo>
                    <a:pt x="26" y="85"/>
                  </a:lnTo>
                  <a:lnTo>
                    <a:pt x="22" y="93"/>
                  </a:lnTo>
                  <a:lnTo>
                    <a:pt x="24" y="99"/>
                  </a:lnTo>
                  <a:lnTo>
                    <a:pt x="35" y="107"/>
                  </a:lnTo>
                  <a:lnTo>
                    <a:pt x="33" y="111"/>
                  </a:lnTo>
                  <a:lnTo>
                    <a:pt x="36" y="111"/>
                  </a:lnTo>
                  <a:lnTo>
                    <a:pt x="36" y="106"/>
                  </a:lnTo>
                  <a:lnTo>
                    <a:pt x="35" y="102"/>
                  </a:lnTo>
                  <a:lnTo>
                    <a:pt x="36" y="99"/>
                  </a:lnTo>
                  <a:lnTo>
                    <a:pt x="43" y="95"/>
                  </a:lnTo>
                  <a:lnTo>
                    <a:pt x="45" y="87"/>
                  </a:lnTo>
                  <a:lnTo>
                    <a:pt x="43" y="83"/>
                  </a:lnTo>
                  <a:lnTo>
                    <a:pt x="45" y="80"/>
                  </a:lnTo>
                  <a:lnTo>
                    <a:pt x="43" y="74"/>
                  </a:lnTo>
                  <a:lnTo>
                    <a:pt x="29" y="5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8" name="Freeform 104"/>
            <p:cNvSpPr>
              <a:spLocks/>
            </p:cNvSpPr>
            <p:nvPr/>
          </p:nvSpPr>
          <p:spPr bwMode="auto">
            <a:xfrm>
              <a:off x="5267325" y="4600576"/>
              <a:ext cx="179388" cy="206375"/>
            </a:xfrm>
            <a:custGeom>
              <a:avLst/>
              <a:gdLst/>
              <a:ahLst/>
              <a:cxnLst>
                <a:cxn ang="0">
                  <a:pos x="4" y="78"/>
                </a:cxn>
                <a:cxn ang="0">
                  <a:pos x="2" y="76"/>
                </a:cxn>
                <a:cxn ang="0">
                  <a:pos x="4" y="73"/>
                </a:cxn>
                <a:cxn ang="0">
                  <a:pos x="7" y="73"/>
                </a:cxn>
                <a:cxn ang="0">
                  <a:pos x="9" y="71"/>
                </a:cxn>
                <a:cxn ang="0">
                  <a:pos x="12" y="69"/>
                </a:cxn>
                <a:cxn ang="0">
                  <a:pos x="12" y="69"/>
                </a:cxn>
                <a:cxn ang="0">
                  <a:pos x="9" y="69"/>
                </a:cxn>
                <a:cxn ang="0">
                  <a:pos x="7" y="69"/>
                </a:cxn>
                <a:cxn ang="0">
                  <a:pos x="5" y="69"/>
                </a:cxn>
                <a:cxn ang="0">
                  <a:pos x="4" y="69"/>
                </a:cxn>
                <a:cxn ang="0">
                  <a:pos x="2" y="68"/>
                </a:cxn>
                <a:cxn ang="0">
                  <a:pos x="0" y="66"/>
                </a:cxn>
                <a:cxn ang="0">
                  <a:pos x="0" y="62"/>
                </a:cxn>
                <a:cxn ang="0">
                  <a:pos x="0" y="62"/>
                </a:cxn>
                <a:cxn ang="0">
                  <a:pos x="14" y="43"/>
                </a:cxn>
                <a:cxn ang="0">
                  <a:pos x="16" y="35"/>
                </a:cxn>
                <a:cxn ang="0">
                  <a:pos x="14" y="26"/>
                </a:cxn>
                <a:cxn ang="0">
                  <a:pos x="7" y="21"/>
                </a:cxn>
                <a:cxn ang="0">
                  <a:pos x="5" y="11"/>
                </a:cxn>
                <a:cxn ang="0">
                  <a:pos x="0" y="7"/>
                </a:cxn>
                <a:cxn ang="0">
                  <a:pos x="7" y="0"/>
                </a:cxn>
                <a:cxn ang="0">
                  <a:pos x="26" y="0"/>
                </a:cxn>
                <a:cxn ang="0">
                  <a:pos x="38" y="2"/>
                </a:cxn>
                <a:cxn ang="0">
                  <a:pos x="56" y="12"/>
                </a:cxn>
                <a:cxn ang="0">
                  <a:pos x="71" y="16"/>
                </a:cxn>
                <a:cxn ang="0">
                  <a:pos x="76" y="16"/>
                </a:cxn>
                <a:cxn ang="0">
                  <a:pos x="83" y="12"/>
                </a:cxn>
                <a:cxn ang="0">
                  <a:pos x="87" y="9"/>
                </a:cxn>
                <a:cxn ang="0">
                  <a:pos x="97" y="5"/>
                </a:cxn>
                <a:cxn ang="0">
                  <a:pos x="106" y="11"/>
                </a:cxn>
                <a:cxn ang="0">
                  <a:pos x="113" y="11"/>
                </a:cxn>
                <a:cxn ang="0">
                  <a:pos x="106" y="19"/>
                </a:cxn>
                <a:cxn ang="0">
                  <a:pos x="100" y="26"/>
                </a:cxn>
                <a:cxn ang="0">
                  <a:pos x="100" y="38"/>
                </a:cxn>
                <a:cxn ang="0">
                  <a:pos x="100" y="52"/>
                </a:cxn>
                <a:cxn ang="0">
                  <a:pos x="100" y="64"/>
                </a:cxn>
                <a:cxn ang="0">
                  <a:pos x="100" y="78"/>
                </a:cxn>
                <a:cxn ang="0">
                  <a:pos x="107" y="88"/>
                </a:cxn>
                <a:cxn ang="0">
                  <a:pos x="104" y="92"/>
                </a:cxn>
                <a:cxn ang="0">
                  <a:pos x="100" y="93"/>
                </a:cxn>
                <a:cxn ang="0">
                  <a:pos x="97" y="99"/>
                </a:cxn>
                <a:cxn ang="0">
                  <a:pos x="94" y="100"/>
                </a:cxn>
                <a:cxn ang="0">
                  <a:pos x="90" y="102"/>
                </a:cxn>
                <a:cxn ang="0">
                  <a:pos x="81" y="126"/>
                </a:cxn>
                <a:cxn ang="0">
                  <a:pos x="76" y="130"/>
                </a:cxn>
                <a:cxn ang="0">
                  <a:pos x="57" y="118"/>
                </a:cxn>
                <a:cxn ang="0">
                  <a:pos x="54" y="107"/>
                </a:cxn>
                <a:cxn ang="0">
                  <a:pos x="4" y="78"/>
                </a:cxn>
                <a:cxn ang="0">
                  <a:pos x="4" y="78"/>
                </a:cxn>
              </a:cxnLst>
              <a:rect l="0" t="0" r="r" b="b"/>
              <a:pathLst>
                <a:path w="113" h="130">
                  <a:moveTo>
                    <a:pt x="4" y="78"/>
                  </a:moveTo>
                  <a:lnTo>
                    <a:pt x="2" y="76"/>
                  </a:lnTo>
                  <a:lnTo>
                    <a:pt x="4" y="73"/>
                  </a:lnTo>
                  <a:lnTo>
                    <a:pt x="7" y="73"/>
                  </a:lnTo>
                  <a:lnTo>
                    <a:pt x="9" y="71"/>
                  </a:lnTo>
                  <a:lnTo>
                    <a:pt x="12" y="69"/>
                  </a:lnTo>
                  <a:lnTo>
                    <a:pt x="12" y="69"/>
                  </a:lnTo>
                  <a:lnTo>
                    <a:pt x="9" y="69"/>
                  </a:lnTo>
                  <a:lnTo>
                    <a:pt x="7" y="69"/>
                  </a:lnTo>
                  <a:lnTo>
                    <a:pt x="5" y="69"/>
                  </a:lnTo>
                  <a:lnTo>
                    <a:pt x="4" y="69"/>
                  </a:lnTo>
                  <a:lnTo>
                    <a:pt x="2" y="68"/>
                  </a:lnTo>
                  <a:lnTo>
                    <a:pt x="0" y="66"/>
                  </a:lnTo>
                  <a:lnTo>
                    <a:pt x="0" y="62"/>
                  </a:lnTo>
                  <a:lnTo>
                    <a:pt x="0" y="62"/>
                  </a:lnTo>
                  <a:lnTo>
                    <a:pt x="14" y="43"/>
                  </a:lnTo>
                  <a:lnTo>
                    <a:pt x="16" y="35"/>
                  </a:lnTo>
                  <a:lnTo>
                    <a:pt x="14" y="26"/>
                  </a:lnTo>
                  <a:lnTo>
                    <a:pt x="7" y="21"/>
                  </a:lnTo>
                  <a:lnTo>
                    <a:pt x="5" y="11"/>
                  </a:lnTo>
                  <a:lnTo>
                    <a:pt x="0" y="7"/>
                  </a:lnTo>
                  <a:lnTo>
                    <a:pt x="7" y="0"/>
                  </a:lnTo>
                  <a:lnTo>
                    <a:pt x="26" y="0"/>
                  </a:lnTo>
                  <a:lnTo>
                    <a:pt x="38" y="2"/>
                  </a:lnTo>
                  <a:lnTo>
                    <a:pt x="56" y="12"/>
                  </a:lnTo>
                  <a:lnTo>
                    <a:pt x="71" y="16"/>
                  </a:lnTo>
                  <a:lnTo>
                    <a:pt x="76" y="16"/>
                  </a:lnTo>
                  <a:lnTo>
                    <a:pt x="83" y="12"/>
                  </a:lnTo>
                  <a:lnTo>
                    <a:pt x="87" y="9"/>
                  </a:lnTo>
                  <a:lnTo>
                    <a:pt x="97" y="5"/>
                  </a:lnTo>
                  <a:lnTo>
                    <a:pt x="106" y="11"/>
                  </a:lnTo>
                  <a:lnTo>
                    <a:pt x="113" y="11"/>
                  </a:lnTo>
                  <a:lnTo>
                    <a:pt x="106" y="19"/>
                  </a:lnTo>
                  <a:lnTo>
                    <a:pt x="100" y="26"/>
                  </a:lnTo>
                  <a:lnTo>
                    <a:pt x="100" y="38"/>
                  </a:lnTo>
                  <a:lnTo>
                    <a:pt x="100" y="52"/>
                  </a:lnTo>
                  <a:lnTo>
                    <a:pt x="100" y="64"/>
                  </a:lnTo>
                  <a:lnTo>
                    <a:pt x="100" y="78"/>
                  </a:lnTo>
                  <a:lnTo>
                    <a:pt x="107" y="88"/>
                  </a:lnTo>
                  <a:lnTo>
                    <a:pt x="104" y="92"/>
                  </a:lnTo>
                  <a:lnTo>
                    <a:pt x="100" y="93"/>
                  </a:lnTo>
                  <a:lnTo>
                    <a:pt x="97" y="99"/>
                  </a:lnTo>
                  <a:lnTo>
                    <a:pt x="94" y="100"/>
                  </a:lnTo>
                  <a:lnTo>
                    <a:pt x="90" y="102"/>
                  </a:lnTo>
                  <a:lnTo>
                    <a:pt x="81" y="126"/>
                  </a:lnTo>
                  <a:lnTo>
                    <a:pt x="76" y="130"/>
                  </a:lnTo>
                  <a:lnTo>
                    <a:pt x="57" y="118"/>
                  </a:lnTo>
                  <a:lnTo>
                    <a:pt x="54" y="107"/>
                  </a:lnTo>
                  <a:lnTo>
                    <a:pt x="4" y="78"/>
                  </a:lnTo>
                  <a:lnTo>
                    <a:pt x="4" y="7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9" name="Freeform 105"/>
            <p:cNvSpPr>
              <a:spLocks/>
            </p:cNvSpPr>
            <p:nvPr/>
          </p:nvSpPr>
          <p:spPr bwMode="auto">
            <a:xfrm>
              <a:off x="5172075" y="4724401"/>
              <a:ext cx="241300" cy="241300"/>
            </a:xfrm>
            <a:custGeom>
              <a:avLst/>
              <a:gdLst/>
              <a:ahLst/>
              <a:cxnLst>
                <a:cxn ang="0">
                  <a:pos x="12" y="90"/>
                </a:cxn>
                <a:cxn ang="0">
                  <a:pos x="8" y="79"/>
                </a:cxn>
                <a:cxn ang="0">
                  <a:pos x="1" y="73"/>
                </a:cxn>
                <a:cxn ang="0">
                  <a:pos x="1" y="60"/>
                </a:cxn>
                <a:cxn ang="0">
                  <a:pos x="0" y="48"/>
                </a:cxn>
                <a:cxn ang="0">
                  <a:pos x="15" y="31"/>
                </a:cxn>
                <a:cxn ang="0">
                  <a:pos x="12" y="24"/>
                </a:cxn>
                <a:cxn ang="0">
                  <a:pos x="17" y="14"/>
                </a:cxn>
                <a:cxn ang="0">
                  <a:pos x="31" y="0"/>
                </a:cxn>
                <a:cxn ang="0">
                  <a:pos x="31" y="7"/>
                </a:cxn>
                <a:cxn ang="0">
                  <a:pos x="29" y="15"/>
                </a:cxn>
                <a:cxn ang="0">
                  <a:pos x="29" y="24"/>
                </a:cxn>
                <a:cxn ang="0">
                  <a:pos x="33" y="24"/>
                </a:cxn>
                <a:cxn ang="0">
                  <a:pos x="36" y="22"/>
                </a:cxn>
                <a:cxn ang="0">
                  <a:pos x="36" y="19"/>
                </a:cxn>
                <a:cxn ang="0">
                  <a:pos x="40" y="22"/>
                </a:cxn>
                <a:cxn ang="0">
                  <a:pos x="43" y="22"/>
                </a:cxn>
                <a:cxn ang="0">
                  <a:pos x="45" y="28"/>
                </a:cxn>
                <a:cxn ang="0">
                  <a:pos x="46" y="24"/>
                </a:cxn>
                <a:cxn ang="0">
                  <a:pos x="48" y="22"/>
                </a:cxn>
                <a:cxn ang="0">
                  <a:pos x="53" y="21"/>
                </a:cxn>
                <a:cxn ang="0">
                  <a:pos x="57" y="19"/>
                </a:cxn>
                <a:cxn ang="0">
                  <a:pos x="57" y="17"/>
                </a:cxn>
                <a:cxn ang="0">
                  <a:pos x="52" y="15"/>
                </a:cxn>
                <a:cxn ang="0">
                  <a:pos x="53" y="14"/>
                </a:cxn>
                <a:cxn ang="0">
                  <a:pos x="53" y="12"/>
                </a:cxn>
                <a:cxn ang="0">
                  <a:pos x="57" y="10"/>
                </a:cxn>
                <a:cxn ang="0">
                  <a:pos x="59" y="9"/>
                </a:cxn>
                <a:cxn ang="0">
                  <a:pos x="60" y="5"/>
                </a:cxn>
                <a:cxn ang="0">
                  <a:pos x="62" y="5"/>
                </a:cxn>
                <a:cxn ang="0">
                  <a:pos x="62" y="2"/>
                </a:cxn>
                <a:cxn ang="0">
                  <a:pos x="64" y="0"/>
                </a:cxn>
                <a:cxn ang="0">
                  <a:pos x="117" y="40"/>
                </a:cxn>
                <a:cxn ang="0">
                  <a:pos x="129" y="73"/>
                </a:cxn>
                <a:cxn ang="0">
                  <a:pos x="140" y="86"/>
                </a:cxn>
                <a:cxn ang="0">
                  <a:pos x="138" y="98"/>
                </a:cxn>
                <a:cxn ang="0">
                  <a:pos x="136" y="102"/>
                </a:cxn>
                <a:cxn ang="0">
                  <a:pos x="138" y="111"/>
                </a:cxn>
                <a:cxn ang="0">
                  <a:pos x="141" y="117"/>
                </a:cxn>
                <a:cxn ang="0">
                  <a:pos x="152" y="133"/>
                </a:cxn>
                <a:cxn ang="0">
                  <a:pos x="145" y="142"/>
                </a:cxn>
                <a:cxn ang="0">
                  <a:pos x="126" y="147"/>
                </a:cxn>
                <a:cxn ang="0">
                  <a:pos x="116" y="147"/>
                </a:cxn>
                <a:cxn ang="0">
                  <a:pos x="102" y="150"/>
                </a:cxn>
                <a:cxn ang="0">
                  <a:pos x="90" y="149"/>
                </a:cxn>
                <a:cxn ang="0">
                  <a:pos x="74" y="150"/>
                </a:cxn>
                <a:cxn ang="0">
                  <a:pos x="67" y="128"/>
                </a:cxn>
                <a:cxn ang="0">
                  <a:pos x="60" y="121"/>
                </a:cxn>
                <a:cxn ang="0">
                  <a:pos x="59" y="121"/>
                </a:cxn>
                <a:cxn ang="0">
                  <a:pos x="46" y="119"/>
                </a:cxn>
                <a:cxn ang="0">
                  <a:pos x="24" y="107"/>
                </a:cxn>
              </a:cxnLst>
              <a:rect l="0" t="0" r="r" b="b"/>
              <a:pathLst>
                <a:path w="152" h="152">
                  <a:moveTo>
                    <a:pt x="21" y="107"/>
                  </a:moveTo>
                  <a:lnTo>
                    <a:pt x="12" y="90"/>
                  </a:lnTo>
                  <a:lnTo>
                    <a:pt x="12" y="85"/>
                  </a:lnTo>
                  <a:lnTo>
                    <a:pt x="8" y="79"/>
                  </a:lnTo>
                  <a:lnTo>
                    <a:pt x="1" y="76"/>
                  </a:lnTo>
                  <a:lnTo>
                    <a:pt x="1" y="73"/>
                  </a:lnTo>
                  <a:lnTo>
                    <a:pt x="3" y="71"/>
                  </a:lnTo>
                  <a:lnTo>
                    <a:pt x="1" y="60"/>
                  </a:lnTo>
                  <a:lnTo>
                    <a:pt x="0" y="57"/>
                  </a:lnTo>
                  <a:lnTo>
                    <a:pt x="0" y="48"/>
                  </a:lnTo>
                  <a:lnTo>
                    <a:pt x="7" y="47"/>
                  </a:lnTo>
                  <a:lnTo>
                    <a:pt x="15" y="31"/>
                  </a:lnTo>
                  <a:lnTo>
                    <a:pt x="15" y="28"/>
                  </a:lnTo>
                  <a:lnTo>
                    <a:pt x="12" y="24"/>
                  </a:lnTo>
                  <a:lnTo>
                    <a:pt x="14" y="21"/>
                  </a:lnTo>
                  <a:lnTo>
                    <a:pt x="17" y="14"/>
                  </a:lnTo>
                  <a:lnTo>
                    <a:pt x="12" y="2"/>
                  </a:lnTo>
                  <a:lnTo>
                    <a:pt x="31" y="0"/>
                  </a:lnTo>
                  <a:lnTo>
                    <a:pt x="31" y="2"/>
                  </a:lnTo>
                  <a:lnTo>
                    <a:pt x="31" y="7"/>
                  </a:lnTo>
                  <a:lnTo>
                    <a:pt x="29" y="10"/>
                  </a:lnTo>
                  <a:lnTo>
                    <a:pt x="29" y="15"/>
                  </a:lnTo>
                  <a:lnTo>
                    <a:pt x="29" y="21"/>
                  </a:lnTo>
                  <a:lnTo>
                    <a:pt x="29" y="24"/>
                  </a:lnTo>
                  <a:lnTo>
                    <a:pt x="31" y="26"/>
                  </a:lnTo>
                  <a:lnTo>
                    <a:pt x="33" y="24"/>
                  </a:lnTo>
                  <a:lnTo>
                    <a:pt x="34" y="22"/>
                  </a:lnTo>
                  <a:lnTo>
                    <a:pt x="36" y="22"/>
                  </a:lnTo>
                  <a:lnTo>
                    <a:pt x="34" y="21"/>
                  </a:lnTo>
                  <a:lnTo>
                    <a:pt x="36" y="19"/>
                  </a:lnTo>
                  <a:lnTo>
                    <a:pt x="38" y="19"/>
                  </a:lnTo>
                  <a:lnTo>
                    <a:pt x="40" y="22"/>
                  </a:lnTo>
                  <a:lnTo>
                    <a:pt x="41" y="24"/>
                  </a:lnTo>
                  <a:lnTo>
                    <a:pt x="43" y="22"/>
                  </a:lnTo>
                  <a:lnTo>
                    <a:pt x="45" y="22"/>
                  </a:lnTo>
                  <a:lnTo>
                    <a:pt x="45" y="28"/>
                  </a:lnTo>
                  <a:lnTo>
                    <a:pt x="46" y="26"/>
                  </a:lnTo>
                  <a:lnTo>
                    <a:pt x="46" y="24"/>
                  </a:lnTo>
                  <a:lnTo>
                    <a:pt x="48" y="22"/>
                  </a:lnTo>
                  <a:lnTo>
                    <a:pt x="48" y="22"/>
                  </a:lnTo>
                  <a:lnTo>
                    <a:pt x="52" y="22"/>
                  </a:lnTo>
                  <a:lnTo>
                    <a:pt x="53" y="21"/>
                  </a:lnTo>
                  <a:lnTo>
                    <a:pt x="55" y="21"/>
                  </a:lnTo>
                  <a:lnTo>
                    <a:pt x="57" y="19"/>
                  </a:lnTo>
                  <a:lnTo>
                    <a:pt x="59" y="17"/>
                  </a:lnTo>
                  <a:lnTo>
                    <a:pt x="57" y="17"/>
                  </a:lnTo>
                  <a:lnTo>
                    <a:pt x="53" y="17"/>
                  </a:lnTo>
                  <a:lnTo>
                    <a:pt x="52" y="15"/>
                  </a:lnTo>
                  <a:lnTo>
                    <a:pt x="52" y="15"/>
                  </a:lnTo>
                  <a:lnTo>
                    <a:pt x="53" y="14"/>
                  </a:lnTo>
                  <a:lnTo>
                    <a:pt x="53" y="12"/>
                  </a:lnTo>
                  <a:lnTo>
                    <a:pt x="53" y="12"/>
                  </a:lnTo>
                  <a:lnTo>
                    <a:pt x="55" y="12"/>
                  </a:lnTo>
                  <a:lnTo>
                    <a:pt x="57" y="10"/>
                  </a:lnTo>
                  <a:lnTo>
                    <a:pt x="57" y="9"/>
                  </a:lnTo>
                  <a:lnTo>
                    <a:pt x="59" y="9"/>
                  </a:lnTo>
                  <a:lnTo>
                    <a:pt x="59" y="7"/>
                  </a:lnTo>
                  <a:lnTo>
                    <a:pt x="60" y="5"/>
                  </a:lnTo>
                  <a:lnTo>
                    <a:pt x="60" y="5"/>
                  </a:lnTo>
                  <a:lnTo>
                    <a:pt x="62" y="5"/>
                  </a:lnTo>
                  <a:lnTo>
                    <a:pt x="60" y="3"/>
                  </a:lnTo>
                  <a:lnTo>
                    <a:pt x="62" y="2"/>
                  </a:lnTo>
                  <a:lnTo>
                    <a:pt x="64" y="0"/>
                  </a:lnTo>
                  <a:lnTo>
                    <a:pt x="64" y="0"/>
                  </a:lnTo>
                  <a:lnTo>
                    <a:pt x="114" y="29"/>
                  </a:lnTo>
                  <a:lnTo>
                    <a:pt x="117" y="40"/>
                  </a:lnTo>
                  <a:lnTo>
                    <a:pt x="136" y="52"/>
                  </a:lnTo>
                  <a:lnTo>
                    <a:pt x="129" y="73"/>
                  </a:lnTo>
                  <a:lnTo>
                    <a:pt x="129" y="76"/>
                  </a:lnTo>
                  <a:lnTo>
                    <a:pt x="140" y="86"/>
                  </a:lnTo>
                  <a:lnTo>
                    <a:pt x="136" y="95"/>
                  </a:lnTo>
                  <a:lnTo>
                    <a:pt x="138" y="98"/>
                  </a:lnTo>
                  <a:lnTo>
                    <a:pt x="138" y="102"/>
                  </a:lnTo>
                  <a:lnTo>
                    <a:pt x="136" y="102"/>
                  </a:lnTo>
                  <a:lnTo>
                    <a:pt x="136" y="104"/>
                  </a:lnTo>
                  <a:lnTo>
                    <a:pt x="138" y="111"/>
                  </a:lnTo>
                  <a:lnTo>
                    <a:pt x="138" y="112"/>
                  </a:lnTo>
                  <a:lnTo>
                    <a:pt x="141" y="117"/>
                  </a:lnTo>
                  <a:lnTo>
                    <a:pt x="143" y="128"/>
                  </a:lnTo>
                  <a:lnTo>
                    <a:pt x="152" y="133"/>
                  </a:lnTo>
                  <a:lnTo>
                    <a:pt x="152" y="136"/>
                  </a:lnTo>
                  <a:lnTo>
                    <a:pt x="145" y="142"/>
                  </a:lnTo>
                  <a:lnTo>
                    <a:pt x="131" y="147"/>
                  </a:lnTo>
                  <a:lnTo>
                    <a:pt x="126" y="147"/>
                  </a:lnTo>
                  <a:lnTo>
                    <a:pt x="122" y="145"/>
                  </a:lnTo>
                  <a:lnTo>
                    <a:pt x="116" y="147"/>
                  </a:lnTo>
                  <a:lnTo>
                    <a:pt x="112" y="150"/>
                  </a:lnTo>
                  <a:lnTo>
                    <a:pt x="102" y="150"/>
                  </a:lnTo>
                  <a:lnTo>
                    <a:pt x="95" y="152"/>
                  </a:lnTo>
                  <a:lnTo>
                    <a:pt x="90" y="149"/>
                  </a:lnTo>
                  <a:lnTo>
                    <a:pt x="84" y="150"/>
                  </a:lnTo>
                  <a:lnTo>
                    <a:pt x="74" y="150"/>
                  </a:lnTo>
                  <a:lnTo>
                    <a:pt x="71" y="143"/>
                  </a:lnTo>
                  <a:lnTo>
                    <a:pt x="67" y="128"/>
                  </a:lnTo>
                  <a:lnTo>
                    <a:pt x="64" y="123"/>
                  </a:lnTo>
                  <a:lnTo>
                    <a:pt x="60" y="121"/>
                  </a:lnTo>
                  <a:lnTo>
                    <a:pt x="60" y="123"/>
                  </a:lnTo>
                  <a:lnTo>
                    <a:pt x="59" y="121"/>
                  </a:lnTo>
                  <a:lnTo>
                    <a:pt x="53" y="123"/>
                  </a:lnTo>
                  <a:lnTo>
                    <a:pt x="46" y="119"/>
                  </a:lnTo>
                  <a:lnTo>
                    <a:pt x="29" y="112"/>
                  </a:lnTo>
                  <a:lnTo>
                    <a:pt x="24" y="107"/>
                  </a:lnTo>
                  <a:lnTo>
                    <a:pt x="21" y="10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0" name="Freeform 106"/>
            <p:cNvSpPr>
              <a:spLocks/>
            </p:cNvSpPr>
            <p:nvPr/>
          </p:nvSpPr>
          <p:spPr bwMode="auto">
            <a:xfrm>
              <a:off x="4765675" y="4833938"/>
              <a:ext cx="282575" cy="277813"/>
            </a:xfrm>
            <a:custGeom>
              <a:avLst/>
              <a:gdLst/>
              <a:ahLst/>
              <a:cxnLst>
                <a:cxn ang="0">
                  <a:pos x="79" y="164"/>
                </a:cxn>
                <a:cxn ang="0">
                  <a:pos x="48" y="164"/>
                </a:cxn>
                <a:cxn ang="0">
                  <a:pos x="24" y="157"/>
                </a:cxn>
                <a:cxn ang="0">
                  <a:pos x="16" y="157"/>
                </a:cxn>
                <a:cxn ang="0">
                  <a:pos x="7" y="161"/>
                </a:cxn>
                <a:cxn ang="0">
                  <a:pos x="0" y="154"/>
                </a:cxn>
                <a:cxn ang="0">
                  <a:pos x="2" y="143"/>
                </a:cxn>
                <a:cxn ang="0">
                  <a:pos x="7" y="133"/>
                </a:cxn>
                <a:cxn ang="0">
                  <a:pos x="14" y="105"/>
                </a:cxn>
                <a:cxn ang="0">
                  <a:pos x="19" y="99"/>
                </a:cxn>
                <a:cxn ang="0">
                  <a:pos x="28" y="90"/>
                </a:cxn>
                <a:cxn ang="0">
                  <a:pos x="31" y="74"/>
                </a:cxn>
                <a:cxn ang="0">
                  <a:pos x="31" y="67"/>
                </a:cxn>
                <a:cxn ang="0">
                  <a:pos x="21" y="47"/>
                </a:cxn>
                <a:cxn ang="0">
                  <a:pos x="24" y="35"/>
                </a:cxn>
                <a:cxn ang="0">
                  <a:pos x="10" y="5"/>
                </a:cxn>
                <a:cxn ang="0">
                  <a:pos x="35" y="0"/>
                </a:cxn>
                <a:cxn ang="0">
                  <a:pos x="55" y="0"/>
                </a:cxn>
                <a:cxn ang="0">
                  <a:pos x="71" y="4"/>
                </a:cxn>
                <a:cxn ang="0">
                  <a:pos x="85" y="31"/>
                </a:cxn>
                <a:cxn ang="0">
                  <a:pos x="100" y="29"/>
                </a:cxn>
                <a:cxn ang="0">
                  <a:pos x="112" y="16"/>
                </a:cxn>
                <a:cxn ang="0">
                  <a:pos x="130" y="21"/>
                </a:cxn>
                <a:cxn ang="0">
                  <a:pos x="143" y="24"/>
                </a:cxn>
                <a:cxn ang="0">
                  <a:pos x="145" y="50"/>
                </a:cxn>
                <a:cxn ang="0">
                  <a:pos x="147" y="74"/>
                </a:cxn>
                <a:cxn ang="0">
                  <a:pos x="154" y="73"/>
                </a:cxn>
                <a:cxn ang="0">
                  <a:pos x="173" y="73"/>
                </a:cxn>
                <a:cxn ang="0">
                  <a:pos x="176" y="73"/>
                </a:cxn>
                <a:cxn ang="0">
                  <a:pos x="178" y="102"/>
                </a:cxn>
                <a:cxn ang="0">
                  <a:pos x="157" y="102"/>
                </a:cxn>
                <a:cxn ang="0">
                  <a:pos x="147" y="112"/>
                </a:cxn>
                <a:cxn ang="0">
                  <a:pos x="149" y="137"/>
                </a:cxn>
                <a:cxn ang="0">
                  <a:pos x="164" y="168"/>
                </a:cxn>
                <a:cxn ang="0">
                  <a:pos x="119" y="171"/>
                </a:cxn>
                <a:cxn ang="0">
                  <a:pos x="100" y="169"/>
                </a:cxn>
              </a:cxnLst>
              <a:rect l="0" t="0" r="r" b="b"/>
              <a:pathLst>
                <a:path w="178" h="175">
                  <a:moveTo>
                    <a:pt x="95" y="164"/>
                  </a:moveTo>
                  <a:lnTo>
                    <a:pt x="79" y="164"/>
                  </a:lnTo>
                  <a:lnTo>
                    <a:pt x="64" y="164"/>
                  </a:lnTo>
                  <a:lnTo>
                    <a:pt x="48" y="164"/>
                  </a:lnTo>
                  <a:lnTo>
                    <a:pt x="33" y="164"/>
                  </a:lnTo>
                  <a:lnTo>
                    <a:pt x="24" y="157"/>
                  </a:lnTo>
                  <a:lnTo>
                    <a:pt x="22" y="157"/>
                  </a:lnTo>
                  <a:lnTo>
                    <a:pt x="16" y="157"/>
                  </a:lnTo>
                  <a:lnTo>
                    <a:pt x="10" y="162"/>
                  </a:lnTo>
                  <a:lnTo>
                    <a:pt x="7" y="161"/>
                  </a:lnTo>
                  <a:lnTo>
                    <a:pt x="2" y="164"/>
                  </a:lnTo>
                  <a:lnTo>
                    <a:pt x="0" y="154"/>
                  </a:lnTo>
                  <a:lnTo>
                    <a:pt x="2" y="157"/>
                  </a:lnTo>
                  <a:lnTo>
                    <a:pt x="2" y="143"/>
                  </a:lnTo>
                  <a:lnTo>
                    <a:pt x="3" y="142"/>
                  </a:lnTo>
                  <a:lnTo>
                    <a:pt x="7" y="133"/>
                  </a:lnTo>
                  <a:lnTo>
                    <a:pt x="12" y="112"/>
                  </a:lnTo>
                  <a:lnTo>
                    <a:pt x="14" y="105"/>
                  </a:lnTo>
                  <a:lnTo>
                    <a:pt x="17" y="102"/>
                  </a:lnTo>
                  <a:lnTo>
                    <a:pt x="19" y="99"/>
                  </a:lnTo>
                  <a:lnTo>
                    <a:pt x="24" y="97"/>
                  </a:lnTo>
                  <a:lnTo>
                    <a:pt x="28" y="90"/>
                  </a:lnTo>
                  <a:lnTo>
                    <a:pt x="29" y="85"/>
                  </a:lnTo>
                  <a:lnTo>
                    <a:pt x="31" y="74"/>
                  </a:lnTo>
                  <a:lnTo>
                    <a:pt x="31" y="71"/>
                  </a:lnTo>
                  <a:lnTo>
                    <a:pt x="31" y="67"/>
                  </a:lnTo>
                  <a:lnTo>
                    <a:pt x="24" y="59"/>
                  </a:lnTo>
                  <a:lnTo>
                    <a:pt x="21" y="47"/>
                  </a:lnTo>
                  <a:lnTo>
                    <a:pt x="24" y="42"/>
                  </a:lnTo>
                  <a:lnTo>
                    <a:pt x="24" y="35"/>
                  </a:lnTo>
                  <a:lnTo>
                    <a:pt x="17" y="17"/>
                  </a:lnTo>
                  <a:lnTo>
                    <a:pt x="10" y="5"/>
                  </a:lnTo>
                  <a:lnTo>
                    <a:pt x="24" y="0"/>
                  </a:lnTo>
                  <a:lnTo>
                    <a:pt x="35" y="0"/>
                  </a:lnTo>
                  <a:lnTo>
                    <a:pt x="45" y="0"/>
                  </a:lnTo>
                  <a:lnTo>
                    <a:pt x="55" y="0"/>
                  </a:lnTo>
                  <a:lnTo>
                    <a:pt x="66" y="0"/>
                  </a:lnTo>
                  <a:lnTo>
                    <a:pt x="71" y="4"/>
                  </a:lnTo>
                  <a:lnTo>
                    <a:pt x="76" y="21"/>
                  </a:lnTo>
                  <a:lnTo>
                    <a:pt x="85" y="31"/>
                  </a:lnTo>
                  <a:lnTo>
                    <a:pt x="88" y="31"/>
                  </a:lnTo>
                  <a:lnTo>
                    <a:pt x="100" y="29"/>
                  </a:lnTo>
                  <a:lnTo>
                    <a:pt x="109" y="29"/>
                  </a:lnTo>
                  <a:lnTo>
                    <a:pt x="112" y="16"/>
                  </a:lnTo>
                  <a:lnTo>
                    <a:pt x="130" y="14"/>
                  </a:lnTo>
                  <a:lnTo>
                    <a:pt x="130" y="21"/>
                  </a:lnTo>
                  <a:lnTo>
                    <a:pt x="142" y="21"/>
                  </a:lnTo>
                  <a:lnTo>
                    <a:pt x="143" y="24"/>
                  </a:lnTo>
                  <a:lnTo>
                    <a:pt x="145" y="43"/>
                  </a:lnTo>
                  <a:lnTo>
                    <a:pt x="145" y="50"/>
                  </a:lnTo>
                  <a:lnTo>
                    <a:pt x="149" y="66"/>
                  </a:lnTo>
                  <a:lnTo>
                    <a:pt x="147" y="74"/>
                  </a:lnTo>
                  <a:lnTo>
                    <a:pt x="152" y="78"/>
                  </a:lnTo>
                  <a:lnTo>
                    <a:pt x="154" y="73"/>
                  </a:lnTo>
                  <a:lnTo>
                    <a:pt x="162" y="73"/>
                  </a:lnTo>
                  <a:lnTo>
                    <a:pt x="173" y="73"/>
                  </a:lnTo>
                  <a:lnTo>
                    <a:pt x="176" y="71"/>
                  </a:lnTo>
                  <a:lnTo>
                    <a:pt x="176" y="73"/>
                  </a:lnTo>
                  <a:lnTo>
                    <a:pt x="175" y="99"/>
                  </a:lnTo>
                  <a:lnTo>
                    <a:pt x="178" y="102"/>
                  </a:lnTo>
                  <a:lnTo>
                    <a:pt x="168" y="102"/>
                  </a:lnTo>
                  <a:lnTo>
                    <a:pt x="157" y="102"/>
                  </a:lnTo>
                  <a:lnTo>
                    <a:pt x="147" y="102"/>
                  </a:lnTo>
                  <a:lnTo>
                    <a:pt x="147" y="112"/>
                  </a:lnTo>
                  <a:lnTo>
                    <a:pt x="149" y="123"/>
                  </a:lnTo>
                  <a:lnTo>
                    <a:pt x="149" y="137"/>
                  </a:lnTo>
                  <a:lnTo>
                    <a:pt x="149" y="154"/>
                  </a:lnTo>
                  <a:lnTo>
                    <a:pt x="164" y="168"/>
                  </a:lnTo>
                  <a:lnTo>
                    <a:pt x="140" y="175"/>
                  </a:lnTo>
                  <a:lnTo>
                    <a:pt x="119" y="171"/>
                  </a:lnTo>
                  <a:lnTo>
                    <a:pt x="105" y="171"/>
                  </a:lnTo>
                  <a:lnTo>
                    <a:pt x="100" y="169"/>
                  </a:lnTo>
                  <a:lnTo>
                    <a:pt x="95" y="16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1" name="Freeform 107"/>
            <p:cNvSpPr>
              <a:spLocks/>
            </p:cNvSpPr>
            <p:nvPr/>
          </p:nvSpPr>
          <p:spPr bwMode="auto">
            <a:xfrm>
              <a:off x="4768850" y="5083176"/>
              <a:ext cx="301625" cy="293688"/>
            </a:xfrm>
            <a:custGeom>
              <a:avLst/>
              <a:gdLst/>
              <a:ahLst/>
              <a:cxnLst>
                <a:cxn ang="0">
                  <a:pos x="93" y="7"/>
                </a:cxn>
                <a:cxn ang="0">
                  <a:pos x="77" y="7"/>
                </a:cxn>
                <a:cxn ang="0">
                  <a:pos x="62" y="7"/>
                </a:cxn>
                <a:cxn ang="0">
                  <a:pos x="46" y="7"/>
                </a:cxn>
                <a:cxn ang="0">
                  <a:pos x="31" y="7"/>
                </a:cxn>
                <a:cxn ang="0">
                  <a:pos x="22" y="0"/>
                </a:cxn>
                <a:cxn ang="0">
                  <a:pos x="20" y="0"/>
                </a:cxn>
                <a:cxn ang="0">
                  <a:pos x="14" y="0"/>
                </a:cxn>
                <a:cxn ang="0">
                  <a:pos x="8" y="5"/>
                </a:cxn>
                <a:cxn ang="0">
                  <a:pos x="5" y="4"/>
                </a:cxn>
                <a:cxn ang="0">
                  <a:pos x="0" y="7"/>
                </a:cxn>
                <a:cxn ang="0">
                  <a:pos x="0" y="19"/>
                </a:cxn>
                <a:cxn ang="0">
                  <a:pos x="14" y="40"/>
                </a:cxn>
                <a:cxn ang="0">
                  <a:pos x="24" y="62"/>
                </a:cxn>
                <a:cxn ang="0">
                  <a:pos x="38" y="85"/>
                </a:cxn>
                <a:cxn ang="0">
                  <a:pos x="38" y="109"/>
                </a:cxn>
                <a:cxn ang="0">
                  <a:pos x="43" y="123"/>
                </a:cxn>
                <a:cxn ang="0">
                  <a:pos x="43" y="135"/>
                </a:cxn>
                <a:cxn ang="0">
                  <a:pos x="50" y="161"/>
                </a:cxn>
                <a:cxn ang="0">
                  <a:pos x="57" y="171"/>
                </a:cxn>
                <a:cxn ang="0">
                  <a:pos x="67" y="180"/>
                </a:cxn>
                <a:cxn ang="0">
                  <a:pos x="69" y="180"/>
                </a:cxn>
                <a:cxn ang="0">
                  <a:pos x="72" y="175"/>
                </a:cxn>
                <a:cxn ang="0">
                  <a:pos x="76" y="175"/>
                </a:cxn>
                <a:cxn ang="0">
                  <a:pos x="83" y="178"/>
                </a:cxn>
                <a:cxn ang="0">
                  <a:pos x="83" y="182"/>
                </a:cxn>
                <a:cxn ang="0">
                  <a:pos x="84" y="185"/>
                </a:cxn>
                <a:cxn ang="0">
                  <a:pos x="103" y="185"/>
                </a:cxn>
                <a:cxn ang="0">
                  <a:pos x="115" y="178"/>
                </a:cxn>
                <a:cxn ang="0">
                  <a:pos x="115" y="152"/>
                </a:cxn>
                <a:cxn ang="0">
                  <a:pos x="115" y="135"/>
                </a:cxn>
                <a:cxn ang="0">
                  <a:pos x="115" y="118"/>
                </a:cxn>
                <a:cxn ang="0">
                  <a:pos x="115" y="99"/>
                </a:cxn>
                <a:cxn ang="0">
                  <a:pos x="115" y="76"/>
                </a:cxn>
                <a:cxn ang="0">
                  <a:pos x="117" y="75"/>
                </a:cxn>
                <a:cxn ang="0">
                  <a:pos x="129" y="76"/>
                </a:cxn>
                <a:cxn ang="0">
                  <a:pos x="129" y="61"/>
                </a:cxn>
                <a:cxn ang="0">
                  <a:pos x="129" y="49"/>
                </a:cxn>
                <a:cxn ang="0">
                  <a:pos x="129" y="38"/>
                </a:cxn>
                <a:cxn ang="0">
                  <a:pos x="129" y="24"/>
                </a:cxn>
                <a:cxn ang="0">
                  <a:pos x="157" y="18"/>
                </a:cxn>
                <a:cxn ang="0">
                  <a:pos x="164" y="19"/>
                </a:cxn>
                <a:cxn ang="0">
                  <a:pos x="167" y="26"/>
                </a:cxn>
                <a:cxn ang="0">
                  <a:pos x="174" y="18"/>
                </a:cxn>
                <a:cxn ang="0">
                  <a:pos x="181" y="16"/>
                </a:cxn>
                <a:cxn ang="0">
                  <a:pos x="185" y="14"/>
                </a:cxn>
                <a:cxn ang="0">
                  <a:pos x="190" y="14"/>
                </a:cxn>
                <a:cxn ang="0">
                  <a:pos x="185" y="9"/>
                </a:cxn>
                <a:cxn ang="0">
                  <a:pos x="176" y="7"/>
                </a:cxn>
                <a:cxn ang="0">
                  <a:pos x="162" y="11"/>
                </a:cxn>
                <a:cxn ang="0">
                  <a:pos x="138" y="18"/>
                </a:cxn>
                <a:cxn ang="0">
                  <a:pos x="117" y="14"/>
                </a:cxn>
                <a:cxn ang="0">
                  <a:pos x="103" y="14"/>
                </a:cxn>
                <a:cxn ang="0">
                  <a:pos x="98" y="12"/>
                </a:cxn>
                <a:cxn ang="0">
                  <a:pos x="93" y="7"/>
                </a:cxn>
              </a:cxnLst>
              <a:rect l="0" t="0" r="r" b="b"/>
              <a:pathLst>
                <a:path w="190" h="185">
                  <a:moveTo>
                    <a:pt x="93" y="7"/>
                  </a:moveTo>
                  <a:lnTo>
                    <a:pt x="77" y="7"/>
                  </a:lnTo>
                  <a:lnTo>
                    <a:pt x="62" y="7"/>
                  </a:lnTo>
                  <a:lnTo>
                    <a:pt x="46" y="7"/>
                  </a:lnTo>
                  <a:lnTo>
                    <a:pt x="31" y="7"/>
                  </a:lnTo>
                  <a:lnTo>
                    <a:pt x="22" y="0"/>
                  </a:lnTo>
                  <a:lnTo>
                    <a:pt x="20" y="0"/>
                  </a:lnTo>
                  <a:lnTo>
                    <a:pt x="14" y="0"/>
                  </a:lnTo>
                  <a:lnTo>
                    <a:pt x="8" y="5"/>
                  </a:lnTo>
                  <a:lnTo>
                    <a:pt x="5" y="4"/>
                  </a:lnTo>
                  <a:lnTo>
                    <a:pt x="0" y="7"/>
                  </a:lnTo>
                  <a:lnTo>
                    <a:pt x="0" y="19"/>
                  </a:lnTo>
                  <a:lnTo>
                    <a:pt x="14" y="40"/>
                  </a:lnTo>
                  <a:lnTo>
                    <a:pt x="24" y="62"/>
                  </a:lnTo>
                  <a:lnTo>
                    <a:pt x="38" y="85"/>
                  </a:lnTo>
                  <a:lnTo>
                    <a:pt x="38" y="109"/>
                  </a:lnTo>
                  <a:lnTo>
                    <a:pt x="43" y="123"/>
                  </a:lnTo>
                  <a:lnTo>
                    <a:pt x="43" y="135"/>
                  </a:lnTo>
                  <a:lnTo>
                    <a:pt x="50" y="161"/>
                  </a:lnTo>
                  <a:lnTo>
                    <a:pt x="57" y="171"/>
                  </a:lnTo>
                  <a:lnTo>
                    <a:pt x="67" y="180"/>
                  </a:lnTo>
                  <a:lnTo>
                    <a:pt x="69" y="180"/>
                  </a:lnTo>
                  <a:lnTo>
                    <a:pt x="72" y="175"/>
                  </a:lnTo>
                  <a:lnTo>
                    <a:pt x="76" y="175"/>
                  </a:lnTo>
                  <a:lnTo>
                    <a:pt x="83" y="178"/>
                  </a:lnTo>
                  <a:lnTo>
                    <a:pt x="83" y="182"/>
                  </a:lnTo>
                  <a:lnTo>
                    <a:pt x="84" y="185"/>
                  </a:lnTo>
                  <a:lnTo>
                    <a:pt x="103" y="185"/>
                  </a:lnTo>
                  <a:lnTo>
                    <a:pt x="115" y="178"/>
                  </a:lnTo>
                  <a:lnTo>
                    <a:pt x="115" y="152"/>
                  </a:lnTo>
                  <a:lnTo>
                    <a:pt x="115" y="135"/>
                  </a:lnTo>
                  <a:lnTo>
                    <a:pt x="115" y="118"/>
                  </a:lnTo>
                  <a:lnTo>
                    <a:pt x="115" y="99"/>
                  </a:lnTo>
                  <a:lnTo>
                    <a:pt x="115" y="76"/>
                  </a:lnTo>
                  <a:lnTo>
                    <a:pt x="117" y="75"/>
                  </a:lnTo>
                  <a:lnTo>
                    <a:pt x="129" y="76"/>
                  </a:lnTo>
                  <a:lnTo>
                    <a:pt x="129" y="61"/>
                  </a:lnTo>
                  <a:lnTo>
                    <a:pt x="129" y="49"/>
                  </a:lnTo>
                  <a:lnTo>
                    <a:pt x="129" y="38"/>
                  </a:lnTo>
                  <a:lnTo>
                    <a:pt x="129" y="24"/>
                  </a:lnTo>
                  <a:lnTo>
                    <a:pt x="157" y="18"/>
                  </a:lnTo>
                  <a:lnTo>
                    <a:pt x="164" y="19"/>
                  </a:lnTo>
                  <a:lnTo>
                    <a:pt x="167" y="26"/>
                  </a:lnTo>
                  <a:lnTo>
                    <a:pt x="174" y="18"/>
                  </a:lnTo>
                  <a:lnTo>
                    <a:pt x="181" y="16"/>
                  </a:lnTo>
                  <a:lnTo>
                    <a:pt x="185" y="14"/>
                  </a:lnTo>
                  <a:lnTo>
                    <a:pt x="190" y="14"/>
                  </a:lnTo>
                  <a:lnTo>
                    <a:pt x="185" y="9"/>
                  </a:lnTo>
                  <a:lnTo>
                    <a:pt x="176" y="7"/>
                  </a:lnTo>
                  <a:lnTo>
                    <a:pt x="162" y="11"/>
                  </a:lnTo>
                  <a:lnTo>
                    <a:pt x="138" y="18"/>
                  </a:lnTo>
                  <a:lnTo>
                    <a:pt x="117" y="14"/>
                  </a:lnTo>
                  <a:lnTo>
                    <a:pt x="103" y="14"/>
                  </a:lnTo>
                  <a:lnTo>
                    <a:pt x="98" y="12"/>
                  </a:lnTo>
                  <a:lnTo>
                    <a:pt x="93"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2" name="Freeform 108"/>
            <p:cNvSpPr>
              <a:spLocks/>
            </p:cNvSpPr>
            <p:nvPr/>
          </p:nvSpPr>
          <p:spPr bwMode="auto">
            <a:xfrm>
              <a:off x="7435850" y="4713288"/>
              <a:ext cx="233363" cy="195263"/>
            </a:xfrm>
            <a:custGeom>
              <a:avLst/>
              <a:gdLst/>
              <a:ahLst/>
              <a:cxnLst>
                <a:cxn ang="0">
                  <a:pos x="145" y="64"/>
                </a:cxn>
                <a:cxn ang="0">
                  <a:pos x="143" y="90"/>
                </a:cxn>
                <a:cxn ang="0">
                  <a:pos x="147" y="123"/>
                </a:cxn>
                <a:cxn ang="0">
                  <a:pos x="128" y="107"/>
                </a:cxn>
                <a:cxn ang="0">
                  <a:pos x="117" y="109"/>
                </a:cxn>
                <a:cxn ang="0">
                  <a:pos x="114" y="109"/>
                </a:cxn>
                <a:cxn ang="0">
                  <a:pos x="110" y="111"/>
                </a:cxn>
                <a:cxn ang="0">
                  <a:pos x="102" y="104"/>
                </a:cxn>
                <a:cxn ang="0">
                  <a:pos x="110" y="99"/>
                </a:cxn>
                <a:cxn ang="0">
                  <a:pos x="115" y="99"/>
                </a:cxn>
                <a:cxn ang="0">
                  <a:pos x="114" y="95"/>
                </a:cxn>
                <a:cxn ang="0">
                  <a:pos x="110" y="92"/>
                </a:cxn>
                <a:cxn ang="0">
                  <a:pos x="107" y="81"/>
                </a:cxn>
                <a:cxn ang="0">
                  <a:pos x="102" y="71"/>
                </a:cxn>
                <a:cxn ang="0">
                  <a:pos x="96" y="67"/>
                </a:cxn>
                <a:cxn ang="0">
                  <a:pos x="60" y="57"/>
                </a:cxn>
                <a:cxn ang="0">
                  <a:pos x="53" y="50"/>
                </a:cxn>
                <a:cxn ang="0">
                  <a:pos x="48" y="52"/>
                </a:cxn>
                <a:cxn ang="0">
                  <a:pos x="41" y="36"/>
                </a:cxn>
                <a:cxn ang="0">
                  <a:pos x="34" y="52"/>
                </a:cxn>
                <a:cxn ang="0">
                  <a:pos x="27" y="41"/>
                </a:cxn>
                <a:cxn ang="0">
                  <a:pos x="20" y="36"/>
                </a:cxn>
                <a:cxn ang="0">
                  <a:pos x="15" y="33"/>
                </a:cxn>
                <a:cxn ang="0">
                  <a:pos x="26" y="33"/>
                </a:cxn>
                <a:cxn ang="0">
                  <a:pos x="38" y="29"/>
                </a:cxn>
                <a:cxn ang="0">
                  <a:pos x="43" y="22"/>
                </a:cxn>
                <a:cxn ang="0">
                  <a:pos x="20" y="26"/>
                </a:cxn>
                <a:cxn ang="0">
                  <a:pos x="12" y="17"/>
                </a:cxn>
                <a:cxn ang="0">
                  <a:pos x="5" y="16"/>
                </a:cxn>
                <a:cxn ang="0">
                  <a:pos x="5" y="7"/>
                </a:cxn>
                <a:cxn ang="0">
                  <a:pos x="17" y="0"/>
                </a:cxn>
                <a:cxn ang="0">
                  <a:pos x="27" y="0"/>
                </a:cxn>
                <a:cxn ang="0">
                  <a:pos x="43" y="5"/>
                </a:cxn>
                <a:cxn ang="0">
                  <a:pos x="45" y="22"/>
                </a:cxn>
                <a:cxn ang="0">
                  <a:pos x="50" y="33"/>
                </a:cxn>
                <a:cxn ang="0">
                  <a:pos x="53" y="31"/>
                </a:cxn>
                <a:cxn ang="0">
                  <a:pos x="60" y="41"/>
                </a:cxn>
                <a:cxn ang="0">
                  <a:pos x="67" y="38"/>
                </a:cxn>
                <a:cxn ang="0">
                  <a:pos x="77" y="26"/>
                </a:cxn>
                <a:cxn ang="0">
                  <a:pos x="90" y="22"/>
                </a:cxn>
                <a:cxn ang="0">
                  <a:pos x="98" y="14"/>
                </a:cxn>
                <a:cxn ang="0">
                  <a:pos x="134" y="28"/>
                </a:cxn>
                <a:cxn ang="0">
                  <a:pos x="143" y="29"/>
                </a:cxn>
              </a:cxnLst>
              <a:rect l="0" t="0" r="r" b="b"/>
              <a:pathLst>
                <a:path w="147" h="123">
                  <a:moveTo>
                    <a:pt x="143" y="29"/>
                  </a:moveTo>
                  <a:lnTo>
                    <a:pt x="145" y="64"/>
                  </a:lnTo>
                  <a:lnTo>
                    <a:pt x="145" y="83"/>
                  </a:lnTo>
                  <a:lnTo>
                    <a:pt x="143" y="90"/>
                  </a:lnTo>
                  <a:lnTo>
                    <a:pt x="145" y="93"/>
                  </a:lnTo>
                  <a:lnTo>
                    <a:pt x="147" y="123"/>
                  </a:lnTo>
                  <a:lnTo>
                    <a:pt x="141" y="119"/>
                  </a:lnTo>
                  <a:lnTo>
                    <a:pt x="128" y="107"/>
                  </a:lnTo>
                  <a:lnTo>
                    <a:pt x="122" y="109"/>
                  </a:lnTo>
                  <a:lnTo>
                    <a:pt x="117" y="109"/>
                  </a:lnTo>
                  <a:lnTo>
                    <a:pt x="115" y="111"/>
                  </a:lnTo>
                  <a:lnTo>
                    <a:pt x="114" y="109"/>
                  </a:lnTo>
                  <a:lnTo>
                    <a:pt x="114" y="112"/>
                  </a:lnTo>
                  <a:lnTo>
                    <a:pt x="110" y="111"/>
                  </a:lnTo>
                  <a:lnTo>
                    <a:pt x="98" y="112"/>
                  </a:lnTo>
                  <a:lnTo>
                    <a:pt x="102" y="104"/>
                  </a:lnTo>
                  <a:lnTo>
                    <a:pt x="105" y="99"/>
                  </a:lnTo>
                  <a:lnTo>
                    <a:pt x="110" y="99"/>
                  </a:lnTo>
                  <a:lnTo>
                    <a:pt x="115" y="100"/>
                  </a:lnTo>
                  <a:lnTo>
                    <a:pt x="115" y="99"/>
                  </a:lnTo>
                  <a:lnTo>
                    <a:pt x="112" y="97"/>
                  </a:lnTo>
                  <a:lnTo>
                    <a:pt x="114" y="95"/>
                  </a:lnTo>
                  <a:lnTo>
                    <a:pt x="109" y="92"/>
                  </a:lnTo>
                  <a:lnTo>
                    <a:pt x="110" y="92"/>
                  </a:lnTo>
                  <a:lnTo>
                    <a:pt x="110" y="86"/>
                  </a:lnTo>
                  <a:lnTo>
                    <a:pt x="107" y="81"/>
                  </a:lnTo>
                  <a:lnTo>
                    <a:pt x="107" y="76"/>
                  </a:lnTo>
                  <a:lnTo>
                    <a:pt x="102" y="71"/>
                  </a:lnTo>
                  <a:lnTo>
                    <a:pt x="98" y="69"/>
                  </a:lnTo>
                  <a:lnTo>
                    <a:pt x="96" y="67"/>
                  </a:lnTo>
                  <a:lnTo>
                    <a:pt x="81" y="60"/>
                  </a:lnTo>
                  <a:lnTo>
                    <a:pt x="60" y="57"/>
                  </a:lnTo>
                  <a:lnTo>
                    <a:pt x="55" y="54"/>
                  </a:lnTo>
                  <a:lnTo>
                    <a:pt x="53" y="50"/>
                  </a:lnTo>
                  <a:lnTo>
                    <a:pt x="50" y="50"/>
                  </a:lnTo>
                  <a:lnTo>
                    <a:pt x="48" y="52"/>
                  </a:lnTo>
                  <a:lnTo>
                    <a:pt x="41" y="45"/>
                  </a:lnTo>
                  <a:lnTo>
                    <a:pt x="41" y="36"/>
                  </a:lnTo>
                  <a:lnTo>
                    <a:pt x="36" y="50"/>
                  </a:lnTo>
                  <a:lnTo>
                    <a:pt x="34" y="52"/>
                  </a:lnTo>
                  <a:lnTo>
                    <a:pt x="29" y="52"/>
                  </a:lnTo>
                  <a:lnTo>
                    <a:pt x="27" y="41"/>
                  </a:lnTo>
                  <a:lnTo>
                    <a:pt x="26" y="41"/>
                  </a:lnTo>
                  <a:lnTo>
                    <a:pt x="20" y="36"/>
                  </a:lnTo>
                  <a:lnTo>
                    <a:pt x="15" y="36"/>
                  </a:lnTo>
                  <a:lnTo>
                    <a:pt x="15" y="33"/>
                  </a:lnTo>
                  <a:lnTo>
                    <a:pt x="17" y="33"/>
                  </a:lnTo>
                  <a:lnTo>
                    <a:pt x="26" y="33"/>
                  </a:lnTo>
                  <a:lnTo>
                    <a:pt x="32" y="29"/>
                  </a:lnTo>
                  <a:lnTo>
                    <a:pt x="38" y="29"/>
                  </a:lnTo>
                  <a:lnTo>
                    <a:pt x="41" y="29"/>
                  </a:lnTo>
                  <a:lnTo>
                    <a:pt x="43" y="22"/>
                  </a:lnTo>
                  <a:lnTo>
                    <a:pt x="29" y="26"/>
                  </a:lnTo>
                  <a:lnTo>
                    <a:pt x="20" y="26"/>
                  </a:lnTo>
                  <a:lnTo>
                    <a:pt x="17" y="24"/>
                  </a:lnTo>
                  <a:lnTo>
                    <a:pt x="12" y="17"/>
                  </a:lnTo>
                  <a:lnTo>
                    <a:pt x="5" y="14"/>
                  </a:lnTo>
                  <a:lnTo>
                    <a:pt x="5" y="16"/>
                  </a:lnTo>
                  <a:lnTo>
                    <a:pt x="0" y="14"/>
                  </a:lnTo>
                  <a:lnTo>
                    <a:pt x="5" y="7"/>
                  </a:lnTo>
                  <a:lnTo>
                    <a:pt x="13" y="3"/>
                  </a:lnTo>
                  <a:lnTo>
                    <a:pt x="17" y="0"/>
                  </a:lnTo>
                  <a:lnTo>
                    <a:pt x="20" y="0"/>
                  </a:lnTo>
                  <a:lnTo>
                    <a:pt x="27" y="0"/>
                  </a:lnTo>
                  <a:lnTo>
                    <a:pt x="34" y="5"/>
                  </a:lnTo>
                  <a:lnTo>
                    <a:pt x="43" y="5"/>
                  </a:lnTo>
                  <a:lnTo>
                    <a:pt x="46" y="12"/>
                  </a:lnTo>
                  <a:lnTo>
                    <a:pt x="45" y="22"/>
                  </a:lnTo>
                  <a:lnTo>
                    <a:pt x="46" y="28"/>
                  </a:lnTo>
                  <a:lnTo>
                    <a:pt x="50" y="33"/>
                  </a:lnTo>
                  <a:lnTo>
                    <a:pt x="50" y="29"/>
                  </a:lnTo>
                  <a:lnTo>
                    <a:pt x="53" y="31"/>
                  </a:lnTo>
                  <a:lnTo>
                    <a:pt x="57" y="38"/>
                  </a:lnTo>
                  <a:lnTo>
                    <a:pt x="60" y="41"/>
                  </a:lnTo>
                  <a:lnTo>
                    <a:pt x="65" y="41"/>
                  </a:lnTo>
                  <a:lnTo>
                    <a:pt x="67" y="38"/>
                  </a:lnTo>
                  <a:lnTo>
                    <a:pt x="77" y="29"/>
                  </a:lnTo>
                  <a:lnTo>
                    <a:pt x="77" y="26"/>
                  </a:lnTo>
                  <a:lnTo>
                    <a:pt x="88" y="24"/>
                  </a:lnTo>
                  <a:lnTo>
                    <a:pt x="90" y="22"/>
                  </a:lnTo>
                  <a:lnTo>
                    <a:pt x="90" y="19"/>
                  </a:lnTo>
                  <a:lnTo>
                    <a:pt x="98" y="14"/>
                  </a:lnTo>
                  <a:lnTo>
                    <a:pt x="124" y="26"/>
                  </a:lnTo>
                  <a:lnTo>
                    <a:pt x="134" y="28"/>
                  </a:lnTo>
                  <a:lnTo>
                    <a:pt x="140" y="31"/>
                  </a:lnTo>
                  <a:lnTo>
                    <a:pt x="143" y="2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3" name="Freeform 109"/>
            <p:cNvSpPr>
              <a:spLocks/>
            </p:cNvSpPr>
            <p:nvPr/>
          </p:nvSpPr>
          <p:spPr bwMode="auto">
            <a:xfrm>
              <a:off x="7662863" y="4759326"/>
              <a:ext cx="222250" cy="184150"/>
            </a:xfrm>
            <a:custGeom>
              <a:avLst/>
              <a:gdLst/>
              <a:ahLst/>
              <a:cxnLst>
                <a:cxn ang="0">
                  <a:pos x="0" y="0"/>
                </a:cxn>
                <a:cxn ang="0">
                  <a:pos x="2" y="35"/>
                </a:cxn>
                <a:cxn ang="0">
                  <a:pos x="2" y="54"/>
                </a:cxn>
                <a:cxn ang="0">
                  <a:pos x="0" y="61"/>
                </a:cxn>
                <a:cxn ang="0">
                  <a:pos x="2" y="64"/>
                </a:cxn>
                <a:cxn ang="0">
                  <a:pos x="4" y="94"/>
                </a:cxn>
                <a:cxn ang="0">
                  <a:pos x="26" y="95"/>
                </a:cxn>
                <a:cxn ang="0">
                  <a:pos x="33" y="90"/>
                </a:cxn>
                <a:cxn ang="0">
                  <a:pos x="29" y="83"/>
                </a:cxn>
                <a:cxn ang="0">
                  <a:pos x="36" y="80"/>
                </a:cxn>
                <a:cxn ang="0">
                  <a:pos x="36" y="78"/>
                </a:cxn>
                <a:cxn ang="0">
                  <a:pos x="42" y="76"/>
                </a:cxn>
                <a:cxn ang="0">
                  <a:pos x="40" y="71"/>
                </a:cxn>
                <a:cxn ang="0">
                  <a:pos x="45" y="73"/>
                </a:cxn>
                <a:cxn ang="0">
                  <a:pos x="48" y="70"/>
                </a:cxn>
                <a:cxn ang="0">
                  <a:pos x="74" y="82"/>
                </a:cxn>
                <a:cxn ang="0">
                  <a:pos x="80" y="92"/>
                </a:cxn>
                <a:cxn ang="0">
                  <a:pos x="85" y="92"/>
                </a:cxn>
                <a:cxn ang="0">
                  <a:pos x="85" y="95"/>
                </a:cxn>
                <a:cxn ang="0">
                  <a:pos x="97" y="106"/>
                </a:cxn>
                <a:cxn ang="0">
                  <a:pos x="128" y="111"/>
                </a:cxn>
                <a:cxn ang="0">
                  <a:pos x="128" y="114"/>
                </a:cxn>
                <a:cxn ang="0">
                  <a:pos x="131" y="116"/>
                </a:cxn>
                <a:cxn ang="0">
                  <a:pos x="137" y="113"/>
                </a:cxn>
                <a:cxn ang="0">
                  <a:pos x="133" y="111"/>
                </a:cxn>
                <a:cxn ang="0">
                  <a:pos x="137" y="111"/>
                </a:cxn>
                <a:cxn ang="0">
                  <a:pos x="140" y="111"/>
                </a:cxn>
                <a:cxn ang="0">
                  <a:pos x="140" y="109"/>
                </a:cxn>
                <a:cxn ang="0">
                  <a:pos x="133" y="108"/>
                </a:cxn>
                <a:cxn ang="0">
                  <a:pos x="125" y="104"/>
                </a:cxn>
                <a:cxn ang="0">
                  <a:pos x="128" y="101"/>
                </a:cxn>
                <a:cxn ang="0">
                  <a:pos x="116" y="97"/>
                </a:cxn>
                <a:cxn ang="0">
                  <a:pos x="118" y="94"/>
                </a:cxn>
                <a:cxn ang="0">
                  <a:pos x="116" y="92"/>
                </a:cxn>
                <a:cxn ang="0">
                  <a:pos x="109" y="92"/>
                </a:cxn>
                <a:cxn ang="0">
                  <a:pos x="107" y="92"/>
                </a:cxn>
                <a:cxn ang="0">
                  <a:pos x="102" y="83"/>
                </a:cxn>
                <a:cxn ang="0">
                  <a:pos x="102" y="80"/>
                </a:cxn>
                <a:cxn ang="0">
                  <a:pos x="100" y="78"/>
                </a:cxn>
                <a:cxn ang="0">
                  <a:pos x="90" y="70"/>
                </a:cxn>
                <a:cxn ang="0">
                  <a:pos x="86" y="63"/>
                </a:cxn>
                <a:cxn ang="0">
                  <a:pos x="86" y="61"/>
                </a:cxn>
                <a:cxn ang="0">
                  <a:pos x="97" y="59"/>
                </a:cxn>
                <a:cxn ang="0">
                  <a:pos x="99" y="56"/>
                </a:cxn>
                <a:cxn ang="0">
                  <a:pos x="95" y="51"/>
                </a:cxn>
                <a:cxn ang="0">
                  <a:pos x="69" y="42"/>
                </a:cxn>
                <a:cxn ang="0">
                  <a:pos x="69" y="37"/>
                </a:cxn>
                <a:cxn ang="0">
                  <a:pos x="64" y="30"/>
                </a:cxn>
                <a:cxn ang="0">
                  <a:pos x="52" y="23"/>
                </a:cxn>
                <a:cxn ang="0">
                  <a:pos x="48" y="18"/>
                </a:cxn>
                <a:cxn ang="0">
                  <a:pos x="21" y="9"/>
                </a:cxn>
                <a:cxn ang="0">
                  <a:pos x="0" y="0"/>
                </a:cxn>
              </a:cxnLst>
              <a:rect l="0" t="0" r="r" b="b"/>
              <a:pathLst>
                <a:path w="140" h="116">
                  <a:moveTo>
                    <a:pt x="0" y="0"/>
                  </a:moveTo>
                  <a:lnTo>
                    <a:pt x="2" y="35"/>
                  </a:lnTo>
                  <a:lnTo>
                    <a:pt x="2" y="54"/>
                  </a:lnTo>
                  <a:lnTo>
                    <a:pt x="0" y="61"/>
                  </a:lnTo>
                  <a:lnTo>
                    <a:pt x="2" y="64"/>
                  </a:lnTo>
                  <a:lnTo>
                    <a:pt x="4" y="94"/>
                  </a:lnTo>
                  <a:lnTo>
                    <a:pt x="26" y="95"/>
                  </a:lnTo>
                  <a:lnTo>
                    <a:pt x="33" y="90"/>
                  </a:lnTo>
                  <a:lnTo>
                    <a:pt x="29" y="83"/>
                  </a:lnTo>
                  <a:lnTo>
                    <a:pt x="36" y="80"/>
                  </a:lnTo>
                  <a:lnTo>
                    <a:pt x="36" y="78"/>
                  </a:lnTo>
                  <a:lnTo>
                    <a:pt x="42" y="76"/>
                  </a:lnTo>
                  <a:lnTo>
                    <a:pt x="40" y="71"/>
                  </a:lnTo>
                  <a:lnTo>
                    <a:pt x="45" y="73"/>
                  </a:lnTo>
                  <a:lnTo>
                    <a:pt x="48" y="70"/>
                  </a:lnTo>
                  <a:lnTo>
                    <a:pt x="74" y="82"/>
                  </a:lnTo>
                  <a:lnTo>
                    <a:pt x="80" y="92"/>
                  </a:lnTo>
                  <a:lnTo>
                    <a:pt x="85" y="92"/>
                  </a:lnTo>
                  <a:lnTo>
                    <a:pt x="85" y="95"/>
                  </a:lnTo>
                  <a:lnTo>
                    <a:pt x="97" y="106"/>
                  </a:lnTo>
                  <a:lnTo>
                    <a:pt x="128" y="111"/>
                  </a:lnTo>
                  <a:lnTo>
                    <a:pt x="128" y="114"/>
                  </a:lnTo>
                  <a:lnTo>
                    <a:pt x="131" y="116"/>
                  </a:lnTo>
                  <a:lnTo>
                    <a:pt x="137" y="113"/>
                  </a:lnTo>
                  <a:lnTo>
                    <a:pt x="133" y="111"/>
                  </a:lnTo>
                  <a:lnTo>
                    <a:pt x="137" y="111"/>
                  </a:lnTo>
                  <a:lnTo>
                    <a:pt x="140" y="111"/>
                  </a:lnTo>
                  <a:lnTo>
                    <a:pt x="140" y="109"/>
                  </a:lnTo>
                  <a:lnTo>
                    <a:pt x="133" y="108"/>
                  </a:lnTo>
                  <a:lnTo>
                    <a:pt x="125" y="104"/>
                  </a:lnTo>
                  <a:lnTo>
                    <a:pt x="128" y="101"/>
                  </a:lnTo>
                  <a:lnTo>
                    <a:pt x="116" y="97"/>
                  </a:lnTo>
                  <a:lnTo>
                    <a:pt x="118" y="94"/>
                  </a:lnTo>
                  <a:lnTo>
                    <a:pt x="116" y="92"/>
                  </a:lnTo>
                  <a:lnTo>
                    <a:pt x="109" y="92"/>
                  </a:lnTo>
                  <a:lnTo>
                    <a:pt x="107" y="92"/>
                  </a:lnTo>
                  <a:lnTo>
                    <a:pt x="102" y="83"/>
                  </a:lnTo>
                  <a:lnTo>
                    <a:pt x="102" y="80"/>
                  </a:lnTo>
                  <a:lnTo>
                    <a:pt x="100" y="78"/>
                  </a:lnTo>
                  <a:lnTo>
                    <a:pt x="90" y="70"/>
                  </a:lnTo>
                  <a:lnTo>
                    <a:pt x="86" y="63"/>
                  </a:lnTo>
                  <a:lnTo>
                    <a:pt x="86" y="61"/>
                  </a:lnTo>
                  <a:lnTo>
                    <a:pt x="97" y="59"/>
                  </a:lnTo>
                  <a:lnTo>
                    <a:pt x="99" y="56"/>
                  </a:lnTo>
                  <a:lnTo>
                    <a:pt x="95" y="51"/>
                  </a:lnTo>
                  <a:lnTo>
                    <a:pt x="69" y="42"/>
                  </a:lnTo>
                  <a:lnTo>
                    <a:pt x="69" y="37"/>
                  </a:lnTo>
                  <a:lnTo>
                    <a:pt x="64" y="30"/>
                  </a:lnTo>
                  <a:lnTo>
                    <a:pt x="52" y="23"/>
                  </a:lnTo>
                  <a:lnTo>
                    <a:pt x="48" y="18"/>
                  </a:lnTo>
                  <a:lnTo>
                    <a:pt x="21" y="9"/>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4" name="Freeform 110"/>
            <p:cNvSpPr>
              <a:spLocks/>
            </p:cNvSpPr>
            <p:nvPr/>
          </p:nvSpPr>
          <p:spPr bwMode="auto">
            <a:xfrm>
              <a:off x="6946900" y="4606926"/>
              <a:ext cx="222250" cy="188913"/>
            </a:xfrm>
            <a:custGeom>
              <a:avLst/>
              <a:gdLst/>
              <a:ahLst/>
              <a:cxnLst>
                <a:cxn ang="0">
                  <a:pos x="118" y="5"/>
                </a:cxn>
                <a:cxn ang="0">
                  <a:pos x="123" y="10"/>
                </a:cxn>
                <a:cxn ang="0">
                  <a:pos x="119" y="19"/>
                </a:cxn>
                <a:cxn ang="0">
                  <a:pos x="124" y="34"/>
                </a:cxn>
                <a:cxn ang="0">
                  <a:pos x="133" y="50"/>
                </a:cxn>
                <a:cxn ang="0">
                  <a:pos x="126" y="46"/>
                </a:cxn>
                <a:cxn ang="0">
                  <a:pos x="124" y="51"/>
                </a:cxn>
                <a:cxn ang="0">
                  <a:pos x="119" y="67"/>
                </a:cxn>
                <a:cxn ang="0">
                  <a:pos x="111" y="79"/>
                </a:cxn>
                <a:cxn ang="0">
                  <a:pos x="104" y="88"/>
                </a:cxn>
                <a:cxn ang="0">
                  <a:pos x="107" y="93"/>
                </a:cxn>
                <a:cxn ang="0">
                  <a:pos x="104" y="98"/>
                </a:cxn>
                <a:cxn ang="0">
                  <a:pos x="83" y="119"/>
                </a:cxn>
                <a:cxn ang="0">
                  <a:pos x="78" y="110"/>
                </a:cxn>
                <a:cxn ang="0">
                  <a:pos x="74" y="108"/>
                </a:cxn>
                <a:cxn ang="0">
                  <a:pos x="66" y="105"/>
                </a:cxn>
                <a:cxn ang="0">
                  <a:pos x="57" y="103"/>
                </a:cxn>
                <a:cxn ang="0">
                  <a:pos x="50" y="108"/>
                </a:cxn>
                <a:cxn ang="0">
                  <a:pos x="40" y="110"/>
                </a:cxn>
                <a:cxn ang="0">
                  <a:pos x="36" y="103"/>
                </a:cxn>
                <a:cxn ang="0">
                  <a:pos x="29" y="103"/>
                </a:cxn>
                <a:cxn ang="0">
                  <a:pos x="21" y="102"/>
                </a:cxn>
                <a:cxn ang="0">
                  <a:pos x="14" y="88"/>
                </a:cxn>
                <a:cxn ang="0">
                  <a:pos x="14" y="77"/>
                </a:cxn>
                <a:cxn ang="0">
                  <a:pos x="2" y="67"/>
                </a:cxn>
                <a:cxn ang="0">
                  <a:pos x="2" y="58"/>
                </a:cxn>
                <a:cxn ang="0">
                  <a:pos x="0" y="46"/>
                </a:cxn>
                <a:cxn ang="0">
                  <a:pos x="9" y="32"/>
                </a:cxn>
                <a:cxn ang="0">
                  <a:pos x="9" y="36"/>
                </a:cxn>
                <a:cxn ang="0">
                  <a:pos x="17" y="46"/>
                </a:cxn>
                <a:cxn ang="0">
                  <a:pos x="28" y="46"/>
                </a:cxn>
                <a:cxn ang="0">
                  <a:pos x="36" y="48"/>
                </a:cxn>
                <a:cxn ang="0">
                  <a:pos x="54" y="39"/>
                </a:cxn>
                <a:cxn ang="0">
                  <a:pos x="62" y="45"/>
                </a:cxn>
                <a:cxn ang="0">
                  <a:pos x="78" y="39"/>
                </a:cxn>
                <a:cxn ang="0">
                  <a:pos x="83" y="22"/>
                </a:cxn>
                <a:cxn ang="0">
                  <a:pos x="95" y="0"/>
                </a:cxn>
                <a:cxn ang="0">
                  <a:pos x="121" y="3"/>
                </a:cxn>
              </a:cxnLst>
              <a:rect l="0" t="0" r="r" b="b"/>
              <a:pathLst>
                <a:path w="140" h="119">
                  <a:moveTo>
                    <a:pt x="121" y="3"/>
                  </a:moveTo>
                  <a:lnTo>
                    <a:pt x="118" y="5"/>
                  </a:lnTo>
                  <a:lnTo>
                    <a:pt x="123" y="7"/>
                  </a:lnTo>
                  <a:lnTo>
                    <a:pt x="123" y="10"/>
                  </a:lnTo>
                  <a:lnTo>
                    <a:pt x="116" y="12"/>
                  </a:lnTo>
                  <a:lnTo>
                    <a:pt x="119" y="19"/>
                  </a:lnTo>
                  <a:lnTo>
                    <a:pt x="126" y="29"/>
                  </a:lnTo>
                  <a:lnTo>
                    <a:pt x="124" y="34"/>
                  </a:lnTo>
                  <a:lnTo>
                    <a:pt x="140" y="48"/>
                  </a:lnTo>
                  <a:lnTo>
                    <a:pt x="133" y="50"/>
                  </a:lnTo>
                  <a:lnTo>
                    <a:pt x="128" y="48"/>
                  </a:lnTo>
                  <a:lnTo>
                    <a:pt x="126" y="46"/>
                  </a:lnTo>
                  <a:lnTo>
                    <a:pt x="126" y="50"/>
                  </a:lnTo>
                  <a:lnTo>
                    <a:pt x="124" y="51"/>
                  </a:lnTo>
                  <a:lnTo>
                    <a:pt x="121" y="57"/>
                  </a:lnTo>
                  <a:lnTo>
                    <a:pt x="119" y="67"/>
                  </a:lnTo>
                  <a:lnTo>
                    <a:pt x="114" y="77"/>
                  </a:lnTo>
                  <a:lnTo>
                    <a:pt x="111" y="79"/>
                  </a:lnTo>
                  <a:lnTo>
                    <a:pt x="102" y="86"/>
                  </a:lnTo>
                  <a:lnTo>
                    <a:pt x="104" y="88"/>
                  </a:lnTo>
                  <a:lnTo>
                    <a:pt x="105" y="91"/>
                  </a:lnTo>
                  <a:lnTo>
                    <a:pt x="107" y="93"/>
                  </a:lnTo>
                  <a:lnTo>
                    <a:pt x="105" y="98"/>
                  </a:lnTo>
                  <a:lnTo>
                    <a:pt x="104" y="98"/>
                  </a:lnTo>
                  <a:lnTo>
                    <a:pt x="99" y="110"/>
                  </a:lnTo>
                  <a:lnTo>
                    <a:pt x="83" y="119"/>
                  </a:lnTo>
                  <a:lnTo>
                    <a:pt x="79" y="119"/>
                  </a:lnTo>
                  <a:lnTo>
                    <a:pt x="78" y="110"/>
                  </a:lnTo>
                  <a:lnTo>
                    <a:pt x="76" y="110"/>
                  </a:lnTo>
                  <a:lnTo>
                    <a:pt x="74" y="108"/>
                  </a:lnTo>
                  <a:lnTo>
                    <a:pt x="66" y="108"/>
                  </a:lnTo>
                  <a:lnTo>
                    <a:pt x="66" y="105"/>
                  </a:lnTo>
                  <a:lnTo>
                    <a:pt x="60" y="105"/>
                  </a:lnTo>
                  <a:lnTo>
                    <a:pt x="57" y="103"/>
                  </a:lnTo>
                  <a:lnTo>
                    <a:pt x="55" y="105"/>
                  </a:lnTo>
                  <a:lnTo>
                    <a:pt x="50" y="108"/>
                  </a:lnTo>
                  <a:lnTo>
                    <a:pt x="48" y="108"/>
                  </a:lnTo>
                  <a:lnTo>
                    <a:pt x="40" y="110"/>
                  </a:lnTo>
                  <a:lnTo>
                    <a:pt x="38" y="100"/>
                  </a:lnTo>
                  <a:lnTo>
                    <a:pt x="36" y="103"/>
                  </a:lnTo>
                  <a:lnTo>
                    <a:pt x="33" y="102"/>
                  </a:lnTo>
                  <a:lnTo>
                    <a:pt x="29" y="103"/>
                  </a:lnTo>
                  <a:lnTo>
                    <a:pt x="22" y="103"/>
                  </a:lnTo>
                  <a:lnTo>
                    <a:pt x="21" y="102"/>
                  </a:lnTo>
                  <a:lnTo>
                    <a:pt x="17" y="103"/>
                  </a:lnTo>
                  <a:lnTo>
                    <a:pt x="14" y="88"/>
                  </a:lnTo>
                  <a:lnTo>
                    <a:pt x="14" y="83"/>
                  </a:lnTo>
                  <a:lnTo>
                    <a:pt x="14" y="77"/>
                  </a:lnTo>
                  <a:lnTo>
                    <a:pt x="9" y="70"/>
                  </a:lnTo>
                  <a:lnTo>
                    <a:pt x="2" y="67"/>
                  </a:lnTo>
                  <a:lnTo>
                    <a:pt x="2" y="65"/>
                  </a:lnTo>
                  <a:lnTo>
                    <a:pt x="2" y="58"/>
                  </a:lnTo>
                  <a:lnTo>
                    <a:pt x="0" y="55"/>
                  </a:lnTo>
                  <a:lnTo>
                    <a:pt x="0" y="46"/>
                  </a:lnTo>
                  <a:lnTo>
                    <a:pt x="2" y="39"/>
                  </a:lnTo>
                  <a:lnTo>
                    <a:pt x="9" y="32"/>
                  </a:lnTo>
                  <a:lnTo>
                    <a:pt x="9" y="32"/>
                  </a:lnTo>
                  <a:lnTo>
                    <a:pt x="9" y="36"/>
                  </a:lnTo>
                  <a:lnTo>
                    <a:pt x="14" y="46"/>
                  </a:lnTo>
                  <a:lnTo>
                    <a:pt x="17" y="46"/>
                  </a:lnTo>
                  <a:lnTo>
                    <a:pt x="21" y="48"/>
                  </a:lnTo>
                  <a:lnTo>
                    <a:pt x="28" y="46"/>
                  </a:lnTo>
                  <a:lnTo>
                    <a:pt x="29" y="48"/>
                  </a:lnTo>
                  <a:lnTo>
                    <a:pt x="36" y="48"/>
                  </a:lnTo>
                  <a:lnTo>
                    <a:pt x="47" y="39"/>
                  </a:lnTo>
                  <a:lnTo>
                    <a:pt x="54" y="39"/>
                  </a:lnTo>
                  <a:lnTo>
                    <a:pt x="55" y="43"/>
                  </a:lnTo>
                  <a:lnTo>
                    <a:pt x="62" y="45"/>
                  </a:lnTo>
                  <a:lnTo>
                    <a:pt x="73" y="41"/>
                  </a:lnTo>
                  <a:lnTo>
                    <a:pt x="78" y="39"/>
                  </a:lnTo>
                  <a:lnTo>
                    <a:pt x="79" y="34"/>
                  </a:lnTo>
                  <a:lnTo>
                    <a:pt x="83" y="22"/>
                  </a:lnTo>
                  <a:lnTo>
                    <a:pt x="90" y="15"/>
                  </a:lnTo>
                  <a:lnTo>
                    <a:pt x="95" y="0"/>
                  </a:lnTo>
                  <a:lnTo>
                    <a:pt x="114" y="0"/>
                  </a:lnTo>
                  <a:lnTo>
                    <a:pt x="121"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5" name="Freeform 111"/>
            <p:cNvSpPr>
              <a:spLocks/>
            </p:cNvSpPr>
            <p:nvPr/>
          </p:nvSpPr>
          <p:spPr bwMode="auto">
            <a:xfrm>
              <a:off x="7056438" y="4589463"/>
              <a:ext cx="33338" cy="25400"/>
            </a:xfrm>
            <a:custGeom>
              <a:avLst/>
              <a:gdLst/>
              <a:ahLst/>
              <a:cxnLst>
                <a:cxn ang="0">
                  <a:pos x="0" y="7"/>
                </a:cxn>
                <a:cxn ang="0">
                  <a:pos x="9" y="16"/>
                </a:cxn>
                <a:cxn ang="0">
                  <a:pos x="10" y="12"/>
                </a:cxn>
                <a:cxn ang="0">
                  <a:pos x="12" y="7"/>
                </a:cxn>
                <a:cxn ang="0">
                  <a:pos x="14" y="5"/>
                </a:cxn>
                <a:cxn ang="0">
                  <a:pos x="17" y="9"/>
                </a:cxn>
                <a:cxn ang="0">
                  <a:pos x="21" y="11"/>
                </a:cxn>
                <a:cxn ang="0">
                  <a:pos x="21" y="5"/>
                </a:cxn>
                <a:cxn ang="0">
                  <a:pos x="17" y="4"/>
                </a:cxn>
                <a:cxn ang="0">
                  <a:pos x="14" y="4"/>
                </a:cxn>
                <a:cxn ang="0">
                  <a:pos x="14" y="0"/>
                </a:cxn>
                <a:cxn ang="0">
                  <a:pos x="7" y="5"/>
                </a:cxn>
                <a:cxn ang="0">
                  <a:pos x="0" y="7"/>
                </a:cxn>
              </a:cxnLst>
              <a:rect l="0" t="0" r="r" b="b"/>
              <a:pathLst>
                <a:path w="21" h="16">
                  <a:moveTo>
                    <a:pt x="0" y="7"/>
                  </a:moveTo>
                  <a:lnTo>
                    <a:pt x="9" y="16"/>
                  </a:lnTo>
                  <a:lnTo>
                    <a:pt x="10" y="12"/>
                  </a:lnTo>
                  <a:lnTo>
                    <a:pt x="12" y="7"/>
                  </a:lnTo>
                  <a:lnTo>
                    <a:pt x="14" y="5"/>
                  </a:lnTo>
                  <a:lnTo>
                    <a:pt x="17" y="9"/>
                  </a:lnTo>
                  <a:lnTo>
                    <a:pt x="21" y="11"/>
                  </a:lnTo>
                  <a:lnTo>
                    <a:pt x="21" y="5"/>
                  </a:lnTo>
                  <a:lnTo>
                    <a:pt x="17" y="4"/>
                  </a:lnTo>
                  <a:lnTo>
                    <a:pt x="14" y="4"/>
                  </a:lnTo>
                  <a:lnTo>
                    <a:pt x="14" y="0"/>
                  </a:lnTo>
                  <a:lnTo>
                    <a:pt x="7" y="5"/>
                  </a:lnTo>
                  <a:lnTo>
                    <a:pt x="0"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6" name="Freeform 112"/>
            <p:cNvSpPr>
              <a:spLocks/>
            </p:cNvSpPr>
            <p:nvPr/>
          </p:nvSpPr>
          <p:spPr bwMode="auto">
            <a:xfrm>
              <a:off x="6831013" y="4471988"/>
              <a:ext cx="3175" cy="4763"/>
            </a:xfrm>
            <a:custGeom>
              <a:avLst/>
              <a:gdLst/>
              <a:ahLst/>
              <a:cxnLst>
                <a:cxn ang="0">
                  <a:pos x="2" y="0"/>
                </a:cxn>
                <a:cxn ang="0">
                  <a:pos x="2" y="3"/>
                </a:cxn>
                <a:cxn ang="0">
                  <a:pos x="0" y="2"/>
                </a:cxn>
                <a:cxn ang="0">
                  <a:pos x="2" y="0"/>
                </a:cxn>
              </a:cxnLst>
              <a:rect l="0" t="0" r="r" b="b"/>
              <a:pathLst>
                <a:path w="2" h="3">
                  <a:moveTo>
                    <a:pt x="2" y="0"/>
                  </a:moveTo>
                  <a:lnTo>
                    <a:pt x="2" y="3"/>
                  </a:lnTo>
                  <a:lnTo>
                    <a:pt x="0"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7" name="Freeform 113"/>
            <p:cNvSpPr>
              <a:spLocks/>
            </p:cNvSpPr>
            <p:nvPr/>
          </p:nvSpPr>
          <p:spPr bwMode="auto">
            <a:xfrm>
              <a:off x="6796088" y="4173538"/>
              <a:ext cx="155575" cy="339725"/>
            </a:xfrm>
            <a:custGeom>
              <a:avLst/>
              <a:gdLst/>
              <a:ahLst/>
              <a:cxnLst>
                <a:cxn ang="0">
                  <a:pos x="71" y="29"/>
                </a:cxn>
                <a:cxn ang="0">
                  <a:pos x="60" y="39"/>
                </a:cxn>
                <a:cxn ang="0">
                  <a:pos x="52" y="50"/>
                </a:cxn>
                <a:cxn ang="0">
                  <a:pos x="48" y="69"/>
                </a:cxn>
                <a:cxn ang="0">
                  <a:pos x="59" y="83"/>
                </a:cxn>
                <a:cxn ang="0">
                  <a:pos x="76" y="102"/>
                </a:cxn>
                <a:cxn ang="0">
                  <a:pos x="81" y="107"/>
                </a:cxn>
                <a:cxn ang="0">
                  <a:pos x="86" y="112"/>
                </a:cxn>
                <a:cxn ang="0">
                  <a:pos x="95" y="131"/>
                </a:cxn>
                <a:cxn ang="0">
                  <a:pos x="98" y="155"/>
                </a:cxn>
                <a:cxn ang="0">
                  <a:pos x="97" y="159"/>
                </a:cxn>
                <a:cxn ang="0">
                  <a:pos x="93" y="174"/>
                </a:cxn>
                <a:cxn ang="0">
                  <a:pos x="79" y="183"/>
                </a:cxn>
                <a:cxn ang="0">
                  <a:pos x="64" y="188"/>
                </a:cxn>
                <a:cxn ang="0">
                  <a:pos x="59" y="195"/>
                </a:cxn>
                <a:cxn ang="0">
                  <a:pos x="59" y="200"/>
                </a:cxn>
                <a:cxn ang="0">
                  <a:pos x="54" y="200"/>
                </a:cxn>
                <a:cxn ang="0">
                  <a:pos x="48" y="205"/>
                </a:cxn>
                <a:cxn ang="0">
                  <a:pos x="36" y="214"/>
                </a:cxn>
                <a:cxn ang="0">
                  <a:pos x="38" y="210"/>
                </a:cxn>
                <a:cxn ang="0">
                  <a:pos x="36" y="198"/>
                </a:cxn>
                <a:cxn ang="0">
                  <a:pos x="33" y="190"/>
                </a:cxn>
                <a:cxn ang="0">
                  <a:pos x="36" y="185"/>
                </a:cxn>
                <a:cxn ang="0">
                  <a:pos x="41" y="181"/>
                </a:cxn>
                <a:cxn ang="0">
                  <a:pos x="50" y="169"/>
                </a:cxn>
                <a:cxn ang="0">
                  <a:pos x="59" y="165"/>
                </a:cxn>
                <a:cxn ang="0">
                  <a:pos x="69" y="160"/>
                </a:cxn>
                <a:cxn ang="0">
                  <a:pos x="74" y="159"/>
                </a:cxn>
                <a:cxn ang="0">
                  <a:pos x="73" y="136"/>
                </a:cxn>
                <a:cxn ang="0">
                  <a:pos x="73" y="117"/>
                </a:cxn>
                <a:cxn ang="0">
                  <a:pos x="62" y="100"/>
                </a:cxn>
                <a:cxn ang="0">
                  <a:pos x="59" y="95"/>
                </a:cxn>
                <a:cxn ang="0">
                  <a:pos x="50" y="84"/>
                </a:cxn>
                <a:cxn ang="0">
                  <a:pos x="38" y="69"/>
                </a:cxn>
                <a:cxn ang="0">
                  <a:pos x="24" y="53"/>
                </a:cxn>
                <a:cxn ang="0">
                  <a:pos x="34" y="50"/>
                </a:cxn>
                <a:cxn ang="0">
                  <a:pos x="29" y="38"/>
                </a:cxn>
                <a:cxn ang="0">
                  <a:pos x="12" y="34"/>
                </a:cxn>
                <a:cxn ang="0">
                  <a:pos x="9" y="26"/>
                </a:cxn>
                <a:cxn ang="0">
                  <a:pos x="0" y="12"/>
                </a:cxn>
                <a:cxn ang="0">
                  <a:pos x="10" y="10"/>
                </a:cxn>
                <a:cxn ang="0">
                  <a:pos x="17" y="8"/>
                </a:cxn>
                <a:cxn ang="0">
                  <a:pos x="21" y="10"/>
                </a:cxn>
                <a:cxn ang="0">
                  <a:pos x="29" y="7"/>
                </a:cxn>
                <a:cxn ang="0">
                  <a:pos x="52" y="5"/>
                </a:cxn>
                <a:cxn ang="0">
                  <a:pos x="60" y="8"/>
                </a:cxn>
                <a:cxn ang="0">
                  <a:pos x="62" y="20"/>
                </a:cxn>
                <a:cxn ang="0">
                  <a:pos x="79" y="26"/>
                </a:cxn>
              </a:cxnLst>
              <a:rect l="0" t="0" r="r" b="b"/>
              <a:pathLst>
                <a:path w="98" h="214">
                  <a:moveTo>
                    <a:pt x="79" y="26"/>
                  </a:moveTo>
                  <a:lnTo>
                    <a:pt x="71" y="29"/>
                  </a:lnTo>
                  <a:lnTo>
                    <a:pt x="71" y="32"/>
                  </a:lnTo>
                  <a:lnTo>
                    <a:pt x="60" y="39"/>
                  </a:lnTo>
                  <a:lnTo>
                    <a:pt x="60" y="43"/>
                  </a:lnTo>
                  <a:lnTo>
                    <a:pt x="52" y="50"/>
                  </a:lnTo>
                  <a:lnTo>
                    <a:pt x="47" y="64"/>
                  </a:lnTo>
                  <a:lnTo>
                    <a:pt x="48" y="69"/>
                  </a:lnTo>
                  <a:lnTo>
                    <a:pt x="55" y="76"/>
                  </a:lnTo>
                  <a:lnTo>
                    <a:pt x="59" y="83"/>
                  </a:lnTo>
                  <a:lnTo>
                    <a:pt x="67" y="93"/>
                  </a:lnTo>
                  <a:lnTo>
                    <a:pt x="76" y="102"/>
                  </a:lnTo>
                  <a:lnTo>
                    <a:pt x="81" y="103"/>
                  </a:lnTo>
                  <a:lnTo>
                    <a:pt x="81" y="107"/>
                  </a:lnTo>
                  <a:lnTo>
                    <a:pt x="83" y="105"/>
                  </a:lnTo>
                  <a:lnTo>
                    <a:pt x="86" y="112"/>
                  </a:lnTo>
                  <a:lnTo>
                    <a:pt x="92" y="117"/>
                  </a:lnTo>
                  <a:lnTo>
                    <a:pt x="95" y="131"/>
                  </a:lnTo>
                  <a:lnTo>
                    <a:pt x="98" y="153"/>
                  </a:lnTo>
                  <a:lnTo>
                    <a:pt x="98" y="155"/>
                  </a:lnTo>
                  <a:lnTo>
                    <a:pt x="97" y="159"/>
                  </a:lnTo>
                  <a:lnTo>
                    <a:pt x="97" y="159"/>
                  </a:lnTo>
                  <a:lnTo>
                    <a:pt x="97" y="169"/>
                  </a:lnTo>
                  <a:lnTo>
                    <a:pt x="93" y="174"/>
                  </a:lnTo>
                  <a:lnTo>
                    <a:pt x="81" y="181"/>
                  </a:lnTo>
                  <a:lnTo>
                    <a:pt x="79" y="183"/>
                  </a:lnTo>
                  <a:lnTo>
                    <a:pt x="71" y="188"/>
                  </a:lnTo>
                  <a:lnTo>
                    <a:pt x="64" y="188"/>
                  </a:lnTo>
                  <a:lnTo>
                    <a:pt x="62" y="193"/>
                  </a:lnTo>
                  <a:lnTo>
                    <a:pt x="59" y="195"/>
                  </a:lnTo>
                  <a:lnTo>
                    <a:pt x="59" y="197"/>
                  </a:lnTo>
                  <a:lnTo>
                    <a:pt x="59" y="200"/>
                  </a:lnTo>
                  <a:lnTo>
                    <a:pt x="52" y="195"/>
                  </a:lnTo>
                  <a:lnTo>
                    <a:pt x="54" y="200"/>
                  </a:lnTo>
                  <a:lnTo>
                    <a:pt x="54" y="202"/>
                  </a:lnTo>
                  <a:lnTo>
                    <a:pt x="48" y="205"/>
                  </a:lnTo>
                  <a:lnTo>
                    <a:pt x="40" y="214"/>
                  </a:lnTo>
                  <a:lnTo>
                    <a:pt x="36" y="214"/>
                  </a:lnTo>
                  <a:lnTo>
                    <a:pt x="36" y="212"/>
                  </a:lnTo>
                  <a:lnTo>
                    <a:pt x="38" y="210"/>
                  </a:lnTo>
                  <a:lnTo>
                    <a:pt x="36" y="202"/>
                  </a:lnTo>
                  <a:lnTo>
                    <a:pt x="36" y="198"/>
                  </a:lnTo>
                  <a:lnTo>
                    <a:pt x="38" y="193"/>
                  </a:lnTo>
                  <a:lnTo>
                    <a:pt x="33" y="190"/>
                  </a:lnTo>
                  <a:lnTo>
                    <a:pt x="31" y="186"/>
                  </a:lnTo>
                  <a:lnTo>
                    <a:pt x="36" y="185"/>
                  </a:lnTo>
                  <a:lnTo>
                    <a:pt x="38" y="181"/>
                  </a:lnTo>
                  <a:lnTo>
                    <a:pt x="41" y="181"/>
                  </a:lnTo>
                  <a:lnTo>
                    <a:pt x="50" y="178"/>
                  </a:lnTo>
                  <a:lnTo>
                    <a:pt x="50" y="169"/>
                  </a:lnTo>
                  <a:lnTo>
                    <a:pt x="59" y="169"/>
                  </a:lnTo>
                  <a:lnTo>
                    <a:pt x="59" y="165"/>
                  </a:lnTo>
                  <a:lnTo>
                    <a:pt x="66" y="164"/>
                  </a:lnTo>
                  <a:lnTo>
                    <a:pt x="69" y="160"/>
                  </a:lnTo>
                  <a:lnTo>
                    <a:pt x="73" y="162"/>
                  </a:lnTo>
                  <a:lnTo>
                    <a:pt x="74" y="159"/>
                  </a:lnTo>
                  <a:lnTo>
                    <a:pt x="74" y="143"/>
                  </a:lnTo>
                  <a:lnTo>
                    <a:pt x="73" y="136"/>
                  </a:lnTo>
                  <a:lnTo>
                    <a:pt x="73" y="126"/>
                  </a:lnTo>
                  <a:lnTo>
                    <a:pt x="73" y="117"/>
                  </a:lnTo>
                  <a:lnTo>
                    <a:pt x="67" y="103"/>
                  </a:lnTo>
                  <a:lnTo>
                    <a:pt x="62" y="100"/>
                  </a:lnTo>
                  <a:lnTo>
                    <a:pt x="60" y="100"/>
                  </a:lnTo>
                  <a:lnTo>
                    <a:pt x="59" y="95"/>
                  </a:lnTo>
                  <a:lnTo>
                    <a:pt x="57" y="88"/>
                  </a:lnTo>
                  <a:lnTo>
                    <a:pt x="50" y="84"/>
                  </a:lnTo>
                  <a:lnTo>
                    <a:pt x="40" y="72"/>
                  </a:lnTo>
                  <a:lnTo>
                    <a:pt x="38" y="69"/>
                  </a:lnTo>
                  <a:lnTo>
                    <a:pt x="22" y="58"/>
                  </a:lnTo>
                  <a:lnTo>
                    <a:pt x="24" y="53"/>
                  </a:lnTo>
                  <a:lnTo>
                    <a:pt x="31" y="53"/>
                  </a:lnTo>
                  <a:lnTo>
                    <a:pt x="34" y="50"/>
                  </a:lnTo>
                  <a:lnTo>
                    <a:pt x="34" y="46"/>
                  </a:lnTo>
                  <a:lnTo>
                    <a:pt x="29" y="38"/>
                  </a:lnTo>
                  <a:lnTo>
                    <a:pt x="26" y="34"/>
                  </a:lnTo>
                  <a:lnTo>
                    <a:pt x="12" y="34"/>
                  </a:lnTo>
                  <a:lnTo>
                    <a:pt x="9" y="31"/>
                  </a:lnTo>
                  <a:lnTo>
                    <a:pt x="9" y="26"/>
                  </a:lnTo>
                  <a:lnTo>
                    <a:pt x="7" y="24"/>
                  </a:lnTo>
                  <a:lnTo>
                    <a:pt x="0" y="12"/>
                  </a:lnTo>
                  <a:lnTo>
                    <a:pt x="3" y="8"/>
                  </a:lnTo>
                  <a:lnTo>
                    <a:pt x="10" y="10"/>
                  </a:lnTo>
                  <a:lnTo>
                    <a:pt x="15" y="8"/>
                  </a:lnTo>
                  <a:lnTo>
                    <a:pt x="17" y="8"/>
                  </a:lnTo>
                  <a:lnTo>
                    <a:pt x="21" y="8"/>
                  </a:lnTo>
                  <a:lnTo>
                    <a:pt x="21" y="10"/>
                  </a:lnTo>
                  <a:lnTo>
                    <a:pt x="26" y="7"/>
                  </a:lnTo>
                  <a:lnTo>
                    <a:pt x="29" y="7"/>
                  </a:lnTo>
                  <a:lnTo>
                    <a:pt x="41" y="0"/>
                  </a:lnTo>
                  <a:lnTo>
                    <a:pt x="52" y="5"/>
                  </a:lnTo>
                  <a:lnTo>
                    <a:pt x="60" y="7"/>
                  </a:lnTo>
                  <a:lnTo>
                    <a:pt x="60" y="8"/>
                  </a:lnTo>
                  <a:lnTo>
                    <a:pt x="60" y="13"/>
                  </a:lnTo>
                  <a:lnTo>
                    <a:pt x="62" y="20"/>
                  </a:lnTo>
                  <a:lnTo>
                    <a:pt x="71" y="24"/>
                  </a:lnTo>
                  <a:lnTo>
                    <a:pt x="79" y="2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8" name="Freeform 114"/>
            <p:cNvSpPr>
              <a:spLocks/>
            </p:cNvSpPr>
            <p:nvPr/>
          </p:nvSpPr>
          <p:spPr bwMode="auto">
            <a:xfrm>
              <a:off x="6570663" y="4049713"/>
              <a:ext cx="200025" cy="427038"/>
            </a:xfrm>
            <a:custGeom>
              <a:avLst/>
              <a:gdLst/>
              <a:ahLst/>
              <a:cxnLst>
                <a:cxn ang="0">
                  <a:pos x="88" y="268"/>
                </a:cxn>
                <a:cxn ang="0">
                  <a:pos x="88" y="243"/>
                </a:cxn>
                <a:cxn ang="0">
                  <a:pos x="92" y="242"/>
                </a:cxn>
                <a:cxn ang="0">
                  <a:pos x="87" y="218"/>
                </a:cxn>
                <a:cxn ang="0">
                  <a:pos x="80" y="200"/>
                </a:cxn>
                <a:cxn ang="0">
                  <a:pos x="73" y="176"/>
                </a:cxn>
                <a:cxn ang="0">
                  <a:pos x="66" y="173"/>
                </a:cxn>
                <a:cxn ang="0">
                  <a:pos x="62" y="174"/>
                </a:cxn>
                <a:cxn ang="0">
                  <a:pos x="43" y="188"/>
                </a:cxn>
                <a:cxn ang="0">
                  <a:pos x="38" y="188"/>
                </a:cxn>
                <a:cxn ang="0">
                  <a:pos x="31" y="185"/>
                </a:cxn>
                <a:cxn ang="0">
                  <a:pos x="28" y="185"/>
                </a:cxn>
                <a:cxn ang="0">
                  <a:pos x="30" y="152"/>
                </a:cxn>
                <a:cxn ang="0">
                  <a:pos x="23" y="143"/>
                </a:cxn>
                <a:cxn ang="0">
                  <a:pos x="19" y="138"/>
                </a:cxn>
                <a:cxn ang="0">
                  <a:pos x="23" y="136"/>
                </a:cxn>
                <a:cxn ang="0">
                  <a:pos x="21" y="131"/>
                </a:cxn>
                <a:cxn ang="0">
                  <a:pos x="11" y="123"/>
                </a:cxn>
                <a:cxn ang="0">
                  <a:pos x="0" y="114"/>
                </a:cxn>
                <a:cxn ang="0">
                  <a:pos x="2" y="105"/>
                </a:cxn>
                <a:cxn ang="0">
                  <a:pos x="5" y="98"/>
                </a:cxn>
                <a:cxn ang="0">
                  <a:pos x="11" y="86"/>
                </a:cxn>
                <a:cxn ang="0">
                  <a:pos x="16" y="83"/>
                </a:cxn>
                <a:cxn ang="0">
                  <a:pos x="17" y="69"/>
                </a:cxn>
                <a:cxn ang="0">
                  <a:pos x="28" y="67"/>
                </a:cxn>
                <a:cxn ang="0">
                  <a:pos x="35" y="47"/>
                </a:cxn>
                <a:cxn ang="0">
                  <a:pos x="42" y="31"/>
                </a:cxn>
                <a:cxn ang="0">
                  <a:pos x="50" y="22"/>
                </a:cxn>
                <a:cxn ang="0">
                  <a:pos x="62" y="15"/>
                </a:cxn>
                <a:cxn ang="0">
                  <a:pos x="68" y="8"/>
                </a:cxn>
                <a:cxn ang="0">
                  <a:pos x="73" y="2"/>
                </a:cxn>
                <a:cxn ang="0">
                  <a:pos x="80" y="2"/>
                </a:cxn>
                <a:cxn ang="0">
                  <a:pos x="85" y="10"/>
                </a:cxn>
                <a:cxn ang="0">
                  <a:pos x="92" y="24"/>
                </a:cxn>
                <a:cxn ang="0">
                  <a:pos x="88" y="41"/>
                </a:cxn>
                <a:cxn ang="0">
                  <a:pos x="78" y="59"/>
                </a:cxn>
                <a:cxn ang="0">
                  <a:pos x="76" y="69"/>
                </a:cxn>
                <a:cxn ang="0">
                  <a:pos x="87" y="64"/>
                </a:cxn>
                <a:cxn ang="0">
                  <a:pos x="95" y="76"/>
                </a:cxn>
                <a:cxn ang="0">
                  <a:pos x="100" y="93"/>
                </a:cxn>
                <a:cxn ang="0">
                  <a:pos x="109" y="98"/>
                </a:cxn>
                <a:cxn ang="0">
                  <a:pos x="119" y="102"/>
                </a:cxn>
                <a:cxn ang="0">
                  <a:pos x="126" y="100"/>
                </a:cxn>
                <a:cxn ang="0">
                  <a:pos x="125" y="104"/>
                </a:cxn>
                <a:cxn ang="0">
                  <a:pos x="118" y="112"/>
                </a:cxn>
                <a:cxn ang="0">
                  <a:pos x="113" y="116"/>
                </a:cxn>
                <a:cxn ang="0">
                  <a:pos x="102" y="124"/>
                </a:cxn>
                <a:cxn ang="0">
                  <a:pos x="81" y="133"/>
                </a:cxn>
                <a:cxn ang="0">
                  <a:pos x="78" y="148"/>
                </a:cxn>
                <a:cxn ang="0">
                  <a:pos x="81" y="162"/>
                </a:cxn>
                <a:cxn ang="0">
                  <a:pos x="90" y="180"/>
                </a:cxn>
                <a:cxn ang="0">
                  <a:pos x="94" y="183"/>
                </a:cxn>
                <a:cxn ang="0">
                  <a:pos x="88" y="193"/>
                </a:cxn>
                <a:cxn ang="0">
                  <a:pos x="85" y="202"/>
                </a:cxn>
                <a:cxn ang="0">
                  <a:pos x="95" y="214"/>
                </a:cxn>
                <a:cxn ang="0">
                  <a:pos x="104" y="245"/>
                </a:cxn>
                <a:cxn ang="0">
                  <a:pos x="95" y="259"/>
                </a:cxn>
              </a:cxnLst>
              <a:rect l="0" t="0" r="r" b="b"/>
              <a:pathLst>
                <a:path w="126" h="269">
                  <a:moveTo>
                    <a:pt x="92" y="269"/>
                  </a:moveTo>
                  <a:lnTo>
                    <a:pt x="88" y="268"/>
                  </a:lnTo>
                  <a:lnTo>
                    <a:pt x="94" y="247"/>
                  </a:lnTo>
                  <a:lnTo>
                    <a:pt x="88" y="243"/>
                  </a:lnTo>
                  <a:lnTo>
                    <a:pt x="88" y="242"/>
                  </a:lnTo>
                  <a:lnTo>
                    <a:pt x="92" y="242"/>
                  </a:lnTo>
                  <a:lnTo>
                    <a:pt x="90" y="230"/>
                  </a:lnTo>
                  <a:lnTo>
                    <a:pt x="87" y="218"/>
                  </a:lnTo>
                  <a:lnTo>
                    <a:pt x="85" y="219"/>
                  </a:lnTo>
                  <a:lnTo>
                    <a:pt x="80" y="200"/>
                  </a:lnTo>
                  <a:lnTo>
                    <a:pt x="76" y="178"/>
                  </a:lnTo>
                  <a:lnTo>
                    <a:pt x="73" y="176"/>
                  </a:lnTo>
                  <a:lnTo>
                    <a:pt x="68" y="171"/>
                  </a:lnTo>
                  <a:lnTo>
                    <a:pt x="66" y="173"/>
                  </a:lnTo>
                  <a:lnTo>
                    <a:pt x="64" y="164"/>
                  </a:lnTo>
                  <a:lnTo>
                    <a:pt x="62" y="174"/>
                  </a:lnTo>
                  <a:lnTo>
                    <a:pt x="54" y="180"/>
                  </a:lnTo>
                  <a:lnTo>
                    <a:pt x="43" y="188"/>
                  </a:lnTo>
                  <a:lnTo>
                    <a:pt x="40" y="186"/>
                  </a:lnTo>
                  <a:lnTo>
                    <a:pt x="38" y="188"/>
                  </a:lnTo>
                  <a:lnTo>
                    <a:pt x="33" y="186"/>
                  </a:lnTo>
                  <a:lnTo>
                    <a:pt x="31" y="185"/>
                  </a:lnTo>
                  <a:lnTo>
                    <a:pt x="33" y="183"/>
                  </a:lnTo>
                  <a:lnTo>
                    <a:pt x="28" y="185"/>
                  </a:lnTo>
                  <a:lnTo>
                    <a:pt x="33" y="167"/>
                  </a:lnTo>
                  <a:lnTo>
                    <a:pt x="30" y="152"/>
                  </a:lnTo>
                  <a:lnTo>
                    <a:pt x="24" y="140"/>
                  </a:lnTo>
                  <a:lnTo>
                    <a:pt x="23" y="143"/>
                  </a:lnTo>
                  <a:lnTo>
                    <a:pt x="21" y="142"/>
                  </a:lnTo>
                  <a:lnTo>
                    <a:pt x="19" y="138"/>
                  </a:lnTo>
                  <a:lnTo>
                    <a:pt x="19" y="136"/>
                  </a:lnTo>
                  <a:lnTo>
                    <a:pt x="23" y="136"/>
                  </a:lnTo>
                  <a:lnTo>
                    <a:pt x="19" y="135"/>
                  </a:lnTo>
                  <a:lnTo>
                    <a:pt x="21" y="131"/>
                  </a:lnTo>
                  <a:lnTo>
                    <a:pt x="11" y="126"/>
                  </a:lnTo>
                  <a:lnTo>
                    <a:pt x="11" y="123"/>
                  </a:lnTo>
                  <a:lnTo>
                    <a:pt x="4" y="119"/>
                  </a:lnTo>
                  <a:lnTo>
                    <a:pt x="0" y="114"/>
                  </a:lnTo>
                  <a:lnTo>
                    <a:pt x="0" y="107"/>
                  </a:lnTo>
                  <a:lnTo>
                    <a:pt x="2" y="105"/>
                  </a:lnTo>
                  <a:lnTo>
                    <a:pt x="5" y="107"/>
                  </a:lnTo>
                  <a:lnTo>
                    <a:pt x="5" y="98"/>
                  </a:lnTo>
                  <a:lnTo>
                    <a:pt x="12" y="95"/>
                  </a:lnTo>
                  <a:lnTo>
                    <a:pt x="11" y="86"/>
                  </a:lnTo>
                  <a:lnTo>
                    <a:pt x="11" y="83"/>
                  </a:lnTo>
                  <a:lnTo>
                    <a:pt x="16" y="83"/>
                  </a:lnTo>
                  <a:lnTo>
                    <a:pt x="16" y="71"/>
                  </a:lnTo>
                  <a:lnTo>
                    <a:pt x="17" y="69"/>
                  </a:lnTo>
                  <a:lnTo>
                    <a:pt x="26" y="67"/>
                  </a:lnTo>
                  <a:lnTo>
                    <a:pt x="28" y="67"/>
                  </a:lnTo>
                  <a:lnTo>
                    <a:pt x="33" y="52"/>
                  </a:lnTo>
                  <a:lnTo>
                    <a:pt x="35" y="47"/>
                  </a:lnTo>
                  <a:lnTo>
                    <a:pt x="42" y="40"/>
                  </a:lnTo>
                  <a:lnTo>
                    <a:pt x="42" y="31"/>
                  </a:lnTo>
                  <a:lnTo>
                    <a:pt x="43" y="28"/>
                  </a:lnTo>
                  <a:lnTo>
                    <a:pt x="50" y="22"/>
                  </a:lnTo>
                  <a:lnTo>
                    <a:pt x="56" y="17"/>
                  </a:lnTo>
                  <a:lnTo>
                    <a:pt x="62" y="15"/>
                  </a:lnTo>
                  <a:lnTo>
                    <a:pt x="68" y="17"/>
                  </a:lnTo>
                  <a:lnTo>
                    <a:pt x="68" y="8"/>
                  </a:lnTo>
                  <a:lnTo>
                    <a:pt x="73" y="5"/>
                  </a:lnTo>
                  <a:lnTo>
                    <a:pt x="73" y="2"/>
                  </a:lnTo>
                  <a:lnTo>
                    <a:pt x="76" y="0"/>
                  </a:lnTo>
                  <a:lnTo>
                    <a:pt x="80" y="2"/>
                  </a:lnTo>
                  <a:lnTo>
                    <a:pt x="83" y="3"/>
                  </a:lnTo>
                  <a:lnTo>
                    <a:pt x="85" y="10"/>
                  </a:lnTo>
                  <a:lnTo>
                    <a:pt x="90" y="12"/>
                  </a:lnTo>
                  <a:lnTo>
                    <a:pt x="92" y="24"/>
                  </a:lnTo>
                  <a:lnTo>
                    <a:pt x="90" y="34"/>
                  </a:lnTo>
                  <a:lnTo>
                    <a:pt x="88" y="41"/>
                  </a:lnTo>
                  <a:lnTo>
                    <a:pt x="80" y="50"/>
                  </a:lnTo>
                  <a:lnTo>
                    <a:pt x="78" y="59"/>
                  </a:lnTo>
                  <a:lnTo>
                    <a:pt x="78" y="64"/>
                  </a:lnTo>
                  <a:lnTo>
                    <a:pt x="76" y="69"/>
                  </a:lnTo>
                  <a:lnTo>
                    <a:pt x="76" y="71"/>
                  </a:lnTo>
                  <a:lnTo>
                    <a:pt x="87" y="64"/>
                  </a:lnTo>
                  <a:lnTo>
                    <a:pt x="94" y="66"/>
                  </a:lnTo>
                  <a:lnTo>
                    <a:pt x="95" y="76"/>
                  </a:lnTo>
                  <a:lnTo>
                    <a:pt x="102" y="81"/>
                  </a:lnTo>
                  <a:lnTo>
                    <a:pt x="100" y="93"/>
                  </a:lnTo>
                  <a:lnTo>
                    <a:pt x="109" y="95"/>
                  </a:lnTo>
                  <a:lnTo>
                    <a:pt x="109" y="98"/>
                  </a:lnTo>
                  <a:lnTo>
                    <a:pt x="114" y="104"/>
                  </a:lnTo>
                  <a:lnTo>
                    <a:pt x="119" y="102"/>
                  </a:lnTo>
                  <a:lnTo>
                    <a:pt x="123" y="100"/>
                  </a:lnTo>
                  <a:lnTo>
                    <a:pt x="126" y="100"/>
                  </a:lnTo>
                  <a:lnTo>
                    <a:pt x="126" y="102"/>
                  </a:lnTo>
                  <a:lnTo>
                    <a:pt x="125" y="104"/>
                  </a:lnTo>
                  <a:lnTo>
                    <a:pt x="118" y="109"/>
                  </a:lnTo>
                  <a:lnTo>
                    <a:pt x="118" y="112"/>
                  </a:lnTo>
                  <a:lnTo>
                    <a:pt x="114" y="112"/>
                  </a:lnTo>
                  <a:lnTo>
                    <a:pt x="113" y="116"/>
                  </a:lnTo>
                  <a:lnTo>
                    <a:pt x="109" y="123"/>
                  </a:lnTo>
                  <a:lnTo>
                    <a:pt x="102" y="124"/>
                  </a:lnTo>
                  <a:lnTo>
                    <a:pt x="94" y="131"/>
                  </a:lnTo>
                  <a:lnTo>
                    <a:pt x="81" y="133"/>
                  </a:lnTo>
                  <a:lnTo>
                    <a:pt x="78" y="143"/>
                  </a:lnTo>
                  <a:lnTo>
                    <a:pt x="78" y="148"/>
                  </a:lnTo>
                  <a:lnTo>
                    <a:pt x="76" y="150"/>
                  </a:lnTo>
                  <a:lnTo>
                    <a:pt x="81" y="162"/>
                  </a:lnTo>
                  <a:lnTo>
                    <a:pt x="88" y="169"/>
                  </a:lnTo>
                  <a:lnTo>
                    <a:pt x="90" y="180"/>
                  </a:lnTo>
                  <a:lnTo>
                    <a:pt x="92" y="181"/>
                  </a:lnTo>
                  <a:lnTo>
                    <a:pt x="94" y="183"/>
                  </a:lnTo>
                  <a:lnTo>
                    <a:pt x="90" y="188"/>
                  </a:lnTo>
                  <a:lnTo>
                    <a:pt x="88" y="193"/>
                  </a:lnTo>
                  <a:lnTo>
                    <a:pt x="85" y="199"/>
                  </a:lnTo>
                  <a:lnTo>
                    <a:pt x="85" y="202"/>
                  </a:lnTo>
                  <a:lnTo>
                    <a:pt x="87" y="207"/>
                  </a:lnTo>
                  <a:lnTo>
                    <a:pt x="95" y="214"/>
                  </a:lnTo>
                  <a:lnTo>
                    <a:pt x="97" y="226"/>
                  </a:lnTo>
                  <a:lnTo>
                    <a:pt x="104" y="245"/>
                  </a:lnTo>
                  <a:lnTo>
                    <a:pt x="99" y="254"/>
                  </a:lnTo>
                  <a:lnTo>
                    <a:pt x="95" y="259"/>
                  </a:lnTo>
                  <a:lnTo>
                    <a:pt x="92" y="26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9" name="Freeform 115"/>
            <p:cNvSpPr>
              <a:spLocks/>
            </p:cNvSpPr>
            <p:nvPr/>
          </p:nvSpPr>
          <p:spPr bwMode="auto">
            <a:xfrm>
              <a:off x="6796088" y="4373563"/>
              <a:ext cx="117475" cy="95250"/>
            </a:xfrm>
            <a:custGeom>
              <a:avLst/>
              <a:gdLst/>
              <a:ahLst/>
              <a:cxnLst>
                <a:cxn ang="0">
                  <a:pos x="73" y="0"/>
                </a:cxn>
                <a:cxn ang="0">
                  <a:pos x="73" y="10"/>
                </a:cxn>
                <a:cxn ang="0">
                  <a:pos x="74" y="17"/>
                </a:cxn>
                <a:cxn ang="0">
                  <a:pos x="74" y="33"/>
                </a:cxn>
                <a:cxn ang="0">
                  <a:pos x="73" y="36"/>
                </a:cxn>
                <a:cxn ang="0">
                  <a:pos x="69" y="34"/>
                </a:cxn>
                <a:cxn ang="0">
                  <a:pos x="66" y="38"/>
                </a:cxn>
                <a:cxn ang="0">
                  <a:pos x="59" y="39"/>
                </a:cxn>
                <a:cxn ang="0">
                  <a:pos x="59" y="43"/>
                </a:cxn>
                <a:cxn ang="0">
                  <a:pos x="50" y="43"/>
                </a:cxn>
                <a:cxn ang="0">
                  <a:pos x="50" y="52"/>
                </a:cxn>
                <a:cxn ang="0">
                  <a:pos x="41" y="55"/>
                </a:cxn>
                <a:cxn ang="0">
                  <a:pos x="38" y="55"/>
                </a:cxn>
                <a:cxn ang="0">
                  <a:pos x="36" y="59"/>
                </a:cxn>
                <a:cxn ang="0">
                  <a:pos x="31" y="60"/>
                </a:cxn>
                <a:cxn ang="0">
                  <a:pos x="28" y="59"/>
                </a:cxn>
                <a:cxn ang="0">
                  <a:pos x="19" y="60"/>
                </a:cxn>
                <a:cxn ang="0">
                  <a:pos x="19" y="53"/>
                </a:cxn>
                <a:cxn ang="0">
                  <a:pos x="17" y="52"/>
                </a:cxn>
                <a:cxn ang="0">
                  <a:pos x="12" y="55"/>
                </a:cxn>
                <a:cxn ang="0">
                  <a:pos x="10" y="46"/>
                </a:cxn>
                <a:cxn ang="0">
                  <a:pos x="9" y="45"/>
                </a:cxn>
                <a:cxn ang="0">
                  <a:pos x="7" y="36"/>
                </a:cxn>
                <a:cxn ang="0">
                  <a:pos x="2" y="31"/>
                </a:cxn>
                <a:cxn ang="0">
                  <a:pos x="0" y="22"/>
                </a:cxn>
                <a:cxn ang="0">
                  <a:pos x="0" y="17"/>
                </a:cxn>
                <a:cxn ang="0">
                  <a:pos x="3" y="14"/>
                </a:cxn>
                <a:cxn ang="0">
                  <a:pos x="14" y="5"/>
                </a:cxn>
                <a:cxn ang="0">
                  <a:pos x="24" y="7"/>
                </a:cxn>
                <a:cxn ang="0">
                  <a:pos x="36" y="5"/>
                </a:cxn>
                <a:cxn ang="0">
                  <a:pos x="38" y="7"/>
                </a:cxn>
                <a:cxn ang="0">
                  <a:pos x="41" y="7"/>
                </a:cxn>
                <a:cxn ang="0">
                  <a:pos x="43" y="8"/>
                </a:cxn>
                <a:cxn ang="0">
                  <a:pos x="50" y="10"/>
                </a:cxn>
                <a:cxn ang="0">
                  <a:pos x="54" y="10"/>
                </a:cxn>
                <a:cxn ang="0">
                  <a:pos x="54" y="7"/>
                </a:cxn>
                <a:cxn ang="0">
                  <a:pos x="57" y="3"/>
                </a:cxn>
                <a:cxn ang="0">
                  <a:pos x="62" y="3"/>
                </a:cxn>
                <a:cxn ang="0">
                  <a:pos x="66" y="5"/>
                </a:cxn>
                <a:cxn ang="0">
                  <a:pos x="73" y="0"/>
                </a:cxn>
              </a:cxnLst>
              <a:rect l="0" t="0" r="r" b="b"/>
              <a:pathLst>
                <a:path w="74" h="60">
                  <a:moveTo>
                    <a:pt x="73" y="0"/>
                  </a:moveTo>
                  <a:lnTo>
                    <a:pt x="73" y="10"/>
                  </a:lnTo>
                  <a:lnTo>
                    <a:pt x="74" y="17"/>
                  </a:lnTo>
                  <a:lnTo>
                    <a:pt x="74" y="33"/>
                  </a:lnTo>
                  <a:lnTo>
                    <a:pt x="73" y="36"/>
                  </a:lnTo>
                  <a:lnTo>
                    <a:pt x="69" y="34"/>
                  </a:lnTo>
                  <a:lnTo>
                    <a:pt x="66" y="38"/>
                  </a:lnTo>
                  <a:lnTo>
                    <a:pt x="59" y="39"/>
                  </a:lnTo>
                  <a:lnTo>
                    <a:pt x="59" y="43"/>
                  </a:lnTo>
                  <a:lnTo>
                    <a:pt x="50" y="43"/>
                  </a:lnTo>
                  <a:lnTo>
                    <a:pt x="50" y="52"/>
                  </a:lnTo>
                  <a:lnTo>
                    <a:pt x="41" y="55"/>
                  </a:lnTo>
                  <a:lnTo>
                    <a:pt x="38" y="55"/>
                  </a:lnTo>
                  <a:lnTo>
                    <a:pt x="36" y="59"/>
                  </a:lnTo>
                  <a:lnTo>
                    <a:pt x="31" y="60"/>
                  </a:lnTo>
                  <a:lnTo>
                    <a:pt x="28" y="59"/>
                  </a:lnTo>
                  <a:lnTo>
                    <a:pt x="19" y="60"/>
                  </a:lnTo>
                  <a:lnTo>
                    <a:pt x="19" y="53"/>
                  </a:lnTo>
                  <a:lnTo>
                    <a:pt x="17" y="52"/>
                  </a:lnTo>
                  <a:lnTo>
                    <a:pt x="12" y="55"/>
                  </a:lnTo>
                  <a:lnTo>
                    <a:pt x="10" y="46"/>
                  </a:lnTo>
                  <a:lnTo>
                    <a:pt x="9" y="45"/>
                  </a:lnTo>
                  <a:lnTo>
                    <a:pt x="7" y="36"/>
                  </a:lnTo>
                  <a:lnTo>
                    <a:pt x="2" y="31"/>
                  </a:lnTo>
                  <a:lnTo>
                    <a:pt x="0" y="22"/>
                  </a:lnTo>
                  <a:lnTo>
                    <a:pt x="0" y="17"/>
                  </a:lnTo>
                  <a:lnTo>
                    <a:pt x="3" y="14"/>
                  </a:lnTo>
                  <a:lnTo>
                    <a:pt x="14" y="5"/>
                  </a:lnTo>
                  <a:lnTo>
                    <a:pt x="24" y="7"/>
                  </a:lnTo>
                  <a:lnTo>
                    <a:pt x="36" y="5"/>
                  </a:lnTo>
                  <a:lnTo>
                    <a:pt x="38" y="7"/>
                  </a:lnTo>
                  <a:lnTo>
                    <a:pt x="41" y="7"/>
                  </a:lnTo>
                  <a:lnTo>
                    <a:pt x="43" y="8"/>
                  </a:lnTo>
                  <a:lnTo>
                    <a:pt x="50" y="10"/>
                  </a:lnTo>
                  <a:lnTo>
                    <a:pt x="54" y="10"/>
                  </a:lnTo>
                  <a:lnTo>
                    <a:pt x="54" y="7"/>
                  </a:lnTo>
                  <a:lnTo>
                    <a:pt x="57" y="3"/>
                  </a:lnTo>
                  <a:lnTo>
                    <a:pt x="62" y="3"/>
                  </a:lnTo>
                  <a:lnTo>
                    <a:pt x="66" y="5"/>
                  </a:lnTo>
                  <a:lnTo>
                    <a:pt x="7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0" name="Freeform 116"/>
            <p:cNvSpPr>
              <a:spLocks/>
            </p:cNvSpPr>
            <p:nvPr/>
          </p:nvSpPr>
          <p:spPr bwMode="auto">
            <a:xfrm>
              <a:off x="6299200" y="3997326"/>
              <a:ext cx="177800" cy="98425"/>
            </a:xfrm>
            <a:custGeom>
              <a:avLst/>
              <a:gdLst/>
              <a:ahLst/>
              <a:cxnLst>
                <a:cxn ang="0">
                  <a:pos x="111" y="50"/>
                </a:cxn>
                <a:cxn ang="0">
                  <a:pos x="111" y="43"/>
                </a:cxn>
                <a:cxn ang="0">
                  <a:pos x="112" y="38"/>
                </a:cxn>
                <a:cxn ang="0">
                  <a:pos x="109" y="38"/>
                </a:cxn>
                <a:cxn ang="0">
                  <a:pos x="107" y="41"/>
                </a:cxn>
                <a:cxn ang="0">
                  <a:pos x="102" y="40"/>
                </a:cxn>
                <a:cxn ang="0">
                  <a:pos x="92" y="36"/>
                </a:cxn>
                <a:cxn ang="0">
                  <a:pos x="90" y="38"/>
                </a:cxn>
                <a:cxn ang="0">
                  <a:pos x="85" y="38"/>
                </a:cxn>
                <a:cxn ang="0">
                  <a:pos x="83" y="38"/>
                </a:cxn>
                <a:cxn ang="0">
                  <a:pos x="78" y="35"/>
                </a:cxn>
                <a:cxn ang="0">
                  <a:pos x="74" y="35"/>
                </a:cxn>
                <a:cxn ang="0">
                  <a:pos x="71" y="31"/>
                </a:cxn>
                <a:cxn ang="0">
                  <a:pos x="71" y="26"/>
                </a:cxn>
                <a:cxn ang="0">
                  <a:pos x="66" y="28"/>
                </a:cxn>
                <a:cxn ang="0">
                  <a:pos x="61" y="26"/>
                </a:cxn>
                <a:cxn ang="0">
                  <a:pos x="59" y="24"/>
                </a:cxn>
                <a:cxn ang="0">
                  <a:pos x="57" y="24"/>
                </a:cxn>
                <a:cxn ang="0">
                  <a:pos x="57" y="17"/>
                </a:cxn>
                <a:cxn ang="0">
                  <a:pos x="54" y="16"/>
                </a:cxn>
                <a:cxn ang="0">
                  <a:pos x="48" y="21"/>
                </a:cxn>
                <a:cxn ang="0">
                  <a:pos x="47" y="19"/>
                </a:cxn>
                <a:cxn ang="0">
                  <a:pos x="45" y="12"/>
                </a:cxn>
                <a:cxn ang="0">
                  <a:pos x="33" y="3"/>
                </a:cxn>
                <a:cxn ang="0">
                  <a:pos x="19" y="0"/>
                </a:cxn>
                <a:cxn ang="0">
                  <a:pos x="17" y="3"/>
                </a:cxn>
                <a:cxn ang="0">
                  <a:pos x="14" y="2"/>
                </a:cxn>
                <a:cxn ang="0">
                  <a:pos x="10" y="2"/>
                </a:cxn>
                <a:cxn ang="0">
                  <a:pos x="4" y="9"/>
                </a:cxn>
                <a:cxn ang="0">
                  <a:pos x="4" y="17"/>
                </a:cxn>
                <a:cxn ang="0">
                  <a:pos x="0" y="22"/>
                </a:cxn>
                <a:cxn ang="0">
                  <a:pos x="0" y="24"/>
                </a:cxn>
                <a:cxn ang="0">
                  <a:pos x="2" y="24"/>
                </a:cxn>
                <a:cxn ang="0">
                  <a:pos x="5" y="29"/>
                </a:cxn>
                <a:cxn ang="0">
                  <a:pos x="7" y="28"/>
                </a:cxn>
                <a:cxn ang="0">
                  <a:pos x="10" y="29"/>
                </a:cxn>
                <a:cxn ang="0">
                  <a:pos x="21" y="38"/>
                </a:cxn>
                <a:cxn ang="0">
                  <a:pos x="35" y="43"/>
                </a:cxn>
                <a:cxn ang="0">
                  <a:pos x="38" y="47"/>
                </a:cxn>
                <a:cxn ang="0">
                  <a:pos x="59" y="48"/>
                </a:cxn>
                <a:cxn ang="0">
                  <a:pos x="68" y="55"/>
                </a:cxn>
                <a:cxn ang="0">
                  <a:pos x="99" y="62"/>
                </a:cxn>
                <a:cxn ang="0">
                  <a:pos x="111" y="62"/>
                </a:cxn>
                <a:cxn ang="0">
                  <a:pos x="112" y="57"/>
                </a:cxn>
                <a:cxn ang="0">
                  <a:pos x="109" y="54"/>
                </a:cxn>
                <a:cxn ang="0">
                  <a:pos x="111" y="50"/>
                </a:cxn>
              </a:cxnLst>
              <a:rect l="0" t="0" r="r" b="b"/>
              <a:pathLst>
                <a:path w="112" h="62">
                  <a:moveTo>
                    <a:pt x="111" y="50"/>
                  </a:moveTo>
                  <a:lnTo>
                    <a:pt x="111" y="43"/>
                  </a:lnTo>
                  <a:lnTo>
                    <a:pt x="112" y="38"/>
                  </a:lnTo>
                  <a:lnTo>
                    <a:pt x="109" y="38"/>
                  </a:lnTo>
                  <a:lnTo>
                    <a:pt x="107" y="41"/>
                  </a:lnTo>
                  <a:lnTo>
                    <a:pt x="102" y="40"/>
                  </a:lnTo>
                  <a:lnTo>
                    <a:pt x="92" y="36"/>
                  </a:lnTo>
                  <a:lnTo>
                    <a:pt x="90" y="38"/>
                  </a:lnTo>
                  <a:lnTo>
                    <a:pt x="85" y="38"/>
                  </a:lnTo>
                  <a:lnTo>
                    <a:pt x="83" y="38"/>
                  </a:lnTo>
                  <a:lnTo>
                    <a:pt x="78" y="35"/>
                  </a:lnTo>
                  <a:lnTo>
                    <a:pt x="74" y="35"/>
                  </a:lnTo>
                  <a:lnTo>
                    <a:pt x="71" y="31"/>
                  </a:lnTo>
                  <a:lnTo>
                    <a:pt x="71" y="26"/>
                  </a:lnTo>
                  <a:lnTo>
                    <a:pt x="66" y="28"/>
                  </a:lnTo>
                  <a:lnTo>
                    <a:pt x="61" y="26"/>
                  </a:lnTo>
                  <a:lnTo>
                    <a:pt x="59" y="24"/>
                  </a:lnTo>
                  <a:lnTo>
                    <a:pt x="57" y="24"/>
                  </a:lnTo>
                  <a:lnTo>
                    <a:pt x="57" y="17"/>
                  </a:lnTo>
                  <a:lnTo>
                    <a:pt x="54" y="16"/>
                  </a:lnTo>
                  <a:lnTo>
                    <a:pt x="48" y="21"/>
                  </a:lnTo>
                  <a:lnTo>
                    <a:pt x="47" y="19"/>
                  </a:lnTo>
                  <a:lnTo>
                    <a:pt x="45" y="12"/>
                  </a:lnTo>
                  <a:lnTo>
                    <a:pt x="33" y="3"/>
                  </a:lnTo>
                  <a:lnTo>
                    <a:pt x="19" y="0"/>
                  </a:lnTo>
                  <a:lnTo>
                    <a:pt x="17" y="3"/>
                  </a:lnTo>
                  <a:lnTo>
                    <a:pt x="14" y="2"/>
                  </a:lnTo>
                  <a:lnTo>
                    <a:pt x="10" y="2"/>
                  </a:lnTo>
                  <a:lnTo>
                    <a:pt x="4" y="9"/>
                  </a:lnTo>
                  <a:lnTo>
                    <a:pt x="4" y="17"/>
                  </a:lnTo>
                  <a:lnTo>
                    <a:pt x="0" y="22"/>
                  </a:lnTo>
                  <a:lnTo>
                    <a:pt x="0" y="24"/>
                  </a:lnTo>
                  <a:lnTo>
                    <a:pt x="2" y="24"/>
                  </a:lnTo>
                  <a:lnTo>
                    <a:pt x="5" y="29"/>
                  </a:lnTo>
                  <a:lnTo>
                    <a:pt x="7" y="28"/>
                  </a:lnTo>
                  <a:lnTo>
                    <a:pt x="10" y="29"/>
                  </a:lnTo>
                  <a:lnTo>
                    <a:pt x="21" y="38"/>
                  </a:lnTo>
                  <a:lnTo>
                    <a:pt x="35" y="43"/>
                  </a:lnTo>
                  <a:lnTo>
                    <a:pt x="38" y="47"/>
                  </a:lnTo>
                  <a:lnTo>
                    <a:pt x="59" y="48"/>
                  </a:lnTo>
                  <a:lnTo>
                    <a:pt x="68" y="55"/>
                  </a:lnTo>
                  <a:lnTo>
                    <a:pt x="99" y="62"/>
                  </a:lnTo>
                  <a:lnTo>
                    <a:pt x="111" y="62"/>
                  </a:lnTo>
                  <a:lnTo>
                    <a:pt x="112" y="57"/>
                  </a:lnTo>
                  <a:lnTo>
                    <a:pt x="109" y="54"/>
                  </a:lnTo>
                  <a:lnTo>
                    <a:pt x="111" y="5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1" name="Freeform 117"/>
            <p:cNvSpPr>
              <a:spLocks/>
            </p:cNvSpPr>
            <p:nvPr/>
          </p:nvSpPr>
          <p:spPr bwMode="auto">
            <a:xfrm>
              <a:off x="6491288" y="4049713"/>
              <a:ext cx="76200" cy="38100"/>
            </a:xfrm>
            <a:custGeom>
              <a:avLst/>
              <a:gdLst/>
              <a:ahLst/>
              <a:cxnLst>
                <a:cxn ang="0">
                  <a:pos x="43" y="7"/>
                </a:cxn>
                <a:cxn ang="0">
                  <a:pos x="38" y="3"/>
                </a:cxn>
                <a:cxn ang="0">
                  <a:pos x="33" y="5"/>
                </a:cxn>
                <a:cxn ang="0">
                  <a:pos x="26" y="3"/>
                </a:cxn>
                <a:cxn ang="0">
                  <a:pos x="23" y="0"/>
                </a:cxn>
                <a:cxn ang="0">
                  <a:pos x="17" y="0"/>
                </a:cxn>
                <a:cxn ang="0">
                  <a:pos x="12" y="3"/>
                </a:cxn>
                <a:cxn ang="0">
                  <a:pos x="4" y="14"/>
                </a:cxn>
                <a:cxn ang="0">
                  <a:pos x="0" y="17"/>
                </a:cxn>
                <a:cxn ang="0">
                  <a:pos x="4" y="22"/>
                </a:cxn>
                <a:cxn ang="0">
                  <a:pos x="14" y="24"/>
                </a:cxn>
                <a:cxn ang="0">
                  <a:pos x="47" y="21"/>
                </a:cxn>
                <a:cxn ang="0">
                  <a:pos x="48" y="19"/>
                </a:cxn>
                <a:cxn ang="0">
                  <a:pos x="48" y="14"/>
                </a:cxn>
                <a:cxn ang="0">
                  <a:pos x="43" y="10"/>
                </a:cxn>
                <a:cxn ang="0">
                  <a:pos x="43" y="7"/>
                </a:cxn>
              </a:cxnLst>
              <a:rect l="0" t="0" r="r" b="b"/>
              <a:pathLst>
                <a:path w="48" h="24">
                  <a:moveTo>
                    <a:pt x="43" y="7"/>
                  </a:moveTo>
                  <a:lnTo>
                    <a:pt x="38" y="3"/>
                  </a:lnTo>
                  <a:lnTo>
                    <a:pt x="33" y="5"/>
                  </a:lnTo>
                  <a:lnTo>
                    <a:pt x="26" y="3"/>
                  </a:lnTo>
                  <a:lnTo>
                    <a:pt x="23" y="0"/>
                  </a:lnTo>
                  <a:lnTo>
                    <a:pt x="17" y="0"/>
                  </a:lnTo>
                  <a:lnTo>
                    <a:pt x="12" y="3"/>
                  </a:lnTo>
                  <a:lnTo>
                    <a:pt x="4" y="14"/>
                  </a:lnTo>
                  <a:lnTo>
                    <a:pt x="0" y="17"/>
                  </a:lnTo>
                  <a:lnTo>
                    <a:pt x="4" y="22"/>
                  </a:lnTo>
                  <a:lnTo>
                    <a:pt x="14" y="24"/>
                  </a:lnTo>
                  <a:lnTo>
                    <a:pt x="47" y="21"/>
                  </a:lnTo>
                  <a:lnTo>
                    <a:pt x="48" y="19"/>
                  </a:lnTo>
                  <a:lnTo>
                    <a:pt x="48" y="14"/>
                  </a:lnTo>
                  <a:lnTo>
                    <a:pt x="43" y="10"/>
                  </a:lnTo>
                  <a:lnTo>
                    <a:pt x="43"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2" name="Freeform 118"/>
            <p:cNvSpPr>
              <a:spLocks/>
            </p:cNvSpPr>
            <p:nvPr/>
          </p:nvSpPr>
          <p:spPr bwMode="auto">
            <a:xfrm>
              <a:off x="6472238" y="4094163"/>
              <a:ext cx="106363" cy="136525"/>
            </a:xfrm>
            <a:custGeom>
              <a:avLst/>
              <a:gdLst/>
              <a:ahLst/>
              <a:cxnLst>
                <a:cxn ang="0">
                  <a:pos x="62" y="86"/>
                </a:cxn>
                <a:cxn ang="0">
                  <a:pos x="62" y="79"/>
                </a:cxn>
                <a:cxn ang="0">
                  <a:pos x="64" y="77"/>
                </a:cxn>
                <a:cxn ang="0">
                  <a:pos x="67" y="79"/>
                </a:cxn>
                <a:cxn ang="0">
                  <a:pos x="67" y="70"/>
                </a:cxn>
                <a:cxn ang="0">
                  <a:pos x="64" y="55"/>
                </a:cxn>
                <a:cxn ang="0">
                  <a:pos x="60" y="41"/>
                </a:cxn>
                <a:cxn ang="0">
                  <a:pos x="59" y="41"/>
                </a:cxn>
                <a:cxn ang="0">
                  <a:pos x="55" y="46"/>
                </a:cxn>
                <a:cxn ang="0">
                  <a:pos x="54" y="53"/>
                </a:cxn>
                <a:cxn ang="0">
                  <a:pos x="50" y="50"/>
                </a:cxn>
                <a:cxn ang="0">
                  <a:pos x="47" y="48"/>
                </a:cxn>
                <a:cxn ang="0">
                  <a:pos x="45" y="39"/>
                </a:cxn>
                <a:cxn ang="0">
                  <a:pos x="45" y="38"/>
                </a:cxn>
                <a:cxn ang="0">
                  <a:pos x="55" y="31"/>
                </a:cxn>
                <a:cxn ang="0">
                  <a:pos x="62" y="22"/>
                </a:cxn>
                <a:cxn ang="0">
                  <a:pos x="52" y="19"/>
                </a:cxn>
                <a:cxn ang="0">
                  <a:pos x="31" y="19"/>
                </a:cxn>
                <a:cxn ang="0">
                  <a:pos x="26" y="15"/>
                </a:cxn>
                <a:cxn ang="0">
                  <a:pos x="22" y="3"/>
                </a:cxn>
                <a:cxn ang="0">
                  <a:pos x="21" y="8"/>
                </a:cxn>
                <a:cxn ang="0">
                  <a:pos x="19" y="6"/>
                </a:cxn>
                <a:cxn ang="0">
                  <a:pos x="17" y="6"/>
                </a:cxn>
                <a:cxn ang="0">
                  <a:pos x="16" y="1"/>
                </a:cxn>
                <a:cxn ang="0">
                  <a:pos x="14" y="0"/>
                </a:cxn>
                <a:cxn ang="0">
                  <a:pos x="12" y="5"/>
                </a:cxn>
                <a:cxn ang="0">
                  <a:pos x="9" y="0"/>
                </a:cxn>
                <a:cxn ang="0">
                  <a:pos x="3" y="8"/>
                </a:cxn>
                <a:cxn ang="0">
                  <a:pos x="5" y="13"/>
                </a:cxn>
                <a:cxn ang="0">
                  <a:pos x="10" y="15"/>
                </a:cxn>
                <a:cxn ang="0">
                  <a:pos x="10" y="19"/>
                </a:cxn>
                <a:cxn ang="0">
                  <a:pos x="5" y="19"/>
                </a:cxn>
                <a:cxn ang="0">
                  <a:pos x="5" y="20"/>
                </a:cxn>
                <a:cxn ang="0">
                  <a:pos x="2" y="22"/>
                </a:cxn>
                <a:cxn ang="0">
                  <a:pos x="0" y="25"/>
                </a:cxn>
                <a:cxn ang="0">
                  <a:pos x="9" y="32"/>
                </a:cxn>
                <a:cxn ang="0">
                  <a:pos x="9" y="43"/>
                </a:cxn>
                <a:cxn ang="0">
                  <a:pos x="10" y="50"/>
                </a:cxn>
                <a:cxn ang="0">
                  <a:pos x="10" y="57"/>
                </a:cxn>
                <a:cxn ang="0">
                  <a:pos x="12" y="60"/>
                </a:cxn>
                <a:cxn ang="0">
                  <a:pos x="16" y="74"/>
                </a:cxn>
                <a:cxn ang="0">
                  <a:pos x="24" y="70"/>
                </a:cxn>
                <a:cxn ang="0">
                  <a:pos x="26" y="72"/>
                </a:cxn>
                <a:cxn ang="0">
                  <a:pos x="29" y="67"/>
                </a:cxn>
                <a:cxn ang="0">
                  <a:pos x="33" y="72"/>
                </a:cxn>
                <a:cxn ang="0">
                  <a:pos x="38" y="65"/>
                </a:cxn>
                <a:cxn ang="0">
                  <a:pos x="38" y="58"/>
                </a:cxn>
                <a:cxn ang="0">
                  <a:pos x="41" y="55"/>
                </a:cxn>
                <a:cxn ang="0">
                  <a:pos x="45" y="58"/>
                </a:cxn>
                <a:cxn ang="0">
                  <a:pos x="50" y="57"/>
                </a:cxn>
                <a:cxn ang="0">
                  <a:pos x="52" y="58"/>
                </a:cxn>
                <a:cxn ang="0">
                  <a:pos x="57" y="65"/>
                </a:cxn>
                <a:cxn ang="0">
                  <a:pos x="60" y="81"/>
                </a:cxn>
                <a:cxn ang="0">
                  <a:pos x="62" y="86"/>
                </a:cxn>
              </a:cxnLst>
              <a:rect l="0" t="0" r="r" b="b"/>
              <a:pathLst>
                <a:path w="67" h="86">
                  <a:moveTo>
                    <a:pt x="62" y="86"/>
                  </a:moveTo>
                  <a:lnTo>
                    <a:pt x="62" y="79"/>
                  </a:lnTo>
                  <a:lnTo>
                    <a:pt x="64" y="77"/>
                  </a:lnTo>
                  <a:lnTo>
                    <a:pt x="67" y="79"/>
                  </a:lnTo>
                  <a:lnTo>
                    <a:pt x="67" y="70"/>
                  </a:lnTo>
                  <a:lnTo>
                    <a:pt x="64" y="55"/>
                  </a:lnTo>
                  <a:lnTo>
                    <a:pt x="60" y="41"/>
                  </a:lnTo>
                  <a:lnTo>
                    <a:pt x="59" y="41"/>
                  </a:lnTo>
                  <a:lnTo>
                    <a:pt x="55" y="46"/>
                  </a:lnTo>
                  <a:lnTo>
                    <a:pt x="54" y="53"/>
                  </a:lnTo>
                  <a:lnTo>
                    <a:pt x="50" y="50"/>
                  </a:lnTo>
                  <a:lnTo>
                    <a:pt x="47" y="48"/>
                  </a:lnTo>
                  <a:lnTo>
                    <a:pt x="45" y="39"/>
                  </a:lnTo>
                  <a:lnTo>
                    <a:pt x="45" y="38"/>
                  </a:lnTo>
                  <a:lnTo>
                    <a:pt x="55" y="31"/>
                  </a:lnTo>
                  <a:lnTo>
                    <a:pt x="62" y="22"/>
                  </a:lnTo>
                  <a:lnTo>
                    <a:pt x="52" y="19"/>
                  </a:lnTo>
                  <a:lnTo>
                    <a:pt x="31" y="19"/>
                  </a:lnTo>
                  <a:lnTo>
                    <a:pt x="26" y="15"/>
                  </a:lnTo>
                  <a:lnTo>
                    <a:pt x="22" y="3"/>
                  </a:lnTo>
                  <a:lnTo>
                    <a:pt x="21" y="8"/>
                  </a:lnTo>
                  <a:lnTo>
                    <a:pt x="19" y="6"/>
                  </a:lnTo>
                  <a:lnTo>
                    <a:pt x="17" y="6"/>
                  </a:lnTo>
                  <a:lnTo>
                    <a:pt x="16" y="1"/>
                  </a:lnTo>
                  <a:lnTo>
                    <a:pt x="14" y="0"/>
                  </a:lnTo>
                  <a:lnTo>
                    <a:pt x="12" y="5"/>
                  </a:lnTo>
                  <a:lnTo>
                    <a:pt x="9" y="0"/>
                  </a:lnTo>
                  <a:lnTo>
                    <a:pt x="3" y="8"/>
                  </a:lnTo>
                  <a:lnTo>
                    <a:pt x="5" y="13"/>
                  </a:lnTo>
                  <a:lnTo>
                    <a:pt x="10" y="15"/>
                  </a:lnTo>
                  <a:lnTo>
                    <a:pt x="10" y="19"/>
                  </a:lnTo>
                  <a:lnTo>
                    <a:pt x="5" y="19"/>
                  </a:lnTo>
                  <a:lnTo>
                    <a:pt x="5" y="20"/>
                  </a:lnTo>
                  <a:lnTo>
                    <a:pt x="2" y="22"/>
                  </a:lnTo>
                  <a:lnTo>
                    <a:pt x="0" y="25"/>
                  </a:lnTo>
                  <a:lnTo>
                    <a:pt x="9" y="32"/>
                  </a:lnTo>
                  <a:lnTo>
                    <a:pt x="9" y="43"/>
                  </a:lnTo>
                  <a:lnTo>
                    <a:pt x="10" y="50"/>
                  </a:lnTo>
                  <a:lnTo>
                    <a:pt x="10" y="57"/>
                  </a:lnTo>
                  <a:lnTo>
                    <a:pt x="12" y="60"/>
                  </a:lnTo>
                  <a:lnTo>
                    <a:pt x="16" y="74"/>
                  </a:lnTo>
                  <a:lnTo>
                    <a:pt x="24" y="70"/>
                  </a:lnTo>
                  <a:lnTo>
                    <a:pt x="26" y="72"/>
                  </a:lnTo>
                  <a:lnTo>
                    <a:pt x="29" y="67"/>
                  </a:lnTo>
                  <a:lnTo>
                    <a:pt x="33" y="72"/>
                  </a:lnTo>
                  <a:lnTo>
                    <a:pt x="38" y="65"/>
                  </a:lnTo>
                  <a:lnTo>
                    <a:pt x="38" y="58"/>
                  </a:lnTo>
                  <a:lnTo>
                    <a:pt x="41" y="55"/>
                  </a:lnTo>
                  <a:lnTo>
                    <a:pt x="45" y="58"/>
                  </a:lnTo>
                  <a:lnTo>
                    <a:pt x="50" y="57"/>
                  </a:lnTo>
                  <a:lnTo>
                    <a:pt x="52" y="58"/>
                  </a:lnTo>
                  <a:lnTo>
                    <a:pt x="57" y="65"/>
                  </a:lnTo>
                  <a:lnTo>
                    <a:pt x="60" y="81"/>
                  </a:lnTo>
                  <a:lnTo>
                    <a:pt x="62" y="8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3" name="Freeform 119"/>
            <p:cNvSpPr>
              <a:spLocks/>
            </p:cNvSpPr>
            <p:nvPr/>
          </p:nvSpPr>
          <p:spPr bwMode="auto">
            <a:xfrm>
              <a:off x="7289800" y="3646488"/>
              <a:ext cx="142875" cy="153988"/>
            </a:xfrm>
            <a:custGeom>
              <a:avLst/>
              <a:gdLst/>
              <a:ahLst/>
              <a:cxnLst>
                <a:cxn ang="0">
                  <a:pos x="0" y="55"/>
                </a:cxn>
                <a:cxn ang="0">
                  <a:pos x="3" y="62"/>
                </a:cxn>
                <a:cxn ang="0">
                  <a:pos x="7" y="60"/>
                </a:cxn>
                <a:cxn ang="0">
                  <a:pos x="16" y="64"/>
                </a:cxn>
                <a:cxn ang="0">
                  <a:pos x="12" y="76"/>
                </a:cxn>
                <a:cxn ang="0">
                  <a:pos x="12" y="78"/>
                </a:cxn>
                <a:cxn ang="0">
                  <a:pos x="16" y="78"/>
                </a:cxn>
                <a:cxn ang="0">
                  <a:pos x="9" y="83"/>
                </a:cxn>
                <a:cxn ang="0">
                  <a:pos x="5" y="90"/>
                </a:cxn>
                <a:cxn ang="0">
                  <a:pos x="12" y="90"/>
                </a:cxn>
                <a:cxn ang="0">
                  <a:pos x="10" y="91"/>
                </a:cxn>
                <a:cxn ang="0">
                  <a:pos x="14" y="97"/>
                </a:cxn>
                <a:cxn ang="0">
                  <a:pos x="17" y="95"/>
                </a:cxn>
                <a:cxn ang="0">
                  <a:pos x="17" y="90"/>
                </a:cxn>
                <a:cxn ang="0">
                  <a:pos x="24" y="95"/>
                </a:cxn>
                <a:cxn ang="0">
                  <a:pos x="29" y="93"/>
                </a:cxn>
                <a:cxn ang="0">
                  <a:pos x="31" y="95"/>
                </a:cxn>
                <a:cxn ang="0">
                  <a:pos x="40" y="86"/>
                </a:cxn>
                <a:cxn ang="0">
                  <a:pos x="48" y="86"/>
                </a:cxn>
                <a:cxn ang="0">
                  <a:pos x="57" y="81"/>
                </a:cxn>
                <a:cxn ang="0">
                  <a:pos x="47" y="71"/>
                </a:cxn>
                <a:cxn ang="0">
                  <a:pos x="43" y="69"/>
                </a:cxn>
                <a:cxn ang="0">
                  <a:pos x="45" y="59"/>
                </a:cxn>
                <a:cxn ang="0">
                  <a:pos x="50" y="53"/>
                </a:cxn>
                <a:cxn ang="0">
                  <a:pos x="57" y="53"/>
                </a:cxn>
                <a:cxn ang="0">
                  <a:pos x="66" y="45"/>
                </a:cxn>
                <a:cxn ang="0">
                  <a:pos x="76" y="38"/>
                </a:cxn>
                <a:cxn ang="0">
                  <a:pos x="76" y="26"/>
                </a:cxn>
                <a:cxn ang="0">
                  <a:pos x="81" y="19"/>
                </a:cxn>
                <a:cxn ang="0">
                  <a:pos x="86" y="12"/>
                </a:cxn>
                <a:cxn ang="0">
                  <a:pos x="90" y="12"/>
                </a:cxn>
                <a:cxn ang="0">
                  <a:pos x="88" y="10"/>
                </a:cxn>
                <a:cxn ang="0">
                  <a:pos x="88" y="7"/>
                </a:cxn>
                <a:cxn ang="0">
                  <a:pos x="86" y="5"/>
                </a:cxn>
                <a:cxn ang="0">
                  <a:pos x="81" y="0"/>
                </a:cxn>
                <a:cxn ang="0">
                  <a:pos x="78" y="2"/>
                </a:cxn>
                <a:cxn ang="0">
                  <a:pos x="74" y="10"/>
                </a:cxn>
                <a:cxn ang="0">
                  <a:pos x="66" y="17"/>
                </a:cxn>
                <a:cxn ang="0">
                  <a:pos x="54" y="19"/>
                </a:cxn>
                <a:cxn ang="0">
                  <a:pos x="54" y="21"/>
                </a:cxn>
                <a:cxn ang="0">
                  <a:pos x="55" y="29"/>
                </a:cxn>
                <a:cxn ang="0">
                  <a:pos x="43" y="29"/>
                </a:cxn>
                <a:cxn ang="0">
                  <a:pos x="35" y="26"/>
                </a:cxn>
                <a:cxn ang="0">
                  <a:pos x="21" y="40"/>
                </a:cxn>
                <a:cxn ang="0">
                  <a:pos x="7" y="47"/>
                </a:cxn>
                <a:cxn ang="0">
                  <a:pos x="0" y="55"/>
                </a:cxn>
              </a:cxnLst>
              <a:rect l="0" t="0" r="r" b="b"/>
              <a:pathLst>
                <a:path w="90" h="97">
                  <a:moveTo>
                    <a:pt x="0" y="55"/>
                  </a:moveTo>
                  <a:lnTo>
                    <a:pt x="3" y="62"/>
                  </a:lnTo>
                  <a:lnTo>
                    <a:pt x="7" y="60"/>
                  </a:lnTo>
                  <a:lnTo>
                    <a:pt x="16" y="64"/>
                  </a:lnTo>
                  <a:lnTo>
                    <a:pt x="12" y="76"/>
                  </a:lnTo>
                  <a:lnTo>
                    <a:pt x="12" y="78"/>
                  </a:lnTo>
                  <a:lnTo>
                    <a:pt x="16" y="78"/>
                  </a:lnTo>
                  <a:lnTo>
                    <a:pt x="9" y="83"/>
                  </a:lnTo>
                  <a:lnTo>
                    <a:pt x="5" y="90"/>
                  </a:lnTo>
                  <a:lnTo>
                    <a:pt x="12" y="90"/>
                  </a:lnTo>
                  <a:lnTo>
                    <a:pt x="10" y="91"/>
                  </a:lnTo>
                  <a:lnTo>
                    <a:pt x="14" y="97"/>
                  </a:lnTo>
                  <a:lnTo>
                    <a:pt x="17" y="95"/>
                  </a:lnTo>
                  <a:lnTo>
                    <a:pt x="17" y="90"/>
                  </a:lnTo>
                  <a:lnTo>
                    <a:pt x="24" y="95"/>
                  </a:lnTo>
                  <a:lnTo>
                    <a:pt x="29" y="93"/>
                  </a:lnTo>
                  <a:lnTo>
                    <a:pt x="31" y="95"/>
                  </a:lnTo>
                  <a:lnTo>
                    <a:pt x="40" y="86"/>
                  </a:lnTo>
                  <a:lnTo>
                    <a:pt x="48" y="86"/>
                  </a:lnTo>
                  <a:lnTo>
                    <a:pt x="57" y="81"/>
                  </a:lnTo>
                  <a:lnTo>
                    <a:pt x="47" y="71"/>
                  </a:lnTo>
                  <a:lnTo>
                    <a:pt x="43" y="69"/>
                  </a:lnTo>
                  <a:lnTo>
                    <a:pt x="45" y="59"/>
                  </a:lnTo>
                  <a:lnTo>
                    <a:pt x="50" y="53"/>
                  </a:lnTo>
                  <a:lnTo>
                    <a:pt x="57" y="53"/>
                  </a:lnTo>
                  <a:lnTo>
                    <a:pt x="66" y="45"/>
                  </a:lnTo>
                  <a:lnTo>
                    <a:pt x="76" y="38"/>
                  </a:lnTo>
                  <a:lnTo>
                    <a:pt x="76" y="26"/>
                  </a:lnTo>
                  <a:lnTo>
                    <a:pt x="81" y="19"/>
                  </a:lnTo>
                  <a:lnTo>
                    <a:pt x="86" y="12"/>
                  </a:lnTo>
                  <a:lnTo>
                    <a:pt x="90" y="12"/>
                  </a:lnTo>
                  <a:lnTo>
                    <a:pt x="88" y="10"/>
                  </a:lnTo>
                  <a:lnTo>
                    <a:pt x="88" y="7"/>
                  </a:lnTo>
                  <a:lnTo>
                    <a:pt x="86" y="5"/>
                  </a:lnTo>
                  <a:lnTo>
                    <a:pt x="81" y="0"/>
                  </a:lnTo>
                  <a:lnTo>
                    <a:pt x="78" y="2"/>
                  </a:lnTo>
                  <a:lnTo>
                    <a:pt x="74" y="10"/>
                  </a:lnTo>
                  <a:lnTo>
                    <a:pt x="66" y="17"/>
                  </a:lnTo>
                  <a:lnTo>
                    <a:pt x="54" y="19"/>
                  </a:lnTo>
                  <a:lnTo>
                    <a:pt x="54" y="21"/>
                  </a:lnTo>
                  <a:lnTo>
                    <a:pt x="55" y="29"/>
                  </a:lnTo>
                  <a:lnTo>
                    <a:pt x="43" y="29"/>
                  </a:lnTo>
                  <a:lnTo>
                    <a:pt x="35" y="26"/>
                  </a:lnTo>
                  <a:lnTo>
                    <a:pt x="21" y="40"/>
                  </a:lnTo>
                  <a:lnTo>
                    <a:pt x="7" y="47"/>
                  </a:lnTo>
                  <a:lnTo>
                    <a:pt x="0" y="5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4" name="Freeform 120"/>
            <p:cNvSpPr>
              <a:spLocks/>
            </p:cNvSpPr>
            <p:nvPr/>
          </p:nvSpPr>
          <p:spPr bwMode="auto">
            <a:xfrm>
              <a:off x="6083300" y="3733801"/>
              <a:ext cx="4763" cy="3175"/>
            </a:xfrm>
            <a:custGeom>
              <a:avLst/>
              <a:gdLst/>
              <a:ahLst/>
              <a:cxnLst>
                <a:cxn ang="0">
                  <a:pos x="3" y="2"/>
                </a:cxn>
                <a:cxn ang="0">
                  <a:pos x="0" y="0"/>
                </a:cxn>
                <a:cxn ang="0">
                  <a:pos x="0" y="2"/>
                </a:cxn>
                <a:cxn ang="0">
                  <a:pos x="3" y="2"/>
                </a:cxn>
              </a:cxnLst>
              <a:rect l="0" t="0" r="r" b="b"/>
              <a:pathLst>
                <a:path w="3" h="2">
                  <a:moveTo>
                    <a:pt x="3" y="2"/>
                  </a:moveTo>
                  <a:lnTo>
                    <a:pt x="0" y="0"/>
                  </a:lnTo>
                  <a:lnTo>
                    <a:pt x="0" y="2"/>
                  </a:lnTo>
                  <a:lnTo>
                    <a:pt x="3"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5" name="Freeform 121"/>
            <p:cNvSpPr>
              <a:spLocks/>
            </p:cNvSpPr>
            <p:nvPr/>
          </p:nvSpPr>
          <p:spPr bwMode="auto">
            <a:xfrm>
              <a:off x="6092825" y="3725863"/>
              <a:ext cx="6350" cy="7938"/>
            </a:xfrm>
            <a:custGeom>
              <a:avLst/>
              <a:gdLst/>
              <a:ahLst/>
              <a:cxnLst>
                <a:cxn ang="0">
                  <a:pos x="4" y="3"/>
                </a:cxn>
                <a:cxn ang="0">
                  <a:pos x="2" y="0"/>
                </a:cxn>
                <a:cxn ang="0">
                  <a:pos x="0" y="0"/>
                </a:cxn>
                <a:cxn ang="0">
                  <a:pos x="2" y="5"/>
                </a:cxn>
                <a:cxn ang="0">
                  <a:pos x="4" y="3"/>
                </a:cxn>
              </a:cxnLst>
              <a:rect l="0" t="0" r="r" b="b"/>
              <a:pathLst>
                <a:path w="4" h="5">
                  <a:moveTo>
                    <a:pt x="4" y="3"/>
                  </a:moveTo>
                  <a:lnTo>
                    <a:pt x="2" y="0"/>
                  </a:lnTo>
                  <a:lnTo>
                    <a:pt x="0" y="0"/>
                  </a:lnTo>
                  <a:lnTo>
                    <a:pt x="2" y="5"/>
                  </a:lnTo>
                  <a:lnTo>
                    <a:pt x="4"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6" name="Freeform 122"/>
            <p:cNvSpPr>
              <a:spLocks/>
            </p:cNvSpPr>
            <p:nvPr/>
          </p:nvSpPr>
          <p:spPr bwMode="auto">
            <a:xfrm>
              <a:off x="6107113" y="3730626"/>
              <a:ext cx="6350" cy="3175"/>
            </a:xfrm>
            <a:custGeom>
              <a:avLst/>
              <a:gdLst/>
              <a:ahLst/>
              <a:cxnLst>
                <a:cxn ang="0">
                  <a:pos x="4" y="0"/>
                </a:cxn>
                <a:cxn ang="0">
                  <a:pos x="0" y="0"/>
                </a:cxn>
                <a:cxn ang="0">
                  <a:pos x="2" y="2"/>
                </a:cxn>
                <a:cxn ang="0">
                  <a:pos x="4" y="0"/>
                </a:cxn>
              </a:cxnLst>
              <a:rect l="0" t="0" r="r" b="b"/>
              <a:pathLst>
                <a:path w="4" h="2">
                  <a:moveTo>
                    <a:pt x="4" y="0"/>
                  </a:moveTo>
                  <a:lnTo>
                    <a:pt x="0" y="0"/>
                  </a:lnTo>
                  <a:lnTo>
                    <a:pt x="2" y="2"/>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7" name="Freeform 123"/>
            <p:cNvSpPr>
              <a:spLocks/>
            </p:cNvSpPr>
            <p:nvPr/>
          </p:nvSpPr>
          <p:spPr bwMode="auto">
            <a:xfrm>
              <a:off x="6054725" y="3632201"/>
              <a:ext cx="247650" cy="119063"/>
            </a:xfrm>
            <a:custGeom>
              <a:avLst/>
              <a:gdLst/>
              <a:ahLst/>
              <a:cxnLst>
                <a:cxn ang="0">
                  <a:pos x="23" y="17"/>
                </a:cxn>
                <a:cxn ang="0">
                  <a:pos x="26" y="11"/>
                </a:cxn>
                <a:cxn ang="0">
                  <a:pos x="31" y="9"/>
                </a:cxn>
                <a:cxn ang="0">
                  <a:pos x="43" y="11"/>
                </a:cxn>
                <a:cxn ang="0">
                  <a:pos x="57" y="16"/>
                </a:cxn>
                <a:cxn ang="0">
                  <a:pos x="61" y="5"/>
                </a:cxn>
                <a:cxn ang="0">
                  <a:pos x="69" y="0"/>
                </a:cxn>
                <a:cxn ang="0">
                  <a:pos x="76" y="5"/>
                </a:cxn>
                <a:cxn ang="0">
                  <a:pos x="87" y="7"/>
                </a:cxn>
                <a:cxn ang="0">
                  <a:pos x="111" y="5"/>
                </a:cxn>
                <a:cxn ang="0">
                  <a:pos x="140" y="11"/>
                </a:cxn>
                <a:cxn ang="0">
                  <a:pos x="145" y="14"/>
                </a:cxn>
                <a:cxn ang="0">
                  <a:pos x="156" y="19"/>
                </a:cxn>
                <a:cxn ang="0">
                  <a:pos x="154" y="26"/>
                </a:cxn>
                <a:cxn ang="0">
                  <a:pos x="133" y="35"/>
                </a:cxn>
                <a:cxn ang="0">
                  <a:pos x="128" y="42"/>
                </a:cxn>
                <a:cxn ang="0">
                  <a:pos x="109" y="47"/>
                </a:cxn>
                <a:cxn ang="0">
                  <a:pos x="104" y="54"/>
                </a:cxn>
                <a:cxn ang="0">
                  <a:pos x="101" y="56"/>
                </a:cxn>
                <a:cxn ang="0">
                  <a:pos x="92" y="57"/>
                </a:cxn>
                <a:cxn ang="0">
                  <a:pos x="90" y="54"/>
                </a:cxn>
                <a:cxn ang="0">
                  <a:pos x="87" y="52"/>
                </a:cxn>
                <a:cxn ang="0">
                  <a:pos x="82" y="54"/>
                </a:cxn>
                <a:cxn ang="0">
                  <a:pos x="80" y="57"/>
                </a:cxn>
                <a:cxn ang="0">
                  <a:pos x="68" y="62"/>
                </a:cxn>
                <a:cxn ang="0">
                  <a:pos x="66" y="68"/>
                </a:cxn>
                <a:cxn ang="0">
                  <a:pos x="66" y="69"/>
                </a:cxn>
                <a:cxn ang="0">
                  <a:pos x="61" y="69"/>
                </a:cxn>
                <a:cxn ang="0">
                  <a:pos x="59" y="73"/>
                </a:cxn>
                <a:cxn ang="0">
                  <a:pos x="50" y="73"/>
                </a:cxn>
                <a:cxn ang="0">
                  <a:pos x="43" y="75"/>
                </a:cxn>
                <a:cxn ang="0">
                  <a:pos x="37" y="75"/>
                </a:cxn>
                <a:cxn ang="0">
                  <a:pos x="35" y="71"/>
                </a:cxn>
                <a:cxn ang="0">
                  <a:pos x="31" y="69"/>
                </a:cxn>
                <a:cxn ang="0">
                  <a:pos x="24" y="71"/>
                </a:cxn>
                <a:cxn ang="0">
                  <a:pos x="18" y="69"/>
                </a:cxn>
                <a:cxn ang="0">
                  <a:pos x="2" y="69"/>
                </a:cxn>
                <a:cxn ang="0">
                  <a:pos x="0" y="68"/>
                </a:cxn>
                <a:cxn ang="0">
                  <a:pos x="0" y="62"/>
                </a:cxn>
                <a:cxn ang="0">
                  <a:pos x="7" y="59"/>
                </a:cxn>
                <a:cxn ang="0">
                  <a:pos x="12" y="59"/>
                </a:cxn>
                <a:cxn ang="0">
                  <a:pos x="18" y="62"/>
                </a:cxn>
                <a:cxn ang="0">
                  <a:pos x="24" y="56"/>
                </a:cxn>
                <a:cxn ang="0">
                  <a:pos x="38" y="57"/>
                </a:cxn>
                <a:cxn ang="0">
                  <a:pos x="42" y="52"/>
                </a:cxn>
                <a:cxn ang="0">
                  <a:pos x="47" y="52"/>
                </a:cxn>
                <a:cxn ang="0">
                  <a:pos x="56" y="45"/>
                </a:cxn>
                <a:cxn ang="0">
                  <a:pos x="42" y="42"/>
                </a:cxn>
                <a:cxn ang="0">
                  <a:pos x="37" y="38"/>
                </a:cxn>
                <a:cxn ang="0">
                  <a:pos x="37" y="36"/>
                </a:cxn>
                <a:cxn ang="0">
                  <a:pos x="35" y="33"/>
                </a:cxn>
                <a:cxn ang="0">
                  <a:pos x="30" y="40"/>
                </a:cxn>
                <a:cxn ang="0">
                  <a:pos x="23" y="38"/>
                </a:cxn>
                <a:cxn ang="0">
                  <a:pos x="21" y="35"/>
                </a:cxn>
                <a:cxn ang="0">
                  <a:pos x="14" y="33"/>
                </a:cxn>
                <a:cxn ang="0">
                  <a:pos x="14" y="31"/>
                </a:cxn>
                <a:cxn ang="0">
                  <a:pos x="28" y="21"/>
                </a:cxn>
                <a:cxn ang="0">
                  <a:pos x="28" y="19"/>
                </a:cxn>
                <a:cxn ang="0">
                  <a:pos x="23" y="17"/>
                </a:cxn>
              </a:cxnLst>
              <a:rect l="0" t="0" r="r" b="b"/>
              <a:pathLst>
                <a:path w="156" h="75">
                  <a:moveTo>
                    <a:pt x="23" y="17"/>
                  </a:moveTo>
                  <a:lnTo>
                    <a:pt x="26" y="11"/>
                  </a:lnTo>
                  <a:lnTo>
                    <a:pt x="31" y="9"/>
                  </a:lnTo>
                  <a:lnTo>
                    <a:pt x="43" y="11"/>
                  </a:lnTo>
                  <a:lnTo>
                    <a:pt x="57" y="16"/>
                  </a:lnTo>
                  <a:lnTo>
                    <a:pt x="61" y="5"/>
                  </a:lnTo>
                  <a:lnTo>
                    <a:pt x="69" y="0"/>
                  </a:lnTo>
                  <a:lnTo>
                    <a:pt x="76" y="5"/>
                  </a:lnTo>
                  <a:lnTo>
                    <a:pt x="87" y="7"/>
                  </a:lnTo>
                  <a:lnTo>
                    <a:pt x="111" y="5"/>
                  </a:lnTo>
                  <a:lnTo>
                    <a:pt x="140" y="11"/>
                  </a:lnTo>
                  <a:lnTo>
                    <a:pt x="145" y="14"/>
                  </a:lnTo>
                  <a:lnTo>
                    <a:pt x="156" y="19"/>
                  </a:lnTo>
                  <a:lnTo>
                    <a:pt x="154" y="26"/>
                  </a:lnTo>
                  <a:lnTo>
                    <a:pt x="133" y="35"/>
                  </a:lnTo>
                  <a:lnTo>
                    <a:pt x="128" y="42"/>
                  </a:lnTo>
                  <a:lnTo>
                    <a:pt x="109" y="47"/>
                  </a:lnTo>
                  <a:lnTo>
                    <a:pt x="104" y="54"/>
                  </a:lnTo>
                  <a:lnTo>
                    <a:pt x="101" y="56"/>
                  </a:lnTo>
                  <a:lnTo>
                    <a:pt x="92" y="57"/>
                  </a:lnTo>
                  <a:lnTo>
                    <a:pt x="90" y="54"/>
                  </a:lnTo>
                  <a:lnTo>
                    <a:pt x="87" y="52"/>
                  </a:lnTo>
                  <a:lnTo>
                    <a:pt x="82" y="54"/>
                  </a:lnTo>
                  <a:lnTo>
                    <a:pt x="80" y="57"/>
                  </a:lnTo>
                  <a:lnTo>
                    <a:pt x="68" y="62"/>
                  </a:lnTo>
                  <a:lnTo>
                    <a:pt x="66" y="68"/>
                  </a:lnTo>
                  <a:lnTo>
                    <a:pt x="66" y="69"/>
                  </a:lnTo>
                  <a:lnTo>
                    <a:pt x="61" y="69"/>
                  </a:lnTo>
                  <a:lnTo>
                    <a:pt x="59" y="73"/>
                  </a:lnTo>
                  <a:lnTo>
                    <a:pt x="50" y="73"/>
                  </a:lnTo>
                  <a:lnTo>
                    <a:pt x="43" y="75"/>
                  </a:lnTo>
                  <a:lnTo>
                    <a:pt x="37" y="75"/>
                  </a:lnTo>
                  <a:lnTo>
                    <a:pt x="35" y="71"/>
                  </a:lnTo>
                  <a:lnTo>
                    <a:pt x="31" y="69"/>
                  </a:lnTo>
                  <a:lnTo>
                    <a:pt x="24" y="71"/>
                  </a:lnTo>
                  <a:lnTo>
                    <a:pt x="18" y="69"/>
                  </a:lnTo>
                  <a:lnTo>
                    <a:pt x="2" y="69"/>
                  </a:lnTo>
                  <a:lnTo>
                    <a:pt x="0" y="68"/>
                  </a:lnTo>
                  <a:lnTo>
                    <a:pt x="0" y="62"/>
                  </a:lnTo>
                  <a:lnTo>
                    <a:pt x="7" y="59"/>
                  </a:lnTo>
                  <a:lnTo>
                    <a:pt x="12" y="59"/>
                  </a:lnTo>
                  <a:lnTo>
                    <a:pt x="18" y="62"/>
                  </a:lnTo>
                  <a:lnTo>
                    <a:pt x="24" y="56"/>
                  </a:lnTo>
                  <a:lnTo>
                    <a:pt x="38" y="57"/>
                  </a:lnTo>
                  <a:lnTo>
                    <a:pt x="42" y="52"/>
                  </a:lnTo>
                  <a:lnTo>
                    <a:pt x="47" y="52"/>
                  </a:lnTo>
                  <a:lnTo>
                    <a:pt x="56" y="45"/>
                  </a:lnTo>
                  <a:lnTo>
                    <a:pt x="42" y="42"/>
                  </a:lnTo>
                  <a:lnTo>
                    <a:pt x="37" y="38"/>
                  </a:lnTo>
                  <a:lnTo>
                    <a:pt x="37" y="36"/>
                  </a:lnTo>
                  <a:lnTo>
                    <a:pt x="35" y="33"/>
                  </a:lnTo>
                  <a:lnTo>
                    <a:pt x="30" y="40"/>
                  </a:lnTo>
                  <a:lnTo>
                    <a:pt x="23" y="38"/>
                  </a:lnTo>
                  <a:lnTo>
                    <a:pt x="21" y="35"/>
                  </a:lnTo>
                  <a:lnTo>
                    <a:pt x="14" y="33"/>
                  </a:lnTo>
                  <a:lnTo>
                    <a:pt x="14" y="31"/>
                  </a:lnTo>
                  <a:lnTo>
                    <a:pt x="28" y="21"/>
                  </a:lnTo>
                  <a:lnTo>
                    <a:pt x="28" y="19"/>
                  </a:lnTo>
                  <a:lnTo>
                    <a:pt x="23" y="1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8" name="Freeform 124"/>
            <p:cNvSpPr>
              <a:spLocks/>
            </p:cNvSpPr>
            <p:nvPr/>
          </p:nvSpPr>
          <p:spPr bwMode="auto">
            <a:xfrm>
              <a:off x="5861050" y="3775076"/>
              <a:ext cx="320675" cy="244475"/>
            </a:xfrm>
            <a:custGeom>
              <a:avLst/>
              <a:gdLst/>
              <a:ahLst/>
              <a:cxnLst>
                <a:cxn ang="0">
                  <a:pos x="8" y="62"/>
                </a:cxn>
                <a:cxn ang="0">
                  <a:pos x="5" y="73"/>
                </a:cxn>
                <a:cxn ang="0">
                  <a:pos x="0" y="78"/>
                </a:cxn>
                <a:cxn ang="0">
                  <a:pos x="3" y="83"/>
                </a:cxn>
                <a:cxn ang="0">
                  <a:pos x="1" y="95"/>
                </a:cxn>
                <a:cxn ang="0">
                  <a:pos x="3" y="116"/>
                </a:cxn>
                <a:cxn ang="0">
                  <a:pos x="12" y="119"/>
                </a:cxn>
                <a:cxn ang="0">
                  <a:pos x="15" y="133"/>
                </a:cxn>
                <a:cxn ang="0">
                  <a:pos x="6" y="147"/>
                </a:cxn>
                <a:cxn ang="0">
                  <a:pos x="41" y="152"/>
                </a:cxn>
                <a:cxn ang="0">
                  <a:pos x="55" y="150"/>
                </a:cxn>
                <a:cxn ang="0">
                  <a:pos x="81" y="147"/>
                </a:cxn>
                <a:cxn ang="0">
                  <a:pos x="81" y="142"/>
                </a:cxn>
                <a:cxn ang="0">
                  <a:pos x="88" y="124"/>
                </a:cxn>
                <a:cxn ang="0">
                  <a:pos x="103" y="121"/>
                </a:cxn>
                <a:cxn ang="0">
                  <a:pos x="107" y="116"/>
                </a:cxn>
                <a:cxn ang="0">
                  <a:pos x="112" y="116"/>
                </a:cxn>
                <a:cxn ang="0">
                  <a:pos x="119" y="119"/>
                </a:cxn>
                <a:cxn ang="0">
                  <a:pos x="122" y="105"/>
                </a:cxn>
                <a:cxn ang="0">
                  <a:pos x="127" y="93"/>
                </a:cxn>
                <a:cxn ang="0">
                  <a:pos x="138" y="88"/>
                </a:cxn>
                <a:cxn ang="0">
                  <a:pos x="133" y="80"/>
                </a:cxn>
                <a:cxn ang="0">
                  <a:pos x="143" y="80"/>
                </a:cxn>
                <a:cxn ang="0">
                  <a:pos x="150" y="73"/>
                </a:cxn>
                <a:cxn ang="0">
                  <a:pos x="157" y="59"/>
                </a:cxn>
                <a:cxn ang="0">
                  <a:pos x="155" y="47"/>
                </a:cxn>
                <a:cxn ang="0">
                  <a:pos x="152" y="42"/>
                </a:cxn>
                <a:cxn ang="0">
                  <a:pos x="160" y="36"/>
                </a:cxn>
                <a:cxn ang="0">
                  <a:pos x="171" y="29"/>
                </a:cxn>
                <a:cxn ang="0">
                  <a:pos x="193" y="29"/>
                </a:cxn>
                <a:cxn ang="0">
                  <a:pos x="197" y="24"/>
                </a:cxn>
                <a:cxn ang="0">
                  <a:pos x="202" y="21"/>
                </a:cxn>
                <a:cxn ang="0">
                  <a:pos x="188" y="23"/>
                </a:cxn>
                <a:cxn ang="0">
                  <a:pos x="183" y="19"/>
                </a:cxn>
                <a:cxn ang="0">
                  <a:pos x="157" y="33"/>
                </a:cxn>
                <a:cxn ang="0">
                  <a:pos x="155" y="10"/>
                </a:cxn>
                <a:cxn ang="0">
                  <a:pos x="152" y="4"/>
                </a:cxn>
                <a:cxn ang="0">
                  <a:pos x="143" y="2"/>
                </a:cxn>
                <a:cxn ang="0">
                  <a:pos x="138" y="14"/>
                </a:cxn>
                <a:cxn ang="0">
                  <a:pos x="127" y="16"/>
                </a:cxn>
                <a:cxn ang="0">
                  <a:pos x="126" y="23"/>
                </a:cxn>
                <a:cxn ang="0">
                  <a:pos x="119" y="21"/>
                </a:cxn>
                <a:cxn ang="0">
                  <a:pos x="102" y="21"/>
                </a:cxn>
                <a:cxn ang="0">
                  <a:pos x="81" y="21"/>
                </a:cxn>
                <a:cxn ang="0">
                  <a:pos x="72" y="17"/>
                </a:cxn>
                <a:cxn ang="0">
                  <a:pos x="62" y="23"/>
                </a:cxn>
                <a:cxn ang="0">
                  <a:pos x="57" y="38"/>
                </a:cxn>
                <a:cxn ang="0">
                  <a:pos x="38" y="47"/>
                </a:cxn>
                <a:cxn ang="0">
                  <a:pos x="36" y="54"/>
                </a:cxn>
                <a:cxn ang="0">
                  <a:pos x="25" y="57"/>
                </a:cxn>
                <a:cxn ang="0">
                  <a:pos x="13" y="54"/>
                </a:cxn>
              </a:cxnLst>
              <a:rect l="0" t="0" r="r" b="b"/>
              <a:pathLst>
                <a:path w="202" h="154">
                  <a:moveTo>
                    <a:pt x="10" y="50"/>
                  </a:moveTo>
                  <a:lnTo>
                    <a:pt x="8" y="62"/>
                  </a:lnTo>
                  <a:lnTo>
                    <a:pt x="5" y="69"/>
                  </a:lnTo>
                  <a:lnTo>
                    <a:pt x="5" y="73"/>
                  </a:lnTo>
                  <a:lnTo>
                    <a:pt x="0" y="74"/>
                  </a:lnTo>
                  <a:lnTo>
                    <a:pt x="0" y="78"/>
                  </a:lnTo>
                  <a:lnTo>
                    <a:pt x="0" y="83"/>
                  </a:lnTo>
                  <a:lnTo>
                    <a:pt x="3" y="83"/>
                  </a:lnTo>
                  <a:lnTo>
                    <a:pt x="3" y="86"/>
                  </a:lnTo>
                  <a:lnTo>
                    <a:pt x="1" y="95"/>
                  </a:lnTo>
                  <a:lnTo>
                    <a:pt x="3" y="102"/>
                  </a:lnTo>
                  <a:lnTo>
                    <a:pt x="3" y="116"/>
                  </a:lnTo>
                  <a:lnTo>
                    <a:pt x="6" y="118"/>
                  </a:lnTo>
                  <a:lnTo>
                    <a:pt x="12" y="119"/>
                  </a:lnTo>
                  <a:lnTo>
                    <a:pt x="17" y="126"/>
                  </a:lnTo>
                  <a:lnTo>
                    <a:pt x="15" y="133"/>
                  </a:lnTo>
                  <a:lnTo>
                    <a:pt x="8" y="140"/>
                  </a:lnTo>
                  <a:lnTo>
                    <a:pt x="6" y="147"/>
                  </a:lnTo>
                  <a:lnTo>
                    <a:pt x="27" y="154"/>
                  </a:lnTo>
                  <a:lnTo>
                    <a:pt x="41" y="152"/>
                  </a:lnTo>
                  <a:lnTo>
                    <a:pt x="50" y="154"/>
                  </a:lnTo>
                  <a:lnTo>
                    <a:pt x="55" y="150"/>
                  </a:lnTo>
                  <a:lnTo>
                    <a:pt x="64" y="152"/>
                  </a:lnTo>
                  <a:lnTo>
                    <a:pt x="81" y="147"/>
                  </a:lnTo>
                  <a:lnTo>
                    <a:pt x="83" y="145"/>
                  </a:lnTo>
                  <a:lnTo>
                    <a:pt x="81" y="142"/>
                  </a:lnTo>
                  <a:lnTo>
                    <a:pt x="83" y="130"/>
                  </a:lnTo>
                  <a:lnTo>
                    <a:pt x="88" y="124"/>
                  </a:lnTo>
                  <a:lnTo>
                    <a:pt x="102" y="123"/>
                  </a:lnTo>
                  <a:lnTo>
                    <a:pt x="103" y="121"/>
                  </a:lnTo>
                  <a:lnTo>
                    <a:pt x="100" y="121"/>
                  </a:lnTo>
                  <a:lnTo>
                    <a:pt x="107" y="116"/>
                  </a:lnTo>
                  <a:lnTo>
                    <a:pt x="114" y="118"/>
                  </a:lnTo>
                  <a:lnTo>
                    <a:pt x="112" y="116"/>
                  </a:lnTo>
                  <a:lnTo>
                    <a:pt x="114" y="114"/>
                  </a:lnTo>
                  <a:lnTo>
                    <a:pt x="119" y="119"/>
                  </a:lnTo>
                  <a:lnTo>
                    <a:pt x="124" y="114"/>
                  </a:lnTo>
                  <a:lnTo>
                    <a:pt x="122" y="105"/>
                  </a:lnTo>
                  <a:lnTo>
                    <a:pt x="126" y="102"/>
                  </a:lnTo>
                  <a:lnTo>
                    <a:pt x="127" y="93"/>
                  </a:lnTo>
                  <a:lnTo>
                    <a:pt x="133" y="93"/>
                  </a:lnTo>
                  <a:lnTo>
                    <a:pt x="138" y="88"/>
                  </a:lnTo>
                  <a:lnTo>
                    <a:pt x="136" y="83"/>
                  </a:lnTo>
                  <a:lnTo>
                    <a:pt x="133" y="80"/>
                  </a:lnTo>
                  <a:lnTo>
                    <a:pt x="133" y="78"/>
                  </a:lnTo>
                  <a:lnTo>
                    <a:pt x="143" y="80"/>
                  </a:lnTo>
                  <a:lnTo>
                    <a:pt x="148" y="78"/>
                  </a:lnTo>
                  <a:lnTo>
                    <a:pt x="150" y="73"/>
                  </a:lnTo>
                  <a:lnTo>
                    <a:pt x="148" y="69"/>
                  </a:lnTo>
                  <a:lnTo>
                    <a:pt x="157" y="59"/>
                  </a:lnTo>
                  <a:lnTo>
                    <a:pt x="157" y="54"/>
                  </a:lnTo>
                  <a:lnTo>
                    <a:pt x="155" y="47"/>
                  </a:lnTo>
                  <a:lnTo>
                    <a:pt x="152" y="43"/>
                  </a:lnTo>
                  <a:lnTo>
                    <a:pt x="152" y="42"/>
                  </a:lnTo>
                  <a:lnTo>
                    <a:pt x="157" y="36"/>
                  </a:lnTo>
                  <a:lnTo>
                    <a:pt x="160" y="36"/>
                  </a:lnTo>
                  <a:lnTo>
                    <a:pt x="164" y="33"/>
                  </a:lnTo>
                  <a:lnTo>
                    <a:pt x="171" y="29"/>
                  </a:lnTo>
                  <a:lnTo>
                    <a:pt x="186" y="28"/>
                  </a:lnTo>
                  <a:lnTo>
                    <a:pt x="193" y="29"/>
                  </a:lnTo>
                  <a:lnTo>
                    <a:pt x="198" y="26"/>
                  </a:lnTo>
                  <a:lnTo>
                    <a:pt x="197" y="24"/>
                  </a:lnTo>
                  <a:lnTo>
                    <a:pt x="200" y="23"/>
                  </a:lnTo>
                  <a:lnTo>
                    <a:pt x="202" y="21"/>
                  </a:lnTo>
                  <a:lnTo>
                    <a:pt x="197" y="19"/>
                  </a:lnTo>
                  <a:lnTo>
                    <a:pt x="188" y="23"/>
                  </a:lnTo>
                  <a:lnTo>
                    <a:pt x="186" y="19"/>
                  </a:lnTo>
                  <a:lnTo>
                    <a:pt x="183" y="19"/>
                  </a:lnTo>
                  <a:lnTo>
                    <a:pt x="172" y="26"/>
                  </a:lnTo>
                  <a:lnTo>
                    <a:pt x="157" y="33"/>
                  </a:lnTo>
                  <a:lnTo>
                    <a:pt x="153" y="24"/>
                  </a:lnTo>
                  <a:lnTo>
                    <a:pt x="155" y="10"/>
                  </a:lnTo>
                  <a:lnTo>
                    <a:pt x="152" y="9"/>
                  </a:lnTo>
                  <a:lnTo>
                    <a:pt x="152" y="4"/>
                  </a:lnTo>
                  <a:lnTo>
                    <a:pt x="146" y="0"/>
                  </a:lnTo>
                  <a:lnTo>
                    <a:pt x="143" y="2"/>
                  </a:lnTo>
                  <a:lnTo>
                    <a:pt x="136" y="10"/>
                  </a:lnTo>
                  <a:lnTo>
                    <a:pt x="138" y="14"/>
                  </a:lnTo>
                  <a:lnTo>
                    <a:pt x="136" y="17"/>
                  </a:lnTo>
                  <a:lnTo>
                    <a:pt x="127" y="16"/>
                  </a:lnTo>
                  <a:lnTo>
                    <a:pt x="124" y="19"/>
                  </a:lnTo>
                  <a:lnTo>
                    <a:pt x="126" y="23"/>
                  </a:lnTo>
                  <a:lnTo>
                    <a:pt x="124" y="24"/>
                  </a:lnTo>
                  <a:lnTo>
                    <a:pt x="119" y="21"/>
                  </a:lnTo>
                  <a:lnTo>
                    <a:pt x="107" y="26"/>
                  </a:lnTo>
                  <a:lnTo>
                    <a:pt x="102" y="21"/>
                  </a:lnTo>
                  <a:lnTo>
                    <a:pt x="84" y="19"/>
                  </a:lnTo>
                  <a:lnTo>
                    <a:pt x="81" y="21"/>
                  </a:lnTo>
                  <a:lnTo>
                    <a:pt x="74" y="17"/>
                  </a:lnTo>
                  <a:lnTo>
                    <a:pt x="72" y="17"/>
                  </a:lnTo>
                  <a:lnTo>
                    <a:pt x="70" y="21"/>
                  </a:lnTo>
                  <a:lnTo>
                    <a:pt x="62" y="23"/>
                  </a:lnTo>
                  <a:lnTo>
                    <a:pt x="60" y="24"/>
                  </a:lnTo>
                  <a:lnTo>
                    <a:pt x="57" y="38"/>
                  </a:lnTo>
                  <a:lnTo>
                    <a:pt x="46" y="45"/>
                  </a:lnTo>
                  <a:lnTo>
                    <a:pt x="38" y="47"/>
                  </a:lnTo>
                  <a:lnTo>
                    <a:pt x="39" y="48"/>
                  </a:lnTo>
                  <a:lnTo>
                    <a:pt x="36" y="54"/>
                  </a:lnTo>
                  <a:lnTo>
                    <a:pt x="32" y="57"/>
                  </a:lnTo>
                  <a:lnTo>
                    <a:pt x="25" y="57"/>
                  </a:lnTo>
                  <a:lnTo>
                    <a:pt x="20" y="54"/>
                  </a:lnTo>
                  <a:lnTo>
                    <a:pt x="13" y="54"/>
                  </a:lnTo>
                  <a:lnTo>
                    <a:pt x="10" y="5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9" name="Freeform 125"/>
            <p:cNvSpPr>
              <a:spLocks/>
            </p:cNvSpPr>
            <p:nvPr/>
          </p:nvSpPr>
          <p:spPr bwMode="auto">
            <a:xfrm>
              <a:off x="6013450" y="3698876"/>
              <a:ext cx="171450" cy="128588"/>
            </a:xfrm>
            <a:custGeom>
              <a:avLst/>
              <a:gdLst/>
              <a:ahLst/>
              <a:cxnLst>
                <a:cxn ang="0">
                  <a:pos x="89" y="41"/>
                </a:cxn>
                <a:cxn ang="0">
                  <a:pos x="94" y="48"/>
                </a:cxn>
                <a:cxn ang="0">
                  <a:pos x="106" y="50"/>
                </a:cxn>
                <a:cxn ang="0">
                  <a:pos x="108" y="62"/>
                </a:cxn>
                <a:cxn ang="0">
                  <a:pos x="104" y="71"/>
                </a:cxn>
                <a:cxn ang="0">
                  <a:pos x="101" y="67"/>
                </a:cxn>
                <a:cxn ang="0">
                  <a:pos x="90" y="67"/>
                </a:cxn>
                <a:cxn ang="0">
                  <a:pos x="76" y="74"/>
                </a:cxn>
                <a:cxn ang="0">
                  <a:pos x="57" y="72"/>
                </a:cxn>
                <a:cxn ang="0">
                  <a:pos x="56" y="57"/>
                </a:cxn>
                <a:cxn ang="0">
                  <a:pos x="50" y="48"/>
                </a:cxn>
                <a:cxn ang="0">
                  <a:pos x="40" y="58"/>
                </a:cxn>
                <a:cxn ang="0">
                  <a:pos x="40" y="65"/>
                </a:cxn>
                <a:cxn ang="0">
                  <a:pos x="28" y="67"/>
                </a:cxn>
                <a:cxn ang="0">
                  <a:pos x="28" y="72"/>
                </a:cxn>
                <a:cxn ang="0">
                  <a:pos x="11" y="74"/>
                </a:cxn>
                <a:cxn ang="0">
                  <a:pos x="6" y="69"/>
                </a:cxn>
                <a:cxn ang="0">
                  <a:pos x="7" y="62"/>
                </a:cxn>
                <a:cxn ang="0">
                  <a:pos x="9" y="43"/>
                </a:cxn>
                <a:cxn ang="0">
                  <a:pos x="4" y="36"/>
                </a:cxn>
                <a:cxn ang="0">
                  <a:pos x="2" y="31"/>
                </a:cxn>
                <a:cxn ang="0">
                  <a:pos x="16" y="26"/>
                </a:cxn>
                <a:cxn ang="0">
                  <a:pos x="26" y="15"/>
                </a:cxn>
                <a:cxn ang="0">
                  <a:pos x="28" y="7"/>
                </a:cxn>
                <a:cxn ang="0">
                  <a:pos x="44" y="0"/>
                </a:cxn>
                <a:cxn ang="0">
                  <a:pos x="47" y="5"/>
                </a:cxn>
                <a:cxn ang="0">
                  <a:pos x="45" y="14"/>
                </a:cxn>
                <a:cxn ang="0">
                  <a:pos x="50" y="14"/>
                </a:cxn>
                <a:cxn ang="0">
                  <a:pos x="38" y="17"/>
                </a:cxn>
                <a:cxn ang="0">
                  <a:pos x="26" y="20"/>
                </a:cxn>
                <a:cxn ang="0">
                  <a:pos x="28" y="27"/>
                </a:cxn>
                <a:cxn ang="0">
                  <a:pos x="50" y="29"/>
                </a:cxn>
                <a:cxn ang="0">
                  <a:pos x="61" y="29"/>
                </a:cxn>
                <a:cxn ang="0">
                  <a:pos x="69" y="33"/>
                </a:cxn>
                <a:cxn ang="0">
                  <a:pos x="85" y="31"/>
                </a:cxn>
                <a:cxn ang="0">
                  <a:pos x="92" y="27"/>
                </a:cxn>
              </a:cxnLst>
              <a:rect l="0" t="0" r="r" b="b"/>
              <a:pathLst>
                <a:path w="108" h="81">
                  <a:moveTo>
                    <a:pt x="92" y="27"/>
                  </a:moveTo>
                  <a:lnTo>
                    <a:pt x="89" y="41"/>
                  </a:lnTo>
                  <a:lnTo>
                    <a:pt x="90" y="46"/>
                  </a:lnTo>
                  <a:lnTo>
                    <a:pt x="94" y="48"/>
                  </a:lnTo>
                  <a:lnTo>
                    <a:pt x="102" y="46"/>
                  </a:lnTo>
                  <a:lnTo>
                    <a:pt x="106" y="50"/>
                  </a:lnTo>
                  <a:lnTo>
                    <a:pt x="106" y="55"/>
                  </a:lnTo>
                  <a:lnTo>
                    <a:pt x="108" y="62"/>
                  </a:lnTo>
                  <a:lnTo>
                    <a:pt x="108" y="71"/>
                  </a:lnTo>
                  <a:lnTo>
                    <a:pt x="104" y="71"/>
                  </a:lnTo>
                  <a:lnTo>
                    <a:pt x="106" y="69"/>
                  </a:lnTo>
                  <a:lnTo>
                    <a:pt x="101" y="67"/>
                  </a:lnTo>
                  <a:lnTo>
                    <a:pt x="92" y="71"/>
                  </a:lnTo>
                  <a:lnTo>
                    <a:pt x="90" y="67"/>
                  </a:lnTo>
                  <a:lnTo>
                    <a:pt x="87" y="67"/>
                  </a:lnTo>
                  <a:lnTo>
                    <a:pt x="76" y="74"/>
                  </a:lnTo>
                  <a:lnTo>
                    <a:pt x="61" y="81"/>
                  </a:lnTo>
                  <a:lnTo>
                    <a:pt x="57" y="72"/>
                  </a:lnTo>
                  <a:lnTo>
                    <a:pt x="59" y="58"/>
                  </a:lnTo>
                  <a:lnTo>
                    <a:pt x="56" y="57"/>
                  </a:lnTo>
                  <a:lnTo>
                    <a:pt x="56" y="52"/>
                  </a:lnTo>
                  <a:lnTo>
                    <a:pt x="50" y="48"/>
                  </a:lnTo>
                  <a:lnTo>
                    <a:pt x="47" y="50"/>
                  </a:lnTo>
                  <a:lnTo>
                    <a:pt x="40" y="58"/>
                  </a:lnTo>
                  <a:lnTo>
                    <a:pt x="42" y="62"/>
                  </a:lnTo>
                  <a:lnTo>
                    <a:pt x="40" y="65"/>
                  </a:lnTo>
                  <a:lnTo>
                    <a:pt x="31" y="64"/>
                  </a:lnTo>
                  <a:lnTo>
                    <a:pt x="28" y="67"/>
                  </a:lnTo>
                  <a:lnTo>
                    <a:pt x="30" y="71"/>
                  </a:lnTo>
                  <a:lnTo>
                    <a:pt x="28" y="72"/>
                  </a:lnTo>
                  <a:lnTo>
                    <a:pt x="23" y="69"/>
                  </a:lnTo>
                  <a:lnTo>
                    <a:pt x="11" y="74"/>
                  </a:lnTo>
                  <a:lnTo>
                    <a:pt x="6" y="69"/>
                  </a:lnTo>
                  <a:lnTo>
                    <a:pt x="6" y="69"/>
                  </a:lnTo>
                  <a:lnTo>
                    <a:pt x="6" y="65"/>
                  </a:lnTo>
                  <a:lnTo>
                    <a:pt x="7" y="62"/>
                  </a:lnTo>
                  <a:lnTo>
                    <a:pt x="14" y="53"/>
                  </a:lnTo>
                  <a:lnTo>
                    <a:pt x="9" y="43"/>
                  </a:lnTo>
                  <a:lnTo>
                    <a:pt x="11" y="38"/>
                  </a:lnTo>
                  <a:lnTo>
                    <a:pt x="4" y="36"/>
                  </a:lnTo>
                  <a:lnTo>
                    <a:pt x="0" y="33"/>
                  </a:lnTo>
                  <a:lnTo>
                    <a:pt x="2" y="31"/>
                  </a:lnTo>
                  <a:lnTo>
                    <a:pt x="2" y="27"/>
                  </a:lnTo>
                  <a:lnTo>
                    <a:pt x="16" y="26"/>
                  </a:lnTo>
                  <a:lnTo>
                    <a:pt x="19" y="19"/>
                  </a:lnTo>
                  <a:lnTo>
                    <a:pt x="26" y="15"/>
                  </a:lnTo>
                  <a:lnTo>
                    <a:pt x="26" y="10"/>
                  </a:lnTo>
                  <a:lnTo>
                    <a:pt x="28" y="7"/>
                  </a:lnTo>
                  <a:lnTo>
                    <a:pt x="33" y="7"/>
                  </a:lnTo>
                  <a:lnTo>
                    <a:pt x="44" y="0"/>
                  </a:lnTo>
                  <a:lnTo>
                    <a:pt x="45" y="0"/>
                  </a:lnTo>
                  <a:lnTo>
                    <a:pt x="47" y="5"/>
                  </a:lnTo>
                  <a:lnTo>
                    <a:pt x="44" y="10"/>
                  </a:lnTo>
                  <a:lnTo>
                    <a:pt x="45" y="14"/>
                  </a:lnTo>
                  <a:lnTo>
                    <a:pt x="45" y="15"/>
                  </a:lnTo>
                  <a:lnTo>
                    <a:pt x="50" y="14"/>
                  </a:lnTo>
                  <a:lnTo>
                    <a:pt x="44" y="20"/>
                  </a:lnTo>
                  <a:lnTo>
                    <a:pt x="38" y="17"/>
                  </a:lnTo>
                  <a:lnTo>
                    <a:pt x="33" y="17"/>
                  </a:lnTo>
                  <a:lnTo>
                    <a:pt x="26" y="20"/>
                  </a:lnTo>
                  <a:lnTo>
                    <a:pt x="26" y="26"/>
                  </a:lnTo>
                  <a:lnTo>
                    <a:pt x="28" y="27"/>
                  </a:lnTo>
                  <a:lnTo>
                    <a:pt x="44" y="27"/>
                  </a:lnTo>
                  <a:lnTo>
                    <a:pt x="50" y="29"/>
                  </a:lnTo>
                  <a:lnTo>
                    <a:pt x="57" y="27"/>
                  </a:lnTo>
                  <a:lnTo>
                    <a:pt x="61" y="29"/>
                  </a:lnTo>
                  <a:lnTo>
                    <a:pt x="63" y="33"/>
                  </a:lnTo>
                  <a:lnTo>
                    <a:pt x="69" y="33"/>
                  </a:lnTo>
                  <a:lnTo>
                    <a:pt x="76" y="31"/>
                  </a:lnTo>
                  <a:lnTo>
                    <a:pt x="85" y="31"/>
                  </a:lnTo>
                  <a:lnTo>
                    <a:pt x="87" y="27"/>
                  </a:lnTo>
                  <a:lnTo>
                    <a:pt x="92" y="2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0" name="Freeform 126"/>
            <p:cNvSpPr>
              <a:spLocks/>
            </p:cNvSpPr>
            <p:nvPr/>
          </p:nvSpPr>
          <p:spPr bwMode="auto">
            <a:xfrm>
              <a:off x="5681663" y="3646488"/>
              <a:ext cx="315913" cy="219075"/>
            </a:xfrm>
            <a:custGeom>
              <a:avLst/>
              <a:gdLst/>
              <a:ahLst/>
              <a:cxnLst>
                <a:cxn ang="0">
                  <a:pos x="28" y="98"/>
                </a:cxn>
                <a:cxn ang="0">
                  <a:pos x="54" y="86"/>
                </a:cxn>
                <a:cxn ang="0">
                  <a:pos x="64" y="83"/>
                </a:cxn>
                <a:cxn ang="0">
                  <a:pos x="83" y="95"/>
                </a:cxn>
                <a:cxn ang="0">
                  <a:pos x="99" y="104"/>
                </a:cxn>
                <a:cxn ang="0">
                  <a:pos x="121" y="114"/>
                </a:cxn>
                <a:cxn ang="0">
                  <a:pos x="123" y="131"/>
                </a:cxn>
                <a:cxn ang="0">
                  <a:pos x="133" y="135"/>
                </a:cxn>
                <a:cxn ang="0">
                  <a:pos x="145" y="138"/>
                </a:cxn>
                <a:cxn ang="0">
                  <a:pos x="152" y="129"/>
                </a:cxn>
                <a:cxn ang="0">
                  <a:pos x="159" y="126"/>
                </a:cxn>
                <a:cxn ang="0">
                  <a:pos x="173" y="105"/>
                </a:cxn>
                <a:cxn ang="0">
                  <a:pos x="183" y="102"/>
                </a:cxn>
                <a:cxn ang="0">
                  <a:pos x="187" y="98"/>
                </a:cxn>
                <a:cxn ang="0">
                  <a:pos x="197" y="100"/>
                </a:cxn>
                <a:cxn ang="0">
                  <a:pos x="199" y="90"/>
                </a:cxn>
                <a:cxn ang="0">
                  <a:pos x="189" y="83"/>
                </a:cxn>
                <a:cxn ang="0">
                  <a:pos x="170" y="72"/>
                </a:cxn>
                <a:cxn ang="0">
                  <a:pos x="156" y="62"/>
                </a:cxn>
                <a:cxn ang="0">
                  <a:pos x="140" y="50"/>
                </a:cxn>
                <a:cxn ang="0">
                  <a:pos x="135" y="40"/>
                </a:cxn>
                <a:cxn ang="0">
                  <a:pos x="128" y="27"/>
                </a:cxn>
                <a:cxn ang="0">
                  <a:pos x="107" y="27"/>
                </a:cxn>
                <a:cxn ang="0">
                  <a:pos x="106" y="19"/>
                </a:cxn>
                <a:cxn ang="0">
                  <a:pos x="106" y="15"/>
                </a:cxn>
                <a:cxn ang="0">
                  <a:pos x="95" y="8"/>
                </a:cxn>
                <a:cxn ang="0">
                  <a:pos x="83" y="3"/>
                </a:cxn>
                <a:cxn ang="0">
                  <a:pos x="83" y="8"/>
                </a:cxn>
                <a:cxn ang="0">
                  <a:pos x="76" y="7"/>
                </a:cxn>
                <a:cxn ang="0">
                  <a:pos x="68" y="12"/>
                </a:cxn>
                <a:cxn ang="0">
                  <a:pos x="62" y="19"/>
                </a:cxn>
                <a:cxn ang="0">
                  <a:pos x="62" y="29"/>
                </a:cxn>
                <a:cxn ang="0">
                  <a:pos x="45" y="29"/>
                </a:cxn>
                <a:cxn ang="0">
                  <a:pos x="30" y="12"/>
                </a:cxn>
                <a:cxn ang="0">
                  <a:pos x="7" y="12"/>
                </a:cxn>
                <a:cxn ang="0">
                  <a:pos x="0" y="19"/>
                </a:cxn>
                <a:cxn ang="0">
                  <a:pos x="5" y="31"/>
                </a:cxn>
                <a:cxn ang="0">
                  <a:pos x="5" y="19"/>
                </a:cxn>
                <a:cxn ang="0">
                  <a:pos x="18" y="15"/>
                </a:cxn>
                <a:cxn ang="0">
                  <a:pos x="31" y="33"/>
                </a:cxn>
                <a:cxn ang="0">
                  <a:pos x="24" y="38"/>
                </a:cxn>
                <a:cxn ang="0">
                  <a:pos x="24" y="41"/>
                </a:cxn>
                <a:cxn ang="0">
                  <a:pos x="5" y="33"/>
                </a:cxn>
                <a:cxn ang="0">
                  <a:pos x="4" y="47"/>
                </a:cxn>
                <a:cxn ang="0">
                  <a:pos x="12" y="52"/>
                </a:cxn>
                <a:cxn ang="0">
                  <a:pos x="19" y="57"/>
                </a:cxn>
                <a:cxn ang="0">
                  <a:pos x="12" y="57"/>
                </a:cxn>
                <a:cxn ang="0">
                  <a:pos x="12" y="66"/>
                </a:cxn>
                <a:cxn ang="0">
                  <a:pos x="19" y="81"/>
                </a:cxn>
              </a:cxnLst>
              <a:rect l="0" t="0" r="r" b="b"/>
              <a:pathLst>
                <a:path w="199" h="138">
                  <a:moveTo>
                    <a:pt x="21" y="98"/>
                  </a:moveTo>
                  <a:lnTo>
                    <a:pt x="28" y="98"/>
                  </a:lnTo>
                  <a:lnTo>
                    <a:pt x="42" y="86"/>
                  </a:lnTo>
                  <a:lnTo>
                    <a:pt x="54" y="86"/>
                  </a:lnTo>
                  <a:lnTo>
                    <a:pt x="56" y="83"/>
                  </a:lnTo>
                  <a:lnTo>
                    <a:pt x="64" y="83"/>
                  </a:lnTo>
                  <a:lnTo>
                    <a:pt x="71" y="90"/>
                  </a:lnTo>
                  <a:lnTo>
                    <a:pt x="83" y="95"/>
                  </a:lnTo>
                  <a:lnTo>
                    <a:pt x="95" y="97"/>
                  </a:lnTo>
                  <a:lnTo>
                    <a:pt x="99" y="104"/>
                  </a:lnTo>
                  <a:lnTo>
                    <a:pt x="116" y="114"/>
                  </a:lnTo>
                  <a:lnTo>
                    <a:pt x="121" y="114"/>
                  </a:lnTo>
                  <a:lnTo>
                    <a:pt x="125" y="128"/>
                  </a:lnTo>
                  <a:lnTo>
                    <a:pt x="123" y="131"/>
                  </a:lnTo>
                  <a:lnTo>
                    <a:pt x="126" y="135"/>
                  </a:lnTo>
                  <a:lnTo>
                    <a:pt x="133" y="135"/>
                  </a:lnTo>
                  <a:lnTo>
                    <a:pt x="138" y="138"/>
                  </a:lnTo>
                  <a:lnTo>
                    <a:pt x="145" y="138"/>
                  </a:lnTo>
                  <a:lnTo>
                    <a:pt x="149" y="135"/>
                  </a:lnTo>
                  <a:lnTo>
                    <a:pt x="152" y="129"/>
                  </a:lnTo>
                  <a:lnTo>
                    <a:pt x="151" y="128"/>
                  </a:lnTo>
                  <a:lnTo>
                    <a:pt x="159" y="126"/>
                  </a:lnTo>
                  <a:lnTo>
                    <a:pt x="170" y="119"/>
                  </a:lnTo>
                  <a:lnTo>
                    <a:pt x="173" y="105"/>
                  </a:lnTo>
                  <a:lnTo>
                    <a:pt x="175" y="104"/>
                  </a:lnTo>
                  <a:lnTo>
                    <a:pt x="183" y="102"/>
                  </a:lnTo>
                  <a:lnTo>
                    <a:pt x="185" y="98"/>
                  </a:lnTo>
                  <a:lnTo>
                    <a:pt x="187" y="98"/>
                  </a:lnTo>
                  <a:lnTo>
                    <a:pt x="194" y="102"/>
                  </a:lnTo>
                  <a:lnTo>
                    <a:pt x="197" y="100"/>
                  </a:lnTo>
                  <a:lnTo>
                    <a:pt x="197" y="93"/>
                  </a:lnTo>
                  <a:lnTo>
                    <a:pt x="199" y="90"/>
                  </a:lnTo>
                  <a:lnTo>
                    <a:pt x="197" y="88"/>
                  </a:lnTo>
                  <a:lnTo>
                    <a:pt x="189" y="83"/>
                  </a:lnTo>
                  <a:lnTo>
                    <a:pt x="183" y="85"/>
                  </a:lnTo>
                  <a:lnTo>
                    <a:pt x="170" y="72"/>
                  </a:lnTo>
                  <a:lnTo>
                    <a:pt x="163" y="71"/>
                  </a:lnTo>
                  <a:lnTo>
                    <a:pt x="156" y="62"/>
                  </a:lnTo>
                  <a:lnTo>
                    <a:pt x="142" y="55"/>
                  </a:lnTo>
                  <a:lnTo>
                    <a:pt x="140" y="50"/>
                  </a:lnTo>
                  <a:lnTo>
                    <a:pt x="138" y="43"/>
                  </a:lnTo>
                  <a:lnTo>
                    <a:pt x="135" y="40"/>
                  </a:lnTo>
                  <a:lnTo>
                    <a:pt x="132" y="31"/>
                  </a:lnTo>
                  <a:lnTo>
                    <a:pt x="128" y="27"/>
                  </a:lnTo>
                  <a:lnTo>
                    <a:pt x="123" y="31"/>
                  </a:lnTo>
                  <a:lnTo>
                    <a:pt x="107" y="27"/>
                  </a:lnTo>
                  <a:lnTo>
                    <a:pt x="106" y="26"/>
                  </a:lnTo>
                  <a:lnTo>
                    <a:pt x="106" y="19"/>
                  </a:lnTo>
                  <a:lnTo>
                    <a:pt x="109" y="19"/>
                  </a:lnTo>
                  <a:lnTo>
                    <a:pt x="106" y="15"/>
                  </a:lnTo>
                  <a:lnTo>
                    <a:pt x="104" y="10"/>
                  </a:lnTo>
                  <a:lnTo>
                    <a:pt x="95" y="8"/>
                  </a:lnTo>
                  <a:lnTo>
                    <a:pt x="85" y="0"/>
                  </a:lnTo>
                  <a:lnTo>
                    <a:pt x="83" y="3"/>
                  </a:lnTo>
                  <a:lnTo>
                    <a:pt x="80" y="3"/>
                  </a:lnTo>
                  <a:lnTo>
                    <a:pt x="83" y="8"/>
                  </a:lnTo>
                  <a:lnTo>
                    <a:pt x="78" y="5"/>
                  </a:lnTo>
                  <a:lnTo>
                    <a:pt x="76" y="7"/>
                  </a:lnTo>
                  <a:lnTo>
                    <a:pt x="76" y="10"/>
                  </a:lnTo>
                  <a:lnTo>
                    <a:pt x="68" y="12"/>
                  </a:lnTo>
                  <a:lnTo>
                    <a:pt x="62" y="17"/>
                  </a:lnTo>
                  <a:lnTo>
                    <a:pt x="62" y="19"/>
                  </a:lnTo>
                  <a:lnTo>
                    <a:pt x="64" y="27"/>
                  </a:lnTo>
                  <a:lnTo>
                    <a:pt x="62" y="29"/>
                  </a:lnTo>
                  <a:lnTo>
                    <a:pt x="49" y="27"/>
                  </a:lnTo>
                  <a:lnTo>
                    <a:pt x="45" y="29"/>
                  </a:lnTo>
                  <a:lnTo>
                    <a:pt x="38" y="27"/>
                  </a:lnTo>
                  <a:lnTo>
                    <a:pt x="30" y="12"/>
                  </a:lnTo>
                  <a:lnTo>
                    <a:pt x="23" y="8"/>
                  </a:lnTo>
                  <a:lnTo>
                    <a:pt x="7" y="12"/>
                  </a:lnTo>
                  <a:lnTo>
                    <a:pt x="0" y="19"/>
                  </a:lnTo>
                  <a:lnTo>
                    <a:pt x="0" y="19"/>
                  </a:lnTo>
                  <a:lnTo>
                    <a:pt x="0" y="24"/>
                  </a:lnTo>
                  <a:lnTo>
                    <a:pt x="5" y="31"/>
                  </a:lnTo>
                  <a:lnTo>
                    <a:pt x="4" y="22"/>
                  </a:lnTo>
                  <a:lnTo>
                    <a:pt x="5" y="19"/>
                  </a:lnTo>
                  <a:lnTo>
                    <a:pt x="14" y="15"/>
                  </a:lnTo>
                  <a:lnTo>
                    <a:pt x="18" y="15"/>
                  </a:lnTo>
                  <a:lnTo>
                    <a:pt x="23" y="24"/>
                  </a:lnTo>
                  <a:lnTo>
                    <a:pt x="31" y="33"/>
                  </a:lnTo>
                  <a:lnTo>
                    <a:pt x="28" y="38"/>
                  </a:lnTo>
                  <a:lnTo>
                    <a:pt x="24" y="38"/>
                  </a:lnTo>
                  <a:lnTo>
                    <a:pt x="28" y="40"/>
                  </a:lnTo>
                  <a:lnTo>
                    <a:pt x="24" y="41"/>
                  </a:lnTo>
                  <a:lnTo>
                    <a:pt x="7" y="40"/>
                  </a:lnTo>
                  <a:lnTo>
                    <a:pt x="5" y="33"/>
                  </a:lnTo>
                  <a:lnTo>
                    <a:pt x="5" y="40"/>
                  </a:lnTo>
                  <a:lnTo>
                    <a:pt x="4" y="47"/>
                  </a:lnTo>
                  <a:lnTo>
                    <a:pt x="5" y="55"/>
                  </a:lnTo>
                  <a:lnTo>
                    <a:pt x="12" y="52"/>
                  </a:lnTo>
                  <a:lnTo>
                    <a:pt x="18" y="53"/>
                  </a:lnTo>
                  <a:lnTo>
                    <a:pt x="19" y="57"/>
                  </a:lnTo>
                  <a:lnTo>
                    <a:pt x="16" y="53"/>
                  </a:lnTo>
                  <a:lnTo>
                    <a:pt x="12" y="57"/>
                  </a:lnTo>
                  <a:lnTo>
                    <a:pt x="19" y="60"/>
                  </a:lnTo>
                  <a:lnTo>
                    <a:pt x="12" y="66"/>
                  </a:lnTo>
                  <a:lnTo>
                    <a:pt x="21" y="71"/>
                  </a:lnTo>
                  <a:lnTo>
                    <a:pt x="19" y="81"/>
                  </a:lnTo>
                  <a:lnTo>
                    <a:pt x="21" y="9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1" name="Freeform 127"/>
            <p:cNvSpPr>
              <a:spLocks/>
            </p:cNvSpPr>
            <p:nvPr/>
          </p:nvSpPr>
          <p:spPr bwMode="auto">
            <a:xfrm>
              <a:off x="5495925" y="3733801"/>
              <a:ext cx="427038" cy="392113"/>
            </a:xfrm>
            <a:custGeom>
              <a:avLst/>
              <a:gdLst/>
              <a:ahLst/>
              <a:cxnLst>
                <a:cxn ang="0">
                  <a:pos x="249" y="233"/>
                </a:cxn>
                <a:cxn ang="0">
                  <a:pos x="266" y="223"/>
                </a:cxn>
                <a:cxn ang="0">
                  <a:pos x="269" y="216"/>
                </a:cxn>
                <a:cxn ang="0">
                  <a:pos x="261" y="201"/>
                </a:cxn>
                <a:cxn ang="0">
                  <a:pos x="240" y="180"/>
                </a:cxn>
                <a:cxn ang="0">
                  <a:pos x="236" y="173"/>
                </a:cxn>
                <a:cxn ang="0">
                  <a:pos x="245" y="159"/>
                </a:cxn>
                <a:cxn ang="0">
                  <a:pos x="242" y="145"/>
                </a:cxn>
                <a:cxn ang="0">
                  <a:pos x="233" y="142"/>
                </a:cxn>
                <a:cxn ang="0">
                  <a:pos x="231" y="121"/>
                </a:cxn>
                <a:cxn ang="0">
                  <a:pos x="233" y="109"/>
                </a:cxn>
                <a:cxn ang="0">
                  <a:pos x="230" y="104"/>
                </a:cxn>
                <a:cxn ang="0">
                  <a:pos x="235" y="99"/>
                </a:cxn>
                <a:cxn ang="0">
                  <a:pos x="238" y="88"/>
                </a:cxn>
                <a:cxn ang="0">
                  <a:pos x="242" y="73"/>
                </a:cxn>
                <a:cxn ang="0">
                  <a:pos x="233" y="59"/>
                </a:cxn>
                <a:cxn ang="0">
                  <a:pos x="212" y="42"/>
                </a:cxn>
                <a:cxn ang="0">
                  <a:pos x="188" y="35"/>
                </a:cxn>
                <a:cxn ang="0">
                  <a:pos x="173" y="28"/>
                </a:cxn>
                <a:cxn ang="0">
                  <a:pos x="159" y="31"/>
                </a:cxn>
                <a:cxn ang="0">
                  <a:pos x="138" y="43"/>
                </a:cxn>
                <a:cxn ang="0">
                  <a:pos x="129" y="54"/>
                </a:cxn>
                <a:cxn ang="0">
                  <a:pos x="91" y="54"/>
                </a:cxn>
                <a:cxn ang="0">
                  <a:pos x="77" y="45"/>
                </a:cxn>
                <a:cxn ang="0">
                  <a:pos x="65" y="24"/>
                </a:cxn>
                <a:cxn ang="0">
                  <a:pos x="53" y="19"/>
                </a:cxn>
                <a:cxn ang="0">
                  <a:pos x="57" y="7"/>
                </a:cxn>
                <a:cxn ang="0">
                  <a:pos x="43" y="9"/>
                </a:cxn>
                <a:cxn ang="0">
                  <a:pos x="33" y="17"/>
                </a:cxn>
                <a:cxn ang="0">
                  <a:pos x="24" y="17"/>
                </a:cxn>
                <a:cxn ang="0">
                  <a:pos x="8" y="4"/>
                </a:cxn>
                <a:cxn ang="0">
                  <a:pos x="3" y="7"/>
                </a:cxn>
                <a:cxn ang="0">
                  <a:pos x="1" y="16"/>
                </a:cxn>
                <a:cxn ang="0">
                  <a:pos x="8" y="43"/>
                </a:cxn>
                <a:cxn ang="0">
                  <a:pos x="10" y="55"/>
                </a:cxn>
                <a:cxn ang="0">
                  <a:pos x="17" y="68"/>
                </a:cxn>
                <a:cxn ang="0">
                  <a:pos x="29" y="73"/>
                </a:cxn>
                <a:cxn ang="0">
                  <a:pos x="27" y="83"/>
                </a:cxn>
                <a:cxn ang="0">
                  <a:pos x="22" y="93"/>
                </a:cxn>
                <a:cxn ang="0">
                  <a:pos x="17" y="104"/>
                </a:cxn>
                <a:cxn ang="0">
                  <a:pos x="20" y="109"/>
                </a:cxn>
                <a:cxn ang="0">
                  <a:pos x="26" y="119"/>
                </a:cxn>
                <a:cxn ang="0">
                  <a:pos x="50" y="142"/>
                </a:cxn>
                <a:cxn ang="0">
                  <a:pos x="52" y="156"/>
                </a:cxn>
                <a:cxn ang="0">
                  <a:pos x="62" y="169"/>
                </a:cxn>
                <a:cxn ang="0">
                  <a:pos x="65" y="168"/>
                </a:cxn>
                <a:cxn ang="0">
                  <a:pos x="65" y="161"/>
                </a:cxn>
                <a:cxn ang="0">
                  <a:pos x="71" y="168"/>
                </a:cxn>
                <a:cxn ang="0">
                  <a:pos x="81" y="168"/>
                </a:cxn>
                <a:cxn ang="0">
                  <a:pos x="86" y="176"/>
                </a:cxn>
                <a:cxn ang="0">
                  <a:pos x="90" y="183"/>
                </a:cxn>
                <a:cxn ang="0">
                  <a:pos x="102" y="206"/>
                </a:cxn>
                <a:cxn ang="0">
                  <a:pos x="121" y="216"/>
                </a:cxn>
                <a:cxn ang="0">
                  <a:pos x="129" y="221"/>
                </a:cxn>
                <a:cxn ang="0">
                  <a:pos x="138" y="223"/>
                </a:cxn>
                <a:cxn ang="0">
                  <a:pos x="157" y="223"/>
                </a:cxn>
                <a:cxn ang="0">
                  <a:pos x="173" y="216"/>
                </a:cxn>
                <a:cxn ang="0">
                  <a:pos x="186" y="239"/>
                </a:cxn>
                <a:cxn ang="0">
                  <a:pos x="211" y="244"/>
                </a:cxn>
                <a:cxn ang="0">
                  <a:pos x="219" y="244"/>
                </a:cxn>
                <a:cxn ang="0">
                  <a:pos x="230" y="244"/>
                </a:cxn>
                <a:cxn ang="0">
                  <a:pos x="245" y="247"/>
                </a:cxn>
              </a:cxnLst>
              <a:rect l="0" t="0" r="r" b="b"/>
              <a:pathLst>
                <a:path w="269" h="247">
                  <a:moveTo>
                    <a:pt x="245" y="247"/>
                  </a:moveTo>
                  <a:lnTo>
                    <a:pt x="249" y="233"/>
                  </a:lnTo>
                  <a:lnTo>
                    <a:pt x="255" y="227"/>
                  </a:lnTo>
                  <a:lnTo>
                    <a:pt x="266" y="223"/>
                  </a:lnTo>
                  <a:lnTo>
                    <a:pt x="269" y="220"/>
                  </a:lnTo>
                  <a:lnTo>
                    <a:pt x="269" y="216"/>
                  </a:lnTo>
                  <a:lnTo>
                    <a:pt x="262" y="214"/>
                  </a:lnTo>
                  <a:lnTo>
                    <a:pt x="261" y="201"/>
                  </a:lnTo>
                  <a:lnTo>
                    <a:pt x="245" y="192"/>
                  </a:lnTo>
                  <a:lnTo>
                    <a:pt x="240" y="180"/>
                  </a:lnTo>
                  <a:lnTo>
                    <a:pt x="235" y="175"/>
                  </a:lnTo>
                  <a:lnTo>
                    <a:pt x="236" y="173"/>
                  </a:lnTo>
                  <a:lnTo>
                    <a:pt x="238" y="166"/>
                  </a:lnTo>
                  <a:lnTo>
                    <a:pt x="245" y="159"/>
                  </a:lnTo>
                  <a:lnTo>
                    <a:pt x="247" y="152"/>
                  </a:lnTo>
                  <a:lnTo>
                    <a:pt x="242" y="145"/>
                  </a:lnTo>
                  <a:lnTo>
                    <a:pt x="236" y="144"/>
                  </a:lnTo>
                  <a:lnTo>
                    <a:pt x="233" y="142"/>
                  </a:lnTo>
                  <a:lnTo>
                    <a:pt x="233" y="128"/>
                  </a:lnTo>
                  <a:lnTo>
                    <a:pt x="231" y="121"/>
                  </a:lnTo>
                  <a:lnTo>
                    <a:pt x="233" y="112"/>
                  </a:lnTo>
                  <a:lnTo>
                    <a:pt x="233" y="109"/>
                  </a:lnTo>
                  <a:lnTo>
                    <a:pt x="230" y="109"/>
                  </a:lnTo>
                  <a:lnTo>
                    <a:pt x="230" y="104"/>
                  </a:lnTo>
                  <a:lnTo>
                    <a:pt x="230" y="100"/>
                  </a:lnTo>
                  <a:lnTo>
                    <a:pt x="235" y="99"/>
                  </a:lnTo>
                  <a:lnTo>
                    <a:pt x="235" y="95"/>
                  </a:lnTo>
                  <a:lnTo>
                    <a:pt x="238" y="88"/>
                  </a:lnTo>
                  <a:lnTo>
                    <a:pt x="240" y="76"/>
                  </a:lnTo>
                  <a:lnTo>
                    <a:pt x="242" y="73"/>
                  </a:lnTo>
                  <a:lnTo>
                    <a:pt x="238" y="59"/>
                  </a:lnTo>
                  <a:lnTo>
                    <a:pt x="233" y="59"/>
                  </a:lnTo>
                  <a:lnTo>
                    <a:pt x="216" y="49"/>
                  </a:lnTo>
                  <a:lnTo>
                    <a:pt x="212" y="42"/>
                  </a:lnTo>
                  <a:lnTo>
                    <a:pt x="200" y="40"/>
                  </a:lnTo>
                  <a:lnTo>
                    <a:pt x="188" y="35"/>
                  </a:lnTo>
                  <a:lnTo>
                    <a:pt x="181" y="28"/>
                  </a:lnTo>
                  <a:lnTo>
                    <a:pt x="173" y="28"/>
                  </a:lnTo>
                  <a:lnTo>
                    <a:pt x="171" y="31"/>
                  </a:lnTo>
                  <a:lnTo>
                    <a:pt x="159" y="31"/>
                  </a:lnTo>
                  <a:lnTo>
                    <a:pt x="145" y="43"/>
                  </a:lnTo>
                  <a:lnTo>
                    <a:pt x="138" y="43"/>
                  </a:lnTo>
                  <a:lnTo>
                    <a:pt x="140" y="54"/>
                  </a:lnTo>
                  <a:lnTo>
                    <a:pt x="129" y="54"/>
                  </a:lnTo>
                  <a:lnTo>
                    <a:pt x="105" y="59"/>
                  </a:lnTo>
                  <a:lnTo>
                    <a:pt x="91" y="54"/>
                  </a:lnTo>
                  <a:lnTo>
                    <a:pt x="84" y="45"/>
                  </a:lnTo>
                  <a:lnTo>
                    <a:pt x="77" y="45"/>
                  </a:lnTo>
                  <a:lnTo>
                    <a:pt x="69" y="42"/>
                  </a:lnTo>
                  <a:lnTo>
                    <a:pt x="65" y="24"/>
                  </a:lnTo>
                  <a:lnTo>
                    <a:pt x="62" y="24"/>
                  </a:lnTo>
                  <a:lnTo>
                    <a:pt x="53" y="19"/>
                  </a:lnTo>
                  <a:lnTo>
                    <a:pt x="58" y="16"/>
                  </a:lnTo>
                  <a:lnTo>
                    <a:pt x="57" y="7"/>
                  </a:lnTo>
                  <a:lnTo>
                    <a:pt x="52" y="4"/>
                  </a:lnTo>
                  <a:lnTo>
                    <a:pt x="43" y="9"/>
                  </a:lnTo>
                  <a:lnTo>
                    <a:pt x="36" y="17"/>
                  </a:lnTo>
                  <a:lnTo>
                    <a:pt x="33" y="17"/>
                  </a:lnTo>
                  <a:lnTo>
                    <a:pt x="27" y="19"/>
                  </a:lnTo>
                  <a:lnTo>
                    <a:pt x="24" y="17"/>
                  </a:lnTo>
                  <a:lnTo>
                    <a:pt x="17" y="17"/>
                  </a:lnTo>
                  <a:lnTo>
                    <a:pt x="8" y="4"/>
                  </a:lnTo>
                  <a:lnTo>
                    <a:pt x="7" y="0"/>
                  </a:lnTo>
                  <a:lnTo>
                    <a:pt x="3" y="7"/>
                  </a:lnTo>
                  <a:lnTo>
                    <a:pt x="0" y="9"/>
                  </a:lnTo>
                  <a:lnTo>
                    <a:pt x="1" y="16"/>
                  </a:lnTo>
                  <a:lnTo>
                    <a:pt x="1" y="36"/>
                  </a:lnTo>
                  <a:lnTo>
                    <a:pt x="8" y="43"/>
                  </a:lnTo>
                  <a:lnTo>
                    <a:pt x="8" y="47"/>
                  </a:lnTo>
                  <a:lnTo>
                    <a:pt x="10" y="55"/>
                  </a:lnTo>
                  <a:lnTo>
                    <a:pt x="15" y="62"/>
                  </a:lnTo>
                  <a:lnTo>
                    <a:pt x="17" y="68"/>
                  </a:lnTo>
                  <a:lnTo>
                    <a:pt x="20" y="71"/>
                  </a:lnTo>
                  <a:lnTo>
                    <a:pt x="29" y="73"/>
                  </a:lnTo>
                  <a:lnTo>
                    <a:pt x="27" y="78"/>
                  </a:lnTo>
                  <a:lnTo>
                    <a:pt x="27" y="83"/>
                  </a:lnTo>
                  <a:lnTo>
                    <a:pt x="22" y="90"/>
                  </a:lnTo>
                  <a:lnTo>
                    <a:pt x="22" y="93"/>
                  </a:lnTo>
                  <a:lnTo>
                    <a:pt x="19" y="95"/>
                  </a:lnTo>
                  <a:lnTo>
                    <a:pt x="17" y="104"/>
                  </a:lnTo>
                  <a:lnTo>
                    <a:pt x="17" y="107"/>
                  </a:lnTo>
                  <a:lnTo>
                    <a:pt x="20" y="109"/>
                  </a:lnTo>
                  <a:lnTo>
                    <a:pt x="26" y="116"/>
                  </a:lnTo>
                  <a:lnTo>
                    <a:pt x="26" y="119"/>
                  </a:lnTo>
                  <a:lnTo>
                    <a:pt x="45" y="131"/>
                  </a:lnTo>
                  <a:lnTo>
                    <a:pt x="50" y="142"/>
                  </a:lnTo>
                  <a:lnTo>
                    <a:pt x="48" y="154"/>
                  </a:lnTo>
                  <a:lnTo>
                    <a:pt x="52" y="156"/>
                  </a:lnTo>
                  <a:lnTo>
                    <a:pt x="53" y="163"/>
                  </a:lnTo>
                  <a:lnTo>
                    <a:pt x="62" y="169"/>
                  </a:lnTo>
                  <a:lnTo>
                    <a:pt x="62" y="168"/>
                  </a:lnTo>
                  <a:lnTo>
                    <a:pt x="65" y="168"/>
                  </a:lnTo>
                  <a:lnTo>
                    <a:pt x="64" y="163"/>
                  </a:lnTo>
                  <a:lnTo>
                    <a:pt x="65" y="161"/>
                  </a:lnTo>
                  <a:lnTo>
                    <a:pt x="69" y="163"/>
                  </a:lnTo>
                  <a:lnTo>
                    <a:pt x="71" y="168"/>
                  </a:lnTo>
                  <a:lnTo>
                    <a:pt x="76" y="171"/>
                  </a:lnTo>
                  <a:lnTo>
                    <a:pt x="81" y="168"/>
                  </a:lnTo>
                  <a:lnTo>
                    <a:pt x="81" y="169"/>
                  </a:lnTo>
                  <a:lnTo>
                    <a:pt x="86" y="176"/>
                  </a:lnTo>
                  <a:lnTo>
                    <a:pt x="88" y="178"/>
                  </a:lnTo>
                  <a:lnTo>
                    <a:pt x="90" y="183"/>
                  </a:lnTo>
                  <a:lnTo>
                    <a:pt x="95" y="188"/>
                  </a:lnTo>
                  <a:lnTo>
                    <a:pt x="102" y="206"/>
                  </a:lnTo>
                  <a:lnTo>
                    <a:pt x="116" y="209"/>
                  </a:lnTo>
                  <a:lnTo>
                    <a:pt x="121" y="216"/>
                  </a:lnTo>
                  <a:lnTo>
                    <a:pt x="131" y="220"/>
                  </a:lnTo>
                  <a:lnTo>
                    <a:pt x="129" y="221"/>
                  </a:lnTo>
                  <a:lnTo>
                    <a:pt x="133" y="223"/>
                  </a:lnTo>
                  <a:lnTo>
                    <a:pt x="138" y="223"/>
                  </a:lnTo>
                  <a:lnTo>
                    <a:pt x="147" y="227"/>
                  </a:lnTo>
                  <a:lnTo>
                    <a:pt x="157" y="223"/>
                  </a:lnTo>
                  <a:lnTo>
                    <a:pt x="160" y="220"/>
                  </a:lnTo>
                  <a:lnTo>
                    <a:pt x="173" y="216"/>
                  </a:lnTo>
                  <a:lnTo>
                    <a:pt x="179" y="220"/>
                  </a:lnTo>
                  <a:lnTo>
                    <a:pt x="186" y="239"/>
                  </a:lnTo>
                  <a:lnTo>
                    <a:pt x="204" y="240"/>
                  </a:lnTo>
                  <a:lnTo>
                    <a:pt x="211" y="244"/>
                  </a:lnTo>
                  <a:lnTo>
                    <a:pt x="212" y="242"/>
                  </a:lnTo>
                  <a:lnTo>
                    <a:pt x="219" y="244"/>
                  </a:lnTo>
                  <a:lnTo>
                    <a:pt x="228" y="244"/>
                  </a:lnTo>
                  <a:lnTo>
                    <a:pt x="230" y="244"/>
                  </a:lnTo>
                  <a:lnTo>
                    <a:pt x="236" y="247"/>
                  </a:lnTo>
                  <a:lnTo>
                    <a:pt x="245" y="24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2" name="Freeform 128"/>
            <p:cNvSpPr>
              <a:spLocks/>
            </p:cNvSpPr>
            <p:nvPr/>
          </p:nvSpPr>
          <p:spPr bwMode="auto">
            <a:xfrm>
              <a:off x="5476875" y="3689351"/>
              <a:ext cx="71438" cy="74613"/>
            </a:xfrm>
            <a:custGeom>
              <a:avLst/>
              <a:gdLst/>
              <a:ahLst/>
              <a:cxnLst>
                <a:cxn ang="0">
                  <a:pos x="20" y="32"/>
                </a:cxn>
                <a:cxn ang="0">
                  <a:pos x="22" y="30"/>
                </a:cxn>
                <a:cxn ang="0">
                  <a:pos x="27" y="33"/>
                </a:cxn>
                <a:cxn ang="0">
                  <a:pos x="34" y="33"/>
                </a:cxn>
                <a:cxn ang="0">
                  <a:pos x="36" y="40"/>
                </a:cxn>
                <a:cxn ang="0">
                  <a:pos x="36" y="45"/>
                </a:cxn>
                <a:cxn ang="0">
                  <a:pos x="39" y="47"/>
                </a:cxn>
                <a:cxn ang="0">
                  <a:pos x="45" y="45"/>
                </a:cxn>
                <a:cxn ang="0">
                  <a:pos x="41" y="40"/>
                </a:cxn>
                <a:cxn ang="0">
                  <a:pos x="43" y="40"/>
                </a:cxn>
                <a:cxn ang="0">
                  <a:pos x="45" y="39"/>
                </a:cxn>
                <a:cxn ang="0">
                  <a:pos x="43" y="37"/>
                </a:cxn>
                <a:cxn ang="0">
                  <a:pos x="43" y="33"/>
                </a:cxn>
                <a:cxn ang="0">
                  <a:pos x="39" y="32"/>
                </a:cxn>
                <a:cxn ang="0">
                  <a:pos x="32" y="26"/>
                </a:cxn>
                <a:cxn ang="0">
                  <a:pos x="32" y="25"/>
                </a:cxn>
                <a:cxn ang="0">
                  <a:pos x="34" y="25"/>
                </a:cxn>
                <a:cxn ang="0">
                  <a:pos x="36" y="21"/>
                </a:cxn>
                <a:cxn ang="0">
                  <a:pos x="29" y="14"/>
                </a:cxn>
                <a:cxn ang="0">
                  <a:pos x="29" y="7"/>
                </a:cxn>
                <a:cxn ang="0">
                  <a:pos x="26" y="6"/>
                </a:cxn>
                <a:cxn ang="0">
                  <a:pos x="22" y="0"/>
                </a:cxn>
                <a:cxn ang="0">
                  <a:pos x="22" y="0"/>
                </a:cxn>
                <a:cxn ang="0">
                  <a:pos x="0" y="4"/>
                </a:cxn>
                <a:cxn ang="0">
                  <a:pos x="3" y="7"/>
                </a:cxn>
                <a:cxn ang="0">
                  <a:pos x="5" y="11"/>
                </a:cxn>
                <a:cxn ang="0">
                  <a:pos x="5" y="20"/>
                </a:cxn>
                <a:cxn ang="0">
                  <a:pos x="8" y="21"/>
                </a:cxn>
                <a:cxn ang="0">
                  <a:pos x="19" y="28"/>
                </a:cxn>
                <a:cxn ang="0">
                  <a:pos x="20" y="32"/>
                </a:cxn>
              </a:cxnLst>
              <a:rect l="0" t="0" r="r" b="b"/>
              <a:pathLst>
                <a:path w="45" h="47">
                  <a:moveTo>
                    <a:pt x="20" y="32"/>
                  </a:moveTo>
                  <a:lnTo>
                    <a:pt x="22" y="30"/>
                  </a:lnTo>
                  <a:lnTo>
                    <a:pt x="27" y="33"/>
                  </a:lnTo>
                  <a:lnTo>
                    <a:pt x="34" y="33"/>
                  </a:lnTo>
                  <a:lnTo>
                    <a:pt x="36" y="40"/>
                  </a:lnTo>
                  <a:lnTo>
                    <a:pt x="36" y="45"/>
                  </a:lnTo>
                  <a:lnTo>
                    <a:pt x="39" y="47"/>
                  </a:lnTo>
                  <a:lnTo>
                    <a:pt x="45" y="45"/>
                  </a:lnTo>
                  <a:lnTo>
                    <a:pt x="41" y="40"/>
                  </a:lnTo>
                  <a:lnTo>
                    <a:pt x="43" y="40"/>
                  </a:lnTo>
                  <a:lnTo>
                    <a:pt x="45" y="39"/>
                  </a:lnTo>
                  <a:lnTo>
                    <a:pt x="43" y="37"/>
                  </a:lnTo>
                  <a:lnTo>
                    <a:pt x="43" y="33"/>
                  </a:lnTo>
                  <a:lnTo>
                    <a:pt x="39" y="32"/>
                  </a:lnTo>
                  <a:lnTo>
                    <a:pt x="32" y="26"/>
                  </a:lnTo>
                  <a:lnTo>
                    <a:pt x="32" y="25"/>
                  </a:lnTo>
                  <a:lnTo>
                    <a:pt x="34" y="25"/>
                  </a:lnTo>
                  <a:lnTo>
                    <a:pt x="36" y="21"/>
                  </a:lnTo>
                  <a:lnTo>
                    <a:pt x="29" y="14"/>
                  </a:lnTo>
                  <a:lnTo>
                    <a:pt x="29" y="7"/>
                  </a:lnTo>
                  <a:lnTo>
                    <a:pt x="26" y="6"/>
                  </a:lnTo>
                  <a:lnTo>
                    <a:pt x="22" y="0"/>
                  </a:lnTo>
                  <a:lnTo>
                    <a:pt x="22" y="0"/>
                  </a:lnTo>
                  <a:lnTo>
                    <a:pt x="0" y="4"/>
                  </a:lnTo>
                  <a:lnTo>
                    <a:pt x="3" y="7"/>
                  </a:lnTo>
                  <a:lnTo>
                    <a:pt x="5" y="11"/>
                  </a:lnTo>
                  <a:lnTo>
                    <a:pt x="5" y="20"/>
                  </a:lnTo>
                  <a:lnTo>
                    <a:pt x="8" y="21"/>
                  </a:lnTo>
                  <a:lnTo>
                    <a:pt x="19" y="28"/>
                  </a:lnTo>
                  <a:lnTo>
                    <a:pt x="20" y="3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3" name="Freeform 129"/>
            <p:cNvSpPr>
              <a:spLocks/>
            </p:cNvSpPr>
            <p:nvPr/>
          </p:nvSpPr>
          <p:spPr bwMode="auto">
            <a:xfrm>
              <a:off x="5508625" y="3736976"/>
              <a:ext cx="25400" cy="23813"/>
            </a:xfrm>
            <a:custGeom>
              <a:avLst/>
              <a:gdLst/>
              <a:ahLst/>
              <a:cxnLst>
                <a:cxn ang="0">
                  <a:pos x="0" y="2"/>
                </a:cxn>
                <a:cxn ang="0">
                  <a:pos x="2" y="0"/>
                </a:cxn>
                <a:cxn ang="0">
                  <a:pos x="7" y="3"/>
                </a:cxn>
                <a:cxn ang="0">
                  <a:pos x="14" y="3"/>
                </a:cxn>
                <a:cxn ang="0">
                  <a:pos x="16" y="10"/>
                </a:cxn>
                <a:cxn ang="0">
                  <a:pos x="16" y="15"/>
                </a:cxn>
                <a:cxn ang="0">
                  <a:pos x="9" y="15"/>
                </a:cxn>
                <a:cxn ang="0">
                  <a:pos x="0" y="2"/>
                </a:cxn>
              </a:cxnLst>
              <a:rect l="0" t="0" r="r" b="b"/>
              <a:pathLst>
                <a:path w="16" h="15">
                  <a:moveTo>
                    <a:pt x="0" y="2"/>
                  </a:moveTo>
                  <a:lnTo>
                    <a:pt x="2" y="0"/>
                  </a:lnTo>
                  <a:lnTo>
                    <a:pt x="7" y="3"/>
                  </a:lnTo>
                  <a:lnTo>
                    <a:pt x="14" y="3"/>
                  </a:lnTo>
                  <a:lnTo>
                    <a:pt x="16" y="10"/>
                  </a:lnTo>
                  <a:lnTo>
                    <a:pt x="16" y="15"/>
                  </a:lnTo>
                  <a:lnTo>
                    <a:pt x="9" y="15"/>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4" name="Freeform 130"/>
            <p:cNvSpPr>
              <a:spLocks/>
            </p:cNvSpPr>
            <p:nvPr/>
          </p:nvSpPr>
          <p:spPr bwMode="auto">
            <a:xfrm>
              <a:off x="5372100" y="3802063"/>
              <a:ext cx="222250" cy="225425"/>
            </a:xfrm>
            <a:custGeom>
              <a:avLst/>
              <a:gdLst/>
              <a:ahLst/>
              <a:cxnLst>
                <a:cxn ang="0">
                  <a:pos x="112" y="142"/>
                </a:cxn>
                <a:cxn ang="0">
                  <a:pos x="116" y="137"/>
                </a:cxn>
                <a:cxn ang="0">
                  <a:pos x="121" y="128"/>
                </a:cxn>
                <a:cxn ang="0">
                  <a:pos x="126" y="126"/>
                </a:cxn>
                <a:cxn ang="0">
                  <a:pos x="131" y="128"/>
                </a:cxn>
                <a:cxn ang="0">
                  <a:pos x="133" y="126"/>
                </a:cxn>
                <a:cxn ang="0">
                  <a:pos x="138" y="128"/>
                </a:cxn>
                <a:cxn ang="0">
                  <a:pos x="140" y="126"/>
                </a:cxn>
                <a:cxn ang="0">
                  <a:pos x="131" y="120"/>
                </a:cxn>
                <a:cxn ang="0">
                  <a:pos x="130" y="113"/>
                </a:cxn>
                <a:cxn ang="0">
                  <a:pos x="126" y="111"/>
                </a:cxn>
                <a:cxn ang="0">
                  <a:pos x="128" y="99"/>
                </a:cxn>
                <a:cxn ang="0">
                  <a:pos x="123" y="88"/>
                </a:cxn>
                <a:cxn ang="0">
                  <a:pos x="104" y="76"/>
                </a:cxn>
                <a:cxn ang="0">
                  <a:pos x="104" y="73"/>
                </a:cxn>
                <a:cxn ang="0">
                  <a:pos x="98" y="66"/>
                </a:cxn>
                <a:cxn ang="0">
                  <a:pos x="95" y="64"/>
                </a:cxn>
                <a:cxn ang="0">
                  <a:pos x="95" y="61"/>
                </a:cxn>
                <a:cxn ang="0">
                  <a:pos x="97" y="52"/>
                </a:cxn>
                <a:cxn ang="0">
                  <a:pos x="100" y="50"/>
                </a:cxn>
                <a:cxn ang="0">
                  <a:pos x="100" y="47"/>
                </a:cxn>
                <a:cxn ang="0">
                  <a:pos x="105" y="40"/>
                </a:cxn>
                <a:cxn ang="0">
                  <a:pos x="105" y="35"/>
                </a:cxn>
                <a:cxn ang="0">
                  <a:pos x="107" y="30"/>
                </a:cxn>
                <a:cxn ang="0">
                  <a:pos x="98" y="28"/>
                </a:cxn>
                <a:cxn ang="0">
                  <a:pos x="95" y="25"/>
                </a:cxn>
                <a:cxn ang="0">
                  <a:pos x="93" y="19"/>
                </a:cxn>
                <a:cxn ang="0">
                  <a:pos x="88" y="12"/>
                </a:cxn>
                <a:cxn ang="0">
                  <a:pos x="86" y="4"/>
                </a:cxn>
                <a:cxn ang="0">
                  <a:pos x="85" y="6"/>
                </a:cxn>
                <a:cxn ang="0">
                  <a:pos x="81" y="6"/>
                </a:cxn>
                <a:cxn ang="0">
                  <a:pos x="79" y="2"/>
                </a:cxn>
                <a:cxn ang="0">
                  <a:pos x="66" y="2"/>
                </a:cxn>
                <a:cxn ang="0">
                  <a:pos x="60" y="0"/>
                </a:cxn>
                <a:cxn ang="0">
                  <a:pos x="54" y="7"/>
                </a:cxn>
                <a:cxn ang="0">
                  <a:pos x="50" y="9"/>
                </a:cxn>
                <a:cxn ang="0">
                  <a:pos x="47" y="16"/>
                </a:cxn>
                <a:cxn ang="0">
                  <a:pos x="38" y="19"/>
                </a:cxn>
                <a:cxn ang="0">
                  <a:pos x="36" y="47"/>
                </a:cxn>
                <a:cxn ang="0">
                  <a:pos x="34" y="52"/>
                </a:cxn>
                <a:cxn ang="0">
                  <a:pos x="0" y="73"/>
                </a:cxn>
                <a:cxn ang="0">
                  <a:pos x="7" y="92"/>
                </a:cxn>
                <a:cxn ang="0">
                  <a:pos x="28" y="97"/>
                </a:cxn>
                <a:cxn ang="0">
                  <a:pos x="43" y="109"/>
                </a:cxn>
                <a:cxn ang="0">
                  <a:pos x="59" y="114"/>
                </a:cxn>
                <a:cxn ang="0">
                  <a:pos x="62" y="121"/>
                </a:cxn>
                <a:cxn ang="0">
                  <a:pos x="69" y="121"/>
                </a:cxn>
                <a:cxn ang="0">
                  <a:pos x="71" y="133"/>
                </a:cxn>
                <a:cxn ang="0">
                  <a:pos x="86" y="140"/>
                </a:cxn>
                <a:cxn ang="0">
                  <a:pos x="112" y="142"/>
                </a:cxn>
              </a:cxnLst>
              <a:rect l="0" t="0" r="r" b="b"/>
              <a:pathLst>
                <a:path w="140" h="142">
                  <a:moveTo>
                    <a:pt x="112" y="142"/>
                  </a:moveTo>
                  <a:lnTo>
                    <a:pt x="116" y="137"/>
                  </a:lnTo>
                  <a:lnTo>
                    <a:pt x="121" y="128"/>
                  </a:lnTo>
                  <a:lnTo>
                    <a:pt x="126" y="126"/>
                  </a:lnTo>
                  <a:lnTo>
                    <a:pt x="131" y="128"/>
                  </a:lnTo>
                  <a:lnTo>
                    <a:pt x="133" y="126"/>
                  </a:lnTo>
                  <a:lnTo>
                    <a:pt x="138" y="128"/>
                  </a:lnTo>
                  <a:lnTo>
                    <a:pt x="140" y="126"/>
                  </a:lnTo>
                  <a:lnTo>
                    <a:pt x="131" y="120"/>
                  </a:lnTo>
                  <a:lnTo>
                    <a:pt x="130" y="113"/>
                  </a:lnTo>
                  <a:lnTo>
                    <a:pt x="126" y="111"/>
                  </a:lnTo>
                  <a:lnTo>
                    <a:pt x="128" y="99"/>
                  </a:lnTo>
                  <a:lnTo>
                    <a:pt x="123" y="88"/>
                  </a:lnTo>
                  <a:lnTo>
                    <a:pt x="104" y="76"/>
                  </a:lnTo>
                  <a:lnTo>
                    <a:pt x="104" y="73"/>
                  </a:lnTo>
                  <a:lnTo>
                    <a:pt x="98" y="66"/>
                  </a:lnTo>
                  <a:lnTo>
                    <a:pt x="95" y="64"/>
                  </a:lnTo>
                  <a:lnTo>
                    <a:pt x="95" y="61"/>
                  </a:lnTo>
                  <a:lnTo>
                    <a:pt x="97" y="52"/>
                  </a:lnTo>
                  <a:lnTo>
                    <a:pt x="100" y="50"/>
                  </a:lnTo>
                  <a:lnTo>
                    <a:pt x="100" y="47"/>
                  </a:lnTo>
                  <a:lnTo>
                    <a:pt x="105" y="40"/>
                  </a:lnTo>
                  <a:lnTo>
                    <a:pt x="105" y="35"/>
                  </a:lnTo>
                  <a:lnTo>
                    <a:pt x="107" y="30"/>
                  </a:lnTo>
                  <a:lnTo>
                    <a:pt x="98" y="28"/>
                  </a:lnTo>
                  <a:lnTo>
                    <a:pt x="95" y="25"/>
                  </a:lnTo>
                  <a:lnTo>
                    <a:pt x="93" y="19"/>
                  </a:lnTo>
                  <a:lnTo>
                    <a:pt x="88" y="12"/>
                  </a:lnTo>
                  <a:lnTo>
                    <a:pt x="86" y="4"/>
                  </a:lnTo>
                  <a:lnTo>
                    <a:pt x="85" y="6"/>
                  </a:lnTo>
                  <a:lnTo>
                    <a:pt x="81" y="6"/>
                  </a:lnTo>
                  <a:lnTo>
                    <a:pt x="79" y="2"/>
                  </a:lnTo>
                  <a:lnTo>
                    <a:pt x="66" y="2"/>
                  </a:lnTo>
                  <a:lnTo>
                    <a:pt x="60" y="0"/>
                  </a:lnTo>
                  <a:lnTo>
                    <a:pt x="54" y="7"/>
                  </a:lnTo>
                  <a:lnTo>
                    <a:pt x="50" y="9"/>
                  </a:lnTo>
                  <a:lnTo>
                    <a:pt x="47" y="16"/>
                  </a:lnTo>
                  <a:lnTo>
                    <a:pt x="38" y="19"/>
                  </a:lnTo>
                  <a:lnTo>
                    <a:pt x="36" y="47"/>
                  </a:lnTo>
                  <a:lnTo>
                    <a:pt x="34" y="52"/>
                  </a:lnTo>
                  <a:lnTo>
                    <a:pt x="0" y="73"/>
                  </a:lnTo>
                  <a:lnTo>
                    <a:pt x="7" y="92"/>
                  </a:lnTo>
                  <a:lnTo>
                    <a:pt x="28" y="97"/>
                  </a:lnTo>
                  <a:lnTo>
                    <a:pt x="43" y="109"/>
                  </a:lnTo>
                  <a:lnTo>
                    <a:pt x="59" y="114"/>
                  </a:lnTo>
                  <a:lnTo>
                    <a:pt x="62" y="121"/>
                  </a:lnTo>
                  <a:lnTo>
                    <a:pt x="69" y="121"/>
                  </a:lnTo>
                  <a:lnTo>
                    <a:pt x="71" y="133"/>
                  </a:lnTo>
                  <a:lnTo>
                    <a:pt x="86" y="140"/>
                  </a:lnTo>
                  <a:lnTo>
                    <a:pt x="112" y="14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5" name="Freeform 131"/>
            <p:cNvSpPr>
              <a:spLocks/>
            </p:cNvSpPr>
            <p:nvPr/>
          </p:nvSpPr>
          <p:spPr bwMode="auto">
            <a:xfrm>
              <a:off x="5549900" y="4002088"/>
              <a:ext cx="38100" cy="39688"/>
            </a:xfrm>
            <a:custGeom>
              <a:avLst/>
              <a:gdLst/>
              <a:ahLst/>
              <a:cxnLst>
                <a:cxn ang="0">
                  <a:pos x="24" y="25"/>
                </a:cxn>
                <a:cxn ang="0">
                  <a:pos x="21" y="14"/>
                </a:cxn>
                <a:cxn ang="0">
                  <a:pos x="16" y="13"/>
                </a:cxn>
                <a:cxn ang="0">
                  <a:pos x="23" y="7"/>
                </a:cxn>
                <a:cxn ang="0">
                  <a:pos x="19" y="2"/>
                </a:cxn>
                <a:cxn ang="0">
                  <a:pos x="14" y="0"/>
                </a:cxn>
                <a:cxn ang="0">
                  <a:pos x="9" y="2"/>
                </a:cxn>
                <a:cxn ang="0">
                  <a:pos x="4" y="11"/>
                </a:cxn>
                <a:cxn ang="0">
                  <a:pos x="0" y="16"/>
                </a:cxn>
                <a:cxn ang="0">
                  <a:pos x="12" y="19"/>
                </a:cxn>
                <a:cxn ang="0">
                  <a:pos x="16" y="25"/>
                </a:cxn>
                <a:cxn ang="0">
                  <a:pos x="24" y="25"/>
                </a:cxn>
              </a:cxnLst>
              <a:rect l="0" t="0" r="r" b="b"/>
              <a:pathLst>
                <a:path w="24" h="25">
                  <a:moveTo>
                    <a:pt x="24" y="25"/>
                  </a:moveTo>
                  <a:lnTo>
                    <a:pt x="21" y="14"/>
                  </a:lnTo>
                  <a:lnTo>
                    <a:pt x="16" y="13"/>
                  </a:lnTo>
                  <a:lnTo>
                    <a:pt x="23" y="7"/>
                  </a:lnTo>
                  <a:lnTo>
                    <a:pt x="19" y="2"/>
                  </a:lnTo>
                  <a:lnTo>
                    <a:pt x="14" y="0"/>
                  </a:lnTo>
                  <a:lnTo>
                    <a:pt x="9" y="2"/>
                  </a:lnTo>
                  <a:lnTo>
                    <a:pt x="4" y="11"/>
                  </a:lnTo>
                  <a:lnTo>
                    <a:pt x="0" y="16"/>
                  </a:lnTo>
                  <a:lnTo>
                    <a:pt x="12" y="19"/>
                  </a:lnTo>
                  <a:lnTo>
                    <a:pt x="16" y="25"/>
                  </a:lnTo>
                  <a:lnTo>
                    <a:pt x="24" y="2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6" name="Freeform 132"/>
            <p:cNvSpPr>
              <a:spLocks/>
            </p:cNvSpPr>
            <p:nvPr/>
          </p:nvSpPr>
          <p:spPr bwMode="auto">
            <a:xfrm>
              <a:off x="5761038" y="4098926"/>
              <a:ext cx="6350" cy="14288"/>
            </a:xfrm>
            <a:custGeom>
              <a:avLst/>
              <a:gdLst/>
              <a:ahLst/>
              <a:cxnLst>
                <a:cxn ang="0">
                  <a:pos x="2" y="9"/>
                </a:cxn>
                <a:cxn ang="0">
                  <a:pos x="0" y="9"/>
                </a:cxn>
                <a:cxn ang="0">
                  <a:pos x="0" y="3"/>
                </a:cxn>
                <a:cxn ang="0">
                  <a:pos x="2" y="0"/>
                </a:cxn>
                <a:cxn ang="0">
                  <a:pos x="4" y="0"/>
                </a:cxn>
                <a:cxn ang="0">
                  <a:pos x="2" y="9"/>
                </a:cxn>
              </a:cxnLst>
              <a:rect l="0" t="0" r="r" b="b"/>
              <a:pathLst>
                <a:path w="4" h="9">
                  <a:moveTo>
                    <a:pt x="2" y="9"/>
                  </a:moveTo>
                  <a:lnTo>
                    <a:pt x="0" y="9"/>
                  </a:lnTo>
                  <a:lnTo>
                    <a:pt x="0" y="3"/>
                  </a:lnTo>
                  <a:lnTo>
                    <a:pt x="2" y="0"/>
                  </a:lnTo>
                  <a:lnTo>
                    <a:pt x="4" y="0"/>
                  </a:lnTo>
                  <a:lnTo>
                    <a:pt x="2"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7" name="Freeform 133"/>
            <p:cNvSpPr>
              <a:spLocks/>
            </p:cNvSpPr>
            <p:nvPr/>
          </p:nvSpPr>
          <p:spPr bwMode="auto">
            <a:xfrm>
              <a:off x="5643563" y="4102101"/>
              <a:ext cx="15875" cy="38100"/>
            </a:xfrm>
            <a:custGeom>
              <a:avLst/>
              <a:gdLst/>
              <a:ahLst/>
              <a:cxnLst>
                <a:cxn ang="0">
                  <a:pos x="3" y="24"/>
                </a:cxn>
                <a:cxn ang="0">
                  <a:pos x="9" y="22"/>
                </a:cxn>
                <a:cxn ang="0">
                  <a:pos x="10" y="17"/>
                </a:cxn>
                <a:cxn ang="0">
                  <a:pos x="10" y="10"/>
                </a:cxn>
                <a:cxn ang="0">
                  <a:pos x="10" y="3"/>
                </a:cxn>
                <a:cxn ang="0">
                  <a:pos x="5" y="0"/>
                </a:cxn>
                <a:cxn ang="0">
                  <a:pos x="0" y="10"/>
                </a:cxn>
                <a:cxn ang="0">
                  <a:pos x="0" y="20"/>
                </a:cxn>
                <a:cxn ang="0">
                  <a:pos x="3" y="24"/>
                </a:cxn>
              </a:cxnLst>
              <a:rect l="0" t="0" r="r" b="b"/>
              <a:pathLst>
                <a:path w="10" h="24">
                  <a:moveTo>
                    <a:pt x="3" y="24"/>
                  </a:moveTo>
                  <a:lnTo>
                    <a:pt x="9" y="22"/>
                  </a:lnTo>
                  <a:lnTo>
                    <a:pt x="10" y="17"/>
                  </a:lnTo>
                  <a:lnTo>
                    <a:pt x="10" y="10"/>
                  </a:lnTo>
                  <a:lnTo>
                    <a:pt x="10" y="3"/>
                  </a:lnTo>
                  <a:lnTo>
                    <a:pt x="5" y="0"/>
                  </a:lnTo>
                  <a:lnTo>
                    <a:pt x="0" y="10"/>
                  </a:lnTo>
                  <a:lnTo>
                    <a:pt x="0" y="20"/>
                  </a:lnTo>
                  <a:lnTo>
                    <a:pt x="3" y="2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8" name="Freeform 134"/>
            <p:cNvSpPr>
              <a:spLocks/>
            </p:cNvSpPr>
            <p:nvPr/>
          </p:nvSpPr>
          <p:spPr bwMode="auto">
            <a:xfrm>
              <a:off x="5300663" y="3808413"/>
              <a:ext cx="157163" cy="136525"/>
            </a:xfrm>
            <a:custGeom>
              <a:avLst/>
              <a:gdLst/>
              <a:ahLst/>
              <a:cxnLst>
                <a:cxn ang="0">
                  <a:pos x="99" y="3"/>
                </a:cxn>
                <a:cxn ang="0">
                  <a:pos x="97" y="2"/>
                </a:cxn>
                <a:cxn ang="0">
                  <a:pos x="95" y="0"/>
                </a:cxn>
                <a:cxn ang="0">
                  <a:pos x="88" y="3"/>
                </a:cxn>
                <a:cxn ang="0">
                  <a:pos x="74" y="3"/>
                </a:cxn>
                <a:cxn ang="0">
                  <a:pos x="54" y="10"/>
                </a:cxn>
                <a:cxn ang="0">
                  <a:pos x="47" y="10"/>
                </a:cxn>
                <a:cxn ang="0">
                  <a:pos x="41" y="7"/>
                </a:cxn>
                <a:cxn ang="0">
                  <a:pos x="29" y="12"/>
                </a:cxn>
                <a:cxn ang="0">
                  <a:pos x="22" y="10"/>
                </a:cxn>
                <a:cxn ang="0">
                  <a:pos x="22" y="10"/>
                </a:cxn>
                <a:cxn ang="0">
                  <a:pos x="17" y="8"/>
                </a:cxn>
                <a:cxn ang="0">
                  <a:pos x="16" y="14"/>
                </a:cxn>
                <a:cxn ang="0">
                  <a:pos x="17" y="19"/>
                </a:cxn>
                <a:cxn ang="0">
                  <a:pos x="14" y="19"/>
                </a:cxn>
                <a:cxn ang="0">
                  <a:pos x="14" y="22"/>
                </a:cxn>
                <a:cxn ang="0">
                  <a:pos x="10" y="26"/>
                </a:cxn>
                <a:cxn ang="0">
                  <a:pos x="9" y="27"/>
                </a:cxn>
                <a:cxn ang="0">
                  <a:pos x="7" y="26"/>
                </a:cxn>
                <a:cxn ang="0">
                  <a:pos x="5" y="29"/>
                </a:cxn>
                <a:cxn ang="0">
                  <a:pos x="7" y="34"/>
                </a:cxn>
                <a:cxn ang="0">
                  <a:pos x="7" y="45"/>
                </a:cxn>
                <a:cxn ang="0">
                  <a:pos x="16" y="45"/>
                </a:cxn>
                <a:cxn ang="0">
                  <a:pos x="14" y="48"/>
                </a:cxn>
                <a:cxn ang="0">
                  <a:pos x="17" y="50"/>
                </a:cxn>
                <a:cxn ang="0">
                  <a:pos x="17" y="53"/>
                </a:cxn>
                <a:cxn ang="0">
                  <a:pos x="12" y="57"/>
                </a:cxn>
                <a:cxn ang="0">
                  <a:pos x="14" y="60"/>
                </a:cxn>
                <a:cxn ang="0">
                  <a:pos x="9" y="60"/>
                </a:cxn>
                <a:cxn ang="0">
                  <a:pos x="7" y="64"/>
                </a:cxn>
                <a:cxn ang="0">
                  <a:pos x="9" y="65"/>
                </a:cxn>
                <a:cxn ang="0">
                  <a:pos x="2" y="71"/>
                </a:cxn>
                <a:cxn ang="0">
                  <a:pos x="0" y="79"/>
                </a:cxn>
                <a:cxn ang="0">
                  <a:pos x="5" y="79"/>
                </a:cxn>
                <a:cxn ang="0">
                  <a:pos x="10" y="84"/>
                </a:cxn>
                <a:cxn ang="0">
                  <a:pos x="14" y="86"/>
                </a:cxn>
                <a:cxn ang="0">
                  <a:pos x="45" y="69"/>
                </a:cxn>
                <a:cxn ang="0">
                  <a:pos x="79" y="48"/>
                </a:cxn>
                <a:cxn ang="0">
                  <a:pos x="81" y="43"/>
                </a:cxn>
                <a:cxn ang="0">
                  <a:pos x="83" y="15"/>
                </a:cxn>
                <a:cxn ang="0">
                  <a:pos x="92" y="12"/>
                </a:cxn>
                <a:cxn ang="0">
                  <a:pos x="95" y="5"/>
                </a:cxn>
                <a:cxn ang="0">
                  <a:pos x="99" y="3"/>
                </a:cxn>
              </a:cxnLst>
              <a:rect l="0" t="0" r="r" b="b"/>
              <a:pathLst>
                <a:path w="99" h="86">
                  <a:moveTo>
                    <a:pt x="99" y="3"/>
                  </a:moveTo>
                  <a:lnTo>
                    <a:pt x="97" y="2"/>
                  </a:lnTo>
                  <a:lnTo>
                    <a:pt x="95" y="0"/>
                  </a:lnTo>
                  <a:lnTo>
                    <a:pt x="88" y="3"/>
                  </a:lnTo>
                  <a:lnTo>
                    <a:pt x="74" y="3"/>
                  </a:lnTo>
                  <a:lnTo>
                    <a:pt x="54" y="10"/>
                  </a:lnTo>
                  <a:lnTo>
                    <a:pt x="47" y="10"/>
                  </a:lnTo>
                  <a:lnTo>
                    <a:pt x="41" y="7"/>
                  </a:lnTo>
                  <a:lnTo>
                    <a:pt x="29" y="12"/>
                  </a:lnTo>
                  <a:lnTo>
                    <a:pt x="22" y="10"/>
                  </a:lnTo>
                  <a:lnTo>
                    <a:pt x="22" y="10"/>
                  </a:lnTo>
                  <a:lnTo>
                    <a:pt x="17" y="8"/>
                  </a:lnTo>
                  <a:lnTo>
                    <a:pt x="16" y="14"/>
                  </a:lnTo>
                  <a:lnTo>
                    <a:pt x="17" y="19"/>
                  </a:lnTo>
                  <a:lnTo>
                    <a:pt x="14" y="19"/>
                  </a:lnTo>
                  <a:lnTo>
                    <a:pt x="14" y="22"/>
                  </a:lnTo>
                  <a:lnTo>
                    <a:pt x="10" y="26"/>
                  </a:lnTo>
                  <a:lnTo>
                    <a:pt x="9" y="27"/>
                  </a:lnTo>
                  <a:lnTo>
                    <a:pt x="7" y="26"/>
                  </a:lnTo>
                  <a:lnTo>
                    <a:pt x="5" y="29"/>
                  </a:lnTo>
                  <a:lnTo>
                    <a:pt x="7" y="34"/>
                  </a:lnTo>
                  <a:lnTo>
                    <a:pt x="7" y="45"/>
                  </a:lnTo>
                  <a:lnTo>
                    <a:pt x="16" y="45"/>
                  </a:lnTo>
                  <a:lnTo>
                    <a:pt x="14" y="48"/>
                  </a:lnTo>
                  <a:lnTo>
                    <a:pt x="17" y="50"/>
                  </a:lnTo>
                  <a:lnTo>
                    <a:pt x="17" y="53"/>
                  </a:lnTo>
                  <a:lnTo>
                    <a:pt x="12" y="57"/>
                  </a:lnTo>
                  <a:lnTo>
                    <a:pt x="14" y="60"/>
                  </a:lnTo>
                  <a:lnTo>
                    <a:pt x="9" y="60"/>
                  </a:lnTo>
                  <a:lnTo>
                    <a:pt x="7" y="64"/>
                  </a:lnTo>
                  <a:lnTo>
                    <a:pt x="9" y="65"/>
                  </a:lnTo>
                  <a:lnTo>
                    <a:pt x="2" y="71"/>
                  </a:lnTo>
                  <a:lnTo>
                    <a:pt x="0" y="79"/>
                  </a:lnTo>
                  <a:lnTo>
                    <a:pt x="5" y="79"/>
                  </a:lnTo>
                  <a:lnTo>
                    <a:pt x="10" y="84"/>
                  </a:lnTo>
                  <a:lnTo>
                    <a:pt x="14" y="86"/>
                  </a:lnTo>
                  <a:lnTo>
                    <a:pt x="45" y="69"/>
                  </a:lnTo>
                  <a:lnTo>
                    <a:pt x="79" y="48"/>
                  </a:lnTo>
                  <a:lnTo>
                    <a:pt x="81" y="43"/>
                  </a:lnTo>
                  <a:lnTo>
                    <a:pt x="83" y="15"/>
                  </a:lnTo>
                  <a:lnTo>
                    <a:pt x="92" y="12"/>
                  </a:lnTo>
                  <a:lnTo>
                    <a:pt x="95" y="5"/>
                  </a:lnTo>
                  <a:lnTo>
                    <a:pt x="99"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9" name="Freeform 135"/>
            <p:cNvSpPr>
              <a:spLocks/>
            </p:cNvSpPr>
            <p:nvPr/>
          </p:nvSpPr>
          <p:spPr bwMode="auto">
            <a:xfrm>
              <a:off x="5289550" y="3879851"/>
              <a:ext cx="38100" cy="42863"/>
            </a:xfrm>
            <a:custGeom>
              <a:avLst/>
              <a:gdLst/>
              <a:ahLst/>
              <a:cxnLst>
                <a:cxn ang="0">
                  <a:pos x="0" y="27"/>
                </a:cxn>
                <a:cxn ang="0">
                  <a:pos x="10" y="7"/>
                </a:cxn>
                <a:cxn ang="0">
                  <a:pos x="16" y="3"/>
                </a:cxn>
                <a:cxn ang="0">
                  <a:pos x="14" y="0"/>
                </a:cxn>
                <a:cxn ang="0">
                  <a:pos x="23" y="0"/>
                </a:cxn>
                <a:cxn ang="0">
                  <a:pos x="21" y="3"/>
                </a:cxn>
                <a:cxn ang="0">
                  <a:pos x="24" y="5"/>
                </a:cxn>
                <a:cxn ang="0">
                  <a:pos x="24" y="8"/>
                </a:cxn>
                <a:cxn ang="0">
                  <a:pos x="19" y="12"/>
                </a:cxn>
                <a:cxn ang="0">
                  <a:pos x="21" y="15"/>
                </a:cxn>
                <a:cxn ang="0">
                  <a:pos x="16" y="15"/>
                </a:cxn>
                <a:cxn ang="0">
                  <a:pos x="14" y="19"/>
                </a:cxn>
                <a:cxn ang="0">
                  <a:pos x="16" y="20"/>
                </a:cxn>
                <a:cxn ang="0">
                  <a:pos x="9" y="26"/>
                </a:cxn>
                <a:cxn ang="0">
                  <a:pos x="7" y="24"/>
                </a:cxn>
                <a:cxn ang="0">
                  <a:pos x="7" y="27"/>
                </a:cxn>
                <a:cxn ang="0">
                  <a:pos x="0" y="27"/>
                </a:cxn>
              </a:cxnLst>
              <a:rect l="0" t="0" r="r" b="b"/>
              <a:pathLst>
                <a:path w="24" h="27">
                  <a:moveTo>
                    <a:pt x="0" y="27"/>
                  </a:moveTo>
                  <a:lnTo>
                    <a:pt x="10" y="7"/>
                  </a:lnTo>
                  <a:lnTo>
                    <a:pt x="16" y="3"/>
                  </a:lnTo>
                  <a:lnTo>
                    <a:pt x="14" y="0"/>
                  </a:lnTo>
                  <a:lnTo>
                    <a:pt x="23" y="0"/>
                  </a:lnTo>
                  <a:lnTo>
                    <a:pt x="21" y="3"/>
                  </a:lnTo>
                  <a:lnTo>
                    <a:pt x="24" y="5"/>
                  </a:lnTo>
                  <a:lnTo>
                    <a:pt x="24" y="8"/>
                  </a:lnTo>
                  <a:lnTo>
                    <a:pt x="19" y="12"/>
                  </a:lnTo>
                  <a:lnTo>
                    <a:pt x="21" y="15"/>
                  </a:lnTo>
                  <a:lnTo>
                    <a:pt x="16" y="15"/>
                  </a:lnTo>
                  <a:lnTo>
                    <a:pt x="14" y="19"/>
                  </a:lnTo>
                  <a:lnTo>
                    <a:pt x="16" y="20"/>
                  </a:lnTo>
                  <a:lnTo>
                    <a:pt x="9" y="26"/>
                  </a:lnTo>
                  <a:lnTo>
                    <a:pt x="7" y="24"/>
                  </a:lnTo>
                  <a:lnTo>
                    <a:pt x="7" y="27"/>
                  </a:lnTo>
                  <a:lnTo>
                    <a:pt x="0" y="2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0" name="Freeform 136"/>
            <p:cNvSpPr>
              <a:spLocks/>
            </p:cNvSpPr>
            <p:nvPr/>
          </p:nvSpPr>
          <p:spPr bwMode="auto">
            <a:xfrm>
              <a:off x="5399088" y="3624263"/>
              <a:ext cx="150813" cy="71438"/>
            </a:xfrm>
            <a:custGeom>
              <a:avLst/>
              <a:gdLst/>
              <a:ahLst/>
              <a:cxnLst>
                <a:cxn ang="0">
                  <a:pos x="0" y="0"/>
                </a:cxn>
                <a:cxn ang="0">
                  <a:pos x="11" y="0"/>
                </a:cxn>
                <a:cxn ang="0">
                  <a:pos x="26" y="5"/>
                </a:cxn>
                <a:cxn ang="0">
                  <a:pos x="42" y="7"/>
                </a:cxn>
                <a:cxn ang="0">
                  <a:pos x="57" y="17"/>
                </a:cxn>
                <a:cxn ang="0">
                  <a:pos x="75" y="16"/>
                </a:cxn>
                <a:cxn ang="0">
                  <a:pos x="81" y="19"/>
                </a:cxn>
                <a:cxn ang="0">
                  <a:pos x="81" y="24"/>
                </a:cxn>
                <a:cxn ang="0">
                  <a:pos x="92" y="31"/>
                </a:cxn>
                <a:cxn ang="0">
                  <a:pos x="88" y="36"/>
                </a:cxn>
                <a:cxn ang="0">
                  <a:pos x="94" y="41"/>
                </a:cxn>
                <a:cxn ang="0">
                  <a:pos x="95" y="43"/>
                </a:cxn>
                <a:cxn ang="0">
                  <a:pos x="94" y="45"/>
                </a:cxn>
                <a:cxn ang="0">
                  <a:pos x="85" y="43"/>
                </a:cxn>
                <a:cxn ang="0">
                  <a:pos x="78" y="40"/>
                </a:cxn>
                <a:cxn ang="0">
                  <a:pos x="71" y="41"/>
                </a:cxn>
                <a:cxn ang="0">
                  <a:pos x="49" y="45"/>
                </a:cxn>
                <a:cxn ang="0">
                  <a:pos x="42" y="38"/>
                </a:cxn>
                <a:cxn ang="0">
                  <a:pos x="35" y="40"/>
                </a:cxn>
                <a:cxn ang="0">
                  <a:pos x="24" y="40"/>
                </a:cxn>
                <a:cxn ang="0">
                  <a:pos x="23" y="38"/>
                </a:cxn>
                <a:cxn ang="0">
                  <a:pos x="26" y="35"/>
                </a:cxn>
                <a:cxn ang="0">
                  <a:pos x="26" y="29"/>
                </a:cxn>
                <a:cxn ang="0">
                  <a:pos x="21" y="14"/>
                </a:cxn>
                <a:cxn ang="0">
                  <a:pos x="14" y="9"/>
                </a:cxn>
                <a:cxn ang="0">
                  <a:pos x="5" y="7"/>
                </a:cxn>
                <a:cxn ang="0">
                  <a:pos x="0" y="0"/>
                </a:cxn>
              </a:cxnLst>
              <a:rect l="0" t="0" r="r" b="b"/>
              <a:pathLst>
                <a:path w="95" h="45">
                  <a:moveTo>
                    <a:pt x="0" y="0"/>
                  </a:moveTo>
                  <a:lnTo>
                    <a:pt x="11" y="0"/>
                  </a:lnTo>
                  <a:lnTo>
                    <a:pt x="26" y="5"/>
                  </a:lnTo>
                  <a:lnTo>
                    <a:pt x="42" y="7"/>
                  </a:lnTo>
                  <a:lnTo>
                    <a:pt x="57" y="17"/>
                  </a:lnTo>
                  <a:lnTo>
                    <a:pt x="75" y="16"/>
                  </a:lnTo>
                  <a:lnTo>
                    <a:pt x="81" y="19"/>
                  </a:lnTo>
                  <a:lnTo>
                    <a:pt x="81" y="24"/>
                  </a:lnTo>
                  <a:lnTo>
                    <a:pt x="92" y="31"/>
                  </a:lnTo>
                  <a:lnTo>
                    <a:pt x="88" y="36"/>
                  </a:lnTo>
                  <a:lnTo>
                    <a:pt x="94" y="41"/>
                  </a:lnTo>
                  <a:lnTo>
                    <a:pt x="95" y="43"/>
                  </a:lnTo>
                  <a:lnTo>
                    <a:pt x="94" y="45"/>
                  </a:lnTo>
                  <a:lnTo>
                    <a:pt x="85" y="43"/>
                  </a:lnTo>
                  <a:lnTo>
                    <a:pt x="78" y="40"/>
                  </a:lnTo>
                  <a:lnTo>
                    <a:pt x="71" y="41"/>
                  </a:lnTo>
                  <a:lnTo>
                    <a:pt x="49" y="45"/>
                  </a:lnTo>
                  <a:lnTo>
                    <a:pt x="42" y="38"/>
                  </a:lnTo>
                  <a:lnTo>
                    <a:pt x="35" y="40"/>
                  </a:lnTo>
                  <a:lnTo>
                    <a:pt x="24" y="40"/>
                  </a:lnTo>
                  <a:lnTo>
                    <a:pt x="23" y="38"/>
                  </a:lnTo>
                  <a:lnTo>
                    <a:pt x="26" y="35"/>
                  </a:lnTo>
                  <a:lnTo>
                    <a:pt x="26" y="29"/>
                  </a:lnTo>
                  <a:lnTo>
                    <a:pt x="21" y="14"/>
                  </a:lnTo>
                  <a:lnTo>
                    <a:pt x="14" y="9"/>
                  </a:lnTo>
                  <a:lnTo>
                    <a:pt x="5" y="7"/>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1" name="Freeform 137"/>
            <p:cNvSpPr>
              <a:spLocks/>
            </p:cNvSpPr>
            <p:nvPr/>
          </p:nvSpPr>
          <p:spPr bwMode="auto">
            <a:xfrm>
              <a:off x="4957763" y="3679826"/>
              <a:ext cx="146050" cy="117475"/>
            </a:xfrm>
            <a:custGeom>
              <a:avLst/>
              <a:gdLst/>
              <a:ahLst/>
              <a:cxnLst>
                <a:cxn ang="0">
                  <a:pos x="0" y="38"/>
                </a:cxn>
                <a:cxn ang="0">
                  <a:pos x="14" y="22"/>
                </a:cxn>
                <a:cxn ang="0">
                  <a:pos x="12" y="17"/>
                </a:cxn>
                <a:cxn ang="0">
                  <a:pos x="22" y="15"/>
                </a:cxn>
                <a:cxn ang="0">
                  <a:pos x="29" y="12"/>
                </a:cxn>
                <a:cxn ang="0">
                  <a:pos x="35" y="12"/>
                </a:cxn>
                <a:cxn ang="0">
                  <a:pos x="40" y="6"/>
                </a:cxn>
                <a:cxn ang="0">
                  <a:pos x="60" y="3"/>
                </a:cxn>
                <a:cxn ang="0">
                  <a:pos x="76" y="8"/>
                </a:cxn>
                <a:cxn ang="0">
                  <a:pos x="81" y="8"/>
                </a:cxn>
                <a:cxn ang="0">
                  <a:pos x="85" y="5"/>
                </a:cxn>
                <a:cxn ang="0">
                  <a:pos x="85" y="0"/>
                </a:cxn>
                <a:cxn ang="0">
                  <a:pos x="88" y="0"/>
                </a:cxn>
                <a:cxn ang="0">
                  <a:pos x="92" y="3"/>
                </a:cxn>
                <a:cxn ang="0">
                  <a:pos x="90" y="6"/>
                </a:cxn>
                <a:cxn ang="0">
                  <a:pos x="88" y="8"/>
                </a:cxn>
                <a:cxn ang="0">
                  <a:pos x="86" y="15"/>
                </a:cxn>
                <a:cxn ang="0">
                  <a:pos x="83" y="20"/>
                </a:cxn>
                <a:cxn ang="0">
                  <a:pos x="69" y="15"/>
                </a:cxn>
                <a:cxn ang="0">
                  <a:pos x="66" y="17"/>
                </a:cxn>
                <a:cxn ang="0">
                  <a:pos x="60" y="15"/>
                </a:cxn>
                <a:cxn ang="0">
                  <a:pos x="50" y="22"/>
                </a:cxn>
                <a:cxn ang="0">
                  <a:pos x="55" y="26"/>
                </a:cxn>
                <a:cxn ang="0">
                  <a:pos x="59" y="29"/>
                </a:cxn>
                <a:cxn ang="0">
                  <a:pos x="52" y="26"/>
                </a:cxn>
                <a:cxn ang="0">
                  <a:pos x="52" y="29"/>
                </a:cxn>
                <a:cxn ang="0">
                  <a:pos x="54" y="31"/>
                </a:cxn>
                <a:cxn ang="0">
                  <a:pos x="54" y="34"/>
                </a:cxn>
                <a:cxn ang="0">
                  <a:pos x="50" y="29"/>
                </a:cxn>
                <a:cxn ang="0">
                  <a:pos x="47" y="29"/>
                </a:cxn>
                <a:cxn ang="0">
                  <a:pos x="50" y="32"/>
                </a:cxn>
                <a:cxn ang="0">
                  <a:pos x="48" y="34"/>
                </a:cxn>
                <a:cxn ang="0">
                  <a:pos x="45" y="29"/>
                </a:cxn>
                <a:cxn ang="0">
                  <a:pos x="38" y="24"/>
                </a:cxn>
                <a:cxn ang="0">
                  <a:pos x="40" y="22"/>
                </a:cxn>
                <a:cxn ang="0">
                  <a:pos x="36" y="22"/>
                </a:cxn>
                <a:cxn ang="0">
                  <a:pos x="36" y="34"/>
                </a:cxn>
                <a:cxn ang="0">
                  <a:pos x="45" y="48"/>
                </a:cxn>
                <a:cxn ang="0">
                  <a:pos x="43" y="48"/>
                </a:cxn>
                <a:cxn ang="0">
                  <a:pos x="41" y="46"/>
                </a:cxn>
                <a:cxn ang="0">
                  <a:pos x="40" y="45"/>
                </a:cxn>
                <a:cxn ang="0">
                  <a:pos x="40" y="51"/>
                </a:cxn>
                <a:cxn ang="0">
                  <a:pos x="35" y="51"/>
                </a:cxn>
                <a:cxn ang="0">
                  <a:pos x="45" y="57"/>
                </a:cxn>
                <a:cxn ang="0">
                  <a:pos x="47" y="60"/>
                </a:cxn>
                <a:cxn ang="0">
                  <a:pos x="55" y="65"/>
                </a:cxn>
                <a:cxn ang="0">
                  <a:pos x="55" y="74"/>
                </a:cxn>
                <a:cxn ang="0">
                  <a:pos x="48" y="69"/>
                </a:cxn>
                <a:cxn ang="0">
                  <a:pos x="41" y="70"/>
                </a:cxn>
                <a:cxn ang="0">
                  <a:pos x="40" y="69"/>
                </a:cxn>
                <a:cxn ang="0">
                  <a:pos x="41" y="69"/>
                </a:cxn>
                <a:cxn ang="0">
                  <a:pos x="43" y="65"/>
                </a:cxn>
                <a:cxn ang="0">
                  <a:pos x="36" y="62"/>
                </a:cxn>
                <a:cxn ang="0">
                  <a:pos x="35" y="64"/>
                </a:cxn>
                <a:cxn ang="0">
                  <a:pos x="17" y="62"/>
                </a:cxn>
                <a:cxn ang="0">
                  <a:pos x="14" y="64"/>
                </a:cxn>
                <a:cxn ang="0">
                  <a:pos x="9" y="53"/>
                </a:cxn>
                <a:cxn ang="0">
                  <a:pos x="14" y="53"/>
                </a:cxn>
                <a:cxn ang="0">
                  <a:pos x="14" y="51"/>
                </a:cxn>
                <a:cxn ang="0">
                  <a:pos x="9" y="50"/>
                </a:cxn>
                <a:cxn ang="0">
                  <a:pos x="9" y="51"/>
                </a:cxn>
                <a:cxn ang="0">
                  <a:pos x="0" y="38"/>
                </a:cxn>
              </a:cxnLst>
              <a:rect l="0" t="0" r="r" b="b"/>
              <a:pathLst>
                <a:path w="92" h="74">
                  <a:moveTo>
                    <a:pt x="0" y="38"/>
                  </a:moveTo>
                  <a:lnTo>
                    <a:pt x="14" y="22"/>
                  </a:lnTo>
                  <a:lnTo>
                    <a:pt x="12" y="17"/>
                  </a:lnTo>
                  <a:lnTo>
                    <a:pt x="22" y="15"/>
                  </a:lnTo>
                  <a:lnTo>
                    <a:pt x="29" y="12"/>
                  </a:lnTo>
                  <a:lnTo>
                    <a:pt x="35" y="12"/>
                  </a:lnTo>
                  <a:lnTo>
                    <a:pt x="40" y="6"/>
                  </a:lnTo>
                  <a:lnTo>
                    <a:pt x="60" y="3"/>
                  </a:lnTo>
                  <a:lnTo>
                    <a:pt x="76" y="8"/>
                  </a:lnTo>
                  <a:lnTo>
                    <a:pt x="81" y="8"/>
                  </a:lnTo>
                  <a:lnTo>
                    <a:pt x="85" y="5"/>
                  </a:lnTo>
                  <a:lnTo>
                    <a:pt x="85" y="0"/>
                  </a:lnTo>
                  <a:lnTo>
                    <a:pt x="88" y="0"/>
                  </a:lnTo>
                  <a:lnTo>
                    <a:pt x="92" y="3"/>
                  </a:lnTo>
                  <a:lnTo>
                    <a:pt x="90" y="6"/>
                  </a:lnTo>
                  <a:lnTo>
                    <a:pt x="88" y="8"/>
                  </a:lnTo>
                  <a:lnTo>
                    <a:pt x="86" y="15"/>
                  </a:lnTo>
                  <a:lnTo>
                    <a:pt x="83" y="20"/>
                  </a:lnTo>
                  <a:lnTo>
                    <a:pt x="69" y="15"/>
                  </a:lnTo>
                  <a:lnTo>
                    <a:pt x="66" y="17"/>
                  </a:lnTo>
                  <a:lnTo>
                    <a:pt x="60" y="15"/>
                  </a:lnTo>
                  <a:lnTo>
                    <a:pt x="50" y="22"/>
                  </a:lnTo>
                  <a:lnTo>
                    <a:pt x="55" y="26"/>
                  </a:lnTo>
                  <a:lnTo>
                    <a:pt x="59" y="29"/>
                  </a:lnTo>
                  <a:lnTo>
                    <a:pt x="52" y="26"/>
                  </a:lnTo>
                  <a:lnTo>
                    <a:pt x="52" y="29"/>
                  </a:lnTo>
                  <a:lnTo>
                    <a:pt x="54" y="31"/>
                  </a:lnTo>
                  <a:lnTo>
                    <a:pt x="54" y="34"/>
                  </a:lnTo>
                  <a:lnTo>
                    <a:pt x="50" y="29"/>
                  </a:lnTo>
                  <a:lnTo>
                    <a:pt x="47" y="29"/>
                  </a:lnTo>
                  <a:lnTo>
                    <a:pt x="50" y="32"/>
                  </a:lnTo>
                  <a:lnTo>
                    <a:pt x="48" y="34"/>
                  </a:lnTo>
                  <a:lnTo>
                    <a:pt x="45" y="29"/>
                  </a:lnTo>
                  <a:lnTo>
                    <a:pt x="38" y="24"/>
                  </a:lnTo>
                  <a:lnTo>
                    <a:pt x="40" y="22"/>
                  </a:lnTo>
                  <a:lnTo>
                    <a:pt x="36" y="22"/>
                  </a:lnTo>
                  <a:lnTo>
                    <a:pt x="36" y="34"/>
                  </a:lnTo>
                  <a:lnTo>
                    <a:pt x="45" y="48"/>
                  </a:lnTo>
                  <a:lnTo>
                    <a:pt x="43" y="48"/>
                  </a:lnTo>
                  <a:lnTo>
                    <a:pt x="41" y="46"/>
                  </a:lnTo>
                  <a:lnTo>
                    <a:pt x="40" y="45"/>
                  </a:lnTo>
                  <a:lnTo>
                    <a:pt x="40" y="51"/>
                  </a:lnTo>
                  <a:lnTo>
                    <a:pt x="35" y="51"/>
                  </a:lnTo>
                  <a:lnTo>
                    <a:pt x="45" y="57"/>
                  </a:lnTo>
                  <a:lnTo>
                    <a:pt x="47" y="60"/>
                  </a:lnTo>
                  <a:lnTo>
                    <a:pt x="55" y="65"/>
                  </a:lnTo>
                  <a:lnTo>
                    <a:pt x="55" y="74"/>
                  </a:lnTo>
                  <a:lnTo>
                    <a:pt x="48" y="69"/>
                  </a:lnTo>
                  <a:lnTo>
                    <a:pt x="41" y="70"/>
                  </a:lnTo>
                  <a:lnTo>
                    <a:pt x="40" y="69"/>
                  </a:lnTo>
                  <a:lnTo>
                    <a:pt x="41" y="69"/>
                  </a:lnTo>
                  <a:lnTo>
                    <a:pt x="43" y="65"/>
                  </a:lnTo>
                  <a:lnTo>
                    <a:pt x="36" y="62"/>
                  </a:lnTo>
                  <a:lnTo>
                    <a:pt x="35" y="64"/>
                  </a:lnTo>
                  <a:lnTo>
                    <a:pt x="17" y="62"/>
                  </a:lnTo>
                  <a:lnTo>
                    <a:pt x="14" y="64"/>
                  </a:lnTo>
                  <a:lnTo>
                    <a:pt x="9" y="53"/>
                  </a:lnTo>
                  <a:lnTo>
                    <a:pt x="14" y="53"/>
                  </a:lnTo>
                  <a:lnTo>
                    <a:pt x="14" y="51"/>
                  </a:lnTo>
                  <a:lnTo>
                    <a:pt x="9" y="50"/>
                  </a:lnTo>
                  <a:lnTo>
                    <a:pt x="9" y="51"/>
                  </a:lnTo>
                  <a:lnTo>
                    <a:pt x="0" y="3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2" name="Freeform 138"/>
            <p:cNvSpPr>
              <a:spLocks/>
            </p:cNvSpPr>
            <p:nvPr/>
          </p:nvSpPr>
          <p:spPr bwMode="auto">
            <a:xfrm>
              <a:off x="4806950" y="3519488"/>
              <a:ext cx="71438" cy="49213"/>
            </a:xfrm>
            <a:custGeom>
              <a:avLst/>
              <a:gdLst/>
              <a:ahLst/>
              <a:cxnLst>
                <a:cxn ang="0">
                  <a:pos x="2" y="28"/>
                </a:cxn>
                <a:cxn ang="0">
                  <a:pos x="14" y="30"/>
                </a:cxn>
                <a:cxn ang="0">
                  <a:pos x="17" y="26"/>
                </a:cxn>
                <a:cxn ang="0">
                  <a:pos x="19" y="31"/>
                </a:cxn>
                <a:cxn ang="0">
                  <a:pos x="21" y="30"/>
                </a:cxn>
                <a:cxn ang="0">
                  <a:pos x="24" y="31"/>
                </a:cxn>
                <a:cxn ang="0">
                  <a:pos x="26" y="31"/>
                </a:cxn>
                <a:cxn ang="0">
                  <a:pos x="26" y="25"/>
                </a:cxn>
                <a:cxn ang="0">
                  <a:pos x="33" y="21"/>
                </a:cxn>
                <a:cxn ang="0">
                  <a:pos x="33" y="18"/>
                </a:cxn>
                <a:cxn ang="0">
                  <a:pos x="31" y="16"/>
                </a:cxn>
                <a:cxn ang="0">
                  <a:pos x="31" y="14"/>
                </a:cxn>
                <a:cxn ang="0">
                  <a:pos x="40" y="11"/>
                </a:cxn>
                <a:cxn ang="0">
                  <a:pos x="41" y="6"/>
                </a:cxn>
                <a:cxn ang="0">
                  <a:pos x="45" y="7"/>
                </a:cxn>
                <a:cxn ang="0">
                  <a:pos x="45" y="9"/>
                </a:cxn>
                <a:cxn ang="0">
                  <a:pos x="41" y="2"/>
                </a:cxn>
                <a:cxn ang="0">
                  <a:pos x="38" y="0"/>
                </a:cxn>
                <a:cxn ang="0">
                  <a:pos x="34" y="4"/>
                </a:cxn>
                <a:cxn ang="0">
                  <a:pos x="19" y="6"/>
                </a:cxn>
                <a:cxn ang="0">
                  <a:pos x="15" y="9"/>
                </a:cxn>
                <a:cxn ang="0">
                  <a:pos x="3" y="9"/>
                </a:cxn>
                <a:cxn ang="0">
                  <a:pos x="0" y="14"/>
                </a:cxn>
                <a:cxn ang="0">
                  <a:pos x="2" y="14"/>
                </a:cxn>
                <a:cxn ang="0">
                  <a:pos x="2" y="18"/>
                </a:cxn>
                <a:cxn ang="0">
                  <a:pos x="3" y="21"/>
                </a:cxn>
                <a:cxn ang="0">
                  <a:pos x="7" y="26"/>
                </a:cxn>
                <a:cxn ang="0">
                  <a:pos x="3" y="28"/>
                </a:cxn>
                <a:cxn ang="0">
                  <a:pos x="2" y="28"/>
                </a:cxn>
              </a:cxnLst>
              <a:rect l="0" t="0" r="r" b="b"/>
              <a:pathLst>
                <a:path w="45" h="31">
                  <a:moveTo>
                    <a:pt x="2" y="28"/>
                  </a:moveTo>
                  <a:lnTo>
                    <a:pt x="14" y="30"/>
                  </a:lnTo>
                  <a:lnTo>
                    <a:pt x="17" y="26"/>
                  </a:lnTo>
                  <a:lnTo>
                    <a:pt x="19" y="31"/>
                  </a:lnTo>
                  <a:lnTo>
                    <a:pt x="21" y="30"/>
                  </a:lnTo>
                  <a:lnTo>
                    <a:pt x="24" y="31"/>
                  </a:lnTo>
                  <a:lnTo>
                    <a:pt x="26" y="31"/>
                  </a:lnTo>
                  <a:lnTo>
                    <a:pt x="26" y="25"/>
                  </a:lnTo>
                  <a:lnTo>
                    <a:pt x="33" y="21"/>
                  </a:lnTo>
                  <a:lnTo>
                    <a:pt x="33" y="18"/>
                  </a:lnTo>
                  <a:lnTo>
                    <a:pt x="31" y="16"/>
                  </a:lnTo>
                  <a:lnTo>
                    <a:pt x="31" y="14"/>
                  </a:lnTo>
                  <a:lnTo>
                    <a:pt x="40" y="11"/>
                  </a:lnTo>
                  <a:lnTo>
                    <a:pt x="41" y="6"/>
                  </a:lnTo>
                  <a:lnTo>
                    <a:pt x="45" y="7"/>
                  </a:lnTo>
                  <a:lnTo>
                    <a:pt x="45" y="9"/>
                  </a:lnTo>
                  <a:lnTo>
                    <a:pt x="41" y="2"/>
                  </a:lnTo>
                  <a:lnTo>
                    <a:pt x="38" y="0"/>
                  </a:lnTo>
                  <a:lnTo>
                    <a:pt x="34" y="4"/>
                  </a:lnTo>
                  <a:lnTo>
                    <a:pt x="19" y="6"/>
                  </a:lnTo>
                  <a:lnTo>
                    <a:pt x="15" y="9"/>
                  </a:lnTo>
                  <a:lnTo>
                    <a:pt x="3" y="9"/>
                  </a:lnTo>
                  <a:lnTo>
                    <a:pt x="0" y="14"/>
                  </a:lnTo>
                  <a:lnTo>
                    <a:pt x="2" y="14"/>
                  </a:lnTo>
                  <a:lnTo>
                    <a:pt x="2" y="18"/>
                  </a:lnTo>
                  <a:lnTo>
                    <a:pt x="3" y="21"/>
                  </a:lnTo>
                  <a:lnTo>
                    <a:pt x="7" y="26"/>
                  </a:lnTo>
                  <a:lnTo>
                    <a:pt x="3" y="28"/>
                  </a:lnTo>
                  <a:lnTo>
                    <a:pt x="2" y="2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3" name="Freeform 139"/>
            <p:cNvSpPr>
              <a:spLocks/>
            </p:cNvSpPr>
            <p:nvPr/>
          </p:nvSpPr>
          <p:spPr bwMode="auto">
            <a:xfrm>
              <a:off x="4883150" y="3429001"/>
              <a:ext cx="123825" cy="60325"/>
            </a:xfrm>
            <a:custGeom>
              <a:avLst/>
              <a:gdLst/>
              <a:ahLst/>
              <a:cxnLst>
                <a:cxn ang="0">
                  <a:pos x="75" y="26"/>
                </a:cxn>
                <a:cxn ang="0">
                  <a:pos x="56" y="23"/>
                </a:cxn>
                <a:cxn ang="0">
                  <a:pos x="50" y="25"/>
                </a:cxn>
                <a:cxn ang="0">
                  <a:pos x="50" y="28"/>
                </a:cxn>
                <a:cxn ang="0">
                  <a:pos x="43" y="30"/>
                </a:cxn>
                <a:cxn ang="0">
                  <a:pos x="40" y="30"/>
                </a:cxn>
                <a:cxn ang="0">
                  <a:pos x="28" y="33"/>
                </a:cxn>
                <a:cxn ang="0">
                  <a:pos x="23" y="38"/>
                </a:cxn>
                <a:cxn ang="0">
                  <a:pos x="14" y="38"/>
                </a:cxn>
                <a:cxn ang="0">
                  <a:pos x="4" y="33"/>
                </a:cxn>
                <a:cxn ang="0">
                  <a:pos x="0" y="23"/>
                </a:cxn>
                <a:cxn ang="0">
                  <a:pos x="4" y="18"/>
                </a:cxn>
                <a:cxn ang="0">
                  <a:pos x="11" y="19"/>
                </a:cxn>
                <a:cxn ang="0">
                  <a:pos x="14" y="16"/>
                </a:cxn>
                <a:cxn ang="0">
                  <a:pos x="18" y="11"/>
                </a:cxn>
                <a:cxn ang="0">
                  <a:pos x="19" y="7"/>
                </a:cxn>
                <a:cxn ang="0">
                  <a:pos x="28" y="2"/>
                </a:cxn>
                <a:cxn ang="0">
                  <a:pos x="31" y="2"/>
                </a:cxn>
                <a:cxn ang="0">
                  <a:pos x="37" y="0"/>
                </a:cxn>
                <a:cxn ang="0">
                  <a:pos x="43" y="7"/>
                </a:cxn>
                <a:cxn ang="0">
                  <a:pos x="50" y="4"/>
                </a:cxn>
                <a:cxn ang="0">
                  <a:pos x="57" y="6"/>
                </a:cxn>
                <a:cxn ang="0">
                  <a:pos x="66" y="4"/>
                </a:cxn>
                <a:cxn ang="0">
                  <a:pos x="78" y="11"/>
                </a:cxn>
                <a:cxn ang="0">
                  <a:pos x="75" y="26"/>
                </a:cxn>
              </a:cxnLst>
              <a:rect l="0" t="0" r="r" b="b"/>
              <a:pathLst>
                <a:path w="78" h="38">
                  <a:moveTo>
                    <a:pt x="75" y="26"/>
                  </a:moveTo>
                  <a:lnTo>
                    <a:pt x="56" y="23"/>
                  </a:lnTo>
                  <a:lnTo>
                    <a:pt x="50" y="25"/>
                  </a:lnTo>
                  <a:lnTo>
                    <a:pt x="50" y="28"/>
                  </a:lnTo>
                  <a:lnTo>
                    <a:pt x="43" y="30"/>
                  </a:lnTo>
                  <a:lnTo>
                    <a:pt x="40" y="30"/>
                  </a:lnTo>
                  <a:lnTo>
                    <a:pt x="28" y="33"/>
                  </a:lnTo>
                  <a:lnTo>
                    <a:pt x="23" y="38"/>
                  </a:lnTo>
                  <a:lnTo>
                    <a:pt x="14" y="38"/>
                  </a:lnTo>
                  <a:lnTo>
                    <a:pt x="4" y="33"/>
                  </a:lnTo>
                  <a:lnTo>
                    <a:pt x="0" y="23"/>
                  </a:lnTo>
                  <a:lnTo>
                    <a:pt x="4" y="18"/>
                  </a:lnTo>
                  <a:lnTo>
                    <a:pt x="11" y="19"/>
                  </a:lnTo>
                  <a:lnTo>
                    <a:pt x="14" y="16"/>
                  </a:lnTo>
                  <a:lnTo>
                    <a:pt x="18" y="11"/>
                  </a:lnTo>
                  <a:lnTo>
                    <a:pt x="19" y="7"/>
                  </a:lnTo>
                  <a:lnTo>
                    <a:pt x="28" y="2"/>
                  </a:lnTo>
                  <a:lnTo>
                    <a:pt x="31" y="2"/>
                  </a:lnTo>
                  <a:lnTo>
                    <a:pt x="37" y="0"/>
                  </a:lnTo>
                  <a:lnTo>
                    <a:pt x="43" y="7"/>
                  </a:lnTo>
                  <a:lnTo>
                    <a:pt x="50" y="4"/>
                  </a:lnTo>
                  <a:lnTo>
                    <a:pt x="57" y="6"/>
                  </a:lnTo>
                  <a:lnTo>
                    <a:pt x="66" y="4"/>
                  </a:lnTo>
                  <a:lnTo>
                    <a:pt x="78" y="11"/>
                  </a:lnTo>
                  <a:lnTo>
                    <a:pt x="75" y="2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4" name="Freeform 140"/>
            <p:cNvSpPr>
              <a:spLocks/>
            </p:cNvSpPr>
            <p:nvPr/>
          </p:nvSpPr>
          <p:spPr bwMode="auto">
            <a:xfrm>
              <a:off x="4719638" y="3503613"/>
              <a:ext cx="4763" cy="11113"/>
            </a:xfrm>
            <a:custGeom>
              <a:avLst/>
              <a:gdLst/>
              <a:ahLst/>
              <a:cxnLst>
                <a:cxn ang="0">
                  <a:pos x="3" y="7"/>
                </a:cxn>
                <a:cxn ang="0">
                  <a:pos x="3" y="3"/>
                </a:cxn>
                <a:cxn ang="0">
                  <a:pos x="1" y="0"/>
                </a:cxn>
                <a:cxn ang="0">
                  <a:pos x="0" y="5"/>
                </a:cxn>
                <a:cxn ang="0">
                  <a:pos x="3" y="7"/>
                </a:cxn>
              </a:cxnLst>
              <a:rect l="0" t="0" r="r" b="b"/>
              <a:pathLst>
                <a:path w="3" h="7">
                  <a:moveTo>
                    <a:pt x="3" y="7"/>
                  </a:moveTo>
                  <a:lnTo>
                    <a:pt x="3" y="3"/>
                  </a:lnTo>
                  <a:lnTo>
                    <a:pt x="1" y="0"/>
                  </a:lnTo>
                  <a:lnTo>
                    <a:pt x="0" y="5"/>
                  </a:lnTo>
                  <a:lnTo>
                    <a:pt x="3"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5" name="Freeform 141"/>
            <p:cNvSpPr>
              <a:spLocks/>
            </p:cNvSpPr>
            <p:nvPr/>
          </p:nvSpPr>
          <p:spPr bwMode="auto">
            <a:xfrm>
              <a:off x="4810125" y="3529013"/>
              <a:ext cx="131763" cy="114300"/>
            </a:xfrm>
            <a:custGeom>
              <a:avLst/>
              <a:gdLst/>
              <a:ahLst/>
              <a:cxnLst>
                <a:cxn ang="0">
                  <a:pos x="72" y="13"/>
                </a:cxn>
                <a:cxn ang="0">
                  <a:pos x="62" y="17"/>
                </a:cxn>
                <a:cxn ang="0">
                  <a:pos x="55" y="13"/>
                </a:cxn>
                <a:cxn ang="0">
                  <a:pos x="43" y="3"/>
                </a:cxn>
                <a:cxn ang="0">
                  <a:pos x="43" y="1"/>
                </a:cxn>
                <a:cxn ang="0">
                  <a:pos x="39" y="0"/>
                </a:cxn>
                <a:cxn ang="0">
                  <a:pos x="38" y="5"/>
                </a:cxn>
                <a:cxn ang="0">
                  <a:pos x="29" y="8"/>
                </a:cxn>
                <a:cxn ang="0">
                  <a:pos x="29" y="10"/>
                </a:cxn>
                <a:cxn ang="0">
                  <a:pos x="31" y="12"/>
                </a:cxn>
                <a:cxn ang="0">
                  <a:pos x="31" y="15"/>
                </a:cxn>
                <a:cxn ang="0">
                  <a:pos x="24" y="19"/>
                </a:cxn>
                <a:cxn ang="0">
                  <a:pos x="24" y="25"/>
                </a:cxn>
                <a:cxn ang="0">
                  <a:pos x="22" y="25"/>
                </a:cxn>
                <a:cxn ang="0">
                  <a:pos x="19" y="24"/>
                </a:cxn>
                <a:cxn ang="0">
                  <a:pos x="17" y="25"/>
                </a:cxn>
                <a:cxn ang="0">
                  <a:pos x="15" y="20"/>
                </a:cxn>
                <a:cxn ang="0">
                  <a:pos x="12" y="24"/>
                </a:cxn>
                <a:cxn ang="0">
                  <a:pos x="0" y="22"/>
                </a:cxn>
                <a:cxn ang="0">
                  <a:pos x="0" y="22"/>
                </a:cxn>
                <a:cxn ang="0">
                  <a:pos x="1" y="29"/>
                </a:cxn>
                <a:cxn ang="0">
                  <a:pos x="5" y="34"/>
                </a:cxn>
                <a:cxn ang="0">
                  <a:pos x="7" y="36"/>
                </a:cxn>
                <a:cxn ang="0">
                  <a:pos x="12" y="25"/>
                </a:cxn>
                <a:cxn ang="0">
                  <a:pos x="15" y="27"/>
                </a:cxn>
                <a:cxn ang="0">
                  <a:pos x="19" y="31"/>
                </a:cxn>
                <a:cxn ang="0">
                  <a:pos x="22" y="41"/>
                </a:cxn>
                <a:cxn ang="0">
                  <a:pos x="27" y="46"/>
                </a:cxn>
                <a:cxn ang="0">
                  <a:pos x="24" y="46"/>
                </a:cxn>
                <a:cxn ang="0">
                  <a:pos x="24" y="48"/>
                </a:cxn>
                <a:cxn ang="0">
                  <a:pos x="32" y="57"/>
                </a:cxn>
                <a:cxn ang="0">
                  <a:pos x="34" y="62"/>
                </a:cxn>
                <a:cxn ang="0">
                  <a:pos x="46" y="63"/>
                </a:cxn>
                <a:cxn ang="0">
                  <a:pos x="57" y="72"/>
                </a:cxn>
                <a:cxn ang="0">
                  <a:pos x="57" y="72"/>
                </a:cxn>
                <a:cxn ang="0">
                  <a:pos x="58" y="70"/>
                </a:cxn>
                <a:cxn ang="0">
                  <a:pos x="51" y="63"/>
                </a:cxn>
                <a:cxn ang="0">
                  <a:pos x="51" y="62"/>
                </a:cxn>
                <a:cxn ang="0">
                  <a:pos x="36" y="46"/>
                </a:cxn>
                <a:cxn ang="0">
                  <a:pos x="36" y="41"/>
                </a:cxn>
                <a:cxn ang="0">
                  <a:pos x="34" y="36"/>
                </a:cxn>
                <a:cxn ang="0">
                  <a:pos x="31" y="34"/>
                </a:cxn>
                <a:cxn ang="0">
                  <a:pos x="31" y="27"/>
                </a:cxn>
                <a:cxn ang="0">
                  <a:pos x="36" y="25"/>
                </a:cxn>
                <a:cxn ang="0">
                  <a:pos x="39" y="31"/>
                </a:cxn>
                <a:cxn ang="0">
                  <a:pos x="41" y="25"/>
                </a:cxn>
                <a:cxn ang="0">
                  <a:pos x="45" y="25"/>
                </a:cxn>
                <a:cxn ang="0">
                  <a:pos x="48" y="25"/>
                </a:cxn>
                <a:cxn ang="0">
                  <a:pos x="60" y="29"/>
                </a:cxn>
                <a:cxn ang="0">
                  <a:pos x="64" y="27"/>
                </a:cxn>
                <a:cxn ang="0">
                  <a:pos x="72" y="29"/>
                </a:cxn>
                <a:cxn ang="0">
                  <a:pos x="76" y="34"/>
                </a:cxn>
                <a:cxn ang="0">
                  <a:pos x="79" y="32"/>
                </a:cxn>
                <a:cxn ang="0">
                  <a:pos x="79" y="27"/>
                </a:cxn>
                <a:cxn ang="0">
                  <a:pos x="83" y="25"/>
                </a:cxn>
                <a:cxn ang="0">
                  <a:pos x="76" y="24"/>
                </a:cxn>
                <a:cxn ang="0">
                  <a:pos x="77" y="20"/>
                </a:cxn>
                <a:cxn ang="0">
                  <a:pos x="74" y="20"/>
                </a:cxn>
                <a:cxn ang="0">
                  <a:pos x="76" y="15"/>
                </a:cxn>
                <a:cxn ang="0">
                  <a:pos x="72" y="13"/>
                </a:cxn>
              </a:cxnLst>
              <a:rect l="0" t="0" r="r" b="b"/>
              <a:pathLst>
                <a:path w="83" h="72">
                  <a:moveTo>
                    <a:pt x="72" y="13"/>
                  </a:moveTo>
                  <a:lnTo>
                    <a:pt x="62" y="17"/>
                  </a:lnTo>
                  <a:lnTo>
                    <a:pt x="55" y="13"/>
                  </a:lnTo>
                  <a:lnTo>
                    <a:pt x="43" y="3"/>
                  </a:lnTo>
                  <a:lnTo>
                    <a:pt x="43" y="1"/>
                  </a:lnTo>
                  <a:lnTo>
                    <a:pt x="39" y="0"/>
                  </a:lnTo>
                  <a:lnTo>
                    <a:pt x="38" y="5"/>
                  </a:lnTo>
                  <a:lnTo>
                    <a:pt x="29" y="8"/>
                  </a:lnTo>
                  <a:lnTo>
                    <a:pt x="29" y="10"/>
                  </a:lnTo>
                  <a:lnTo>
                    <a:pt x="31" y="12"/>
                  </a:lnTo>
                  <a:lnTo>
                    <a:pt x="31" y="15"/>
                  </a:lnTo>
                  <a:lnTo>
                    <a:pt x="24" y="19"/>
                  </a:lnTo>
                  <a:lnTo>
                    <a:pt x="24" y="25"/>
                  </a:lnTo>
                  <a:lnTo>
                    <a:pt x="22" y="25"/>
                  </a:lnTo>
                  <a:lnTo>
                    <a:pt x="19" y="24"/>
                  </a:lnTo>
                  <a:lnTo>
                    <a:pt x="17" y="25"/>
                  </a:lnTo>
                  <a:lnTo>
                    <a:pt x="15" y="20"/>
                  </a:lnTo>
                  <a:lnTo>
                    <a:pt x="12" y="24"/>
                  </a:lnTo>
                  <a:lnTo>
                    <a:pt x="0" y="22"/>
                  </a:lnTo>
                  <a:lnTo>
                    <a:pt x="0" y="22"/>
                  </a:lnTo>
                  <a:lnTo>
                    <a:pt x="1" y="29"/>
                  </a:lnTo>
                  <a:lnTo>
                    <a:pt x="5" y="34"/>
                  </a:lnTo>
                  <a:lnTo>
                    <a:pt x="7" y="36"/>
                  </a:lnTo>
                  <a:lnTo>
                    <a:pt x="12" y="25"/>
                  </a:lnTo>
                  <a:lnTo>
                    <a:pt x="15" y="27"/>
                  </a:lnTo>
                  <a:lnTo>
                    <a:pt x="19" y="31"/>
                  </a:lnTo>
                  <a:lnTo>
                    <a:pt x="22" y="41"/>
                  </a:lnTo>
                  <a:lnTo>
                    <a:pt x="27" y="46"/>
                  </a:lnTo>
                  <a:lnTo>
                    <a:pt x="24" y="46"/>
                  </a:lnTo>
                  <a:lnTo>
                    <a:pt x="24" y="48"/>
                  </a:lnTo>
                  <a:lnTo>
                    <a:pt x="32" y="57"/>
                  </a:lnTo>
                  <a:lnTo>
                    <a:pt x="34" y="62"/>
                  </a:lnTo>
                  <a:lnTo>
                    <a:pt x="46" y="63"/>
                  </a:lnTo>
                  <a:lnTo>
                    <a:pt x="57" y="72"/>
                  </a:lnTo>
                  <a:lnTo>
                    <a:pt x="57" y="72"/>
                  </a:lnTo>
                  <a:lnTo>
                    <a:pt x="58" y="70"/>
                  </a:lnTo>
                  <a:lnTo>
                    <a:pt x="51" y="63"/>
                  </a:lnTo>
                  <a:lnTo>
                    <a:pt x="51" y="62"/>
                  </a:lnTo>
                  <a:lnTo>
                    <a:pt x="36" y="46"/>
                  </a:lnTo>
                  <a:lnTo>
                    <a:pt x="36" y="41"/>
                  </a:lnTo>
                  <a:lnTo>
                    <a:pt x="34" y="36"/>
                  </a:lnTo>
                  <a:lnTo>
                    <a:pt x="31" y="34"/>
                  </a:lnTo>
                  <a:lnTo>
                    <a:pt x="31" y="27"/>
                  </a:lnTo>
                  <a:lnTo>
                    <a:pt x="36" y="25"/>
                  </a:lnTo>
                  <a:lnTo>
                    <a:pt x="39" y="31"/>
                  </a:lnTo>
                  <a:lnTo>
                    <a:pt x="41" y="25"/>
                  </a:lnTo>
                  <a:lnTo>
                    <a:pt x="45" y="25"/>
                  </a:lnTo>
                  <a:lnTo>
                    <a:pt x="48" y="25"/>
                  </a:lnTo>
                  <a:lnTo>
                    <a:pt x="60" y="29"/>
                  </a:lnTo>
                  <a:lnTo>
                    <a:pt x="64" y="27"/>
                  </a:lnTo>
                  <a:lnTo>
                    <a:pt x="72" y="29"/>
                  </a:lnTo>
                  <a:lnTo>
                    <a:pt x="76" y="34"/>
                  </a:lnTo>
                  <a:lnTo>
                    <a:pt x="79" y="32"/>
                  </a:lnTo>
                  <a:lnTo>
                    <a:pt x="79" y="27"/>
                  </a:lnTo>
                  <a:lnTo>
                    <a:pt x="83" y="25"/>
                  </a:lnTo>
                  <a:lnTo>
                    <a:pt x="76" y="24"/>
                  </a:lnTo>
                  <a:lnTo>
                    <a:pt x="77" y="20"/>
                  </a:lnTo>
                  <a:lnTo>
                    <a:pt x="74" y="20"/>
                  </a:lnTo>
                  <a:lnTo>
                    <a:pt x="76" y="15"/>
                  </a:lnTo>
                  <a:lnTo>
                    <a:pt x="72" y="1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6" name="Freeform 142"/>
            <p:cNvSpPr>
              <a:spLocks/>
            </p:cNvSpPr>
            <p:nvPr/>
          </p:nvSpPr>
          <p:spPr bwMode="auto">
            <a:xfrm>
              <a:off x="4943475" y="3205163"/>
              <a:ext cx="74613" cy="53975"/>
            </a:xfrm>
            <a:custGeom>
              <a:avLst/>
              <a:gdLst/>
              <a:ahLst/>
              <a:cxnLst>
                <a:cxn ang="0">
                  <a:pos x="0" y="29"/>
                </a:cxn>
                <a:cxn ang="0">
                  <a:pos x="21" y="34"/>
                </a:cxn>
                <a:cxn ang="0">
                  <a:pos x="45" y="31"/>
                </a:cxn>
                <a:cxn ang="0">
                  <a:pos x="45" y="24"/>
                </a:cxn>
                <a:cxn ang="0">
                  <a:pos x="47" y="19"/>
                </a:cxn>
                <a:cxn ang="0">
                  <a:pos x="44" y="13"/>
                </a:cxn>
                <a:cxn ang="0">
                  <a:pos x="25" y="8"/>
                </a:cxn>
                <a:cxn ang="0">
                  <a:pos x="23" y="19"/>
                </a:cxn>
                <a:cxn ang="0">
                  <a:pos x="16" y="15"/>
                </a:cxn>
                <a:cxn ang="0">
                  <a:pos x="21" y="7"/>
                </a:cxn>
                <a:cxn ang="0">
                  <a:pos x="23" y="0"/>
                </a:cxn>
                <a:cxn ang="0">
                  <a:pos x="18" y="10"/>
                </a:cxn>
                <a:cxn ang="0">
                  <a:pos x="12" y="17"/>
                </a:cxn>
                <a:cxn ang="0">
                  <a:pos x="7" y="17"/>
                </a:cxn>
                <a:cxn ang="0">
                  <a:pos x="5" y="26"/>
                </a:cxn>
                <a:cxn ang="0">
                  <a:pos x="0" y="29"/>
                </a:cxn>
              </a:cxnLst>
              <a:rect l="0" t="0" r="r" b="b"/>
              <a:pathLst>
                <a:path w="47" h="34">
                  <a:moveTo>
                    <a:pt x="0" y="29"/>
                  </a:moveTo>
                  <a:lnTo>
                    <a:pt x="21" y="34"/>
                  </a:lnTo>
                  <a:lnTo>
                    <a:pt x="45" y="31"/>
                  </a:lnTo>
                  <a:lnTo>
                    <a:pt x="45" y="24"/>
                  </a:lnTo>
                  <a:lnTo>
                    <a:pt x="47" y="19"/>
                  </a:lnTo>
                  <a:lnTo>
                    <a:pt x="44" y="13"/>
                  </a:lnTo>
                  <a:lnTo>
                    <a:pt x="25" y="8"/>
                  </a:lnTo>
                  <a:lnTo>
                    <a:pt x="23" y="19"/>
                  </a:lnTo>
                  <a:lnTo>
                    <a:pt x="16" y="15"/>
                  </a:lnTo>
                  <a:lnTo>
                    <a:pt x="21" y="7"/>
                  </a:lnTo>
                  <a:lnTo>
                    <a:pt x="23" y="0"/>
                  </a:lnTo>
                  <a:lnTo>
                    <a:pt x="18" y="10"/>
                  </a:lnTo>
                  <a:lnTo>
                    <a:pt x="12" y="17"/>
                  </a:lnTo>
                  <a:lnTo>
                    <a:pt x="7" y="17"/>
                  </a:lnTo>
                  <a:lnTo>
                    <a:pt x="5" y="26"/>
                  </a:lnTo>
                  <a:lnTo>
                    <a:pt x="0" y="2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 name="Freeform 143"/>
            <p:cNvSpPr>
              <a:spLocks/>
            </p:cNvSpPr>
            <p:nvPr/>
          </p:nvSpPr>
          <p:spPr bwMode="auto">
            <a:xfrm>
              <a:off x="4403725" y="3378201"/>
              <a:ext cx="282575" cy="284163"/>
            </a:xfrm>
            <a:custGeom>
              <a:avLst/>
              <a:gdLst/>
              <a:ahLst/>
              <a:cxnLst>
                <a:cxn ang="0">
                  <a:pos x="91" y="3"/>
                </a:cxn>
                <a:cxn ang="0">
                  <a:pos x="90" y="19"/>
                </a:cxn>
                <a:cxn ang="0">
                  <a:pos x="71" y="31"/>
                </a:cxn>
                <a:cxn ang="0">
                  <a:pos x="74" y="36"/>
                </a:cxn>
                <a:cxn ang="0">
                  <a:pos x="52" y="38"/>
                </a:cxn>
                <a:cxn ang="0">
                  <a:pos x="50" y="31"/>
                </a:cxn>
                <a:cxn ang="0">
                  <a:pos x="46" y="51"/>
                </a:cxn>
                <a:cxn ang="0">
                  <a:pos x="46" y="53"/>
                </a:cxn>
                <a:cxn ang="0">
                  <a:pos x="31" y="55"/>
                </a:cxn>
                <a:cxn ang="0">
                  <a:pos x="19" y="50"/>
                </a:cxn>
                <a:cxn ang="0">
                  <a:pos x="2" y="57"/>
                </a:cxn>
                <a:cxn ang="0">
                  <a:pos x="5" y="58"/>
                </a:cxn>
                <a:cxn ang="0">
                  <a:pos x="5" y="63"/>
                </a:cxn>
                <a:cxn ang="0">
                  <a:pos x="7" y="70"/>
                </a:cxn>
                <a:cxn ang="0">
                  <a:pos x="22" y="76"/>
                </a:cxn>
                <a:cxn ang="0">
                  <a:pos x="33" y="81"/>
                </a:cxn>
                <a:cxn ang="0">
                  <a:pos x="38" y="82"/>
                </a:cxn>
                <a:cxn ang="0">
                  <a:pos x="43" y="98"/>
                </a:cxn>
                <a:cxn ang="0">
                  <a:pos x="53" y="110"/>
                </a:cxn>
                <a:cxn ang="0">
                  <a:pos x="57" y="119"/>
                </a:cxn>
                <a:cxn ang="0">
                  <a:pos x="53" y="117"/>
                </a:cxn>
                <a:cxn ang="0">
                  <a:pos x="53" y="134"/>
                </a:cxn>
                <a:cxn ang="0">
                  <a:pos x="48" y="155"/>
                </a:cxn>
                <a:cxn ang="0">
                  <a:pos x="41" y="160"/>
                </a:cxn>
                <a:cxn ang="0">
                  <a:pos x="57" y="171"/>
                </a:cxn>
                <a:cxn ang="0">
                  <a:pos x="79" y="171"/>
                </a:cxn>
                <a:cxn ang="0">
                  <a:pos x="88" y="174"/>
                </a:cxn>
                <a:cxn ang="0">
                  <a:pos x="95" y="179"/>
                </a:cxn>
                <a:cxn ang="0">
                  <a:pos x="109" y="171"/>
                </a:cxn>
                <a:cxn ang="0">
                  <a:pos x="123" y="157"/>
                </a:cxn>
                <a:cxn ang="0">
                  <a:pos x="138" y="158"/>
                </a:cxn>
                <a:cxn ang="0">
                  <a:pos x="159" y="162"/>
                </a:cxn>
                <a:cxn ang="0">
                  <a:pos x="173" y="150"/>
                </a:cxn>
                <a:cxn ang="0">
                  <a:pos x="166" y="143"/>
                </a:cxn>
                <a:cxn ang="0">
                  <a:pos x="162" y="131"/>
                </a:cxn>
                <a:cxn ang="0">
                  <a:pos x="161" y="126"/>
                </a:cxn>
                <a:cxn ang="0">
                  <a:pos x="161" y="112"/>
                </a:cxn>
                <a:cxn ang="0">
                  <a:pos x="162" y="107"/>
                </a:cxn>
                <a:cxn ang="0">
                  <a:pos x="161" y="100"/>
                </a:cxn>
                <a:cxn ang="0">
                  <a:pos x="150" y="105"/>
                </a:cxn>
                <a:cxn ang="0">
                  <a:pos x="157" y="86"/>
                </a:cxn>
                <a:cxn ang="0">
                  <a:pos x="162" y="77"/>
                </a:cxn>
                <a:cxn ang="0">
                  <a:pos x="171" y="74"/>
                </a:cxn>
                <a:cxn ang="0">
                  <a:pos x="174" y="55"/>
                </a:cxn>
                <a:cxn ang="0">
                  <a:pos x="161" y="41"/>
                </a:cxn>
                <a:cxn ang="0">
                  <a:pos x="147" y="32"/>
                </a:cxn>
                <a:cxn ang="0">
                  <a:pos x="136" y="29"/>
                </a:cxn>
                <a:cxn ang="0">
                  <a:pos x="131" y="24"/>
                </a:cxn>
                <a:cxn ang="0">
                  <a:pos x="123" y="15"/>
                </a:cxn>
                <a:cxn ang="0">
                  <a:pos x="112" y="6"/>
                </a:cxn>
                <a:cxn ang="0">
                  <a:pos x="105" y="0"/>
                </a:cxn>
              </a:cxnLst>
              <a:rect l="0" t="0" r="r" b="b"/>
              <a:pathLst>
                <a:path w="178" h="179">
                  <a:moveTo>
                    <a:pt x="105" y="0"/>
                  </a:moveTo>
                  <a:lnTo>
                    <a:pt x="91" y="3"/>
                  </a:lnTo>
                  <a:lnTo>
                    <a:pt x="90" y="8"/>
                  </a:lnTo>
                  <a:lnTo>
                    <a:pt x="90" y="19"/>
                  </a:lnTo>
                  <a:lnTo>
                    <a:pt x="83" y="25"/>
                  </a:lnTo>
                  <a:lnTo>
                    <a:pt x="71" y="31"/>
                  </a:lnTo>
                  <a:lnTo>
                    <a:pt x="69" y="34"/>
                  </a:lnTo>
                  <a:lnTo>
                    <a:pt x="74" y="36"/>
                  </a:lnTo>
                  <a:lnTo>
                    <a:pt x="64" y="39"/>
                  </a:lnTo>
                  <a:lnTo>
                    <a:pt x="52" y="38"/>
                  </a:lnTo>
                  <a:lnTo>
                    <a:pt x="50" y="34"/>
                  </a:lnTo>
                  <a:lnTo>
                    <a:pt x="50" y="31"/>
                  </a:lnTo>
                  <a:lnTo>
                    <a:pt x="41" y="31"/>
                  </a:lnTo>
                  <a:lnTo>
                    <a:pt x="46" y="51"/>
                  </a:lnTo>
                  <a:lnTo>
                    <a:pt x="48" y="53"/>
                  </a:lnTo>
                  <a:lnTo>
                    <a:pt x="46" y="53"/>
                  </a:lnTo>
                  <a:lnTo>
                    <a:pt x="41" y="51"/>
                  </a:lnTo>
                  <a:lnTo>
                    <a:pt x="31" y="55"/>
                  </a:lnTo>
                  <a:lnTo>
                    <a:pt x="24" y="50"/>
                  </a:lnTo>
                  <a:lnTo>
                    <a:pt x="19" y="50"/>
                  </a:lnTo>
                  <a:lnTo>
                    <a:pt x="17" y="51"/>
                  </a:lnTo>
                  <a:lnTo>
                    <a:pt x="2" y="57"/>
                  </a:lnTo>
                  <a:lnTo>
                    <a:pt x="0" y="60"/>
                  </a:lnTo>
                  <a:lnTo>
                    <a:pt x="5" y="58"/>
                  </a:lnTo>
                  <a:lnTo>
                    <a:pt x="3" y="62"/>
                  </a:lnTo>
                  <a:lnTo>
                    <a:pt x="5" y="63"/>
                  </a:lnTo>
                  <a:lnTo>
                    <a:pt x="2" y="65"/>
                  </a:lnTo>
                  <a:lnTo>
                    <a:pt x="7" y="70"/>
                  </a:lnTo>
                  <a:lnTo>
                    <a:pt x="12" y="70"/>
                  </a:lnTo>
                  <a:lnTo>
                    <a:pt x="22" y="76"/>
                  </a:lnTo>
                  <a:lnTo>
                    <a:pt x="33" y="77"/>
                  </a:lnTo>
                  <a:lnTo>
                    <a:pt x="33" y="81"/>
                  </a:lnTo>
                  <a:lnTo>
                    <a:pt x="43" y="82"/>
                  </a:lnTo>
                  <a:lnTo>
                    <a:pt x="38" y="82"/>
                  </a:lnTo>
                  <a:lnTo>
                    <a:pt x="38" y="91"/>
                  </a:lnTo>
                  <a:lnTo>
                    <a:pt x="43" y="98"/>
                  </a:lnTo>
                  <a:lnTo>
                    <a:pt x="52" y="101"/>
                  </a:lnTo>
                  <a:lnTo>
                    <a:pt x="53" y="110"/>
                  </a:lnTo>
                  <a:lnTo>
                    <a:pt x="52" y="112"/>
                  </a:lnTo>
                  <a:lnTo>
                    <a:pt x="57" y="119"/>
                  </a:lnTo>
                  <a:lnTo>
                    <a:pt x="57" y="122"/>
                  </a:lnTo>
                  <a:lnTo>
                    <a:pt x="53" y="117"/>
                  </a:lnTo>
                  <a:lnTo>
                    <a:pt x="52" y="133"/>
                  </a:lnTo>
                  <a:lnTo>
                    <a:pt x="53" y="134"/>
                  </a:lnTo>
                  <a:lnTo>
                    <a:pt x="50" y="139"/>
                  </a:lnTo>
                  <a:lnTo>
                    <a:pt x="48" y="155"/>
                  </a:lnTo>
                  <a:lnTo>
                    <a:pt x="46" y="158"/>
                  </a:lnTo>
                  <a:lnTo>
                    <a:pt x="41" y="160"/>
                  </a:lnTo>
                  <a:lnTo>
                    <a:pt x="48" y="165"/>
                  </a:lnTo>
                  <a:lnTo>
                    <a:pt x="57" y="171"/>
                  </a:lnTo>
                  <a:lnTo>
                    <a:pt x="72" y="174"/>
                  </a:lnTo>
                  <a:lnTo>
                    <a:pt x="79" y="171"/>
                  </a:lnTo>
                  <a:lnTo>
                    <a:pt x="86" y="174"/>
                  </a:lnTo>
                  <a:lnTo>
                    <a:pt x="88" y="174"/>
                  </a:lnTo>
                  <a:lnTo>
                    <a:pt x="90" y="176"/>
                  </a:lnTo>
                  <a:lnTo>
                    <a:pt x="95" y="179"/>
                  </a:lnTo>
                  <a:lnTo>
                    <a:pt x="110" y="177"/>
                  </a:lnTo>
                  <a:lnTo>
                    <a:pt x="109" y="171"/>
                  </a:lnTo>
                  <a:lnTo>
                    <a:pt x="112" y="164"/>
                  </a:lnTo>
                  <a:lnTo>
                    <a:pt x="123" y="157"/>
                  </a:lnTo>
                  <a:lnTo>
                    <a:pt x="133" y="160"/>
                  </a:lnTo>
                  <a:lnTo>
                    <a:pt x="138" y="158"/>
                  </a:lnTo>
                  <a:lnTo>
                    <a:pt x="152" y="165"/>
                  </a:lnTo>
                  <a:lnTo>
                    <a:pt x="159" y="162"/>
                  </a:lnTo>
                  <a:lnTo>
                    <a:pt x="167" y="153"/>
                  </a:lnTo>
                  <a:lnTo>
                    <a:pt x="173" y="150"/>
                  </a:lnTo>
                  <a:lnTo>
                    <a:pt x="171" y="143"/>
                  </a:lnTo>
                  <a:lnTo>
                    <a:pt x="166" y="143"/>
                  </a:lnTo>
                  <a:lnTo>
                    <a:pt x="162" y="138"/>
                  </a:lnTo>
                  <a:lnTo>
                    <a:pt x="162" y="131"/>
                  </a:lnTo>
                  <a:lnTo>
                    <a:pt x="161" y="129"/>
                  </a:lnTo>
                  <a:lnTo>
                    <a:pt x="161" y="126"/>
                  </a:lnTo>
                  <a:lnTo>
                    <a:pt x="164" y="122"/>
                  </a:lnTo>
                  <a:lnTo>
                    <a:pt x="161" y="112"/>
                  </a:lnTo>
                  <a:lnTo>
                    <a:pt x="164" y="110"/>
                  </a:lnTo>
                  <a:lnTo>
                    <a:pt x="162" y="107"/>
                  </a:lnTo>
                  <a:lnTo>
                    <a:pt x="161" y="107"/>
                  </a:lnTo>
                  <a:lnTo>
                    <a:pt x="161" y="100"/>
                  </a:lnTo>
                  <a:lnTo>
                    <a:pt x="155" y="100"/>
                  </a:lnTo>
                  <a:lnTo>
                    <a:pt x="150" y="105"/>
                  </a:lnTo>
                  <a:lnTo>
                    <a:pt x="150" y="98"/>
                  </a:lnTo>
                  <a:lnTo>
                    <a:pt x="157" y="86"/>
                  </a:lnTo>
                  <a:lnTo>
                    <a:pt x="164" y="79"/>
                  </a:lnTo>
                  <a:lnTo>
                    <a:pt x="162" y="77"/>
                  </a:lnTo>
                  <a:lnTo>
                    <a:pt x="164" y="76"/>
                  </a:lnTo>
                  <a:lnTo>
                    <a:pt x="171" y="74"/>
                  </a:lnTo>
                  <a:lnTo>
                    <a:pt x="171" y="63"/>
                  </a:lnTo>
                  <a:lnTo>
                    <a:pt x="174" y="55"/>
                  </a:lnTo>
                  <a:lnTo>
                    <a:pt x="178" y="46"/>
                  </a:lnTo>
                  <a:lnTo>
                    <a:pt x="161" y="41"/>
                  </a:lnTo>
                  <a:lnTo>
                    <a:pt x="154" y="32"/>
                  </a:lnTo>
                  <a:lnTo>
                    <a:pt x="147" y="32"/>
                  </a:lnTo>
                  <a:lnTo>
                    <a:pt x="142" y="32"/>
                  </a:lnTo>
                  <a:lnTo>
                    <a:pt x="136" y="29"/>
                  </a:lnTo>
                  <a:lnTo>
                    <a:pt x="135" y="20"/>
                  </a:lnTo>
                  <a:lnTo>
                    <a:pt x="131" y="24"/>
                  </a:lnTo>
                  <a:lnTo>
                    <a:pt x="126" y="24"/>
                  </a:lnTo>
                  <a:lnTo>
                    <a:pt x="123" y="15"/>
                  </a:lnTo>
                  <a:lnTo>
                    <a:pt x="114" y="12"/>
                  </a:lnTo>
                  <a:lnTo>
                    <a:pt x="112" y="6"/>
                  </a:lnTo>
                  <a:lnTo>
                    <a:pt x="105" y="6"/>
                  </a:lnTo>
                  <a:lnTo>
                    <a:pt x="10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8" name="Freeform 144"/>
            <p:cNvSpPr>
              <a:spLocks/>
            </p:cNvSpPr>
            <p:nvPr/>
          </p:nvSpPr>
          <p:spPr bwMode="auto">
            <a:xfrm>
              <a:off x="4633913" y="3409951"/>
              <a:ext cx="14288" cy="19050"/>
            </a:xfrm>
            <a:custGeom>
              <a:avLst/>
              <a:gdLst/>
              <a:ahLst/>
              <a:cxnLst>
                <a:cxn ang="0">
                  <a:pos x="9" y="12"/>
                </a:cxn>
                <a:cxn ang="0">
                  <a:pos x="9" y="9"/>
                </a:cxn>
                <a:cxn ang="0">
                  <a:pos x="7" y="5"/>
                </a:cxn>
                <a:cxn ang="0">
                  <a:pos x="7" y="0"/>
                </a:cxn>
                <a:cxn ang="0">
                  <a:pos x="5" y="0"/>
                </a:cxn>
                <a:cxn ang="0">
                  <a:pos x="2" y="2"/>
                </a:cxn>
                <a:cxn ang="0">
                  <a:pos x="0" y="5"/>
                </a:cxn>
                <a:cxn ang="0">
                  <a:pos x="2" y="12"/>
                </a:cxn>
                <a:cxn ang="0">
                  <a:pos x="9" y="12"/>
                </a:cxn>
              </a:cxnLst>
              <a:rect l="0" t="0" r="r" b="b"/>
              <a:pathLst>
                <a:path w="9" h="12">
                  <a:moveTo>
                    <a:pt x="9" y="12"/>
                  </a:moveTo>
                  <a:lnTo>
                    <a:pt x="9" y="9"/>
                  </a:lnTo>
                  <a:lnTo>
                    <a:pt x="7" y="5"/>
                  </a:lnTo>
                  <a:lnTo>
                    <a:pt x="7" y="0"/>
                  </a:lnTo>
                  <a:lnTo>
                    <a:pt x="5" y="0"/>
                  </a:lnTo>
                  <a:lnTo>
                    <a:pt x="2" y="2"/>
                  </a:lnTo>
                  <a:lnTo>
                    <a:pt x="0" y="5"/>
                  </a:lnTo>
                  <a:lnTo>
                    <a:pt x="2" y="12"/>
                  </a:lnTo>
                  <a:lnTo>
                    <a:pt x="9" y="1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9" name="Freeform 145"/>
            <p:cNvSpPr>
              <a:spLocks/>
            </p:cNvSpPr>
            <p:nvPr/>
          </p:nvSpPr>
          <p:spPr bwMode="auto">
            <a:xfrm>
              <a:off x="4641850" y="3495676"/>
              <a:ext cx="98425" cy="57150"/>
            </a:xfrm>
            <a:custGeom>
              <a:avLst/>
              <a:gdLst/>
              <a:ahLst/>
              <a:cxnLst>
                <a:cxn ang="0">
                  <a:pos x="62" y="15"/>
                </a:cxn>
                <a:cxn ang="0">
                  <a:pos x="52" y="12"/>
                </a:cxn>
                <a:cxn ang="0">
                  <a:pos x="49" y="10"/>
                </a:cxn>
                <a:cxn ang="0">
                  <a:pos x="50" y="5"/>
                </a:cxn>
                <a:cxn ang="0">
                  <a:pos x="49" y="3"/>
                </a:cxn>
                <a:cxn ang="0">
                  <a:pos x="38" y="0"/>
                </a:cxn>
                <a:cxn ang="0">
                  <a:pos x="23" y="2"/>
                </a:cxn>
                <a:cxn ang="0">
                  <a:pos x="21" y="0"/>
                </a:cxn>
                <a:cxn ang="0">
                  <a:pos x="14" y="2"/>
                </a:cxn>
                <a:cxn ang="0">
                  <a:pos x="12" y="3"/>
                </a:cxn>
                <a:cxn ang="0">
                  <a:pos x="14" y="5"/>
                </a:cxn>
                <a:cxn ang="0">
                  <a:pos x="7" y="12"/>
                </a:cxn>
                <a:cxn ang="0">
                  <a:pos x="0" y="24"/>
                </a:cxn>
                <a:cxn ang="0">
                  <a:pos x="0" y="31"/>
                </a:cxn>
                <a:cxn ang="0">
                  <a:pos x="5" y="26"/>
                </a:cxn>
                <a:cxn ang="0">
                  <a:pos x="11" y="26"/>
                </a:cxn>
                <a:cxn ang="0">
                  <a:pos x="11" y="33"/>
                </a:cxn>
                <a:cxn ang="0">
                  <a:pos x="12" y="33"/>
                </a:cxn>
                <a:cxn ang="0">
                  <a:pos x="14" y="36"/>
                </a:cxn>
                <a:cxn ang="0">
                  <a:pos x="26" y="34"/>
                </a:cxn>
                <a:cxn ang="0">
                  <a:pos x="33" y="26"/>
                </a:cxn>
                <a:cxn ang="0">
                  <a:pos x="35" y="29"/>
                </a:cxn>
                <a:cxn ang="0">
                  <a:pos x="42" y="34"/>
                </a:cxn>
                <a:cxn ang="0">
                  <a:pos x="45" y="24"/>
                </a:cxn>
                <a:cxn ang="0">
                  <a:pos x="57" y="27"/>
                </a:cxn>
                <a:cxn ang="0">
                  <a:pos x="57" y="21"/>
                </a:cxn>
                <a:cxn ang="0">
                  <a:pos x="61" y="21"/>
                </a:cxn>
                <a:cxn ang="0">
                  <a:pos x="62" y="15"/>
                </a:cxn>
              </a:cxnLst>
              <a:rect l="0" t="0" r="r" b="b"/>
              <a:pathLst>
                <a:path w="62" h="36">
                  <a:moveTo>
                    <a:pt x="62" y="15"/>
                  </a:moveTo>
                  <a:lnTo>
                    <a:pt x="52" y="12"/>
                  </a:lnTo>
                  <a:lnTo>
                    <a:pt x="49" y="10"/>
                  </a:lnTo>
                  <a:lnTo>
                    <a:pt x="50" y="5"/>
                  </a:lnTo>
                  <a:lnTo>
                    <a:pt x="49" y="3"/>
                  </a:lnTo>
                  <a:lnTo>
                    <a:pt x="38" y="0"/>
                  </a:lnTo>
                  <a:lnTo>
                    <a:pt x="23" y="2"/>
                  </a:lnTo>
                  <a:lnTo>
                    <a:pt x="21" y="0"/>
                  </a:lnTo>
                  <a:lnTo>
                    <a:pt x="14" y="2"/>
                  </a:lnTo>
                  <a:lnTo>
                    <a:pt x="12" y="3"/>
                  </a:lnTo>
                  <a:lnTo>
                    <a:pt x="14" y="5"/>
                  </a:lnTo>
                  <a:lnTo>
                    <a:pt x="7" y="12"/>
                  </a:lnTo>
                  <a:lnTo>
                    <a:pt x="0" y="24"/>
                  </a:lnTo>
                  <a:lnTo>
                    <a:pt x="0" y="31"/>
                  </a:lnTo>
                  <a:lnTo>
                    <a:pt x="5" y="26"/>
                  </a:lnTo>
                  <a:lnTo>
                    <a:pt x="11" y="26"/>
                  </a:lnTo>
                  <a:lnTo>
                    <a:pt x="11" y="33"/>
                  </a:lnTo>
                  <a:lnTo>
                    <a:pt x="12" y="33"/>
                  </a:lnTo>
                  <a:lnTo>
                    <a:pt x="14" y="36"/>
                  </a:lnTo>
                  <a:lnTo>
                    <a:pt x="26" y="34"/>
                  </a:lnTo>
                  <a:lnTo>
                    <a:pt x="33" y="26"/>
                  </a:lnTo>
                  <a:lnTo>
                    <a:pt x="35" y="29"/>
                  </a:lnTo>
                  <a:lnTo>
                    <a:pt x="42" y="34"/>
                  </a:lnTo>
                  <a:lnTo>
                    <a:pt x="45" y="24"/>
                  </a:lnTo>
                  <a:lnTo>
                    <a:pt x="57" y="27"/>
                  </a:lnTo>
                  <a:lnTo>
                    <a:pt x="57" y="21"/>
                  </a:lnTo>
                  <a:lnTo>
                    <a:pt x="61" y="21"/>
                  </a:lnTo>
                  <a:lnTo>
                    <a:pt x="62" y="1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0" name="Freeform 146"/>
            <p:cNvSpPr>
              <a:spLocks/>
            </p:cNvSpPr>
            <p:nvPr/>
          </p:nvSpPr>
          <p:spPr bwMode="auto">
            <a:xfrm>
              <a:off x="4570413" y="3363913"/>
              <a:ext cx="77788" cy="65088"/>
            </a:xfrm>
            <a:custGeom>
              <a:avLst/>
              <a:gdLst/>
              <a:ahLst/>
              <a:cxnLst>
                <a:cxn ang="0">
                  <a:pos x="31" y="38"/>
                </a:cxn>
                <a:cxn ang="0">
                  <a:pos x="30" y="29"/>
                </a:cxn>
                <a:cxn ang="0">
                  <a:pos x="26" y="33"/>
                </a:cxn>
                <a:cxn ang="0">
                  <a:pos x="21" y="33"/>
                </a:cxn>
                <a:cxn ang="0">
                  <a:pos x="18" y="24"/>
                </a:cxn>
                <a:cxn ang="0">
                  <a:pos x="9" y="21"/>
                </a:cxn>
                <a:cxn ang="0">
                  <a:pos x="7" y="15"/>
                </a:cxn>
                <a:cxn ang="0">
                  <a:pos x="0" y="15"/>
                </a:cxn>
                <a:cxn ang="0">
                  <a:pos x="0" y="9"/>
                </a:cxn>
                <a:cxn ang="0">
                  <a:pos x="11" y="3"/>
                </a:cxn>
                <a:cxn ang="0">
                  <a:pos x="14" y="5"/>
                </a:cxn>
                <a:cxn ang="0">
                  <a:pos x="26" y="0"/>
                </a:cxn>
                <a:cxn ang="0">
                  <a:pos x="33" y="2"/>
                </a:cxn>
                <a:cxn ang="0">
                  <a:pos x="40" y="7"/>
                </a:cxn>
                <a:cxn ang="0">
                  <a:pos x="40" y="14"/>
                </a:cxn>
                <a:cxn ang="0">
                  <a:pos x="45" y="15"/>
                </a:cxn>
                <a:cxn ang="0">
                  <a:pos x="49" y="22"/>
                </a:cxn>
                <a:cxn ang="0">
                  <a:pos x="45" y="29"/>
                </a:cxn>
                <a:cxn ang="0">
                  <a:pos x="42" y="31"/>
                </a:cxn>
                <a:cxn ang="0">
                  <a:pos x="40" y="34"/>
                </a:cxn>
                <a:cxn ang="0">
                  <a:pos x="42" y="41"/>
                </a:cxn>
                <a:cxn ang="0">
                  <a:pos x="37" y="41"/>
                </a:cxn>
                <a:cxn ang="0">
                  <a:pos x="31" y="38"/>
                </a:cxn>
              </a:cxnLst>
              <a:rect l="0" t="0" r="r" b="b"/>
              <a:pathLst>
                <a:path w="49" h="41">
                  <a:moveTo>
                    <a:pt x="31" y="38"/>
                  </a:moveTo>
                  <a:lnTo>
                    <a:pt x="30" y="29"/>
                  </a:lnTo>
                  <a:lnTo>
                    <a:pt x="26" y="33"/>
                  </a:lnTo>
                  <a:lnTo>
                    <a:pt x="21" y="33"/>
                  </a:lnTo>
                  <a:lnTo>
                    <a:pt x="18" y="24"/>
                  </a:lnTo>
                  <a:lnTo>
                    <a:pt x="9" y="21"/>
                  </a:lnTo>
                  <a:lnTo>
                    <a:pt x="7" y="15"/>
                  </a:lnTo>
                  <a:lnTo>
                    <a:pt x="0" y="15"/>
                  </a:lnTo>
                  <a:lnTo>
                    <a:pt x="0" y="9"/>
                  </a:lnTo>
                  <a:lnTo>
                    <a:pt x="11" y="3"/>
                  </a:lnTo>
                  <a:lnTo>
                    <a:pt x="14" y="5"/>
                  </a:lnTo>
                  <a:lnTo>
                    <a:pt x="26" y="0"/>
                  </a:lnTo>
                  <a:lnTo>
                    <a:pt x="33" y="2"/>
                  </a:lnTo>
                  <a:lnTo>
                    <a:pt x="40" y="7"/>
                  </a:lnTo>
                  <a:lnTo>
                    <a:pt x="40" y="14"/>
                  </a:lnTo>
                  <a:lnTo>
                    <a:pt x="45" y="15"/>
                  </a:lnTo>
                  <a:lnTo>
                    <a:pt x="49" y="22"/>
                  </a:lnTo>
                  <a:lnTo>
                    <a:pt x="45" y="29"/>
                  </a:lnTo>
                  <a:lnTo>
                    <a:pt x="42" y="31"/>
                  </a:lnTo>
                  <a:lnTo>
                    <a:pt x="40" y="34"/>
                  </a:lnTo>
                  <a:lnTo>
                    <a:pt x="42" y="41"/>
                  </a:lnTo>
                  <a:lnTo>
                    <a:pt x="37" y="41"/>
                  </a:lnTo>
                  <a:lnTo>
                    <a:pt x="31" y="3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1" name="Freeform 147"/>
            <p:cNvSpPr>
              <a:spLocks/>
            </p:cNvSpPr>
            <p:nvPr/>
          </p:nvSpPr>
          <p:spPr bwMode="auto">
            <a:xfrm>
              <a:off x="4672013" y="3808413"/>
              <a:ext cx="88900" cy="188913"/>
            </a:xfrm>
            <a:custGeom>
              <a:avLst/>
              <a:gdLst/>
              <a:ahLst/>
              <a:cxnLst>
                <a:cxn ang="0">
                  <a:pos x="19" y="7"/>
                </a:cxn>
                <a:cxn ang="0">
                  <a:pos x="12" y="14"/>
                </a:cxn>
                <a:cxn ang="0">
                  <a:pos x="16" y="15"/>
                </a:cxn>
                <a:cxn ang="0">
                  <a:pos x="14" y="26"/>
                </a:cxn>
                <a:cxn ang="0">
                  <a:pos x="16" y="38"/>
                </a:cxn>
                <a:cxn ang="0">
                  <a:pos x="12" y="46"/>
                </a:cxn>
                <a:cxn ang="0">
                  <a:pos x="0" y="59"/>
                </a:cxn>
                <a:cxn ang="0">
                  <a:pos x="4" y="69"/>
                </a:cxn>
                <a:cxn ang="0">
                  <a:pos x="9" y="72"/>
                </a:cxn>
                <a:cxn ang="0">
                  <a:pos x="12" y="78"/>
                </a:cxn>
                <a:cxn ang="0">
                  <a:pos x="12" y="83"/>
                </a:cxn>
                <a:cxn ang="0">
                  <a:pos x="24" y="90"/>
                </a:cxn>
                <a:cxn ang="0">
                  <a:pos x="28" y="119"/>
                </a:cxn>
                <a:cxn ang="0">
                  <a:pos x="35" y="116"/>
                </a:cxn>
                <a:cxn ang="0">
                  <a:pos x="38" y="110"/>
                </a:cxn>
                <a:cxn ang="0">
                  <a:pos x="38" y="102"/>
                </a:cxn>
                <a:cxn ang="0">
                  <a:pos x="38" y="97"/>
                </a:cxn>
                <a:cxn ang="0">
                  <a:pos x="56" y="84"/>
                </a:cxn>
                <a:cxn ang="0">
                  <a:pos x="56" y="81"/>
                </a:cxn>
                <a:cxn ang="0">
                  <a:pos x="56" y="72"/>
                </a:cxn>
                <a:cxn ang="0">
                  <a:pos x="52" y="71"/>
                </a:cxn>
                <a:cxn ang="0">
                  <a:pos x="49" y="64"/>
                </a:cxn>
                <a:cxn ang="0">
                  <a:pos x="45" y="65"/>
                </a:cxn>
                <a:cxn ang="0">
                  <a:pos x="43" y="64"/>
                </a:cxn>
                <a:cxn ang="0">
                  <a:pos x="40" y="62"/>
                </a:cxn>
                <a:cxn ang="0">
                  <a:pos x="36" y="60"/>
                </a:cxn>
                <a:cxn ang="0">
                  <a:pos x="35" y="59"/>
                </a:cxn>
                <a:cxn ang="0">
                  <a:pos x="35" y="55"/>
                </a:cxn>
                <a:cxn ang="0">
                  <a:pos x="38" y="55"/>
                </a:cxn>
                <a:cxn ang="0">
                  <a:pos x="40" y="52"/>
                </a:cxn>
                <a:cxn ang="0">
                  <a:pos x="49" y="45"/>
                </a:cxn>
                <a:cxn ang="0">
                  <a:pos x="54" y="36"/>
                </a:cxn>
                <a:cxn ang="0">
                  <a:pos x="52" y="29"/>
                </a:cxn>
                <a:cxn ang="0">
                  <a:pos x="47" y="26"/>
                </a:cxn>
                <a:cxn ang="0">
                  <a:pos x="43" y="21"/>
                </a:cxn>
                <a:cxn ang="0">
                  <a:pos x="45" y="17"/>
                </a:cxn>
                <a:cxn ang="0">
                  <a:pos x="50" y="14"/>
                </a:cxn>
                <a:cxn ang="0">
                  <a:pos x="54" y="8"/>
                </a:cxn>
                <a:cxn ang="0">
                  <a:pos x="52" y="5"/>
                </a:cxn>
                <a:cxn ang="0">
                  <a:pos x="43" y="10"/>
                </a:cxn>
                <a:cxn ang="0">
                  <a:pos x="42" y="8"/>
                </a:cxn>
                <a:cxn ang="0">
                  <a:pos x="40" y="3"/>
                </a:cxn>
                <a:cxn ang="0">
                  <a:pos x="40" y="2"/>
                </a:cxn>
                <a:cxn ang="0">
                  <a:pos x="33" y="0"/>
                </a:cxn>
                <a:cxn ang="0">
                  <a:pos x="26" y="2"/>
                </a:cxn>
                <a:cxn ang="0">
                  <a:pos x="19" y="7"/>
                </a:cxn>
              </a:cxnLst>
              <a:rect l="0" t="0" r="r" b="b"/>
              <a:pathLst>
                <a:path w="56" h="119">
                  <a:moveTo>
                    <a:pt x="19" y="7"/>
                  </a:moveTo>
                  <a:lnTo>
                    <a:pt x="12" y="14"/>
                  </a:lnTo>
                  <a:lnTo>
                    <a:pt x="16" y="15"/>
                  </a:lnTo>
                  <a:lnTo>
                    <a:pt x="14" y="26"/>
                  </a:lnTo>
                  <a:lnTo>
                    <a:pt x="16" y="38"/>
                  </a:lnTo>
                  <a:lnTo>
                    <a:pt x="12" y="46"/>
                  </a:lnTo>
                  <a:lnTo>
                    <a:pt x="0" y="59"/>
                  </a:lnTo>
                  <a:lnTo>
                    <a:pt x="4" y="69"/>
                  </a:lnTo>
                  <a:lnTo>
                    <a:pt x="9" y="72"/>
                  </a:lnTo>
                  <a:lnTo>
                    <a:pt x="12" y="78"/>
                  </a:lnTo>
                  <a:lnTo>
                    <a:pt x="12" y="83"/>
                  </a:lnTo>
                  <a:lnTo>
                    <a:pt x="24" y="90"/>
                  </a:lnTo>
                  <a:lnTo>
                    <a:pt x="28" y="119"/>
                  </a:lnTo>
                  <a:lnTo>
                    <a:pt x="35" y="116"/>
                  </a:lnTo>
                  <a:lnTo>
                    <a:pt x="38" y="110"/>
                  </a:lnTo>
                  <a:lnTo>
                    <a:pt x="38" y="102"/>
                  </a:lnTo>
                  <a:lnTo>
                    <a:pt x="38" y="97"/>
                  </a:lnTo>
                  <a:lnTo>
                    <a:pt x="56" y="84"/>
                  </a:lnTo>
                  <a:lnTo>
                    <a:pt x="56" y="81"/>
                  </a:lnTo>
                  <a:lnTo>
                    <a:pt x="56" y="72"/>
                  </a:lnTo>
                  <a:lnTo>
                    <a:pt x="52" y="71"/>
                  </a:lnTo>
                  <a:lnTo>
                    <a:pt x="49" y="64"/>
                  </a:lnTo>
                  <a:lnTo>
                    <a:pt x="45" y="65"/>
                  </a:lnTo>
                  <a:lnTo>
                    <a:pt x="43" y="64"/>
                  </a:lnTo>
                  <a:lnTo>
                    <a:pt x="40" y="62"/>
                  </a:lnTo>
                  <a:lnTo>
                    <a:pt x="36" y="60"/>
                  </a:lnTo>
                  <a:lnTo>
                    <a:pt x="35" y="59"/>
                  </a:lnTo>
                  <a:lnTo>
                    <a:pt x="35" y="55"/>
                  </a:lnTo>
                  <a:lnTo>
                    <a:pt x="38" y="55"/>
                  </a:lnTo>
                  <a:lnTo>
                    <a:pt x="40" y="52"/>
                  </a:lnTo>
                  <a:lnTo>
                    <a:pt x="49" y="45"/>
                  </a:lnTo>
                  <a:lnTo>
                    <a:pt x="54" y="36"/>
                  </a:lnTo>
                  <a:lnTo>
                    <a:pt x="52" y="29"/>
                  </a:lnTo>
                  <a:lnTo>
                    <a:pt x="47" y="26"/>
                  </a:lnTo>
                  <a:lnTo>
                    <a:pt x="43" y="21"/>
                  </a:lnTo>
                  <a:lnTo>
                    <a:pt x="45" y="17"/>
                  </a:lnTo>
                  <a:lnTo>
                    <a:pt x="50" y="14"/>
                  </a:lnTo>
                  <a:lnTo>
                    <a:pt x="54" y="8"/>
                  </a:lnTo>
                  <a:lnTo>
                    <a:pt x="52" y="5"/>
                  </a:lnTo>
                  <a:lnTo>
                    <a:pt x="43" y="10"/>
                  </a:lnTo>
                  <a:lnTo>
                    <a:pt x="42" y="8"/>
                  </a:lnTo>
                  <a:lnTo>
                    <a:pt x="40" y="3"/>
                  </a:lnTo>
                  <a:lnTo>
                    <a:pt x="40" y="2"/>
                  </a:lnTo>
                  <a:lnTo>
                    <a:pt x="33" y="0"/>
                  </a:lnTo>
                  <a:lnTo>
                    <a:pt x="26" y="2"/>
                  </a:lnTo>
                  <a:lnTo>
                    <a:pt x="19"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2" name="Freeform 148"/>
            <p:cNvSpPr>
              <a:spLocks/>
            </p:cNvSpPr>
            <p:nvPr/>
          </p:nvSpPr>
          <p:spPr bwMode="auto">
            <a:xfrm>
              <a:off x="5322888" y="4295776"/>
              <a:ext cx="147638" cy="131763"/>
            </a:xfrm>
            <a:custGeom>
              <a:avLst/>
              <a:gdLst/>
              <a:ahLst/>
              <a:cxnLst>
                <a:cxn ang="0">
                  <a:pos x="27" y="0"/>
                </a:cxn>
                <a:cxn ang="0">
                  <a:pos x="26" y="6"/>
                </a:cxn>
                <a:cxn ang="0">
                  <a:pos x="15" y="11"/>
                </a:cxn>
                <a:cxn ang="0">
                  <a:pos x="12" y="14"/>
                </a:cxn>
                <a:cxn ang="0">
                  <a:pos x="8" y="14"/>
                </a:cxn>
                <a:cxn ang="0">
                  <a:pos x="0" y="47"/>
                </a:cxn>
                <a:cxn ang="0">
                  <a:pos x="2" y="56"/>
                </a:cxn>
                <a:cxn ang="0">
                  <a:pos x="7" y="56"/>
                </a:cxn>
                <a:cxn ang="0">
                  <a:pos x="8" y="54"/>
                </a:cxn>
                <a:cxn ang="0">
                  <a:pos x="10" y="54"/>
                </a:cxn>
                <a:cxn ang="0">
                  <a:pos x="14" y="59"/>
                </a:cxn>
                <a:cxn ang="0">
                  <a:pos x="19" y="47"/>
                </a:cxn>
                <a:cxn ang="0">
                  <a:pos x="24" y="50"/>
                </a:cxn>
                <a:cxn ang="0">
                  <a:pos x="27" y="54"/>
                </a:cxn>
                <a:cxn ang="0">
                  <a:pos x="33" y="52"/>
                </a:cxn>
                <a:cxn ang="0">
                  <a:pos x="34" y="50"/>
                </a:cxn>
                <a:cxn ang="0">
                  <a:pos x="38" y="54"/>
                </a:cxn>
                <a:cxn ang="0">
                  <a:pos x="41" y="52"/>
                </a:cxn>
                <a:cxn ang="0">
                  <a:pos x="46" y="54"/>
                </a:cxn>
                <a:cxn ang="0">
                  <a:pos x="52" y="54"/>
                </a:cxn>
                <a:cxn ang="0">
                  <a:pos x="60" y="57"/>
                </a:cxn>
                <a:cxn ang="0">
                  <a:pos x="65" y="66"/>
                </a:cxn>
                <a:cxn ang="0">
                  <a:pos x="74" y="71"/>
                </a:cxn>
                <a:cxn ang="0">
                  <a:pos x="76" y="76"/>
                </a:cxn>
                <a:cxn ang="0">
                  <a:pos x="83" y="83"/>
                </a:cxn>
                <a:cxn ang="0">
                  <a:pos x="93" y="76"/>
                </a:cxn>
                <a:cxn ang="0">
                  <a:pos x="85" y="71"/>
                </a:cxn>
                <a:cxn ang="0">
                  <a:pos x="81" y="66"/>
                </a:cxn>
                <a:cxn ang="0">
                  <a:pos x="79" y="64"/>
                </a:cxn>
                <a:cxn ang="0">
                  <a:pos x="78" y="61"/>
                </a:cxn>
                <a:cxn ang="0">
                  <a:pos x="74" y="61"/>
                </a:cxn>
                <a:cxn ang="0">
                  <a:pos x="67" y="52"/>
                </a:cxn>
                <a:cxn ang="0">
                  <a:pos x="60" y="49"/>
                </a:cxn>
                <a:cxn ang="0">
                  <a:pos x="57" y="45"/>
                </a:cxn>
                <a:cxn ang="0">
                  <a:pos x="53" y="45"/>
                </a:cxn>
                <a:cxn ang="0">
                  <a:pos x="50" y="42"/>
                </a:cxn>
                <a:cxn ang="0">
                  <a:pos x="50" y="40"/>
                </a:cxn>
                <a:cxn ang="0">
                  <a:pos x="48" y="38"/>
                </a:cxn>
                <a:cxn ang="0">
                  <a:pos x="46" y="38"/>
                </a:cxn>
                <a:cxn ang="0">
                  <a:pos x="48" y="44"/>
                </a:cxn>
                <a:cxn ang="0">
                  <a:pos x="45" y="42"/>
                </a:cxn>
                <a:cxn ang="0">
                  <a:pos x="45" y="37"/>
                </a:cxn>
                <a:cxn ang="0">
                  <a:pos x="41" y="37"/>
                </a:cxn>
                <a:cxn ang="0">
                  <a:pos x="38" y="30"/>
                </a:cxn>
                <a:cxn ang="0">
                  <a:pos x="33" y="7"/>
                </a:cxn>
                <a:cxn ang="0">
                  <a:pos x="27" y="0"/>
                </a:cxn>
              </a:cxnLst>
              <a:rect l="0" t="0" r="r" b="b"/>
              <a:pathLst>
                <a:path w="93" h="83">
                  <a:moveTo>
                    <a:pt x="27" y="0"/>
                  </a:moveTo>
                  <a:lnTo>
                    <a:pt x="26" y="6"/>
                  </a:lnTo>
                  <a:lnTo>
                    <a:pt x="15" y="11"/>
                  </a:lnTo>
                  <a:lnTo>
                    <a:pt x="12" y="14"/>
                  </a:lnTo>
                  <a:lnTo>
                    <a:pt x="8" y="14"/>
                  </a:lnTo>
                  <a:lnTo>
                    <a:pt x="0" y="47"/>
                  </a:lnTo>
                  <a:lnTo>
                    <a:pt x="2" y="56"/>
                  </a:lnTo>
                  <a:lnTo>
                    <a:pt x="7" y="56"/>
                  </a:lnTo>
                  <a:lnTo>
                    <a:pt x="8" y="54"/>
                  </a:lnTo>
                  <a:lnTo>
                    <a:pt x="10" y="54"/>
                  </a:lnTo>
                  <a:lnTo>
                    <a:pt x="14" y="59"/>
                  </a:lnTo>
                  <a:lnTo>
                    <a:pt x="19" y="47"/>
                  </a:lnTo>
                  <a:lnTo>
                    <a:pt x="24" y="50"/>
                  </a:lnTo>
                  <a:lnTo>
                    <a:pt x="27" y="54"/>
                  </a:lnTo>
                  <a:lnTo>
                    <a:pt x="33" y="52"/>
                  </a:lnTo>
                  <a:lnTo>
                    <a:pt x="34" y="50"/>
                  </a:lnTo>
                  <a:lnTo>
                    <a:pt x="38" y="54"/>
                  </a:lnTo>
                  <a:lnTo>
                    <a:pt x="41" y="52"/>
                  </a:lnTo>
                  <a:lnTo>
                    <a:pt x="46" y="54"/>
                  </a:lnTo>
                  <a:lnTo>
                    <a:pt x="52" y="54"/>
                  </a:lnTo>
                  <a:lnTo>
                    <a:pt x="60" y="57"/>
                  </a:lnTo>
                  <a:lnTo>
                    <a:pt x="65" y="66"/>
                  </a:lnTo>
                  <a:lnTo>
                    <a:pt x="74" y="71"/>
                  </a:lnTo>
                  <a:lnTo>
                    <a:pt x="76" y="76"/>
                  </a:lnTo>
                  <a:lnTo>
                    <a:pt x="83" y="83"/>
                  </a:lnTo>
                  <a:lnTo>
                    <a:pt x="93" y="76"/>
                  </a:lnTo>
                  <a:lnTo>
                    <a:pt x="85" y="71"/>
                  </a:lnTo>
                  <a:lnTo>
                    <a:pt x="81" y="66"/>
                  </a:lnTo>
                  <a:lnTo>
                    <a:pt x="79" y="64"/>
                  </a:lnTo>
                  <a:lnTo>
                    <a:pt x="78" y="61"/>
                  </a:lnTo>
                  <a:lnTo>
                    <a:pt x="74" y="61"/>
                  </a:lnTo>
                  <a:lnTo>
                    <a:pt x="67" y="52"/>
                  </a:lnTo>
                  <a:lnTo>
                    <a:pt x="60" y="49"/>
                  </a:lnTo>
                  <a:lnTo>
                    <a:pt x="57" y="45"/>
                  </a:lnTo>
                  <a:lnTo>
                    <a:pt x="53" y="45"/>
                  </a:lnTo>
                  <a:lnTo>
                    <a:pt x="50" y="42"/>
                  </a:lnTo>
                  <a:lnTo>
                    <a:pt x="50" y="40"/>
                  </a:lnTo>
                  <a:lnTo>
                    <a:pt x="48" y="38"/>
                  </a:lnTo>
                  <a:lnTo>
                    <a:pt x="46" y="38"/>
                  </a:lnTo>
                  <a:lnTo>
                    <a:pt x="48" y="44"/>
                  </a:lnTo>
                  <a:lnTo>
                    <a:pt x="45" y="42"/>
                  </a:lnTo>
                  <a:lnTo>
                    <a:pt x="45" y="37"/>
                  </a:lnTo>
                  <a:lnTo>
                    <a:pt x="41" y="37"/>
                  </a:lnTo>
                  <a:lnTo>
                    <a:pt x="38" y="30"/>
                  </a:lnTo>
                  <a:lnTo>
                    <a:pt x="33" y="7"/>
                  </a:lnTo>
                  <a:lnTo>
                    <a:pt x="2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3" name="Freeform 149"/>
            <p:cNvSpPr>
              <a:spLocks/>
            </p:cNvSpPr>
            <p:nvPr/>
          </p:nvSpPr>
          <p:spPr bwMode="auto">
            <a:xfrm>
              <a:off x="5443538" y="4416426"/>
              <a:ext cx="33338" cy="44450"/>
            </a:xfrm>
            <a:custGeom>
              <a:avLst/>
              <a:gdLst/>
              <a:ahLst/>
              <a:cxnLst>
                <a:cxn ang="0">
                  <a:pos x="17" y="0"/>
                </a:cxn>
                <a:cxn ang="0">
                  <a:pos x="7" y="7"/>
                </a:cxn>
                <a:cxn ang="0">
                  <a:pos x="5" y="7"/>
                </a:cxn>
                <a:cxn ang="0">
                  <a:pos x="3" y="16"/>
                </a:cxn>
                <a:cxn ang="0">
                  <a:pos x="0" y="23"/>
                </a:cxn>
                <a:cxn ang="0">
                  <a:pos x="2" y="28"/>
                </a:cxn>
                <a:cxn ang="0">
                  <a:pos x="9" y="28"/>
                </a:cxn>
                <a:cxn ang="0">
                  <a:pos x="12" y="25"/>
                </a:cxn>
                <a:cxn ang="0">
                  <a:pos x="15" y="28"/>
                </a:cxn>
                <a:cxn ang="0">
                  <a:pos x="21" y="19"/>
                </a:cxn>
                <a:cxn ang="0">
                  <a:pos x="19" y="18"/>
                </a:cxn>
                <a:cxn ang="0">
                  <a:pos x="12" y="19"/>
                </a:cxn>
                <a:cxn ang="0">
                  <a:pos x="10" y="19"/>
                </a:cxn>
                <a:cxn ang="0">
                  <a:pos x="12" y="19"/>
                </a:cxn>
                <a:cxn ang="0">
                  <a:pos x="14" y="16"/>
                </a:cxn>
                <a:cxn ang="0">
                  <a:pos x="21" y="12"/>
                </a:cxn>
                <a:cxn ang="0">
                  <a:pos x="21" y="7"/>
                </a:cxn>
                <a:cxn ang="0">
                  <a:pos x="17" y="0"/>
                </a:cxn>
              </a:cxnLst>
              <a:rect l="0" t="0" r="r" b="b"/>
              <a:pathLst>
                <a:path w="21" h="28">
                  <a:moveTo>
                    <a:pt x="17" y="0"/>
                  </a:moveTo>
                  <a:lnTo>
                    <a:pt x="7" y="7"/>
                  </a:lnTo>
                  <a:lnTo>
                    <a:pt x="5" y="7"/>
                  </a:lnTo>
                  <a:lnTo>
                    <a:pt x="3" y="16"/>
                  </a:lnTo>
                  <a:lnTo>
                    <a:pt x="0" y="23"/>
                  </a:lnTo>
                  <a:lnTo>
                    <a:pt x="2" y="28"/>
                  </a:lnTo>
                  <a:lnTo>
                    <a:pt x="9" y="28"/>
                  </a:lnTo>
                  <a:lnTo>
                    <a:pt x="12" y="25"/>
                  </a:lnTo>
                  <a:lnTo>
                    <a:pt x="15" y="28"/>
                  </a:lnTo>
                  <a:lnTo>
                    <a:pt x="21" y="19"/>
                  </a:lnTo>
                  <a:lnTo>
                    <a:pt x="19" y="18"/>
                  </a:lnTo>
                  <a:lnTo>
                    <a:pt x="12" y="19"/>
                  </a:lnTo>
                  <a:lnTo>
                    <a:pt x="10" y="19"/>
                  </a:lnTo>
                  <a:lnTo>
                    <a:pt x="12" y="19"/>
                  </a:lnTo>
                  <a:lnTo>
                    <a:pt x="14" y="16"/>
                  </a:lnTo>
                  <a:lnTo>
                    <a:pt x="21" y="12"/>
                  </a:lnTo>
                  <a:lnTo>
                    <a:pt x="21" y="7"/>
                  </a:lnTo>
                  <a:lnTo>
                    <a:pt x="1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4" name="Freeform 150"/>
            <p:cNvSpPr>
              <a:spLocks/>
            </p:cNvSpPr>
            <p:nvPr/>
          </p:nvSpPr>
          <p:spPr bwMode="auto">
            <a:xfrm>
              <a:off x="5157788" y="4727576"/>
              <a:ext cx="41275" cy="38100"/>
            </a:xfrm>
            <a:custGeom>
              <a:avLst/>
              <a:gdLst/>
              <a:ahLst/>
              <a:cxnLst>
                <a:cxn ang="0">
                  <a:pos x="21" y="0"/>
                </a:cxn>
                <a:cxn ang="0">
                  <a:pos x="17" y="0"/>
                </a:cxn>
                <a:cxn ang="0">
                  <a:pos x="14" y="3"/>
                </a:cxn>
                <a:cxn ang="0">
                  <a:pos x="9" y="3"/>
                </a:cxn>
                <a:cxn ang="0">
                  <a:pos x="4" y="12"/>
                </a:cxn>
                <a:cxn ang="0">
                  <a:pos x="0" y="19"/>
                </a:cxn>
                <a:cxn ang="0">
                  <a:pos x="2" y="22"/>
                </a:cxn>
                <a:cxn ang="0">
                  <a:pos x="4" y="19"/>
                </a:cxn>
                <a:cxn ang="0">
                  <a:pos x="5" y="20"/>
                </a:cxn>
                <a:cxn ang="0">
                  <a:pos x="7" y="24"/>
                </a:cxn>
                <a:cxn ang="0">
                  <a:pos x="12" y="22"/>
                </a:cxn>
                <a:cxn ang="0">
                  <a:pos x="14" y="19"/>
                </a:cxn>
                <a:cxn ang="0">
                  <a:pos x="21" y="17"/>
                </a:cxn>
                <a:cxn ang="0">
                  <a:pos x="23" y="19"/>
                </a:cxn>
                <a:cxn ang="0">
                  <a:pos x="26" y="12"/>
                </a:cxn>
                <a:cxn ang="0">
                  <a:pos x="21" y="0"/>
                </a:cxn>
              </a:cxnLst>
              <a:rect l="0" t="0" r="r" b="b"/>
              <a:pathLst>
                <a:path w="26" h="24">
                  <a:moveTo>
                    <a:pt x="21" y="0"/>
                  </a:moveTo>
                  <a:lnTo>
                    <a:pt x="17" y="0"/>
                  </a:lnTo>
                  <a:lnTo>
                    <a:pt x="14" y="3"/>
                  </a:lnTo>
                  <a:lnTo>
                    <a:pt x="9" y="3"/>
                  </a:lnTo>
                  <a:lnTo>
                    <a:pt x="4" y="12"/>
                  </a:lnTo>
                  <a:lnTo>
                    <a:pt x="0" y="19"/>
                  </a:lnTo>
                  <a:lnTo>
                    <a:pt x="2" y="22"/>
                  </a:lnTo>
                  <a:lnTo>
                    <a:pt x="4" y="19"/>
                  </a:lnTo>
                  <a:lnTo>
                    <a:pt x="5" y="20"/>
                  </a:lnTo>
                  <a:lnTo>
                    <a:pt x="7" y="24"/>
                  </a:lnTo>
                  <a:lnTo>
                    <a:pt x="12" y="22"/>
                  </a:lnTo>
                  <a:lnTo>
                    <a:pt x="14" y="19"/>
                  </a:lnTo>
                  <a:lnTo>
                    <a:pt x="21" y="17"/>
                  </a:lnTo>
                  <a:lnTo>
                    <a:pt x="23" y="19"/>
                  </a:lnTo>
                  <a:lnTo>
                    <a:pt x="26" y="12"/>
                  </a:lnTo>
                  <a:lnTo>
                    <a:pt x="2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5" name="Freeform 151"/>
            <p:cNvSpPr>
              <a:spLocks/>
            </p:cNvSpPr>
            <p:nvPr/>
          </p:nvSpPr>
          <p:spPr bwMode="auto">
            <a:xfrm>
              <a:off x="4830763" y="4456113"/>
              <a:ext cx="293688" cy="185738"/>
            </a:xfrm>
            <a:custGeom>
              <a:avLst/>
              <a:gdLst/>
              <a:ahLst/>
              <a:cxnLst>
                <a:cxn ang="0">
                  <a:pos x="177" y="83"/>
                </a:cxn>
                <a:cxn ang="0">
                  <a:pos x="172" y="84"/>
                </a:cxn>
                <a:cxn ang="0">
                  <a:pos x="166" y="83"/>
                </a:cxn>
                <a:cxn ang="0">
                  <a:pos x="153" y="83"/>
                </a:cxn>
                <a:cxn ang="0">
                  <a:pos x="146" y="88"/>
                </a:cxn>
                <a:cxn ang="0">
                  <a:pos x="127" y="91"/>
                </a:cxn>
                <a:cxn ang="0">
                  <a:pos x="115" y="91"/>
                </a:cxn>
                <a:cxn ang="0">
                  <a:pos x="113" y="96"/>
                </a:cxn>
                <a:cxn ang="0">
                  <a:pos x="90" y="91"/>
                </a:cxn>
                <a:cxn ang="0">
                  <a:pos x="87" y="93"/>
                </a:cxn>
                <a:cxn ang="0">
                  <a:pos x="71" y="83"/>
                </a:cxn>
                <a:cxn ang="0">
                  <a:pos x="63" y="103"/>
                </a:cxn>
                <a:cxn ang="0">
                  <a:pos x="49" y="108"/>
                </a:cxn>
                <a:cxn ang="0">
                  <a:pos x="35" y="105"/>
                </a:cxn>
                <a:cxn ang="0">
                  <a:pos x="23" y="115"/>
                </a:cxn>
                <a:cxn ang="0">
                  <a:pos x="13" y="108"/>
                </a:cxn>
                <a:cxn ang="0">
                  <a:pos x="0" y="72"/>
                </a:cxn>
                <a:cxn ang="0">
                  <a:pos x="13" y="51"/>
                </a:cxn>
                <a:cxn ang="0">
                  <a:pos x="28" y="48"/>
                </a:cxn>
                <a:cxn ang="0">
                  <a:pos x="35" y="50"/>
                </a:cxn>
                <a:cxn ang="0">
                  <a:pos x="59" y="43"/>
                </a:cxn>
                <a:cxn ang="0">
                  <a:pos x="63" y="32"/>
                </a:cxn>
                <a:cxn ang="0">
                  <a:pos x="85" y="27"/>
                </a:cxn>
                <a:cxn ang="0">
                  <a:pos x="92" y="22"/>
                </a:cxn>
                <a:cxn ang="0">
                  <a:pos x="102" y="12"/>
                </a:cxn>
                <a:cxn ang="0">
                  <a:pos x="106" y="3"/>
                </a:cxn>
                <a:cxn ang="0">
                  <a:pos x="128" y="15"/>
                </a:cxn>
                <a:cxn ang="0">
                  <a:pos x="128" y="31"/>
                </a:cxn>
                <a:cxn ang="0">
                  <a:pos x="137" y="34"/>
                </a:cxn>
                <a:cxn ang="0">
                  <a:pos x="146" y="39"/>
                </a:cxn>
                <a:cxn ang="0">
                  <a:pos x="153" y="50"/>
                </a:cxn>
                <a:cxn ang="0">
                  <a:pos x="172" y="70"/>
                </a:cxn>
                <a:cxn ang="0">
                  <a:pos x="185" y="83"/>
                </a:cxn>
              </a:cxnLst>
              <a:rect l="0" t="0" r="r" b="b"/>
              <a:pathLst>
                <a:path w="185" h="117">
                  <a:moveTo>
                    <a:pt x="185" y="83"/>
                  </a:moveTo>
                  <a:lnTo>
                    <a:pt x="177" y="83"/>
                  </a:lnTo>
                  <a:lnTo>
                    <a:pt x="175" y="86"/>
                  </a:lnTo>
                  <a:lnTo>
                    <a:pt x="172" y="84"/>
                  </a:lnTo>
                  <a:lnTo>
                    <a:pt x="172" y="86"/>
                  </a:lnTo>
                  <a:lnTo>
                    <a:pt x="166" y="83"/>
                  </a:lnTo>
                  <a:lnTo>
                    <a:pt x="158" y="84"/>
                  </a:lnTo>
                  <a:lnTo>
                    <a:pt x="153" y="83"/>
                  </a:lnTo>
                  <a:lnTo>
                    <a:pt x="151" y="86"/>
                  </a:lnTo>
                  <a:lnTo>
                    <a:pt x="146" y="88"/>
                  </a:lnTo>
                  <a:lnTo>
                    <a:pt x="142" y="84"/>
                  </a:lnTo>
                  <a:lnTo>
                    <a:pt x="127" y="91"/>
                  </a:lnTo>
                  <a:lnTo>
                    <a:pt x="118" y="88"/>
                  </a:lnTo>
                  <a:lnTo>
                    <a:pt x="115" y="91"/>
                  </a:lnTo>
                  <a:lnTo>
                    <a:pt x="115" y="95"/>
                  </a:lnTo>
                  <a:lnTo>
                    <a:pt x="113" y="96"/>
                  </a:lnTo>
                  <a:lnTo>
                    <a:pt x="101" y="96"/>
                  </a:lnTo>
                  <a:lnTo>
                    <a:pt x="90" y="91"/>
                  </a:lnTo>
                  <a:lnTo>
                    <a:pt x="89" y="93"/>
                  </a:lnTo>
                  <a:lnTo>
                    <a:pt x="87" y="93"/>
                  </a:lnTo>
                  <a:lnTo>
                    <a:pt x="78" y="84"/>
                  </a:lnTo>
                  <a:lnTo>
                    <a:pt x="71" y="83"/>
                  </a:lnTo>
                  <a:lnTo>
                    <a:pt x="63" y="93"/>
                  </a:lnTo>
                  <a:lnTo>
                    <a:pt x="63" y="103"/>
                  </a:lnTo>
                  <a:lnTo>
                    <a:pt x="59" y="105"/>
                  </a:lnTo>
                  <a:lnTo>
                    <a:pt x="49" y="108"/>
                  </a:lnTo>
                  <a:lnTo>
                    <a:pt x="40" y="105"/>
                  </a:lnTo>
                  <a:lnTo>
                    <a:pt x="35" y="105"/>
                  </a:lnTo>
                  <a:lnTo>
                    <a:pt x="30" y="108"/>
                  </a:lnTo>
                  <a:lnTo>
                    <a:pt x="23" y="115"/>
                  </a:lnTo>
                  <a:lnTo>
                    <a:pt x="21" y="117"/>
                  </a:lnTo>
                  <a:lnTo>
                    <a:pt x="13" y="108"/>
                  </a:lnTo>
                  <a:lnTo>
                    <a:pt x="0" y="88"/>
                  </a:lnTo>
                  <a:lnTo>
                    <a:pt x="0" y="72"/>
                  </a:lnTo>
                  <a:lnTo>
                    <a:pt x="6" y="67"/>
                  </a:lnTo>
                  <a:lnTo>
                    <a:pt x="13" y="51"/>
                  </a:lnTo>
                  <a:lnTo>
                    <a:pt x="21" y="51"/>
                  </a:lnTo>
                  <a:lnTo>
                    <a:pt x="28" y="48"/>
                  </a:lnTo>
                  <a:lnTo>
                    <a:pt x="30" y="46"/>
                  </a:lnTo>
                  <a:lnTo>
                    <a:pt x="35" y="50"/>
                  </a:lnTo>
                  <a:lnTo>
                    <a:pt x="47" y="45"/>
                  </a:lnTo>
                  <a:lnTo>
                    <a:pt x="59" y="43"/>
                  </a:lnTo>
                  <a:lnTo>
                    <a:pt x="66" y="36"/>
                  </a:lnTo>
                  <a:lnTo>
                    <a:pt x="63" y="32"/>
                  </a:lnTo>
                  <a:lnTo>
                    <a:pt x="64" y="31"/>
                  </a:lnTo>
                  <a:lnTo>
                    <a:pt x="85" y="27"/>
                  </a:lnTo>
                  <a:lnTo>
                    <a:pt x="87" y="24"/>
                  </a:lnTo>
                  <a:lnTo>
                    <a:pt x="92" y="22"/>
                  </a:lnTo>
                  <a:lnTo>
                    <a:pt x="94" y="19"/>
                  </a:lnTo>
                  <a:lnTo>
                    <a:pt x="102" y="12"/>
                  </a:lnTo>
                  <a:lnTo>
                    <a:pt x="102" y="7"/>
                  </a:lnTo>
                  <a:lnTo>
                    <a:pt x="106" y="3"/>
                  </a:lnTo>
                  <a:lnTo>
                    <a:pt x="116" y="0"/>
                  </a:lnTo>
                  <a:lnTo>
                    <a:pt x="128" y="15"/>
                  </a:lnTo>
                  <a:lnTo>
                    <a:pt x="128" y="19"/>
                  </a:lnTo>
                  <a:lnTo>
                    <a:pt x="128" y="31"/>
                  </a:lnTo>
                  <a:lnTo>
                    <a:pt x="130" y="32"/>
                  </a:lnTo>
                  <a:lnTo>
                    <a:pt x="137" y="34"/>
                  </a:lnTo>
                  <a:lnTo>
                    <a:pt x="139" y="38"/>
                  </a:lnTo>
                  <a:lnTo>
                    <a:pt x="146" y="39"/>
                  </a:lnTo>
                  <a:lnTo>
                    <a:pt x="151" y="43"/>
                  </a:lnTo>
                  <a:lnTo>
                    <a:pt x="153" y="50"/>
                  </a:lnTo>
                  <a:lnTo>
                    <a:pt x="166" y="60"/>
                  </a:lnTo>
                  <a:lnTo>
                    <a:pt x="172" y="70"/>
                  </a:lnTo>
                  <a:lnTo>
                    <a:pt x="182" y="76"/>
                  </a:lnTo>
                  <a:lnTo>
                    <a:pt x="185" y="8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6" name="Freeform 152"/>
            <p:cNvSpPr>
              <a:spLocks/>
            </p:cNvSpPr>
            <p:nvPr/>
          </p:nvSpPr>
          <p:spPr bwMode="auto">
            <a:xfrm>
              <a:off x="4776788" y="4800601"/>
              <a:ext cx="22225" cy="33338"/>
            </a:xfrm>
            <a:custGeom>
              <a:avLst/>
              <a:gdLst/>
              <a:ahLst/>
              <a:cxnLst>
                <a:cxn ang="0">
                  <a:pos x="3" y="21"/>
                </a:cxn>
                <a:cxn ang="0">
                  <a:pos x="2" y="19"/>
                </a:cxn>
                <a:cxn ang="0">
                  <a:pos x="0" y="11"/>
                </a:cxn>
                <a:cxn ang="0">
                  <a:pos x="0" y="11"/>
                </a:cxn>
                <a:cxn ang="0">
                  <a:pos x="5" y="5"/>
                </a:cxn>
                <a:cxn ang="0">
                  <a:pos x="7" y="2"/>
                </a:cxn>
                <a:cxn ang="0">
                  <a:pos x="10" y="0"/>
                </a:cxn>
                <a:cxn ang="0">
                  <a:pos x="12" y="2"/>
                </a:cxn>
                <a:cxn ang="0">
                  <a:pos x="14" y="5"/>
                </a:cxn>
                <a:cxn ang="0">
                  <a:pos x="9" y="9"/>
                </a:cxn>
                <a:cxn ang="0">
                  <a:pos x="7" y="19"/>
                </a:cxn>
                <a:cxn ang="0">
                  <a:pos x="3" y="21"/>
                </a:cxn>
              </a:cxnLst>
              <a:rect l="0" t="0" r="r" b="b"/>
              <a:pathLst>
                <a:path w="14" h="21">
                  <a:moveTo>
                    <a:pt x="3" y="21"/>
                  </a:moveTo>
                  <a:lnTo>
                    <a:pt x="2" y="19"/>
                  </a:lnTo>
                  <a:lnTo>
                    <a:pt x="0" y="11"/>
                  </a:lnTo>
                  <a:lnTo>
                    <a:pt x="0" y="11"/>
                  </a:lnTo>
                  <a:lnTo>
                    <a:pt x="5" y="5"/>
                  </a:lnTo>
                  <a:lnTo>
                    <a:pt x="7" y="2"/>
                  </a:lnTo>
                  <a:lnTo>
                    <a:pt x="10" y="0"/>
                  </a:lnTo>
                  <a:lnTo>
                    <a:pt x="12" y="2"/>
                  </a:lnTo>
                  <a:lnTo>
                    <a:pt x="14" y="5"/>
                  </a:lnTo>
                  <a:lnTo>
                    <a:pt x="9" y="9"/>
                  </a:lnTo>
                  <a:lnTo>
                    <a:pt x="7" y="19"/>
                  </a:lnTo>
                  <a:lnTo>
                    <a:pt x="3" y="2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7" name="Freeform 153"/>
            <p:cNvSpPr>
              <a:spLocks/>
            </p:cNvSpPr>
            <p:nvPr/>
          </p:nvSpPr>
          <p:spPr bwMode="auto">
            <a:xfrm>
              <a:off x="4754563" y="4622801"/>
              <a:ext cx="169863" cy="195263"/>
            </a:xfrm>
            <a:custGeom>
              <a:avLst/>
              <a:gdLst/>
              <a:ahLst/>
              <a:cxnLst>
                <a:cxn ang="0">
                  <a:pos x="107" y="0"/>
                </a:cxn>
                <a:cxn ang="0">
                  <a:pos x="97" y="3"/>
                </a:cxn>
                <a:cxn ang="0">
                  <a:pos x="88" y="0"/>
                </a:cxn>
                <a:cxn ang="0">
                  <a:pos x="83" y="0"/>
                </a:cxn>
                <a:cxn ang="0">
                  <a:pos x="78" y="3"/>
                </a:cxn>
                <a:cxn ang="0">
                  <a:pos x="71" y="10"/>
                </a:cxn>
                <a:cxn ang="0">
                  <a:pos x="71" y="24"/>
                </a:cxn>
                <a:cxn ang="0">
                  <a:pos x="69" y="28"/>
                </a:cxn>
                <a:cxn ang="0">
                  <a:pos x="62" y="24"/>
                </a:cxn>
                <a:cxn ang="0">
                  <a:pos x="50" y="21"/>
                </a:cxn>
                <a:cxn ang="0">
                  <a:pos x="31" y="21"/>
                </a:cxn>
                <a:cxn ang="0">
                  <a:pos x="29" y="24"/>
                </a:cxn>
                <a:cxn ang="0">
                  <a:pos x="29" y="35"/>
                </a:cxn>
                <a:cxn ang="0">
                  <a:pos x="31" y="35"/>
                </a:cxn>
                <a:cxn ang="0">
                  <a:pos x="36" y="29"/>
                </a:cxn>
                <a:cxn ang="0">
                  <a:pos x="43" y="31"/>
                </a:cxn>
                <a:cxn ang="0">
                  <a:pos x="45" y="35"/>
                </a:cxn>
                <a:cxn ang="0">
                  <a:pos x="47" y="40"/>
                </a:cxn>
                <a:cxn ang="0">
                  <a:pos x="42" y="47"/>
                </a:cxn>
                <a:cxn ang="0">
                  <a:pos x="42" y="52"/>
                </a:cxn>
                <a:cxn ang="0">
                  <a:pos x="45" y="62"/>
                </a:cxn>
                <a:cxn ang="0">
                  <a:pos x="42" y="83"/>
                </a:cxn>
                <a:cxn ang="0">
                  <a:pos x="38" y="85"/>
                </a:cxn>
                <a:cxn ang="0">
                  <a:pos x="33" y="81"/>
                </a:cxn>
                <a:cxn ang="0">
                  <a:pos x="26" y="81"/>
                </a:cxn>
                <a:cxn ang="0">
                  <a:pos x="23" y="78"/>
                </a:cxn>
                <a:cxn ang="0">
                  <a:pos x="17" y="83"/>
                </a:cxn>
                <a:cxn ang="0">
                  <a:pos x="9" y="86"/>
                </a:cxn>
                <a:cxn ang="0">
                  <a:pos x="7" y="92"/>
                </a:cxn>
                <a:cxn ang="0">
                  <a:pos x="9" y="98"/>
                </a:cxn>
                <a:cxn ang="0">
                  <a:pos x="9" y="100"/>
                </a:cxn>
                <a:cxn ang="0">
                  <a:pos x="2" y="100"/>
                </a:cxn>
                <a:cxn ang="0">
                  <a:pos x="0" y="107"/>
                </a:cxn>
                <a:cxn ang="0">
                  <a:pos x="4" y="109"/>
                </a:cxn>
                <a:cxn ang="0">
                  <a:pos x="9" y="114"/>
                </a:cxn>
                <a:cxn ang="0">
                  <a:pos x="14" y="123"/>
                </a:cxn>
                <a:cxn ang="0">
                  <a:pos x="19" y="117"/>
                </a:cxn>
                <a:cxn ang="0">
                  <a:pos x="21" y="114"/>
                </a:cxn>
                <a:cxn ang="0">
                  <a:pos x="24" y="112"/>
                </a:cxn>
                <a:cxn ang="0">
                  <a:pos x="26" y="114"/>
                </a:cxn>
                <a:cxn ang="0">
                  <a:pos x="28" y="117"/>
                </a:cxn>
                <a:cxn ang="0">
                  <a:pos x="31" y="119"/>
                </a:cxn>
                <a:cxn ang="0">
                  <a:pos x="35" y="119"/>
                </a:cxn>
                <a:cxn ang="0">
                  <a:pos x="38" y="114"/>
                </a:cxn>
                <a:cxn ang="0">
                  <a:pos x="45" y="112"/>
                </a:cxn>
                <a:cxn ang="0">
                  <a:pos x="47" y="117"/>
                </a:cxn>
                <a:cxn ang="0">
                  <a:pos x="48" y="119"/>
                </a:cxn>
                <a:cxn ang="0">
                  <a:pos x="54" y="117"/>
                </a:cxn>
                <a:cxn ang="0">
                  <a:pos x="67" y="105"/>
                </a:cxn>
                <a:cxn ang="0">
                  <a:pos x="73" y="97"/>
                </a:cxn>
                <a:cxn ang="0">
                  <a:pos x="73" y="86"/>
                </a:cxn>
                <a:cxn ang="0">
                  <a:pos x="74" y="79"/>
                </a:cxn>
                <a:cxn ang="0">
                  <a:pos x="81" y="71"/>
                </a:cxn>
                <a:cxn ang="0">
                  <a:pos x="93" y="60"/>
                </a:cxn>
                <a:cxn ang="0">
                  <a:pos x="99" y="24"/>
                </a:cxn>
                <a:cxn ang="0">
                  <a:pos x="105" y="9"/>
                </a:cxn>
                <a:cxn ang="0">
                  <a:pos x="107" y="0"/>
                </a:cxn>
              </a:cxnLst>
              <a:rect l="0" t="0" r="r" b="b"/>
              <a:pathLst>
                <a:path w="107" h="123">
                  <a:moveTo>
                    <a:pt x="107" y="0"/>
                  </a:moveTo>
                  <a:lnTo>
                    <a:pt x="97" y="3"/>
                  </a:lnTo>
                  <a:lnTo>
                    <a:pt x="88" y="0"/>
                  </a:lnTo>
                  <a:lnTo>
                    <a:pt x="83" y="0"/>
                  </a:lnTo>
                  <a:lnTo>
                    <a:pt x="78" y="3"/>
                  </a:lnTo>
                  <a:lnTo>
                    <a:pt x="71" y="10"/>
                  </a:lnTo>
                  <a:lnTo>
                    <a:pt x="71" y="24"/>
                  </a:lnTo>
                  <a:lnTo>
                    <a:pt x="69" y="28"/>
                  </a:lnTo>
                  <a:lnTo>
                    <a:pt x="62" y="24"/>
                  </a:lnTo>
                  <a:lnTo>
                    <a:pt x="50" y="21"/>
                  </a:lnTo>
                  <a:lnTo>
                    <a:pt x="31" y="21"/>
                  </a:lnTo>
                  <a:lnTo>
                    <a:pt x="29" y="24"/>
                  </a:lnTo>
                  <a:lnTo>
                    <a:pt x="29" y="35"/>
                  </a:lnTo>
                  <a:lnTo>
                    <a:pt x="31" y="35"/>
                  </a:lnTo>
                  <a:lnTo>
                    <a:pt x="36" y="29"/>
                  </a:lnTo>
                  <a:lnTo>
                    <a:pt x="43" y="31"/>
                  </a:lnTo>
                  <a:lnTo>
                    <a:pt x="45" y="35"/>
                  </a:lnTo>
                  <a:lnTo>
                    <a:pt x="47" y="40"/>
                  </a:lnTo>
                  <a:lnTo>
                    <a:pt x="42" y="47"/>
                  </a:lnTo>
                  <a:lnTo>
                    <a:pt x="42" y="52"/>
                  </a:lnTo>
                  <a:lnTo>
                    <a:pt x="45" y="62"/>
                  </a:lnTo>
                  <a:lnTo>
                    <a:pt x="42" y="83"/>
                  </a:lnTo>
                  <a:lnTo>
                    <a:pt x="38" y="85"/>
                  </a:lnTo>
                  <a:lnTo>
                    <a:pt x="33" y="81"/>
                  </a:lnTo>
                  <a:lnTo>
                    <a:pt x="26" y="81"/>
                  </a:lnTo>
                  <a:lnTo>
                    <a:pt x="23" y="78"/>
                  </a:lnTo>
                  <a:lnTo>
                    <a:pt x="17" y="83"/>
                  </a:lnTo>
                  <a:lnTo>
                    <a:pt x="9" y="86"/>
                  </a:lnTo>
                  <a:lnTo>
                    <a:pt x="7" y="92"/>
                  </a:lnTo>
                  <a:lnTo>
                    <a:pt x="9" y="98"/>
                  </a:lnTo>
                  <a:lnTo>
                    <a:pt x="9" y="100"/>
                  </a:lnTo>
                  <a:lnTo>
                    <a:pt x="2" y="100"/>
                  </a:lnTo>
                  <a:lnTo>
                    <a:pt x="0" y="107"/>
                  </a:lnTo>
                  <a:lnTo>
                    <a:pt x="4" y="109"/>
                  </a:lnTo>
                  <a:lnTo>
                    <a:pt x="9" y="114"/>
                  </a:lnTo>
                  <a:lnTo>
                    <a:pt x="14" y="123"/>
                  </a:lnTo>
                  <a:lnTo>
                    <a:pt x="19" y="117"/>
                  </a:lnTo>
                  <a:lnTo>
                    <a:pt x="21" y="114"/>
                  </a:lnTo>
                  <a:lnTo>
                    <a:pt x="24" y="112"/>
                  </a:lnTo>
                  <a:lnTo>
                    <a:pt x="26" y="114"/>
                  </a:lnTo>
                  <a:lnTo>
                    <a:pt x="28" y="117"/>
                  </a:lnTo>
                  <a:lnTo>
                    <a:pt x="31" y="119"/>
                  </a:lnTo>
                  <a:lnTo>
                    <a:pt x="35" y="119"/>
                  </a:lnTo>
                  <a:lnTo>
                    <a:pt x="38" y="114"/>
                  </a:lnTo>
                  <a:lnTo>
                    <a:pt x="45" y="112"/>
                  </a:lnTo>
                  <a:lnTo>
                    <a:pt x="47" y="117"/>
                  </a:lnTo>
                  <a:lnTo>
                    <a:pt x="48" y="119"/>
                  </a:lnTo>
                  <a:lnTo>
                    <a:pt x="54" y="117"/>
                  </a:lnTo>
                  <a:lnTo>
                    <a:pt x="67" y="105"/>
                  </a:lnTo>
                  <a:lnTo>
                    <a:pt x="73" y="97"/>
                  </a:lnTo>
                  <a:lnTo>
                    <a:pt x="73" y="86"/>
                  </a:lnTo>
                  <a:lnTo>
                    <a:pt x="74" y="79"/>
                  </a:lnTo>
                  <a:lnTo>
                    <a:pt x="81" y="71"/>
                  </a:lnTo>
                  <a:lnTo>
                    <a:pt x="93" y="60"/>
                  </a:lnTo>
                  <a:lnTo>
                    <a:pt x="99" y="24"/>
                  </a:lnTo>
                  <a:lnTo>
                    <a:pt x="105" y="9"/>
                  </a:lnTo>
                  <a:lnTo>
                    <a:pt x="10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8" name="Freeform 154"/>
            <p:cNvSpPr>
              <a:spLocks/>
            </p:cNvSpPr>
            <p:nvPr/>
          </p:nvSpPr>
          <p:spPr bwMode="auto">
            <a:xfrm>
              <a:off x="5160963" y="4754563"/>
              <a:ext cx="34925" cy="46038"/>
            </a:xfrm>
            <a:custGeom>
              <a:avLst/>
              <a:gdLst/>
              <a:ahLst/>
              <a:cxnLst>
                <a:cxn ang="0">
                  <a:pos x="5" y="29"/>
                </a:cxn>
                <a:cxn ang="0">
                  <a:pos x="2" y="22"/>
                </a:cxn>
                <a:cxn ang="0">
                  <a:pos x="2" y="15"/>
                </a:cxn>
                <a:cxn ang="0">
                  <a:pos x="2" y="9"/>
                </a:cxn>
                <a:cxn ang="0">
                  <a:pos x="0" y="5"/>
                </a:cxn>
                <a:cxn ang="0">
                  <a:pos x="2" y="2"/>
                </a:cxn>
                <a:cxn ang="0">
                  <a:pos x="3" y="3"/>
                </a:cxn>
                <a:cxn ang="0">
                  <a:pos x="5" y="7"/>
                </a:cxn>
                <a:cxn ang="0">
                  <a:pos x="10" y="5"/>
                </a:cxn>
                <a:cxn ang="0">
                  <a:pos x="12" y="2"/>
                </a:cxn>
                <a:cxn ang="0">
                  <a:pos x="19" y="0"/>
                </a:cxn>
                <a:cxn ang="0">
                  <a:pos x="21" y="2"/>
                </a:cxn>
                <a:cxn ang="0">
                  <a:pos x="19" y="5"/>
                </a:cxn>
                <a:cxn ang="0">
                  <a:pos x="22" y="9"/>
                </a:cxn>
                <a:cxn ang="0">
                  <a:pos x="22" y="12"/>
                </a:cxn>
                <a:cxn ang="0">
                  <a:pos x="14" y="28"/>
                </a:cxn>
                <a:cxn ang="0">
                  <a:pos x="7" y="29"/>
                </a:cxn>
                <a:cxn ang="0">
                  <a:pos x="5" y="29"/>
                </a:cxn>
              </a:cxnLst>
              <a:rect l="0" t="0" r="r" b="b"/>
              <a:pathLst>
                <a:path w="22" h="29">
                  <a:moveTo>
                    <a:pt x="5" y="29"/>
                  </a:moveTo>
                  <a:lnTo>
                    <a:pt x="2" y="22"/>
                  </a:lnTo>
                  <a:lnTo>
                    <a:pt x="2" y="15"/>
                  </a:lnTo>
                  <a:lnTo>
                    <a:pt x="2" y="9"/>
                  </a:lnTo>
                  <a:lnTo>
                    <a:pt x="0" y="5"/>
                  </a:lnTo>
                  <a:lnTo>
                    <a:pt x="2" y="2"/>
                  </a:lnTo>
                  <a:lnTo>
                    <a:pt x="3" y="3"/>
                  </a:lnTo>
                  <a:lnTo>
                    <a:pt x="5" y="7"/>
                  </a:lnTo>
                  <a:lnTo>
                    <a:pt x="10" y="5"/>
                  </a:lnTo>
                  <a:lnTo>
                    <a:pt x="12" y="2"/>
                  </a:lnTo>
                  <a:lnTo>
                    <a:pt x="19" y="0"/>
                  </a:lnTo>
                  <a:lnTo>
                    <a:pt x="21" y="2"/>
                  </a:lnTo>
                  <a:lnTo>
                    <a:pt x="19" y="5"/>
                  </a:lnTo>
                  <a:lnTo>
                    <a:pt x="22" y="9"/>
                  </a:lnTo>
                  <a:lnTo>
                    <a:pt x="22" y="12"/>
                  </a:lnTo>
                  <a:lnTo>
                    <a:pt x="14" y="28"/>
                  </a:lnTo>
                  <a:lnTo>
                    <a:pt x="7" y="29"/>
                  </a:lnTo>
                  <a:lnTo>
                    <a:pt x="5" y="2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9" name="Freeform 155"/>
            <p:cNvSpPr>
              <a:spLocks/>
            </p:cNvSpPr>
            <p:nvPr/>
          </p:nvSpPr>
          <p:spPr bwMode="auto">
            <a:xfrm>
              <a:off x="4776788" y="4800601"/>
              <a:ext cx="22225" cy="33338"/>
            </a:xfrm>
            <a:custGeom>
              <a:avLst/>
              <a:gdLst/>
              <a:ahLst/>
              <a:cxnLst>
                <a:cxn ang="0">
                  <a:pos x="3" y="21"/>
                </a:cxn>
                <a:cxn ang="0">
                  <a:pos x="2" y="19"/>
                </a:cxn>
                <a:cxn ang="0">
                  <a:pos x="0" y="11"/>
                </a:cxn>
                <a:cxn ang="0">
                  <a:pos x="0" y="11"/>
                </a:cxn>
                <a:cxn ang="0">
                  <a:pos x="5" y="5"/>
                </a:cxn>
                <a:cxn ang="0">
                  <a:pos x="7" y="2"/>
                </a:cxn>
                <a:cxn ang="0">
                  <a:pos x="10" y="0"/>
                </a:cxn>
                <a:cxn ang="0">
                  <a:pos x="12" y="2"/>
                </a:cxn>
                <a:cxn ang="0">
                  <a:pos x="14" y="5"/>
                </a:cxn>
                <a:cxn ang="0">
                  <a:pos x="9" y="9"/>
                </a:cxn>
                <a:cxn ang="0">
                  <a:pos x="7" y="19"/>
                </a:cxn>
                <a:cxn ang="0">
                  <a:pos x="3" y="21"/>
                </a:cxn>
              </a:cxnLst>
              <a:rect l="0" t="0" r="r" b="b"/>
              <a:pathLst>
                <a:path w="14" h="21">
                  <a:moveTo>
                    <a:pt x="3" y="21"/>
                  </a:moveTo>
                  <a:lnTo>
                    <a:pt x="2" y="19"/>
                  </a:lnTo>
                  <a:lnTo>
                    <a:pt x="0" y="11"/>
                  </a:lnTo>
                  <a:lnTo>
                    <a:pt x="0" y="11"/>
                  </a:lnTo>
                  <a:lnTo>
                    <a:pt x="5" y="5"/>
                  </a:lnTo>
                  <a:lnTo>
                    <a:pt x="7" y="2"/>
                  </a:lnTo>
                  <a:lnTo>
                    <a:pt x="10" y="0"/>
                  </a:lnTo>
                  <a:lnTo>
                    <a:pt x="12" y="2"/>
                  </a:lnTo>
                  <a:lnTo>
                    <a:pt x="14" y="5"/>
                  </a:lnTo>
                  <a:lnTo>
                    <a:pt x="9" y="9"/>
                  </a:lnTo>
                  <a:lnTo>
                    <a:pt x="7" y="19"/>
                  </a:lnTo>
                  <a:lnTo>
                    <a:pt x="3" y="2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0" name="Freeform 156"/>
            <p:cNvSpPr>
              <a:spLocks/>
            </p:cNvSpPr>
            <p:nvPr/>
          </p:nvSpPr>
          <p:spPr bwMode="auto">
            <a:xfrm>
              <a:off x="4716463" y="4656138"/>
              <a:ext cx="44450" cy="26988"/>
            </a:xfrm>
            <a:custGeom>
              <a:avLst/>
              <a:gdLst/>
              <a:ahLst/>
              <a:cxnLst>
                <a:cxn ang="0">
                  <a:pos x="28" y="0"/>
                </a:cxn>
                <a:cxn ang="0">
                  <a:pos x="5" y="0"/>
                </a:cxn>
                <a:cxn ang="0">
                  <a:pos x="3" y="8"/>
                </a:cxn>
                <a:cxn ang="0">
                  <a:pos x="0" y="14"/>
                </a:cxn>
                <a:cxn ang="0">
                  <a:pos x="3" y="15"/>
                </a:cxn>
                <a:cxn ang="0">
                  <a:pos x="3" y="17"/>
                </a:cxn>
                <a:cxn ang="0">
                  <a:pos x="8" y="15"/>
                </a:cxn>
                <a:cxn ang="0">
                  <a:pos x="28" y="15"/>
                </a:cxn>
                <a:cxn ang="0">
                  <a:pos x="26" y="3"/>
                </a:cxn>
                <a:cxn ang="0">
                  <a:pos x="28" y="0"/>
                </a:cxn>
              </a:cxnLst>
              <a:rect l="0" t="0" r="r" b="b"/>
              <a:pathLst>
                <a:path w="28" h="17">
                  <a:moveTo>
                    <a:pt x="28" y="0"/>
                  </a:moveTo>
                  <a:lnTo>
                    <a:pt x="5" y="0"/>
                  </a:lnTo>
                  <a:lnTo>
                    <a:pt x="3" y="8"/>
                  </a:lnTo>
                  <a:lnTo>
                    <a:pt x="0" y="14"/>
                  </a:lnTo>
                  <a:lnTo>
                    <a:pt x="3" y="15"/>
                  </a:lnTo>
                  <a:lnTo>
                    <a:pt x="3" y="17"/>
                  </a:lnTo>
                  <a:lnTo>
                    <a:pt x="8" y="15"/>
                  </a:lnTo>
                  <a:lnTo>
                    <a:pt x="28" y="15"/>
                  </a:lnTo>
                  <a:lnTo>
                    <a:pt x="26" y="3"/>
                  </a:lnTo>
                  <a:lnTo>
                    <a:pt x="28"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1" name="Freeform 157"/>
            <p:cNvSpPr>
              <a:spLocks/>
            </p:cNvSpPr>
            <p:nvPr/>
          </p:nvSpPr>
          <p:spPr bwMode="auto">
            <a:xfrm>
              <a:off x="4524375" y="4425951"/>
              <a:ext cx="68263" cy="139700"/>
            </a:xfrm>
            <a:custGeom>
              <a:avLst/>
              <a:gdLst/>
              <a:ahLst/>
              <a:cxnLst>
                <a:cxn ang="0">
                  <a:pos x="17" y="88"/>
                </a:cxn>
                <a:cxn ang="0">
                  <a:pos x="15" y="88"/>
                </a:cxn>
                <a:cxn ang="0">
                  <a:pos x="14" y="83"/>
                </a:cxn>
                <a:cxn ang="0">
                  <a:pos x="15" y="74"/>
                </a:cxn>
                <a:cxn ang="0">
                  <a:pos x="14" y="53"/>
                </a:cxn>
                <a:cxn ang="0">
                  <a:pos x="9" y="36"/>
                </a:cxn>
                <a:cxn ang="0">
                  <a:pos x="5" y="32"/>
                </a:cxn>
                <a:cxn ang="0">
                  <a:pos x="0" y="29"/>
                </a:cxn>
                <a:cxn ang="0">
                  <a:pos x="2" y="20"/>
                </a:cxn>
                <a:cxn ang="0">
                  <a:pos x="10" y="13"/>
                </a:cxn>
                <a:cxn ang="0">
                  <a:pos x="19" y="13"/>
                </a:cxn>
                <a:cxn ang="0">
                  <a:pos x="22" y="6"/>
                </a:cxn>
                <a:cxn ang="0">
                  <a:pos x="24" y="5"/>
                </a:cxn>
                <a:cxn ang="0">
                  <a:pos x="22" y="1"/>
                </a:cxn>
                <a:cxn ang="0">
                  <a:pos x="29" y="0"/>
                </a:cxn>
                <a:cxn ang="0">
                  <a:pos x="40" y="10"/>
                </a:cxn>
                <a:cxn ang="0">
                  <a:pos x="38" y="13"/>
                </a:cxn>
                <a:cxn ang="0">
                  <a:pos x="41" y="19"/>
                </a:cxn>
                <a:cxn ang="0">
                  <a:pos x="43" y="27"/>
                </a:cxn>
                <a:cxn ang="0">
                  <a:pos x="40" y="31"/>
                </a:cxn>
                <a:cxn ang="0">
                  <a:pos x="41" y="32"/>
                </a:cxn>
                <a:cxn ang="0">
                  <a:pos x="40" y="36"/>
                </a:cxn>
                <a:cxn ang="0">
                  <a:pos x="34" y="41"/>
                </a:cxn>
                <a:cxn ang="0">
                  <a:pos x="33" y="48"/>
                </a:cxn>
                <a:cxn ang="0">
                  <a:pos x="29" y="55"/>
                </a:cxn>
                <a:cxn ang="0">
                  <a:pos x="28" y="76"/>
                </a:cxn>
                <a:cxn ang="0">
                  <a:pos x="29" y="86"/>
                </a:cxn>
                <a:cxn ang="0">
                  <a:pos x="17" y="88"/>
                </a:cxn>
              </a:cxnLst>
              <a:rect l="0" t="0" r="r" b="b"/>
              <a:pathLst>
                <a:path w="43" h="88">
                  <a:moveTo>
                    <a:pt x="17" y="88"/>
                  </a:moveTo>
                  <a:lnTo>
                    <a:pt x="15" y="88"/>
                  </a:lnTo>
                  <a:lnTo>
                    <a:pt x="14" y="83"/>
                  </a:lnTo>
                  <a:lnTo>
                    <a:pt x="15" y="74"/>
                  </a:lnTo>
                  <a:lnTo>
                    <a:pt x="14" y="53"/>
                  </a:lnTo>
                  <a:lnTo>
                    <a:pt x="9" y="36"/>
                  </a:lnTo>
                  <a:lnTo>
                    <a:pt x="5" y="32"/>
                  </a:lnTo>
                  <a:lnTo>
                    <a:pt x="0" y="29"/>
                  </a:lnTo>
                  <a:lnTo>
                    <a:pt x="2" y="20"/>
                  </a:lnTo>
                  <a:lnTo>
                    <a:pt x="10" y="13"/>
                  </a:lnTo>
                  <a:lnTo>
                    <a:pt x="19" y="13"/>
                  </a:lnTo>
                  <a:lnTo>
                    <a:pt x="22" y="6"/>
                  </a:lnTo>
                  <a:lnTo>
                    <a:pt x="24" y="5"/>
                  </a:lnTo>
                  <a:lnTo>
                    <a:pt x="22" y="1"/>
                  </a:lnTo>
                  <a:lnTo>
                    <a:pt x="29" y="0"/>
                  </a:lnTo>
                  <a:lnTo>
                    <a:pt x="40" y="10"/>
                  </a:lnTo>
                  <a:lnTo>
                    <a:pt x="38" y="13"/>
                  </a:lnTo>
                  <a:lnTo>
                    <a:pt x="41" y="19"/>
                  </a:lnTo>
                  <a:lnTo>
                    <a:pt x="43" y="27"/>
                  </a:lnTo>
                  <a:lnTo>
                    <a:pt x="40" y="31"/>
                  </a:lnTo>
                  <a:lnTo>
                    <a:pt x="41" y="32"/>
                  </a:lnTo>
                  <a:lnTo>
                    <a:pt x="40" y="36"/>
                  </a:lnTo>
                  <a:lnTo>
                    <a:pt x="34" y="41"/>
                  </a:lnTo>
                  <a:lnTo>
                    <a:pt x="33" y="48"/>
                  </a:lnTo>
                  <a:lnTo>
                    <a:pt x="29" y="55"/>
                  </a:lnTo>
                  <a:lnTo>
                    <a:pt x="28" y="76"/>
                  </a:lnTo>
                  <a:lnTo>
                    <a:pt x="29" y="86"/>
                  </a:lnTo>
                  <a:lnTo>
                    <a:pt x="17" y="8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2" name="Freeform 158"/>
            <p:cNvSpPr>
              <a:spLocks/>
            </p:cNvSpPr>
            <p:nvPr/>
          </p:nvSpPr>
          <p:spPr bwMode="auto">
            <a:xfrm>
              <a:off x="4252913" y="4513263"/>
              <a:ext cx="90488" cy="93663"/>
            </a:xfrm>
            <a:custGeom>
              <a:avLst/>
              <a:gdLst/>
              <a:ahLst/>
              <a:cxnLst>
                <a:cxn ang="0">
                  <a:pos x="0" y="22"/>
                </a:cxn>
                <a:cxn ang="0">
                  <a:pos x="1" y="17"/>
                </a:cxn>
                <a:cxn ang="0">
                  <a:pos x="12" y="10"/>
                </a:cxn>
                <a:cxn ang="0">
                  <a:pos x="12" y="7"/>
                </a:cxn>
                <a:cxn ang="0">
                  <a:pos x="15" y="5"/>
                </a:cxn>
                <a:cxn ang="0">
                  <a:pos x="15" y="2"/>
                </a:cxn>
                <a:cxn ang="0">
                  <a:pos x="19" y="0"/>
                </a:cxn>
                <a:cxn ang="0">
                  <a:pos x="21" y="2"/>
                </a:cxn>
                <a:cxn ang="0">
                  <a:pos x="24" y="0"/>
                </a:cxn>
                <a:cxn ang="0">
                  <a:pos x="27" y="3"/>
                </a:cxn>
                <a:cxn ang="0">
                  <a:pos x="29" y="10"/>
                </a:cxn>
                <a:cxn ang="0">
                  <a:pos x="27" y="17"/>
                </a:cxn>
                <a:cxn ang="0">
                  <a:pos x="29" y="15"/>
                </a:cxn>
                <a:cxn ang="0">
                  <a:pos x="34" y="19"/>
                </a:cxn>
                <a:cxn ang="0">
                  <a:pos x="36" y="17"/>
                </a:cxn>
                <a:cxn ang="0">
                  <a:pos x="40" y="12"/>
                </a:cxn>
                <a:cxn ang="0">
                  <a:pos x="41" y="14"/>
                </a:cxn>
                <a:cxn ang="0">
                  <a:pos x="41" y="17"/>
                </a:cxn>
                <a:cxn ang="0">
                  <a:pos x="45" y="21"/>
                </a:cxn>
                <a:cxn ang="0">
                  <a:pos x="43" y="24"/>
                </a:cxn>
                <a:cxn ang="0">
                  <a:pos x="40" y="29"/>
                </a:cxn>
                <a:cxn ang="0">
                  <a:pos x="48" y="31"/>
                </a:cxn>
                <a:cxn ang="0">
                  <a:pos x="52" y="36"/>
                </a:cxn>
                <a:cxn ang="0">
                  <a:pos x="57" y="38"/>
                </a:cxn>
                <a:cxn ang="0">
                  <a:pos x="57" y="45"/>
                </a:cxn>
                <a:cxn ang="0">
                  <a:pos x="55" y="48"/>
                </a:cxn>
                <a:cxn ang="0">
                  <a:pos x="55" y="59"/>
                </a:cxn>
                <a:cxn ang="0">
                  <a:pos x="41" y="55"/>
                </a:cxn>
                <a:cxn ang="0">
                  <a:pos x="29" y="48"/>
                </a:cxn>
                <a:cxn ang="0">
                  <a:pos x="15" y="34"/>
                </a:cxn>
                <a:cxn ang="0">
                  <a:pos x="8" y="31"/>
                </a:cxn>
                <a:cxn ang="0">
                  <a:pos x="0" y="22"/>
                </a:cxn>
              </a:cxnLst>
              <a:rect l="0" t="0" r="r" b="b"/>
              <a:pathLst>
                <a:path w="57" h="59">
                  <a:moveTo>
                    <a:pt x="0" y="22"/>
                  </a:moveTo>
                  <a:lnTo>
                    <a:pt x="1" y="17"/>
                  </a:lnTo>
                  <a:lnTo>
                    <a:pt x="12" y="10"/>
                  </a:lnTo>
                  <a:lnTo>
                    <a:pt x="12" y="7"/>
                  </a:lnTo>
                  <a:lnTo>
                    <a:pt x="15" y="5"/>
                  </a:lnTo>
                  <a:lnTo>
                    <a:pt x="15" y="2"/>
                  </a:lnTo>
                  <a:lnTo>
                    <a:pt x="19" y="0"/>
                  </a:lnTo>
                  <a:lnTo>
                    <a:pt x="21" y="2"/>
                  </a:lnTo>
                  <a:lnTo>
                    <a:pt x="24" y="0"/>
                  </a:lnTo>
                  <a:lnTo>
                    <a:pt x="27" y="3"/>
                  </a:lnTo>
                  <a:lnTo>
                    <a:pt x="29" y="10"/>
                  </a:lnTo>
                  <a:lnTo>
                    <a:pt x="27" y="17"/>
                  </a:lnTo>
                  <a:lnTo>
                    <a:pt x="29" y="15"/>
                  </a:lnTo>
                  <a:lnTo>
                    <a:pt x="34" y="19"/>
                  </a:lnTo>
                  <a:lnTo>
                    <a:pt x="36" y="17"/>
                  </a:lnTo>
                  <a:lnTo>
                    <a:pt x="40" y="12"/>
                  </a:lnTo>
                  <a:lnTo>
                    <a:pt x="41" y="14"/>
                  </a:lnTo>
                  <a:lnTo>
                    <a:pt x="41" y="17"/>
                  </a:lnTo>
                  <a:lnTo>
                    <a:pt x="45" y="21"/>
                  </a:lnTo>
                  <a:lnTo>
                    <a:pt x="43" y="24"/>
                  </a:lnTo>
                  <a:lnTo>
                    <a:pt x="40" y="29"/>
                  </a:lnTo>
                  <a:lnTo>
                    <a:pt x="48" y="31"/>
                  </a:lnTo>
                  <a:lnTo>
                    <a:pt x="52" y="36"/>
                  </a:lnTo>
                  <a:lnTo>
                    <a:pt x="57" y="38"/>
                  </a:lnTo>
                  <a:lnTo>
                    <a:pt x="57" y="45"/>
                  </a:lnTo>
                  <a:lnTo>
                    <a:pt x="55" y="48"/>
                  </a:lnTo>
                  <a:lnTo>
                    <a:pt x="55" y="59"/>
                  </a:lnTo>
                  <a:lnTo>
                    <a:pt x="41" y="55"/>
                  </a:lnTo>
                  <a:lnTo>
                    <a:pt x="29" y="48"/>
                  </a:lnTo>
                  <a:lnTo>
                    <a:pt x="15" y="34"/>
                  </a:lnTo>
                  <a:lnTo>
                    <a:pt x="8" y="31"/>
                  </a:lnTo>
                  <a:lnTo>
                    <a:pt x="0" y="2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3" name="Freeform 159"/>
            <p:cNvSpPr>
              <a:spLocks/>
            </p:cNvSpPr>
            <p:nvPr/>
          </p:nvSpPr>
          <p:spPr bwMode="auto">
            <a:xfrm>
              <a:off x="4505325" y="4457701"/>
              <a:ext cx="46038" cy="109538"/>
            </a:xfrm>
            <a:custGeom>
              <a:avLst/>
              <a:gdLst/>
              <a:ahLst/>
              <a:cxnLst>
                <a:cxn ang="0">
                  <a:pos x="29" y="68"/>
                </a:cxn>
                <a:cxn ang="0">
                  <a:pos x="19" y="69"/>
                </a:cxn>
                <a:cxn ang="0">
                  <a:pos x="14" y="66"/>
                </a:cxn>
                <a:cxn ang="0">
                  <a:pos x="12" y="59"/>
                </a:cxn>
                <a:cxn ang="0">
                  <a:pos x="8" y="25"/>
                </a:cxn>
                <a:cxn ang="0">
                  <a:pos x="7" y="12"/>
                </a:cxn>
                <a:cxn ang="0">
                  <a:pos x="0" y="6"/>
                </a:cxn>
                <a:cxn ang="0">
                  <a:pos x="2" y="2"/>
                </a:cxn>
                <a:cxn ang="0">
                  <a:pos x="0" y="0"/>
                </a:cxn>
                <a:cxn ang="0">
                  <a:pos x="0" y="0"/>
                </a:cxn>
                <a:cxn ang="0">
                  <a:pos x="5" y="0"/>
                </a:cxn>
                <a:cxn ang="0">
                  <a:pos x="8" y="0"/>
                </a:cxn>
                <a:cxn ang="0">
                  <a:pos x="14" y="0"/>
                </a:cxn>
                <a:cxn ang="0">
                  <a:pos x="12" y="9"/>
                </a:cxn>
                <a:cxn ang="0">
                  <a:pos x="17" y="12"/>
                </a:cxn>
                <a:cxn ang="0">
                  <a:pos x="21" y="16"/>
                </a:cxn>
                <a:cxn ang="0">
                  <a:pos x="26" y="33"/>
                </a:cxn>
                <a:cxn ang="0">
                  <a:pos x="27" y="54"/>
                </a:cxn>
                <a:cxn ang="0">
                  <a:pos x="26" y="63"/>
                </a:cxn>
                <a:cxn ang="0">
                  <a:pos x="27" y="68"/>
                </a:cxn>
                <a:cxn ang="0">
                  <a:pos x="29" y="68"/>
                </a:cxn>
              </a:cxnLst>
              <a:rect l="0" t="0" r="r" b="b"/>
              <a:pathLst>
                <a:path w="29" h="69">
                  <a:moveTo>
                    <a:pt x="29" y="68"/>
                  </a:moveTo>
                  <a:lnTo>
                    <a:pt x="19" y="69"/>
                  </a:lnTo>
                  <a:lnTo>
                    <a:pt x="14" y="66"/>
                  </a:lnTo>
                  <a:lnTo>
                    <a:pt x="12" y="59"/>
                  </a:lnTo>
                  <a:lnTo>
                    <a:pt x="8" y="25"/>
                  </a:lnTo>
                  <a:lnTo>
                    <a:pt x="7" y="12"/>
                  </a:lnTo>
                  <a:lnTo>
                    <a:pt x="0" y="6"/>
                  </a:lnTo>
                  <a:lnTo>
                    <a:pt x="2" y="2"/>
                  </a:lnTo>
                  <a:lnTo>
                    <a:pt x="0" y="0"/>
                  </a:lnTo>
                  <a:lnTo>
                    <a:pt x="0" y="0"/>
                  </a:lnTo>
                  <a:lnTo>
                    <a:pt x="5" y="0"/>
                  </a:lnTo>
                  <a:lnTo>
                    <a:pt x="8" y="0"/>
                  </a:lnTo>
                  <a:lnTo>
                    <a:pt x="14" y="0"/>
                  </a:lnTo>
                  <a:lnTo>
                    <a:pt x="12" y="9"/>
                  </a:lnTo>
                  <a:lnTo>
                    <a:pt x="17" y="12"/>
                  </a:lnTo>
                  <a:lnTo>
                    <a:pt x="21" y="16"/>
                  </a:lnTo>
                  <a:lnTo>
                    <a:pt x="26" y="33"/>
                  </a:lnTo>
                  <a:lnTo>
                    <a:pt x="27" y="54"/>
                  </a:lnTo>
                  <a:lnTo>
                    <a:pt x="26" y="63"/>
                  </a:lnTo>
                  <a:lnTo>
                    <a:pt x="27" y="68"/>
                  </a:lnTo>
                  <a:lnTo>
                    <a:pt x="29" y="6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4" name="Freeform 160"/>
            <p:cNvSpPr>
              <a:spLocks/>
            </p:cNvSpPr>
            <p:nvPr/>
          </p:nvSpPr>
          <p:spPr bwMode="auto">
            <a:xfrm>
              <a:off x="4132263" y="4392613"/>
              <a:ext cx="68263" cy="19050"/>
            </a:xfrm>
            <a:custGeom>
              <a:avLst/>
              <a:gdLst/>
              <a:ahLst/>
              <a:cxnLst>
                <a:cxn ang="0">
                  <a:pos x="3" y="3"/>
                </a:cxn>
                <a:cxn ang="0">
                  <a:pos x="19" y="3"/>
                </a:cxn>
                <a:cxn ang="0">
                  <a:pos x="20" y="0"/>
                </a:cxn>
                <a:cxn ang="0">
                  <a:pos x="26" y="0"/>
                </a:cxn>
                <a:cxn ang="0">
                  <a:pos x="34" y="5"/>
                </a:cxn>
                <a:cxn ang="0">
                  <a:pos x="43" y="3"/>
                </a:cxn>
                <a:cxn ang="0">
                  <a:pos x="43" y="7"/>
                </a:cxn>
                <a:cxn ang="0">
                  <a:pos x="38" y="8"/>
                </a:cxn>
                <a:cxn ang="0">
                  <a:pos x="24" y="3"/>
                </a:cxn>
                <a:cxn ang="0">
                  <a:pos x="20" y="7"/>
                </a:cxn>
                <a:cxn ang="0">
                  <a:pos x="15" y="7"/>
                </a:cxn>
                <a:cxn ang="0">
                  <a:pos x="14" y="8"/>
                </a:cxn>
                <a:cxn ang="0">
                  <a:pos x="1" y="10"/>
                </a:cxn>
                <a:cxn ang="0">
                  <a:pos x="1" y="12"/>
                </a:cxn>
                <a:cxn ang="0">
                  <a:pos x="0" y="7"/>
                </a:cxn>
                <a:cxn ang="0">
                  <a:pos x="3" y="5"/>
                </a:cxn>
                <a:cxn ang="0">
                  <a:pos x="3" y="3"/>
                </a:cxn>
              </a:cxnLst>
              <a:rect l="0" t="0" r="r" b="b"/>
              <a:pathLst>
                <a:path w="43" h="12">
                  <a:moveTo>
                    <a:pt x="3" y="3"/>
                  </a:moveTo>
                  <a:lnTo>
                    <a:pt x="19" y="3"/>
                  </a:lnTo>
                  <a:lnTo>
                    <a:pt x="20" y="0"/>
                  </a:lnTo>
                  <a:lnTo>
                    <a:pt x="26" y="0"/>
                  </a:lnTo>
                  <a:lnTo>
                    <a:pt x="34" y="5"/>
                  </a:lnTo>
                  <a:lnTo>
                    <a:pt x="43" y="3"/>
                  </a:lnTo>
                  <a:lnTo>
                    <a:pt x="43" y="7"/>
                  </a:lnTo>
                  <a:lnTo>
                    <a:pt x="38" y="8"/>
                  </a:lnTo>
                  <a:lnTo>
                    <a:pt x="24" y="3"/>
                  </a:lnTo>
                  <a:lnTo>
                    <a:pt x="20" y="7"/>
                  </a:lnTo>
                  <a:lnTo>
                    <a:pt x="15" y="7"/>
                  </a:lnTo>
                  <a:lnTo>
                    <a:pt x="14" y="8"/>
                  </a:lnTo>
                  <a:lnTo>
                    <a:pt x="1" y="10"/>
                  </a:lnTo>
                  <a:lnTo>
                    <a:pt x="1" y="12"/>
                  </a:lnTo>
                  <a:lnTo>
                    <a:pt x="0" y="7"/>
                  </a:lnTo>
                  <a:lnTo>
                    <a:pt x="3" y="5"/>
                  </a:lnTo>
                  <a:lnTo>
                    <a:pt x="3"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5" name="Freeform 161"/>
            <p:cNvSpPr>
              <a:spLocks/>
            </p:cNvSpPr>
            <p:nvPr/>
          </p:nvSpPr>
          <p:spPr bwMode="auto">
            <a:xfrm>
              <a:off x="4133850" y="4416426"/>
              <a:ext cx="69850" cy="41275"/>
            </a:xfrm>
            <a:custGeom>
              <a:avLst/>
              <a:gdLst/>
              <a:ahLst/>
              <a:cxnLst>
                <a:cxn ang="0">
                  <a:pos x="23" y="26"/>
                </a:cxn>
                <a:cxn ang="0">
                  <a:pos x="26" y="25"/>
                </a:cxn>
                <a:cxn ang="0">
                  <a:pos x="30" y="18"/>
                </a:cxn>
                <a:cxn ang="0">
                  <a:pos x="44" y="16"/>
                </a:cxn>
                <a:cxn ang="0">
                  <a:pos x="42" y="11"/>
                </a:cxn>
                <a:cxn ang="0">
                  <a:pos x="40" y="9"/>
                </a:cxn>
                <a:cxn ang="0">
                  <a:pos x="44" y="6"/>
                </a:cxn>
                <a:cxn ang="0">
                  <a:pos x="44" y="0"/>
                </a:cxn>
                <a:cxn ang="0">
                  <a:pos x="23" y="2"/>
                </a:cxn>
                <a:cxn ang="0">
                  <a:pos x="14" y="6"/>
                </a:cxn>
                <a:cxn ang="0">
                  <a:pos x="7" y="4"/>
                </a:cxn>
                <a:cxn ang="0">
                  <a:pos x="4" y="6"/>
                </a:cxn>
                <a:cxn ang="0">
                  <a:pos x="0" y="6"/>
                </a:cxn>
                <a:cxn ang="0">
                  <a:pos x="0" y="9"/>
                </a:cxn>
                <a:cxn ang="0">
                  <a:pos x="6" y="9"/>
                </a:cxn>
                <a:cxn ang="0">
                  <a:pos x="7" y="14"/>
                </a:cxn>
                <a:cxn ang="0">
                  <a:pos x="11" y="14"/>
                </a:cxn>
                <a:cxn ang="0">
                  <a:pos x="13" y="16"/>
                </a:cxn>
                <a:cxn ang="0">
                  <a:pos x="26" y="12"/>
                </a:cxn>
                <a:cxn ang="0">
                  <a:pos x="26" y="14"/>
                </a:cxn>
                <a:cxn ang="0">
                  <a:pos x="18" y="16"/>
                </a:cxn>
                <a:cxn ang="0">
                  <a:pos x="19" y="23"/>
                </a:cxn>
                <a:cxn ang="0">
                  <a:pos x="19" y="25"/>
                </a:cxn>
                <a:cxn ang="0">
                  <a:pos x="25" y="25"/>
                </a:cxn>
                <a:cxn ang="0">
                  <a:pos x="23" y="26"/>
                </a:cxn>
              </a:cxnLst>
              <a:rect l="0" t="0" r="r" b="b"/>
              <a:pathLst>
                <a:path w="44" h="26">
                  <a:moveTo>
                    <a:pt x="23" y="26"/>
                  </a:moveTo>
                  <a:lnTo>
                    <a:pt x="26" y="25"/>
                  </a:lnTo>
                  <a:lnTo>
                    <a:pt x="30" y="18"/>
                  </a:lnTo>
                  <a:lnTo>
                    <a:pt x="44" y="16"/>
                  </a:lnTo>
                  <a:lnTo>
                    <a:pt x="42" y="11"/>
                  </a:lnTo>
                  <a:lnTo>
                    <a:pt x="40" y="9"/>
                  </a:lnTo>
                  <a:lnTo>
                    <a:pt x="44" y="6"/>
                  </a:lnTo>
                  <a:lnTo>
                    <a:pt x="44" y="0"/>
                  </a:lnTo>
                  <a:lnTo>
                    <a:pt x="23" y="2"/>
                  </a:lnTo>
                  <a:lnTo>
                    <a:pt x="14" y="6"/>
                  </a:lnTo>
                  <a:lnTo>
                    <a:pt x="7" y="4"/>
                  </a:lnTo>
                  <a:lnTo>
                    <a:pt x="4" y="6"/>
                  </a:lnTo>
                  <a:lnTo>
                    <a:pt x="0" y="6"/>
                  </a:lnTo>
                  <a:lnTo>
                    <a:pt x="0" y="9"/>
                  </a:lnTo>
                  <a:lnTo>
                    <a:pt x="6" y="9"/>
                  </a:lnTo>
                  <a:lnTo>
                    <a:pt x="7" y="14"/>
                  </a:lnTo>
                  <a:lnTo>
                    <a:pt x="11" y="14"/>
                  </a:lnTo>
                  <a:lnTo>
                    <a:pt x="13" y="16"/>
                  </a:lnTo>
                  <a:lnTo>
                    <a:pt x="26" y="12"/>
                  </a:lnTo>
                  <a:lnTo>
                    <a:pt x="26" y="14"/>
                  </a:lnTo>
                  <a:lnTo>
                    <a:pt x="18" y="16"/>
                  </a:lnTo>
                  <a:lnTo>
                    <a:pt x="19" y="23"/>
                  </a:lnTo>
                  <a:lnTo>
                    <a:pt x="19" y="25"/>
                  </a:lnTo>
                  <a:lnTo>
                    <a:pt x="25" y="25"/>
                  </a:lnTo>
                  <a:lnTo>
                    <a:pt x="23" y="2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6" name="Freeform 162"/>
            <p:cNvSpPr>
              <a:spLocks/>
            </p:cNvSpPr>
            <p:nvPr/>
          </p:nvSpPr>
          <p:spPr bwMode="auto">
            <a:xfrm>
              <a:off x="4211638" y="4479926"/>
              <a:ext cx="65088" cy="68263"/>
            </a:xfrm>
            <a:custGeom>
              <a:avLst/>
              <a:gdLst/>
              <a:ahLst/>
              <a:cxnLst>
                <a:cxn ang="0">
                  <a:pos x="26" y="43"/>
                </a:cxn>
                <a:cxn ang="0">
                  <a:pos x="27" y="38"/>
                </a:cxn>
                <a:cxn ang="0">
                  <a:pos x="38" y="31"/>
                </a:cxn>
                <a:cxn ang="0">
                  <a:pos x="38" y="28"/>
                </a:cxn>
                <a:cxn ang="0">
                  <a:pos x="41" y="26"/>
                </a:cxn>
                <a:cxn ang="0">
                  <a:pos x="41" y="23"/>
                </a:cxn>
                <a:cxn ang="0">
                  <a:pos x="41" y="21"/>
                </a:cxn>
                <a:cxn ang="0">
                  <a:pos x="36" y="24"/>
                </a:cxn>
                <a:cxn ang="0">
                  <a:pos x="38" y="19"/>
                </a:cxn>
                <a:cxn ang="0">
                  <a:pos x="40" y="17"/>
                </a:cxn>
                <a:cxn ang="0">
                  <a:pos x="38" y="16"/>
                </a:cxn>
                <a:cxn ang="0">
                  <a:pos x="36" y="14"/>
                </a:cxn>
                <a:cxn ang="0">
                  <a:pos x="36" y="9"/>
                </a:cxn>
                <a:cxn ang="0">
                  <a:pos x="34" y="9"/>
                </a:cxn>
                <a:cxn ang="0">
                  <a:pos x="33" y="5"/>
                </a:cxn>
                <a:cxn ang="0">
                  <a:pos x="29" y="0"/>
                </a:cxn>
                <a:cxn ang="0">
                  <a:pos x="12" y="2"/>
                </a:cxn>
                <a:cxn ang="0">
                  <a:pos x="10" y="5"/>
                </a:cxn>
                <a:cxn ang="0">
                  <a:pos x="3" y="12"/>
                </a:cxn>
                <a:cxn ang="0">
                  <a:pos x="0" y="12"/>
                </a:cxn>
                <a:cxn ang="0">
                  <a:pos x="0" y="21"/>
                </a:cxn>
                <a:cxn ang="0">
                  <a:pos x="3" y="23"/>
                </a:cxn>
                <a:cxn ang="0">
                  <a:pos x="0" y="23"/>
                </a:cxn>
                <a:cxn ang="0">
                  <a:pos x="0" y="24"/>
                </a:cxn>
                <a:cxn ang="0">
                  <a:pos x="5" y="28"/>
                </a:cxn>
                <a:cxn ang="0">
                  <a:pos x="5" y="31"/>
                </a:cxn>
                <a:cxn ang="0">
                  <a:pos x="12" y="35"/>
                </a:cxn>
                <a:cxn ang="0">
                  <a:pos x="12" y="38"/>
                </a:cxn>
                <a:cxn ang="0">
                  <a:pos x="26" y="43"/>
                </a:cxn>
              </a:cxnLst>
              <a:rect l="0" t="0" r="r" b="b"/>
              <a:pathLst>
                <a:path w="41" h="43">
                  <a:moveTo>
                    <a:pt x="26" y="43"/>
                  </a:moveTo>
                  <a:lnTo>
                    <a:pt x="27" y="38"/>
                  </a:lnTo>
                  <a:lnTo>
                    <a:pt x="38" y="31"/>
                  </a:lnTo>
                  <a:lnTo>
                    <a:pt x="38" y="28"/>
                  </a:lnTo>
                  <a:lnTo>
                    <a:pt x="41" y="26"/>
                  </a:lnTo>
                  <a:lnTo>
                    <a:pt x="41" y="23"/>
                  </a:lnTo>
                  <a:lnTo>
                    <a:pt x="41" y="21"/>
                  </a:lnTo>
                  <a:lnTo>
                    <a:pt x="36" y="24"/>
                  </a:lnTo>
                  <a:lnTo>
                    <a:pt x="38" y="19"/>
                  </a:lnTo>
                  <a:lnTo>
                    <a:pt x="40" y="17"/>
                  </a:lnTo>
                  <a:lnTo>
                    <a:pt x="38" y="16"/>
                  </a:lnTo>
                  <a:lnTo>
                    <a:pt x="36" y="14"/>
                  </a:lnTo>
                  <a:lnTo>
                    <a:pt x="36" y="9"/>
                  </a:lnTo>
                  <a:lnTo>
                    <a:pt x="34" y="9"/>
                  </a:lnTo>
                  <a:lnTo>
                    <a:pt x="33" y="5"/>
                  </a:lnTo>
                  <a:lnTo>
                    <a:pt x="29" y="0"/>
                  </a:lnTo>
                  <a:lnTo>
                    <a:pt x="12" y="2"/>
                  </a:lnTo>
                  <a:lnTo>
                    <a:pt x="10" y="5"/>
                  </a:lnTo>
                  <a:lnTo>
                    <a:pt x="3" y="12"/>
                  </a:lnTo>
                  <a:lnTo>
                    <a:pt x="0" y="12"/>
                  </a:lnTo>
                  <a:lnTo>
                    <a:pt x="0" y="21"/>
                  </a:lnTo>
                  <a:lnTo>
                    <a:pt x="3" y="23"/>
                  </a:lnTo>
                  <a:lnTo>
                    <a:pt x="0" y="23"/>
                  </a:lnTo>
                  <a:lnTo>
                    <a:pt x="0" y="24"/>
                  </a:lnTo>
                  <a:lnTo>
                    <a:pt x="5" y="28"/>
                  </a:lnTo>
                  <a:lnTo>
                    <a:pt x="5" y="31"/>
                  </a:lnTo>
                  <a:lnTo>
                    <a:pt x="12" y="35"/>
                  </a:lnTo>
                  <a:lnTo>
                    <a:pt x="12" y="38"/>
                  </a:lnTo>
                  <a:lnTo>
                    <a:pt x="26" y="4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7" name="Freeform 163"/>
            <p:cNvSpPr>
              <a:spLocks/>
            </p:cNvSpPr>
            <p:nvPr/>
          </p:nvSpPr>
          <p:spPr bwMode="auto">
            <a:xfrm>
              <a:off x="2509838" y="4284663"/>
              <a:ext cx="28575" cy="60325"/>
            </a:xfrm>
            <a:custGeom>
              <a:avLst/>
              <a:gdLst/>
              <a:ahLst/>
              <a:cxnLst>
                <a:cxn ang="0">
                  <a:pos x="5" y="38"/>
                </a:cxn>
                <a:cxn ang="0">
                  <a:pos x="0" y="37"/>
                </a:cxn>
                <a:cxn ang="0">
                  <a:pos x="2" y="9"/>
                </a:cxn>
                <a:cxn ang="0">
                  <a:pos x="7" y="9"/>
                </a:cxn>
                <a:cxn ang="0">
                  <a:pos x="11" y="2"/>
                </a:cxn>
                <a:cxn ang="0">
                  <a:pos x="12" y="0"/>
                </a:cxn>
                <a:cxn ang="0">
                  <a:pos x="18" y="4"/>
                </a:cxn>
                <a:cxn ang="0">
                  <a:pos x="14" y="11"/>
                </a:cxn>
                <a:cxn ang="0">
                  <a:pos x="14" y="23"/>
                </a:cxn>
                <a:cxn ang="0">
                  <a:pos x="12" y="30"/>
                </a:cxn>
                <a:cxn ang="0">
                  <a:pos x="7" y="35"/>
                </a:cxn>
                <a:cxn ang="0">
                  <a:pos x="5" y="38"/>
                </a:cxn>
              </a:cxnLst>
              <a:rect l="0" t="0" r="r" b="b"/>
              <a:pathLst>
                <a:path w="18" h="38">
                  <a:moveTo>
                    <a:pt x="5" y="38"/>
                  </a:moveTo>
                  <a:lnTo>
                    <a:pt x="0" y="37"/>
                  </a:lnTo>
                  <a:lnTo>
                    <a:pt x="2" y="9"/>
                  </a:lnTo>
                  <a:lnTo>
                    <a:pt x="7" y="9"/>
                  </a:lnTo>
                  <a:lnTo>
                    <a:pt x="11" y="2"/>
                  </a:lnTo>
                  <a:lnTo>
                    <a:pt x="12" y="0"/>
                  </a:lnTo>
                  <a:lnTo>
                    <a:pt x="18" y="4"/>
                  </a:lnTo>
                  <a:lnTo>
                    <a:pt x="14" y="11"/>
                  </a:lnTo>
                  <a:lnTo>
                    <a:pt x="14" y="23"/>
                  </a:lnTo>
                  <a:lnTo>
                    <a:pt x="12" y="30"/>
                  </a:lnTo>
                  <a:lnTo>
                    <a:pt x="7" y="35"/>
                  </a:lnTo>
                  <a:lnTo>
                    <a:pt x="5" y="3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8" name="Freeform 164"/>
            <p:cNvSpPr>
              <a:spLocks/>
            </p:cNvSpPr>
            <p:nvPr/>
          </p:nvSpPr>
          <p:spPr bwMode="auto">
            <a:xfrm>
              <a:off x="3206750" y="4573588"/>
              <a:ext cx="93663" cy="90488"/>
            </a:xfrm>
            <a:custGeom>
              <a:avLst/>
              <a:gdLst/>
              <a:ahLst/>
              <a:cxnLst>
                <a:cxn ang="0">
                  <a:pos x="54" y="50"/>
                </a:cxn>
                <a:cxn ang="0">
                  <a:pos x="45" y="47"/>
                </a:cxn>
                <a:cxn ang="0">
                  <a:pos x="40" y="48"/>
                </a:cxn>
                <a:cxn ang="0">
                  <a:pos x="35" y="48"/>
                </a:cxn>
                <a:cxn ang="0">
                  <a:pos x="33" y="48"/>
                </a:cxn>
                <a:cxn ang="0">
                  <a:pos x="31" y="57"/>
                </a:cxn>
                <a:cxn ang="0">
                  <a:pos x="24" y="55"/>
                </a:cxn>
                <a:cxn ang="0">
                  <a:pos x="18" y="48"/>
                </a:cxn>
                <a:cxn ang="0">
                  <a:pos x="12" y="36"/>
                </a:cxn>
                <a:cxn ang="0">
                  <a:pos x="9" y="34"/>
                </a:cxn>
                <a:cxn ang="0">
                  <a:pos x="0" y="26"/>
                </a:cxn>
                <a:cxn ang="0">
                  <a:pos x="4" y="14"/>
                </a:cxn>
                <a:cxn ang="0">
                  <a:pos x="11" y="12"/>
                </a:cxn>
                <a:cxn ang="0">
                  <a:pos x="12" y="10"/>
                </a:cxn>
                <a:cxn ang="0">
                  <a:pos x="12" y="7"/>
                </a:cxn>
                <a:cxn ang="0">
                  <a:pos x="16" y="2"/>
                </a:cxn>
                <a:cxn ang="0">
                  <a:pos x="18" y="0"/>
                </a:cxn>
                <a:cxn ang="0">
                  <a:pos x="26" y="2"/>
                </a:cxn>
                <a:cxn ang="0">
                  <a:pos x="47" y="0"/>
                </a:cxn>
                <a:cxn ang="0">
                  <a:pos x="59" y="2"/>
                </a:cxn>
                <a:cxn ang="0">
                  <a:pos x="59" y="5"/>
                </a:cxn>
                <a:cxn ang="0">
                  <a:pos x="54" y="12"/>
                </a:cxn>
                <a:cxn ang="0">
                  <a:pos x="54" y="22"/>
                </a:cxn>
                <a:cxn ang="0">
                  <a:pos x="59" y="31"/>
                </a:cxn>
                <a:cxn ang="0">
                  <a:pos x="57" y="47"/>
                </a:cxn>
                <a:cxn ang="0">
                  <a:pos x="54" y="50"/>
                </a:cxn>
              </a:cxnLst>
              <a:rect l="0" t="0" r="r" b="b"/>
              <a:pathLst>
                <a:path w="59" h="57">
                  <a:moveTo>
                    <a:pt x="54" y="50"/>
                  </a:moveTo>
                  <a:lnTo>
                    <a:pt x="45" y="47"/>
                  </a:lnTo>
                  <a:lnTo>
                    <a:pt x="40" y="48"/>
                  </a:lnTo>
                  <a:lnTo>
                    <a:pt x="35" y="48"/>
                  </a:lnTo>
                  <a:lnTo>
                    <a:pt x="33" y="48"/>
                  </a:lnTo>
                  <a:lnTo>
                    <a:pt x="31" y="57"/>
                  </a:lnTo>
                  <a:lnTo>
                    <a:pt x="24" y="55"/>
                  </a:lnTo>
                  <a:lnTo>
                    <a:pt x="18" y="48"/>
                  </a:lnTo>
                  <a:lnTo>
                    <a:pt x="12" y="36"/>
                  </a:lnTo>
                  <a:lnTo>
                    <a:pt x="9" y="34"/>
                  </a:lnTo>
                  <a:lnTo>
                    <a:pt x="0" y="26"/>
                  </a:lnTo>
                  <a:lnTo>
                    <a:pt x="4" y="14"/>
                  </a:lnTo>
                  <a:lnTo>
                    <a:pt x="11" y="12"/>
                  </a:lnTo>
                  <a:lnTo>
                    <a:pt x="12" y="10"/>
                  </a:lnTo>
                  <a:lnTo>
                    <a:pt x="12" y="7"/>
                  </a:lnTo>
                  <a:lnTo>
                    <a:pt x="16" y="2"/>
                  </a:lnTo>
                  <a:lnTo>
                    <a:pt x="18" y="0"/>
                  </a:lnTo>
                  <a:lnTo>
                    <a:pt x="26" y="2"/>
                  </a:lnTo>
                  <a:lnTo>
                    <a:pt x="47" y="0"/>
                  </a:lnTo>
                  <a:lnTo>
                    <a:pt x="59" y="2"/>
                  </a:lnTo>
                  <a:lnTo>
                    <a:pt x="59" y="5"/>
                  </a:lnTo>
                  <a:lnTo>
                    <a:pt x="54" y="12"/>
                  </a:lnTo>
                  <a:lnTo>
                    <a:pt x="54" y="22"/>
                  </a:lnTo>
                  <a:lnTo>
                    <a:pt x="59" y="31"/>
                  </a:lnTo>
                  <a:lnTo>
                    <a:pt x="57" y="47"/>
                  </a:lnTo>
                  <a:lnTo>
                    <a:pt x="54" y="5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9" name="Freeform 165"/>
            <p:cNvSpPr>
              <a:spLocks/>
            </p:cNvSpPr>
            <p:nvPr/>
          </p:nvSpPr>
          <p:spPr bwMode="auto">
            <a:xfrm>
              <a:off x="3105150" y="5138738"/>
              <a:ext cx="187325" cy="200025"/>
            </a:xfrm>
            <a:custGeom>
              <a:avLst/>
              <a:gdLst/>
              <a:ahLst/>
              <a:cxnLst>
                <a:cxn ang="0">
                  <a:pos x="0" y="47"/>
                </a:cxn>
                <a:cxn ang="0">
                  <a:pos x="6" y="33"/>
                </a:cxn>
                <a:cxn ang="0">
                  <a:pos x="6" y="22"/>
                </a:cxn>
                <a:cxn ang="0">
                  <a:pos x="11" y="14"/>
                </a:cxn>
                <a:cxn ang="0">
                  <a:pos x="11" y="8"/>
                </a:cxn>
                <a:cxn ang="0">
                  <a:pos x="38" y="0"/>
                </a:cxn>
                <a:cxn ang="0">
                  <a:pos x="50" y="0"/>
                </a:cxn>
                <a:cxn ang="0">
                  <a:pos x="57" y="3"/>
                </a:cxn>
                <a:cxn ang="0">
                  <a:pos x="66" y="14"/>
                </a:cxn>
                <a:cxn ang="0">
                  <a:pos x="64" y="15"/>
                </a:cxn>
                <a:cxn ang="0">
                  <a:pos x="68" y="19"/>
                </a:cxn>
                <a:cxn ang="0">
                  <a:pos x="68" y="40"/>
                </a:cxn>
                <a:cxn ang="0">
                  <a:pos x="68" y="43"/>
                </a:cxn>
                <a:cxn ang="0">
                  <a:pos x="80" y="47"/>
                </a:cxn>
                <a:cxn ang="0">
                  <a:pos x="90" y="45"/>
                </a:cxn>
                <a:cxn ang="0">
                  <a:pos x="97" y="47"/>
                </a:cxn>
                <a:cxn ang="0">
                  <a:pos x="99" y="50"/>
                </a:cxn>
                <a:cxn ang="0">
                  <a:pos x="101" y="66"/>
                </a:cxn>
                <a:cxn ang="0">
                  <a:pos x="102" y="69"/>
                </a:cxn>
                <a:cxn ang="0">
                  <a:pos x="106" y="71"/>
                </a:cxn>
                <a:cxn ang="0">
                  <a:pos x="116" y="71"/>
                </a:cxn>
                <a:cxn ang="0">
                  <a:pos x="116" y="71"/>
                </a:cxn>
                <a:cxn ang="0">
                  <a:pos x="118" y="79"/>
                </a:cxn>
                <a:cxn ang="0">
                  <a:pos x="116" y="97"/>
                </a:cxn>
                <a:cxn ang="0">
                  <a:pos x="113" y="110"/>
                </a:cxn>
                <a:cxn ang="0">
                  <a:pos x="99" y="124"/>
                </a:cxn>
                <a:cxn ang="0">
                  <a:pos x="83" y="126"/>
                </a:cxn>
                <a:cxn ang="0">
                  <a:pos x="75" y="123"/>
                </a:cxn>
                <a:cxn ang="0">
                  <a:pos x="61" y="121"/>
                </a:cxn>
                <a:cxn ang="0">
                  <a:pos x="61" y="117"/>
                </a:cxn>
                <a:cxn ang="0">
                  <a:pos x="61" y="114"/>
                </a:cxn>
                <a:cxn ang="0">
                  <a:pos x="69" y="98"/>
                </a:cxn>
                <a:cxn ang="0">
                  <a:pos x="69" y="93"/>
                </a:cxn>
                <a:cxn ang="0">
                  <a:pos x="59" y="85"/>
                </a:cxn>
                <a:cxn ang="0">
                  <a:pos x="44" y="76"/>
                </a:cxn>
                <a:cxn ang="0">
                  <a:pos x="26" y="72"/>
                </a:cxn>
                <a:cxn ang="0">
                  <a:pos x="23" y="67"/>
                </a:cxn>
                <a:cxn ang="0">
                  <a:pos x="12" y="59"/>
                </a:cxn>
                <a:cxn ang="0">
                  <a:pos x="4" y="48"/>
                </a:cxn>
                <a:cxn ang="0">
                  <a:pos x="0" y="47"/>
                </a:cxn>
              </a:cxnLst>
              <a:rect l="0" t="0" r="r" b="b"/>
              <a:pathLst>
                <a:path w="118" h="126">
                  <a:moveTo>
                    <a:pt x="0" y="47"/>
                  </a:moveTo>
                  <a:lnTo>
                    <a:pt x="6" y="33"/>
                  </a:lnTo>
                  <a:lnTo>
                    <a:pt x="6" y="22"/>
                  </a:lnTo>
                  <a:lnTo>
                    <a:pt x="11" y="14"/>
                  </a:lnTo>
                  <a:lnTo>
                    <a:pt x="11" y="8"/>
                  </a:lnTo>
                  <a:lnTo>
                    <a:pt x="38" y="0"/>
                  </a:lnTo>
                  <a:lnTo>
                    <a:pt x="50" y="0"/>
                  </a:lnTo>
                  <a:lnTo>
                    <a:pt x="57" y="3"/>
                  </a:lnTo>
                  <a:lnTo>
                    <a:pt x="66" y="14"/>
                  </a:lnTo>
                  <a:lnTo>
                    <a:pt x="64" y="15"/>
                  </a:lnTo>
                  <a:lnTo>
                    <a:pt x="68" y="19"/>
                  </a:lnTo>
                  <a:lnTo>
                    <a:pt x="68" y="40"/>
                  </a:lnTo>
                  <a:lnTo>
                    <a:pt x="68" y="43"/>
                  </a:lnTo>
                  <a:lnTo>
                    <a:pt x="80" y="47"/>
                  </a:lnTo>
                  <a:lnTo>
                    <a:pt x="90" y="45"/>
                  </a:lnTo>
                  <a:lnTo>
                    <a:pt x="97" y="47"/>
                  </a:lnTo>
                  <a:lnTo>
                    <a:pt x="99" y="50"/>
                  </a:lnTo>
                  <a:lnTo>
                    <a:pt x="101" y="66"/>
                  </a:lnTo>
                  <a:lnTo>
                    <a:pt x="102" y="69"/>
                  </a:lnTo>
                  <a:lnTo>
                    <a:pt x="106" y="71"/>
                  </a:lnTo>
                  <a:lnTo>
                    <a:pt x="116" y="71"/>
                  </a:lnTo>
                  <a:lnTo>
                    <a:pt x="116" y="71"/>
                  </a:lnTo>
                  <a:lnTo>
                    <a:pt x="118" y="79"/>
                  </a:lnTo>
                  <a:lnTo>
                    <a:pt x="116" y="97"/>
                  </a:lnTo>
                  <a:lnTo>
                    <a:pt x="113" y="110"/>
                  </a:lnTo>
                  <a:lnTo>
                    <a:pt x="99" y="124"/>
                  </a:lnTo>
                  <a:lnTo>
                    <a:pt x="83" y="126"/>
                  </a:lnTo>
                  <a:lnTo>
                    <a:pt x="75" y="123"/>
                  </a:lnTo>
                  <a:lnTo>
                    <a:pt x="61" y="121"/>
                  </a:lnTo>
                  <a:lnTo>
                    <a:pt x="61" y="117"/>
                  </a:lnTo>
                  <a:lnTo>
                    <a:pt x="61" y="114"/>
                  </a:lnTo>
                  <a:lnTo>
                    <a:pt x="69" y="98"/>
                  </a:lnTo>
                  <a:lnTo>
                    <a:pt x="69" y="93"/>
                  </a:lnTo>
                  <a:lnTo>
                    <a:pt x="59" y="85"/>
                  </a:lnTo>
                  <a:lnTo>
                    <a:pt x="44" y="76"/>
                  </a:lnTo>
                  <a:lnTo>
                    <a:pt x="26" y="72"/>
                  </a:lnTo>
                  <a:lnTo>
                    <a:pt x="23" y="67"/>
                  </a:lnTo>
                  <a:lnTo>
                    <a:pt x="12" y="59"/>
                  </a:lnTo>
                  <a:lnTo>
                    <a:pt x="4" y="48"/>
                  </a:lnTo>
                  <a:lnTo>
                    <a:pt x="0" y="4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0" name="Freeform 166"/>
            <p:cNvSpPr>
              <a:spLocks/>
            </p:cNvSpPr>
            <p:nvPr/>
          </p:nvSpPr>
          <p:spPr bwMode="auto">
            <a:xfrm>
              <a:off x="3292475" y="4578351"/>
              <a:ext cx="63500" cy="82550"/>
            </a:xfrm>
            <a:custGeom>
              <a:avLst/>
              <a:gdLst/>
              <a:ahLst/>
              <a:cxnLst>
                <a:cxn ang="0">
                  <a:pos x="40" y="23"/>
                </a:cxn>
                <a:cxn ang="0">
                  <a:pos x="40" y="19"/>
                </a:cxn>
                <a:cxn ang="0">
                  <a:pos x="36" y="18"/>
                </a:cxn>
                <a:cxn ang="0">
                  <a:pos x="24" y="7"/>
                </a:cxn>
                <a:cxn ang="0">
                  <a:pos x="8" y="0"/>
                </a:cxn>
                <a:cxn ang="0">
                  <a:pos x="5" y="2"/>
                </a:cxn>
                <a:cxn ang="0">
                  <a:pos x="0" y="9"/>
                </a:cxn>
                <a:cxn ang="0">
                  <a:pos x="0" y="19"/>
                </a:cxn>
                <a:cxn ang="0">
                  <a:pos x="5" y="28"/>
                </a:cxn>
                <a:cxn ang="0">
                  <a:pos x="3" y="44"/>
                </a:cxn>
                <a:cxn ang="0">
                  <a:pos x="0" y="47"/>
                </a:cxn>
                <a:cxn ang="0">
                  <a:pos x="5" y="52"/>
                </a:cxn>
                <a:cxn ang="0">
                  <a:pos x="12" y="49"/>
                </a:cxn>
                <a:cxn ang="0">
                  <a:pos x="19" y="50"/>
                </a:cxn>
                <a:cxn ang="0">
                  <a:pos x="26" y="44"/>
                </a:cxn>
                <a:cxn ang="0">
                  <a:pos x="29" y="35"/>
                </a:cxn>
                <a:cxn ang="0">
                  <a:pos x="40" y="23"/>
                </a:cxn>
              </a:cxnLst>
              <a:rect l="0" t="0" r="r" b="b"/>
              <a:pathLst>
                <a:path w="40" h="52">
                  <a:moveTo>
                    <a:pt x="40" y="23"/>
                  </a:moveTo>
                  <a:lnTo>
                    <a:pt x="40" y="19"/>
                  </a:lnTo>
                  <a:lnTo>
                    <a:pt x="36" y="18"/>
                  </a:lnTo>
                  <a:lnTo>
                    <a:pt x="24" y="7"/>
                  </a:lnTo>
                  <a:lnTo>
                    <a:pt x="8" y="0"/>
                  </a:lnTo>
                  <a:lnTo>
                    <a:pt x="5" y="2"/>
                  </a:lnTo>
                  <a:lnTo>
                    <a:pt x="0" y="9"/>
                  </a:lnTo>
                  <a:lnTo>
                    <a:pt x="0" y="19"/>
                  </a:lnTo>
                  <a:lnTo>
                    <a:pt x="5" y="28"/>
                  </a:lnTo>
                  <a:lnTo>
                    <a:pt x="3" y="44"/>
                  </a:lnTo>
                  <a:lnTo>
                    <a:pt x="0" y="47"/>
                  </a:lnTo>
                  <a:lnTo>
                    <a:pt x="5" y="52"/>
                  </a:lnTo>
                  <a:lnTo>
                    <a:pt x="12" y="49"/>
                  </a:lnTo>
                  <a:lnTo>
                    <a:pt x="19" y="50"/>
                  </a:lnTo>
                  <a:lnTo>
                    <a:pt x="26" y="44"/>
                  </a:lnTo>
                  <a:lnTo>
                    <a:pt x="29" y="35"/>
                  </a:lnTo>
                  <a:lnTo>
                    <a:pt x="40" y="2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1" name="Freeform 167"/>
            <p:cNvSpPr>
              <a:spLocks/>
            </p:cNvSpPr>
            <p:nvPr/>
          </p:nvSpPr>
          <p:spPr bwMode="auto">
            <a:xfrm>
              <a:off x="3198813" y="5403851"/>
              <a:ext cx="120650" cy="130175"/>
            </a:xfrm>
            <a:custGeom>
              <a:avLst/>
              <a:gdLst/>
              <a:ahLst/>
              <a:cxnLst>
                <a:cxn ang="0">
                  <a:pos x="12" y="4"/>
                </a:cxn>
                <a:cxn ang="0">
                  <a:pos x="9" y="7"/>
                </a:cxn>
                <a:cxn ang="0">
                  <a:pos x="9" y="23"/>
                </a:cxn>
                <a:cxn ang="0">
                  <a:pos x="5" y="32"/>
                </a:cxn>
                <a:cxn ang="0">
                  <a:pos x="5" y="47"/>
                </a:cxn>
                <a:cxn ang="0">
                  <a:pos x="2" y="56"/>
                </a:cxn>
                <a:cxn ang="0">
                  <a:pos x="0" y="66"/>
                </a:cxn>
                <a:cxn ang="0">
                  <a:pos x="2" y="66"/>
                </a:cxn>
                <a:cxn ang="0">
                  <a:pos x="9" y="73"/>
                </a:cxn>
                <a:cxn ang="0">
                  <a:pos x="17" y="75"/>
                </a:cxn>
                <a:cxn ang="0">
                  <a:pos x="33" y="80"/>
                </a:cxn>
                <a:cxn ang="0">
                  <a:pos x="42" y="80"/>
                </a:cxn>
                <a:cxn ang="0">
                  <a:pos x="50" y="82"/>
                </a:cxn>
                <a:cxn ang="0">
                  <a:pos x="61" y="76"/>
                </a:cxn>
                <a:cxn ang="0">
                  <a:pos x="71" y="61"/>
                </a:cxn>
                <a:cxn ang="0">
                  <a:pos x="71" y="59"/>
                </a:cxn>
                <a:cxn ang="0">
                  <a:pos x="71" y="52"/>
                </a:cxn>
                <a:cxn ang="0">
                  <a:pos x="76" y="45"/>
                </a:cxn>
                <a:cxn ang="0">
                  <a:pos x="69" y="38"/>
                </a:cxn>
                <a:cxn ang="0">
                  <a:pos x="66" y="32"/>
                </a:cxn>
                <a:cxn ang="0">
                  <a:pos x="59" y="28"/>
                </a:cxn>
                <a:cxn ang="0">
                  <a:pos x="55" y="23"/>
                </a:cxn>
                <a:cxn ang="0">
                  <a:pos x="47" y="21"/>
                </a:cxn>
                <a:cxn ang="0">
                  <a:pos x="42" y="13"/>
                </a:cxn>
                <a:cxn ang="0">
                  <a:pos x="38" y="16"/>
                </a:cxn>
                <a:cxn ang="0">
                  <a:pos x="35" y="16"/>
                </a:cxn>
                <a:cxn ang="0">
                  <a:pos x="33" y="11"/>
                </a:cxn>
                <a:cxn ang="0">
                  <a:pos x="24" y="2"/>
                </a:cxn>
                <a:cxn ang="0">
                  <a:pos x="21" y="0"/>
                </a:cxn>
                <a:cxn ang="0">
                  <a:pos x="17" y="4"/>
                </a:cxn>
                <a:cxn ang="0">
                  <a:pos x="12" y="4"/>
                </a:cxn>
              </a:cxnLst>
              <a:rect l="0" t="0" r="r" b="b"/>
              <a:pathLst>
                <a:path w="76" h="82">
                  <a:moveTo>
                    <a:pt x="12" y="4"/>
                  </a:moveTo>
                  <a:lnTo>
                    <a:pt x="9" y="7"/>
                  </a:lnTo>
                  <a:lnTo>
                    <a:pt x="9" y="23"/>
                  </a:lnTo>
                  <a:lnTo>
                    <a:pt x="5" y="32"/>
                  </a:lnTo>
                  <a:lnTo>
                    <a:pt x="5" y="47"/>
                  </a:lnTo>
                  <a:lnTo>
                    <a:pt x="2" y="56"/>
                  </a:lnTo>
                  <a:lnTo>
                    <a:pt x="0" y="66"/>
                  </a:lnTo>
                  <a:lnTo>
                    <a:pt x="2" y="66"/>
                  </a:lnTo>
                  <a:lnTo>
                    <a:pt x="9" y="73"/>
                  </a:lnTo>
                  <a:lnTo>
                    <a:pt x="17" y="75"/>
                  </a:lnTo>
                  <a:lnTo>
                    <a:pt x="33" y="80"/>
                  </a:lnTo>
                  <a:lnTo>
                    <a:pt x="42" y="80"/>
                  </a:lnTo>
                  <a:lnTo>
                    <a:pt x="50" y="82"/>
                  </a:lnTo>
                  <a:lnTo>
                    <a:pt x="61" y="76"/>
                  </a:lnTo>
                  <a:lnTo>
                    <a:pt x="71" y="61"/>
                  </a:lnTo>
                  <a:lnTo>
                    <a:pt x="71" y="59"/>
                  </a:lnTo>
                  <a:lnTo>
                    <a:pt x="71" y="52"/>
                  </a:lnTo>
                  <a:lnTo>
                    <a:pt x="76" y="45"/>
                  </a:lnTo>
                  <a:lnTo>
                    <a:pt x="69" y="38"/>
                  </a:lnTo>
                  <a:lnTo>
                    <a:pt x="66" y="32"/>
                  </a:lnTo>
                  <a:lnTo>
                    <a:pt x="59" y="28"/>
                  </a:lnTo>
                  <a:lnTo>
                    <a:pt x="55" y="23"/>
                  </a:lnTo>
                  <a:lnTo>
                    <a:pt x="47" y="21"/>
                  </a:lnTo>
                  <a:lnTo>
                    <a:pt x="42" y="13"/>
                  </a:lnTo>
                  <a:lnTo>
                    <a:pt x="38" y="16"/>
                  </a:lnTo>
                  <a:lnTo>
                    <a:pt x="35" y="16"/>
                  </a:lnTo>
                  <a:lnTo>
                    <a:pt x="33" y="11"/>
                  </a:lnTo>
                  <a:lnTo>
                    <a:pt x="24" y="2"/>
                  </a:lnTo>
                  <a:lnTo>
                    <a:pt x="21" y="0"/>
                  </a:lnTo>
                  <a:lnTo>
                    <a:pt x="17" y="4"/>
                  </a:lnTo>
                  <a:lnTo>
                    <a:pt x="12"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2" name="Freeform 168"/>
            <p:cNvSpPr>
              <a:spLocks/>
            </p:cNvSpPr>
            <p:nvPr/>
          </p:nvSpPr>
          <p:spPr bwMode="auto">
            <a:xfrm>
              <a:off x="2971800" y="6088063"/>
              <a:ext cx="79375" cy="90488"/>
            </a:xfrm>
            <a:custGeom>
              <a:avLst/>
              <a:gdLst/>
              <a:ahLst/>
              <a:cxnLst>
                <a:cxn ang="0">
                  <a:pos x="1" y="53"/>
                </a:cxn>
                <a:cxn ang="0">
                  <a:pos x="0" y="0"/>
                </a:cxn>
                <a:cxn ang="0">
                  <a:pos x="7" y="10"/>
                </a:cxn>
                <a:cxn ang="0">
                  <a:pos x="5" y="10"/>
                </a:cxn>
                <a:cxn ang="0">
                  <a:pos x="3" y="12"/>
                </a:cxn>
                <a:cxn ang="0">
                  <a:pos x="12" y="24"/>
                </a:cxn>
                <a:cxn ang="0">
                  <a:pos x="36" y="45"/>
                </a:cxn>
                <a:cxn ang="0">
                  <a:pos x="50" y="48"/>
                </a:cxn>
                <a:cxn ang="0">
                  <a:pos x="48" y="53"/>
                </a:cxn>
                <a:cxn ang="0">
                  <a:pos x="45" y="55"/>
                </a:cxn>
                <a:cxn ang="0">
                  <a:pos x="39" y="53"/>
                </a:cxn>
                <a:cxn ang="0">
                  <a:pos x="32" y="57"/>
                </a:cxn>
                <a:cxn ang="0">
                  <a:pos x="8" y="50"/>
                </a:cxn>
                <a:cxn ang="0">
                  <a:pos x="1" y="53"/>
                </a:cxn>
              </a:cxnLst>
              <a:rect l="0" t="0" r="r" b="b"/>
              <a:pathLst>
                <a:path w="50" h="57">
                  <a:moveTo>
                    <a:pt x="1" y="53"/>
                  </a:moveTo>
                  <a:lnTo>
                    <a:pt x="0" y="0"/>
                  </a:lnTo>
                  <a:lnTo>
                    <a:pt x="7" y="10"/>
                  </a:lnTo>
                  <a:lnTo>
                    <a:pt x="5" y="10"/>
                  </a:lnTo>
                  <a:lnTo>
                    <a:pt x="3" y="12"/>
                  </a:lnTo>
                  <a:lnTo>
                    <a:pt x="12" y="24"/>
                  </a:lnTo>
                  <a:lnTo>
                    <a:pt x="36" y="45"/>
                  </a:lnTo>
                  <a:lnTo>
                    <a:pt x="50" y="48"/>
                  </a:lnTo>
                  <a:lnTo>
                    <a:pt x="48" y="53"/>
                  </a:lnTo>
                  <a:lnTo>
                    <a:pt x="45" y="55"/>
                  </a:lnTo>
                  <a:lnTo>
                    <a:pt x="39" y="53"/>
                  </a:lnTo>
                  <a:lnTo>
                    <a:pt x="32" y="57"/>
                  </a:lnTo>
                  <a:lnTo>
                    <a:pt x="8" y="50"/>
                  </a:lnTo>
                  <a:lnTo>
                    <a:pt x="1" y="5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3" name="Freeform 169"/>
            <p:cNvSpPr>
              <a:spLocks/>
            </p:cNvSpPr>
            <p:nvPr/>
          </p:nvSpPr>
          <p:spPr bwMode="auto">
            <a:xfrm>
              <a:off x="2911475" y="6080126"/>
              <a:ext cx="61913" cy="95250"/>
            </a:xfrm>
            <a:custGeom>
              <a:avLst/>
              <a:gdLst/>
              <a:ahLst/>
              <a:cxnLst>
                <a:cxn ang="0">
                  <a:pos x="39" y="58"/>
                </a:cxn>
                <a:cxn ang="0">
                  <a:pos x="32" y="60"/>
                </a:cxn>
                <a:cxn ang="0">
                  <a:pos x="26" y="57"/>
                </a:cxn>
                <a:cxn ang="0">
                  <a:pos x="7" y="57"/>
                </a:cxn>
                <a:cxn ang="0">
                  <a:pos x="7" y="55"/>
                </a:cxn>
                <a:cxn ang="0">
                  <a:pos x="8" y="53"/>
                </a:cxn>
                <a:cxn ang="0">
                  <a:pos x="1" y="53"/>
                </a:cxn>
                <a:cxn ang="0">
                  <a:pos x="0" y="48"/>
                </a:cxn>
                <a:cxn ang="0">
                  <a:pos x="10" y="44"/>
                </a:cxn>
                <a:cxn ang="0">
                  <a:pos x="7" y="39"/>
                </a:cxn>
                <a:cxn ang="0">
                  <a:pos x="17" y="48"/>
                </a:cxn>
                <a:cxn ang="0">
                  <a:pos x="19" y="46"/>
                </a:cxn>
                <a:cxn ang="0">
                  <a:pos x="17" y="44"/>
                </a:cxn>
                <a:cxn ang="0">
                  <a:pos x="17" y="43"/>
                </a:cxn>
                <a:cxn ang="0">
                  <a:pos x="20" y="46"/>
                </a:cxn>
                <a:cxn ang="0">
                  <a:pos x="22" y="43"/>
                </a:cxn>
                <a:cxn ang="0">
                  <a:pos x="26" y="46"/>
                </a:cxn>
                <a:cxn ang="0">
                  <a:pos x="29" y="44"/>
                </a:cxn>
                <a:cxn ang="0">
                  <a:pos x="19" y="39"/>
                </a:cxn>
                <a:cxn ang="0">
                  <a:pos x="17" y="31"/>
                </a:cxn>
                <a:cxn ang="0">
                  <a:pos x="27" y="25"/>
                </a:cxn>
                <a:cxn ang="0">
                  <a:pos x="29" y="22"/>
                </a:cxn>
                <a:cxn ang="0">
                  <a:pos x="26" y="20"/>
                </a:cxn>
                <a:cxn ang="0">
                  <a:pos x="17" y="22"/>
                </a:cxn>
                <a:cxn ang="0">
                  <a:pos x="13" y="20"/>
                </a:cxn>
                <a:cxn ang="0">
                  <a:pos x="13" y="13"/>
                </a:cxn>
                <a:cxn ang="0">
                  <a:pos x="17" y="13"/>
                </a:cxn>
                <a:cxn ang="0">
                  <a:pos x="17" y="12"/>
                </a:cxn>
                <a:cxn ang="0">
                  <a:pos x="15" y="8"/>
                </a:cxn>
                <a:cxn ang="0">
                  <a:pos x="13" y="6"/>
                </a:cxn>
                <a:cxn ang="0">
                  <a:pos x="22" y="6"/>
                </a:cxn>
                <a:cxn ang="0">
                  <a:pos x="24" y="1"/>
                </a:cxn>
                <a:cxn ang="0">
                  <a:pos x="27" y="0"/>
                </a:cxn>
                <a:cxn ang="0">
                  <a:pos x="29" y="5"/>
                </a:cxn>
                <a:cxn ang="0">
                  <a:pos x="38" y="1"/>
                </a:cxn>
                <a:cxn ang="0">
                  <a:pos x="38" y="5"/>
                </a:cxn>
                <a:cxn ang="0">
                  <a:pos x="39" y="58"/>
                </a:cxn>
              </a:cxnLst>
              <a:rect l="0" t="0" r="r" b="b"/>
              <a:pathLst>
                <a:path w="39" h="60">
                  <a:moveTo>
                    <a:pt x="39" y="58"/>
                  </a:moveTo>
                  <a:lnTo>
                    <a:pt x="32" y="60"/>
                  </a:lnTo>
                  <a:lnTo>
                    <a:pt x="26" y="57"/>
                  </a:lnTo>
                  <a:lnTo>
                    <a:pt x="7" y="57"/>
                  </a:lnTo>
                  <a:lnTo>
                    <a:pt x="7" y="55"/>
                  </a:lnTo>
                  <a:lnTo>
                    <a:pt x="8" y="53"/>
                  </a:lnTo>
                  <a:lnTo>
                    <a:pt x="1" y="53"/>
                  </a:lnTo>
                  <a:lnTo>
                    <a:pt x="0" y="48"/>
                  </a:lnTo>
                  <a:lnTo>
                    <a:pt x="10" y="44"/>
                  </a:lnTo>
                  <a:lnTo>
                    <a:pt x="7" y="39"/>
                  </a:lnTo>
                  <a:lnTo>
                    <a:pt x="17" y="48"/>
                  </a:lnTo>
                  <a:lnTo>
                    <a:pt x="19" y="46"/>
                  </a:lnTo>
                  <a:lnTo>
                    <a:pt x="17" y="44"/>
                  </a:lnTo>
                  <a:lnTo>
                    <a:pt x="17" y="43"/>
                  </a:lnTo>
                  <a:lnTo>
                    <a:pt x="20" y="46"/>
                  </a:lnTo>
                  <a:lnTo>
                    <a:pt x="22" y="43"/>
                  </a:lnTo>
                  <a:lnTo>
                    <a:pt x="26" y="46"/>
                  </a:lnTo>
                  <a:lnTo>
                    <a:pt x="29" y="44"/>
                  </a:lnTo>
                  <a:lnTo>
                    <a:pt x="19" y="39"/>
                  </a:lnTo>
                  <a:lnTo>
                    <a:pt x="17" y="31"/>
                  </a:lnTo>
                  <a:lnTo>
                    <a:pt x="27" y="25"/>
                  </a:lnTo>
                  <a:lnTo>
                    <a:pt x="29" y="22"/>
                  </a:lnTo>
                  <a:lnTo>
                    <a:pt x="26" y="20"/>
                  </a:lnTo>
                  <a:lnTo>
                    <a:pt x="17" y="22"/>
                  </a:lnTo>
                  <a:lnTo>
                    <a:pt x="13" y="20"/>
                  </a:lnTo>
                  <a:lnTo>
                    <a:pt x="13" y="13"/>
                  </a:lnTo>
                  <a:lnTo>
                    <a:pt x="17" y="13"/>
                  </a:lnTo>
                  <a:lnTo>
                    <a:pt x="17" y="12"/>
                  </a:lnTo>
                  <a:lnTo>
                    <a:pt x="15" y="8"/>
                  </a:lnTo>
                  <a:lnTo>
                    <a:pt x="13" y="6"/>
                  </a:lnTo>
                  <a:lnTo>
                    <a:pt x="22" y="6"/>
                  </a:lnTo>
                  <a:lnTo>
                    <a:pt x="24" y="1"/>
                  </a:lnTo>
                  <a:lnTo>
                    <a:pt x="27" y="0"/>
                  </a:lnTo>
                  <a:lnTo>
                    <a:pt x="29" y="5"/>
                  </a:lnTo>
                  <a:lnTo>
                    <a:pt x="38" y="1"/>
                  </a:lnTo>
                  <a:lnTo>
                    <a:pt x="38" y="5"/>
                  </a:lnTo>
                  <a:lnTo>
                    <a:pt x="39" y="5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4" name="Freeform 170"/>
            <p:cNvSpPr>
              <a:spLocks/>
            </p:cNvSpPr>
            <p:nvPr/>
          </p:nvSpPr>
          <p:spPr bwMode="auto">
            <a:xfrm>
              <a:off x="5100638" y="3465513"/>
              <a:ext cx="76200" cy="95250"/>
            </a:xfrm>
            <a:custGeom>
              <a:avLst/>
              <a:gdLst/>
              <a:ahLst/>
              <a:cxnLst>
                <a:cxn ang="0">
                  <a:pos x="22" y="52"/>
                </a:cxn>
                <a:cxn ang="0">
                  <a:pos x="22" y="60"/>
                </a:cxn>
                <a:cxn ang="0">
                  <a:pos x="27" y="60"/>
                </a:cxn>
                <a:cxn ang="0">
                  <a:pos x="27" y="55"/>
                </a:cxn>
                <a:cxn ang="0">
                  <a:pos x="33" y="50"/>
                </a:cxn>
                <a:cxn ang="0">
                  <a:pos x="34" y="41"/>
                </a:cxn>
                <a:cxn ang="0">
                  <a:pos x="48" y="43"/>
                </a:cxn>
                <a:cxn ang="0">
                  <a:pos x="48" y="34"/>
                </a:cxn>
                <a:cxn ang="0">
                  <a:pos x="43" y="31"/>
                </a:cxn>
                <a:cxn ang="0">
                  <a:pos x="41" y="22"/>
                </a:cxn>
                <a:cxn ang="0">
                  <a:pos x="36" y="19"/>
                </a:cxn>
                <a:cxn ang="0">
                  <a:pos x="36" y="10"/>
                </a:cxn>
                <a:cxn ang="0">
                  <a:pos x="36" y="8"/>
                </a:cxn>
                <a:cxn ang="0">
                  <a:pos x="22" y="7"/>
                </a:cxn>
                <a:cxn ang="0">
                  <a:pos x="12" y="0"/>
                </a:cxn>
                <a:cxn ang="0">
                  <a:pos x="3" y="2"/>
                </a:cxn>
                <a:cxn ang="0">
                  <a:pos x="0" y="7"/>
                </a:cxn>
                <a:cxn ang="0">
                  <a:pos x="3" y="5"/>
                </a:cxn>
                <a:cxn ang="0">
                  <a:pos x="12" y="15"/>
                </a:cxn>
                <a:cxn ang="0">
                  <a:pos x="12" y="19"/>
                </a:cxn>
                <a:cxn ang="0">
                  <a:pos x="22" y="36"/>
                </a:cxn>
                <a:cxn ang="0">
                  <a:pos x="22" y="52"/>
                </a:cxn>
              </a:cxnLst>
              <a:rect l="0" t="0" r="r" b="b"/>
              <a:pathLst>
                <a:path w="48" h="60">
                  <a:moveTo>
                    <a:pt x="22" y="52"/>
                  </a:moveTo>
                  <a:lnTo>
                    <a:pt x="22" y="60"/>
                  </a:lnTo>
                  <a:lnTo>
                    <a:pt x="27" y="60"/>
                  </a:lnTo>
                  <a:lnTo>
                    <a:pt x="27" y="55"/>
                  </a:lnTo>
                  <a:lnTo>
                    <a:pt x="33" y="50"/>
                  </a:lnTo>
                  <a:lnTo>
                    <a:pt x="34" y="41"/>
                  </a:lnTo>
                  <a:lnTo>
                    <a:pt x="48" y="43"/>
                  </a:lnTo>
                  <a:lnTo>
                    <a:pt x="48" y="34"/>
                  </a:lnTo>
                  <a:lnTo>
                    <a:pt x="43" y="31"/>
                  </a:lnTo>
                  <a:lnTo>
                    <a:pt x="41" y="22"/>
                  </a:lnTo>
                  <a:lnTo>
                    <a:pt x="36" y="19"/>
                  </a:lnTo>
                  <a:lnTo>
                    <a:pt x="36" y="10"/>
                  </a:lnTo>
                  <a:lnTo>
                    <a:pt x="36" y="8"/>
                  </a:lnTo>
                  <a:lnTo>
                    <a:pt x="22" y="7"/>
                  </a:lnTo>
                  <a:lnTo>
                    <a:pt x="12" y="0"/>
                  </a:lnTo>
                  <a:lnTo>
                    <a:pt x="3" y="2"/>
                  </a:lnTo>
                  <a:lnTo>
                    <a:pt x="0" y="7"/>
                  </a:lnTo>
                  <a:lnTo>
                    <a:pt x="3" y="5"/>
                  </a:lnTo>
                  <a:lnTo>
                    <a:pt x="12" y="15"/>
                  </a:lnTo>
                  <a:lnTo>
                    <a:pt x="12" y="19"/>
                  </a:lnTo>
                  <a:lnTo>
                    <a:pt x="22" y="36"/>
                  </a:lnTo>
                  <a:lnTo>
                    <a:pt x="22" y="5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5" name="Freeform 171"/>
            <p:cNvSpPr>
              <a:spLocks/>
            </p:cNvSpPr>
            <p:nvPr/>
          </p:nvSpPr>
          <p:spPr bwMode="auto">
            <a:xfrm>
              <a:off x="4713288" y="3922713"/>
              <a:ext cx="354013" cy="338138"/>
            </a:xfrm>
            <a:custGeom>
              <a:avLst/>
              <a:gdLst/>
              <a:ahLst/>
              <a:cxnLst>
                <a:cxn ang="0">
                  <a:pos x="195" y="206"/>
                </a:cxn>
                <a:cxn ang="0">
                  <a:pos x="168" y="192"/>
                </a:cxn>
                <a:cxn ang="0">
                  <a:pos x="138" y="177"/>
                </a:cxn>
                <a:cxn ang="0">
                  <a:pos x="111" y="163"/>
                </a:cxn>
                <a:cxn ang="0">
                  <a:pos x="81" y="161"/>
                </a:cxn>
                <a:cxn ang="0">
                  <a:pos x="74" y="158"/>
                </a:cxn>
                <a:cxn ang="0">
                  <a:pos x="35" y="154"/>
                </a:cxn>
                <a:cxn ang="0">
                  <a:pos x="21" y="137"/>
                </a:cxn>
                <a:cxn ang="0">
                  <a:pos x="10" y="133"/>
                </a:cxn>
                <a:cxn ang="0">
                  <a:pos x="0" y="113"/>
                </a:cxn>
                <a:cxn ang="0">
                  <a:pos x="7" y="108"/>
                </a:cxn>
                <a:cxn ang="0">
                  <a:pos x="5" y="63"/>
                </a:cxn>
                <a:cxn ang="0">
                  <a:pos x="0" y="49"/>
                </a:cxn>
                <a:cxn ang="0">
                  <a:pos x="9" y="44"/>
                </a:cxn>
                <a:cxn ang="0">
                  <a:pos x="12" y="30"/>
                </a:cxn>
                <a:cxn ang="0">
                  <a:pos x="30" y="12"/>
                </a:cxn>
                <a:cxn ang="0">
                  <a:pos x="30" y="0"/>
                </a:cxn>
                <a:cxn ang="0">
                  <a:pos x="54" y="4"/>
                </a:cxn>
                <a:cxn ang="0">
                  <a:pos x="83" y="14"/>
                </a:cxn>
                <a:cxn ang="0">
                  <a:pos x="85" y="21"/>
                </a:cxn>
                <a:cxn ang="0">
                  <a:pos x="95" y="31"/>
                </a:cxn>
                <a:cxn ang="0">
                  <a:pos x="126" y="40"/>
                </a:cxn>
                <a:cxn ang="0">
                  <a:pos x="135" y="47"/>
                </a:cxn>
                <a:cxn ang="0">
                  <a:pos x="149" y="40"/>
                </a:cxn>
                <a:cxn ang="0">
                  <a:pos x="149" y="25"/>
                </a:cxn>
                <a:cxn ang="0">
                  <a:pos x="164" y="6"/>
                </a:cxn>
                <a:cxn ang="0">
                  <a:pos x="190" y="7"/>
                </a:cxn>
                <a:cxn ang="0">
                  <a:pos x="194" y="14"/>
                </a:cxn>
                <a:cxn ang="0">
                  <a:pos x="204" y="18"/>
                </a:cxn>
                <a:cxn ang="0">
                  <a:pos x="223" y="25"/>
                </a:cxn>
                <a:cxn ang="0">
                  <a:pos x="218" y="30"/>
                </a:cxn>
                <a:cxn ang="0">
                  <a:pos x="216" y="50"/>
                </a:cxn>
                <a:cxn ang="0">
                  <a:pos x="220" y="59"/>
                </a:cxn>
                <a:cxn ang="0">
                  <a:pos x="223" y="66"/>
                </a:cxn>
                <a:cxn ang="0">
                  <a:pos x="223" y="95"/>
                </a:cxn>
                <a:cxn ang="0">
                  <a:pos x="223" y="123"/>
                </a:cxn>
                <a:cxn ang="0">
                  <a:pos x="223" y="149"/>
                </a:cxn>
                <a:cxn ang="0">
                  <a:pos x="223" y="177"/>
                </a:cxn>
                <a:cxn ang="0">
                  <a:pos x="223" y="204"/>
                </a:cxn>
                <a:cxn ang="0">
                  <a:pos x="209" y="213"/>
                </a:cxn>
              </a:cxnLst>
              <a:rect l="0" t="0" r="r" b="b"/>
              <a:pathLst>
                <a:path w="223" h="213">
                  <a:moveTo>
                    <a:pt x="209" y="213"/>
                  </a:moveTo>
                  <a:lnTo>
                    <a:pt x="195" y="206"/>
                  </a:lnTo>
                  <a:lnTo>
                    <a:pt x="182" y="199"/>
                  </a:lnTo>
                  <a:lnTo>
                    <a:pt x="168" y="192"/>
                  </a:lnTo>
                  <a:lnTo>
                    <a:pt x="152" y="185"/>
                  </a:lnTo>
                  <a:lnTo>
                    <a:pt x="138" y="177"/>
                  </a:lnTo>
                  <a:lnTo>
                    <a:pt x="125" y="170"/>
                  </a:lnTo>
                  <a:lnTo>
                    <a:pt x="111" y="163"/>
                  </a:lnTo>
                  <a:lnTo>
                    <a:pt x="97" y="156"/>
                  </a:lnTo>
                  <a:lnTo>
                    <a:pt x="81" y="161"/>
                  </a:lnTo>
                  <a:lnTo>
                    <a:pt x="78" y="161"/>
                  </a:lnTo>
                  <a:lnTo>
                    <a:pt x="74" y="158"/>
                  </a:lnTo>
                  <a:lnTo>
                    <a:pt x="66" y="154"/>
                  </a:lnTo>
                  <a:lnTo>
                    <a:pt x="35" y="154"/>
                  </a:lnTo>
                  <a:lnTo>
                    <a:pt x="30" y="140"/>
                  </a:lnTo>
                  <a:lnTo>
                    <a:pt x="21" y="137"/>
                  </a:lnTo>
                  <a:lnTo>
                    <a:pt x="14" y="137"/>
                  </a:lnTo>
                  <a:lnTo>
                    <a:pt x="10" y="133"/>
                  </a:lnTo>
                  <a:lnTo>
                    <a:pt x="9" y="125"/>
                  </a:lnTo>
                  <a:lnTo>
                    <a:pt x="0" y="113"/>
                  </a:lnTo>
                  <a:lnTo>
                    <a:pt x="2" y="109"/>
                  </a:lnTo>
                  <a:lnTo>
                    <a:pt x="7" y="108"/>
                  </a:lnTo>
                  <a:lnTo>
                    <a:pt x="7" y="87"/>
                  </a:lnTo>
                  <a:lnTo>
                    <a:pt x="5" y="63"/>
                  </a:lnTo>
                  <a:lnTo>
                    <a:pt x="0" y="52"/>
                  </a:lnTo>
                  <a:lnTo>
                    <a:pt x="0" y="49"/>
                  </a:lnTo>
                  <a:lnTo>
                    <a:pt x="2" y="47"/>
                  </a:lnTo>
                  <a:lnTo>
                    <a:pt x="9" y="44"/>
                  </a:lnTo>
                  <a:lnTo>
                    <a:pt x="12" y="38"/>
                  </a:lnTo>
                  <a:lnTo>
                    <a:pt x="12" y="30"/>
                  </a:lnTo>
                  <a:lnTo>
                    <a:pt x="12" y="25"/>
                  </a:lnTo>
                  <a:lnTo>
                    <a:pt x="30" y="12"/>
                  </a:lnTo>
                  <a:lnTo>
                    <a:pt x="30" y="9"/>
                  </a:lnTo>
                  <a:lnTo>
                    <a:pt x="30" y="0"/>
                  </a:lnTo>
                  <a:lnTo>
                    <a:pt x="43" y="6"/>
                  </a:lnTo>
                  <a:lnTo>
                    <a:pt x="54" y="4"/>
                  </a:lnTo>
                  <a:lnTo>
                    <a:pt x="64" y="6"/>
                  </a:lnTo>
                  <a:lnTo>
                    <a:pt x="83" y="14"/>
                  </a:lnTo>
                  <a:lnTo>
                    <a:pt x="85" y="14"/>
                  </a:lnTo>
                  <a:lnTo>
                    <a:pt x="85" y="21"/>
                  </a:lnTo>
                  <a:lnTo>
                    <a:pt x="92" y="30"/>
                  </a:lnTo>
                  <a:lnTo>
                    <a:pt x="95" y="31"/>
                  </a:lnTo>
                  <a:lnTo>
                    <a:pt x="118" y="35"/>
                  </a:lnTo>
                  <a:lnTo>
                    <a:pt x="126" y="40"/>
                  </a:lnTo>
                  <a:lnTo>
                    <a:pt x="131" y="45"/>
                  </a:lnTo>
                  <a:lnTo>
                    <a:pt x="135" y="47"/>
                  </a:lnTo>
                  <a:lnTo>
                    <a:pt x="144" y="45"/>
                  </a:lnTo>
                  <a:lnTo>
                    <a:pt x="149" y="40"/>
                  </a:lnTo>
                  <a:lnTo>
                    <a:pt x="152" y="33"/>
                  </a:lnTo>
                  <a:lnTo>
                    <a:pt x="149" y="25"/>
                  </a:lnTo>
                  <a:lnTo>
                    <a:pt x="150" y="18"/>
                  </a:lnTo>
                  <a:lnTo>
                    <a:pt x="164" y="6"/>
                  </a:lnTo>
                  <a:lnTo>
                    <a:pt x="180" y="4"/>
                  </a:lnTo>
                  <a:lnTo>
                    <a:pt x="190" y="7"/>
                  </a:lnTo>
                  <a:lnTo>
                    <a:pt x="194" y="9"/>
                  </a:lnTo>
                  <a:lnTo>
                    <a:pt x="194" y="14"/>
                  </a:lnTo>
                  <a:lnTo>
                    <a:pt x="195" y="16"/>
                  </a:lnTo>
                  <a:lnTo>
                    <a:pt x="204" y="18"/>
                  </a:lnTo>
                  <a:lnTo>
                    <a:pt x="220" y="19"/>
                  </a:lnTo>
                  <a:lnTo>
                    <a:pt x="223" y="25"/>
                  </a:lnTo>
                  <a:lnTo>
                    <a:pt x="221" y="25"/>
                  </a:lnTo>
                  <a:lnTo>
                    <a:pt x="218" y="30"/>
                  </a:lnTo>
                  <a:lnTo>
                    <a:pt x="220" y="47"/>
                  </a:lnTo>
                  <a:lnTo>
                    <a:pt x="216" y="50"/>
                  </a:lnTo>
                  <a:lnTo>
                    <a:pt x="216" y="56"/>
                  </a:lnTo>
                  <a:lnTo>
                    <a:pt x="220" y="59"/>
                  </a:lnTo>
                  <a:lnTo>
                    <a:pt x="218" y="63"/>
                  </a:lnTo>
                  <a:lnTo>
                    <a:pt x="223" y="66"/>
                  </a:lnTo>
                  <a:lnTo>
                    <a:pt x="223" y="82"/>
                  </a:lnTo>
                  <a:lnTo>
                    <a:pt x="223" y="95"/>
                  </a:lnTo>
                  <a:lnTo>
                    <a:pt x="223" y="109"/>
                  </a:lnTo>
                  <a:lnTo>
                    <a:pt x="223" y="123"/>
                  </a:lnTo>
                  <a:lnTo>
                    <a:pt x="223" y="135"/>
                  </a:lnTo>
                  <a:lnTo>
                    <a:pt x="223" y="149"/>
                  </a:lnTo>
                  <a:lnTo>
                    <a:pt x="223" y="163"/>
                  </a:lnTo>
                  <a:lnTo>
                    <a:pt x="223" y="177"/>
                  </a:lnTo>
                  <a:lnTo>
                    <a:pt x="223" y="190"/>
                  </a:lnTo>
                  <a:lnTo>
                    <a:pt x="223" y="204"/>
                  </a:lnTo>
                  <a:lnTo>
                    <a:pt x="209" y="204"/>
                  </a:lnTo>
                  <a:lnTo>
                    <a:pt x="209" y="21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6" name="Freeform 172"/>
            <p:cNvSpPr>
              <a:spLocks/>
            </p:cNvSpPr>
            <p:nvPr/>
          </p:nvSpPr>
          <p:spPr bwMode="auto">
            <a:xfrm>
              <a:off x="4129088" y="4073526"/>
              <a:ext cx="268288" cy="296863"/>
            </a:xfrm>
            <a:custGeom>
              <a:avLst/>
              <a:gdLst/>
              <a:ahLst/>
              <a:cxnLst>
                <a:cxn ang="0">
                  <a:pos x="112" y="177"/>
                </a:cxn>
                <a:cxn ang="0">
                  <a:pos x="145" y="177"/>
                </a:cxn>
                <a:cxn ang="0">
                  <a:pos x="164" y="166"/>
                </a:cxn>
                <a:cxn ang="0">
                  <a:pos x="157" y="147"/>
                </a:cxn>
                <a:cxn ang="0">
                  <a:pos x="154" y="116"/>
                </a:cxn>
                <a:cxn ang="0">
                  <a:pos x="150" y="85"/>
                </a:cxn>
                <a:cxn ang="0">
                  <a:pos x="147" y="52"/>
                </a:cxn>
                <a:cxn ang="0">
                  <a:pos x="157" y="35"/>
                </a:cxn>
                <a:cxn ang="0">
                  <a:pos x="157" y="26"/>
                </a:cxn>
                <a:cxn ang="0">
                  <a:pos x="131" y="9"/>
                </a:cxn>
                <a:cxn ang="0">
                  <a:pos x="118" y="19"/>
                </a:cxn>
                <a:cxn ang="0">
                  <a:pos x="95" y="19"/>
                </a:cxn>
                <a:cxn ang="0">
                  <a:pos x="73" y="19"/>
                </a:cxn>
                <a:cxn ang="0">
                  <a:pos x="73" y="45"/>
                </a:cxn>
                <a:cxn ang="0">
                  <a:pos x="59" y="61"/>
                </a:cxn>
                <a:cxn ang="0">
                  <a:pos x="55" y="76"/>
                </a:cxn>
                <a:cxn ang="0">
                  <a:pos x="43" y="90"/>
                </a:cxn>
                <a:cxn ang="0">
                  <a:pos x="17" y="90"/>
                </a:cxn>
                <a:cxn ang="0">
                  <a:pos x="0" y="95"/>
                </a:cxn>
                <a:cxn ang="0">
                  <a:pos x="5" y="101"/>
                </a:cxn>
                <a:cxn ang="0">
                  <a:pos x="10" y="106"/>
                </a:cxn>
                <a:cxn ang="0">
                  <a:pos x="10" y="113"/>
                </a:cxn>
                <a:cxn ang="0">
                  <a:pos x="12" y="127"/>
                </a:cxn>
                <a:cxn ang="0">
                  <a:pos x="14" y="146"/>
                </a:cxn>
                <a:cxn ang="0">
                  <a:pos x="9" y="161"/>
                </a:cxn>
                <a:cxn ang="0">
                  <a:pos x="26" y="159"/>
                </a:cxn>
                <a:cxn ang="0">
                  <a:pos x="43" y="168"/>
                </a:cxn>
                <a:cxn ang="0">
                  <a:pos x="52" y="175"/>
                </a:cxn>
                <a:cxn ang="0">
                  <a:pos x="59" y="180"/>
                </a:cxn>
                <a:cxn ang="0">
                  <a:pos x="67" y="187"/>
                </a:cxn>
                <a:cxn ang="0">
                  <a:pos x="78" y="171"/>
                </a:cxn>
                <a:cxn ang="0">
                  <a:pos x="85" y="182"/>
                </a:cxn>
                <a:cxn ang="0">
                  <a:pos x="97" y="177"/>
                </a:cxn>
              </a:cxnLst>
              <a:rect l="0" t="0" r="r" b="b"/>
              <a:pathLst>
                <a:path w="169" h="187">
                  <a:moveTo>
                    <a:pt x="97" y="177"/>
                  </a:moveTo>
                  <a:lnTo>
                    <a:pt x="112" y="177"/>
                  </a:lnTo>
                  <a:lnTo>
                    <a:pt x="128" y="177"/>
                  </a:lnTo>
                  <a:lnTo>
                    <a:pt x="145" y="177"/>
                  </a:lnTo>
                  <a:lnTo>
                    <a:pt x="161" y="178"/>
                  </a:lnTo>
                  <a:lnTo>
                    <a:pt x="164" y="166"/>
                  </a:lnTo>
                  <a:lnTo>
                    <a:pt x="159" y="163"/>
                  </a:lnTo>
                  <a:lnTo>
                    <a:pt x="157" y="147"/>
                  </a:lnTo>
                  <a:lnTo>
                    <a:pt x="156" y="132"/>
                  </a:lnTo>
                  <a:lnTo>
                    <a:pt x="154" y="116"/>
                  </a:lnTo>
                  <a:lnTo>
                    <a:pt x="152" y="101"/>
                  </a:lnTo>
                  <a:lnTo>
                    <a:pt x="150" y="85"/>
                  </a:lnTo>
                  <a:lnTo>
                    <a:pt x="149" y="68"/>
                  </a:lnTo>
                  <a:lnTo>
                    <a:pt x="147" y="52"/>
                  </a:lnTo>
                  <a:lnTo>
                    <a:pt x="145" y="35"/>
                  </a:lnTo>
                  <a:lnTo>
                    <a:pt x="157" y="35"/>
                  </a:lnTo>
                  <a:lnTo>
                    <a:pt x="169" y="35"/>
                  </a:lnTo>
                  <a:lnTo>
                    <a:pt x="157" y="26"/>
                  </a:lnTo>
                  <a:lnTo>
                    <a:pt x="143" y="18"/>
                  </a:lnTo>
                  <a:lnTo>
                    <a:pt x="131" y="9"/>
                  </a:lnTo>
                  <a:lnTo>
                    <a:pt x="118" y="0"/>
                  </a:lnTo>
                  <a:lnTo>
                    <a:pt x="118" y="19"/>
                  </a:lnTo>
                  <a:lnTo>
                    <a:pt x="105" y="19"/>
                  </a:lnTo>
                  <a:lnTo>
                    <a:pt x="95" y="19"/>
                  </a:lnTo>
                  <a:lnTo>
                    <a:pt x="83" y="19"/>
                  </a:lnTo>
                  <a:lnTo>
                    <a:pt x="73" y="19"/>
                  </a:lnTo>
                  <a:lnTo>
                    <a:pt x="73" y="30"/>
                  </a:lnTo>
                  <a:lnTo>
                    <a:pt x="73" y="45"/>
                  </a:lnTo>
                  <a:lnTo>
                    <a:pt x="73" y="57"/>
                  </a:lnTo>
                  <a:lnTo>
                    <a:pt x="59" y="61"/>
                  </a:lnTo>
                  <a:lnTo>
                    <a:pt x="55" y="66"/>
                  </a:lnTo>
                  <a:lnTo>
                    <a:pt x="55" y="76"/>
                  </a:lnTo>
                  <a:lnTo>
                    <a:pt x="57" y="90"/>
                  </a:lnTo>
                  <a:lnTo>
                    <a:pt x="43" y="90"/>
                  </a:lnTo>
                  <a:lnTo>
                    <a:pt x="31" y="90"/>
                  </a:lnTo>
                  <a:lnTo>
                    <a:pt x="17" y="90"/>
                  </a:lnTo>
                  <a:lnTo>
                    <a:pt x="3" y="90"/>
                  </a:lnTo>
                  <a:lnTo>
                    <a:pt x="0" y="95"/>
                  </a:lnTo>
                  <a:lnTo>
                    <a:pt x="3" y="95"/>
                  </a:lnTo>
                  <a:lnTo>
                    <a:pt x="5" y="101"/>
                  </a:lnTo>
                  <a:lnTo>
                    <a:pt x="9" y="101"/>
                  </a:lnTo>
                  <a:lnTo>
                    <a:pt x="10" y="106"/>
                  </a:lnTo>
                  <a:lnTo>
                    <a:pt x="10" y="111"/>
                  </a:lnTo>
                  <a:lnTo>
                    <a:pt x="10" y="113"/>
                  </a:lnTo>
                  <a:lnTo>
                    <a:pt x="7" y="120"/>
                  </a:lnTo>
                  <a:lnTo>
                    <a:pt x="12" y="127"/>
                  </a:lnTo>
                  <a:lnTo>
                    <a:pt x="14" y="133"/>
                  </a:lnTo>
                  <a:lnTo>
                    <a:pt x="14" y="146"/>
                  </a:lnTo>
                  <a:lnTo>
                    <a:pt x="5" y="168"/>
                  </a:lnTo>
                  <a:lnTo>
                    <a:pt x="9" y="161"/>
                  </a:lnTo>
                  <a:lnTo>
                    <a:pt x="17" y="163"/>
                  </a:lnTo>
                  <a:lnTo>
                    <a:pt x="26" y="159"/>
                  </a:lnTo>
                  <a:lnTo>
                    <a:pt x="36" y="159"/>
                  </a:lnTo>
                  <a:lnTo>
                    <a:pt x="43" y="168"/>
                  </a:lnTo>
                  <a:lnTo>
                    <a:pt x="48" y="168"/>
                  </a:lnTo>
                  <a:lnTo>
                    <a:pt x="52" y="175"/>
                  </a:lnTo>
                  <a:lnTo>
                    <a:pt x="57" y="177"/>
                  </a:lnTo>
                  <a:lnTo>
                    <a:pt x="59" y="180"/>
                  </a:lnTo>
                  <a:lnTo>
                    <a:pt x="57" y="180"/>
                  </a:lnTo>
                  <a:lnTo>
                    <a:pt x="67" y="187"/>
                  </a:lnTo>
                  <a:lnTo>
                    <a:pt x="74" y="182"/>
                  </a:lnTo>
                  <a:lnTo>
                    <a:pt x="78" y="171"/>
                  </a:lnTo>
                  <a:lnTo>
                    <a:pt x="81" y="173"/>
                  </a:lnTo>
                  <a:lnTo>
                    <a:pt x="85" y="182"/>
                  </a:lnTo>
                  <a:lnTo>
                    <a:pt x="90" y="182"/>
                  </a:lnTo>
                  <a:lnTo>
                    <a:pt x="97" y="17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7" name="Freeform 173"/>
            <p:cNvSpPr>
              <a:spLocks/>
            </p:cNvSpPr>
            <p:nvPr/>
          </p:nvSpPr>
          <p:spPr bwMode="auto">
            <a:xfrm>
              <a:off x="4129088" y="4060826"/>
              <a:ext cx="187325" cy="163513"/>
            </a:xfrm>
            <a:custGeom>
              <a:avLst/>
              <a:gdLst/>
              <a:ahLst/>
              <a:cxnLst>
                <a:cxn ang="0">
                  <a:pos x="118" y="27"/>
                </a:cxn>
                <a:cxn ang="0">
                  <a:pos x="105" y="27"/>
                </a:cxn>
                <a:cxn ang="0">
                  <a:pos x="95" y="27"/>
                </a:cxn>
                <a:cxn ang="0">
                  <a:pos x="83" y="27"/>
                </a:cxn>
                <a:cxn ang="0">
                  <a:pos x="73" y="27"/>
                </a:cxn>
                <a:cxn ang="0">
                  <a:pos x="73" y="38"/>
                </a:cxn>
                <a:cxn ang="0">
                  <a:pos x="73" y="53"/>
                </a:cxn>
                <a:cxn ang="0">
                  <a:pos x="73" y="65"/>
                </a:cxn>
                <a:cxn ang="0">
                  <a:pos x="59" y="69"/>
                </a:cxn>
                <a:cxn ang="0">
                  <a:pos x="55" y="74"/>
                </a:cxn>
                <a:cxn ang="0">
                  <a:pos x="55" y="84"/>
                </a:cxn>
                <a:cxn ang="0">
                  <a:pos x="57" y="98"/>
                </a:cxn>
                <a:cxn ang="0">
                  <a:pos x="43" y="98"/>
                </a:cxn>
                <a:cxn ang="0">
                  <a:pos x="31" y="98"/>
                </a:cxn>
                <a:cxn ang="0">
                  <a:pos x="17" y="98"/>
                </a:cxn>
                <a:cxn ang="0">
                  <a:pos x="3" y="98"/>
                </a:cxn>
                <a:cxn ang="0">
                  <a:pos x="0" y="103"/>
                </a:cxn>
                <a:cxn ang="0">
                  <a:pos x="2" y="91"/>
                </a:cxn>
                <a:cxn ang="0">
                  <a:pos x="3" y="86"/>
                </a:cxn>
                <a:cxn ang="0">
                  <a:pos x="7" y="84"/>
                </a:cxn>
                <a:cxn ang="0">
                  <a:pos x="12" y="74"/>
                </a:cxn>
                <a:cxn ang="0">
                  <a:pos x="12" y="71"/>
                </a:cxn>
                <a:cxn ang="0">
                  <a:pos x="19" y="59"/>
                </a:cxn>
                <a:cxn ang="0">
                  <a:pos x="31" y="43"/>
                </a:cxn>
                <a:cxn ang="0">
                  <a:pos x="36" y="26"/>
                </a:cxn>
                <a:cxn ang="0">
                  <a:pos x="40" y="21"/>
                </a:cxn>
                <a:cxn ang="0">
                  <a:pos x="48" y="15"/>
                </a:cxn>
                <a:cxn ang="0">
                  <a:pos x="52" y="10"/>
                </a:cxn>
                <a:cxn ang="0">
                  <a:pos x="57" y="1"/>
                </a:cxn>
                <a:cxn ang="0">
                  <a:pos x="71" y="1"/>
                </a:cxn>
                <a:cxn ang="0">
                  <a:pos x="86" y="1"/>
                </a:cxn>
                <a:cxn ang="0">
                  <a:pos x="102" y="1"/>
                </a:cxn>
                <a:cxn ang="0">
                  <a:pos x="118" y="0"/>
                </a:cxn>
                <a:cxn ang="0">
                  <a:pos x="118" y="8"/>
                </a:cxn>
                <a:cxn ang="0">
                  <a:pos x="118" y="27"/>
                </a:cxn>
              </a:cxnLst>
              <a:rect l="0" t="0" r="r" b="b"/>
              <a:pathLst>
                <a:path w="118" h="103">
                  <a:moveTo>
                    <a:pt x="118" y="27"/>
                  </a:moveTo>
                  <a:lnTo>
                    <a:pt x="105" y="27"/>
                  </a:lnTo>
                  <a:lnTo>
                    <a:pt x="95" y="27"/>
                  </a:lnTo>
                  <a:lnTo>
                    <a:pt x="83" y="27"/>
                  </a:lnTo>
                  <a:lnTo>
                    <a:pt x="73" y="27"/>
                  </a:lnTo>
                  <a:lnTo>
                    <a:pt x="73" y="38"/>
                  </a:lnTo>
                  <a:lnTo>
                    <a:pt x="73" y="53"/>
                  </a:lnTo>
                  <a:lnTo>
                    <a:pt x="73" y="65"/>
                  </a:lnTo>
                  <a:lnTo>
                    <a:pt x="59" y="69"/>
                  </a:lnTo>
                  <a:lnTo>
                    <a:pt x="55" y="74"/>
                  </a:lnTo>
                  <a:lnTo>
                    <a:pt x="55" y="84"/>
                  </a:lnTo>
                  <a:lnTo>
                    <a:pt x="57" y="98"/>
                  </a:lnTo>
                  <a:lnTo>
                    <a:pt x="43" y="98"/>
                  </a:lnTo>
                  <a:lnTo>
                    <a:pt x="31" y="98"/>
                  </a:lnTo>
                  <a:lnTo>
                    <a:pt x="17" y="98"/>
                  </a:lnTo>
                  <a:lnTo>
                    <a:pt x="3" y="98"/>
                  </a:lnTo>
                  <a:lnTo>
                    <a:pt x="0" y="103"/>
                  </a:lnTo>
                  <a:lnTo>
                    <a:pt x="2" y="91"/>
                  </a:lnTo>
                  <a:lnTo>
                    <a:pt x="3" y="86"/>
                  </a:lnTo>
                  <a:lnTo>
                    <a:pt x="7" y="84"/>
                  </a:lnTo>
                  <a:lnTo>
                    <a:pt x="12" y="74"/>
                  </a:lnTo>
                  <a:lnTo>
                    <a:pt x="12" y="71"/>
                  </a:lnTo>
                  <a:lnTo>
                    <a:pt x="19" y="59"/>
                  </a:lnTo>
                  <a:lnTo>
                    <a:pt x="31" y="43"/>
                  </a:lnTo>
                  <a:lnTo>
                    <a:pt x="36" y="26"/>
                  </a:lnTo>
                  <a:lnTo>
                    <a:pt x="40" y="21"/>
                  </a:lnTo>
                  <a:lnTo>
                    <a:pt x="48" y="15"/>
                  </a:lnTo>
                  <a:lnTo>
                    <a:pt x="52" y="10"/>
                  </a:lnTo>
                  <a:lnTo>
                    <a:pt x="57" y="1"/>
                  </a:lnTo>
                  <a:lnTo>
                    <a:pt x="71" y="1"/>
                  </a:lnTo>
                  <a:lnTo>
                    <a:pt x="86" y="1"/>
                  </a:lnTo>
                  <a:lnTo>
                    <a:pt x="102" y="1"/>
                  </a:lnTo>
                  <a:lnTo>
                    <a:pt x="118" y="0"/>
                  </a:lnTo>
                  <a:lnTo>
                    <a:pt x="118" y="8"/>
                  </a:lnTo>
                  <a:lnTo>
                    <a:pt x="118" y="2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8" name="Freeform 174"/>
            <p:cNvSpPr>
              <a:spLocks/>
            </p:cNvSpPr>
            <p:nvPr/>
          </p:nvSpPr>
          <p:spPr bwMode="auto">
            <a:xfrm>
              <a:off x="4316413" y="3813176"/>
              <a:ext cx="452438" cy="461963"/>
            </a:xfrm>
            <a:custGeom>
              <a:avLst/>
              <a:gdLst/>
              <a:ahLst/>
              <a:cxnLst>
                <a:cxn ang="0">
                  <a:pos x="13" y="173"/>
                </a:cxn>
                <a:cxn ang="0">
                  <a:pos x="39" y="190"/>
                </a:cxn>
                <a:cxn ang="0">
                  <a:pos x="62" y="206"/>
                </a:cxn>
                <a:cxn ang="0">
                  <a:pos x="84" y="221"/>
                </a:cxn>
                <a:cxn ang="0">
                  <a:pos x="105" y="235"/>
                </a:cxn>
                <a:cxn ang="0">
                  <a:pos x="126" y="249"/>
                </a:cxn>
                <a:cxn ang="0">
                  <a:pos x="136" y="263"/>
                </a:cxn>
                <a:cxn ang="0">
                  <a:pos x="146" y="270"/>
                </a:cxn>
                <a:cxn ang="0">
                  <a:pos x="155" y="273"/>
                </a:cxn>
                <a:cxn ang="0">
                  <a:pos x="165" y="282"/>
                </a:cxn>
                <a:cxn ang="0">
                  <a:pos x="167" y="291"/>
                </a:cxn>
                <a:cxn ang="0">
                  <a:pos x="190" y="285"/>
                </a:cxn>
                <a:cxn ang="0">
                  <a:pos x="209" y="277"/>
                </a:cxn>
                <a:cxn ang="0">
                  <a:pos x="224" y="265"/>
                </a:cxn>
                <a:cxn ang="0">
                  <a:pos x="238" y="254"/>
                </a:cxn>
                <a:cxn ang="0">
                  <a:pos x="252" y="244"/>
                </a:cxn>
                <a:cxn ang="0">
                  <a:pos x="266" y="235"/>
                </a:cxn>
                <a:cxn ang="0">
                  <a:pos x="280" y="227"/>
                </a:cxn>
                <a:cxn ang="0">
                  <a:pos x="280" y="209"/>
                </a:cxn>
                <a:cxn ang="0">
                  <a:pos x="264" y="206"/>
                </a:cxn>
                <a:cxn ang="0">
                  <a:pos x="259" y="194"/>
                </a:cxn>
                <a:cxn ang="0">
                  <a:pos x="252" y="178"/>
                </a:cxn>
                <a:cxn ang="0">
                  <a:pos x="257" y="156"/>
                </a:cxn>
                <a:cxn ang="0">
                  <a:pos x="250" y="121"/>
                </a:cxn>
                <a:cxn ang="0">
                  <a:pos x="252" y="116"/>
                </a:cxn>
                <a:cxn ang="0">
                  <a:pos x="236" y="80"/>
                </a:cxn>
                <a:cxn ang="0">
                  <a:pos x="233" y="69"/>
                </a:cxn>
                <a:cxn ang="0">
                  <a:pos x="224" y="56"/>
                </a:cxn>
                <a:cxn ang="0">
                  <a:pos x="240" y="35"/>
                </a:cxn>
                <a:cxn ang="0">
                  <a:pos x="240" y="12"/>
                </a:cxn>
                <a:cxn ang="0">
                  <a:pos x="243" y="4"/>
                </a:cxn>
                <a:cxn ang="0">
                  <a:pos x="224" y="0"/>
                </a:cxn>
                <a:cxn ang="0">
                  <a:pos x="210" y="0"/>
                </a:cxn>
                <a:cxn ang="0">
                  <a:pos x="197" y="7"/>
                </a:cxn>
                <a:cxn ang="0">
                  <a:pos x="176" y="4"/>
                </a:cxn>
                <a:cxn ang="0">
                  <a:pos x="164" y="5"/>
                </a:cxn>
                <a:cxn ang="0">
                  <a:pos x="140" y="11"/>
                </a:cxn>
                <a:cxn ang="0">
                  <a:pos x="124" y="19"/>
                </a:cxn>
                <a:cxn ang="0">
                  <a:pos x="110" y="24"/>
                </a:cxn>
                <a:cxn ang="0">
                  <a:pos x="93" y="37"/>
                </a:cxn>
                <a:cxn ang="0">
                  <a:pos x="91" y="38"/>
                </a:cxn>
                <a:cxn ang="0">
                  <a:pos x="95" y="42"/>
                </a:cxn>
                <a:cxn ang="0">
                  <a:pos x="96" y="47"/>
                </a:cxn>
                <a:cxn ang="0">
                  <a:pos x="96" y="57"/>
                </a:cxn>
                <a:cxn ang="0">
                  <a:pos x="98" y="64"/>
                </a:cxn>
                <a:cxn ang="0">
                  <a:pos x="101" y="75"/>
                </a:cxn>
                <a:cxn ang="0">
                  <a:pos x="103" y="81"/>
                </a:cxn>
                <a:cxn ang="0">
                  <a:pos x="81" y="85"/>
                </a:cxn>
                <a:cxn ang="0">
                  <a:pos x="67" y="92"/>
                </a:cxn>
                <a:cxn ang="0">
                  <a:pos x="69" y="97"/>
                </a:cxn>
                <a:cxn ang="0">
                  <a:pos x="70" y="102"/>
                </a:cxn>
                <a:cxn ang="0">
                  <a:pos x="53" y="111"/>
                </a:cxn>
                <a:cxn ang="0">
                  <a:pos x="43" y="121"/>
                </a:cxn>
                <a:cxn ang="0">
                  <a:pos x="29" y="126"/>
                </a:cxn>
                <a:cxn ang="0">
                  <a:pos x="15" y="130"/>
                </a:cxn>
                <a:cxn ang="0">
                  <a:pos x="6" y="133"/>
                </a:cxn>
                <a:cxn ang="0">
                  <a:pos x="0" y="156"/>
                </a:cxn>
              </a:cxnLst>
              <a:rect l="0" t="0" r="r" b="b"/>
              <a:pathLst>
                <a:path w="285" h="291">
                  <a:moveTo>
                    <a:pt x="0" y="164"/>
                  </a:moveTo>
                  <a:lnTo>
                    <a:pt x="13" y="173"/>
                  </a:lnTo>
                  <a:lnTo>
                    <a:pt x="25" y="182"/>
                  </a:lnTo>
                  <a:lnTo>
                    <a:pt x="39" y="190"/>
                  </a:lnTo>
                  <a:lnTo>
                    <a:pt x="51" y="199"/>
                  </a:lnTo>
                  <a:lnTo>
                    <a:pt x="62" y="206"/>
                  </a:lnTo>
                  <a:lnTo>
                    <a:pt x="72" y="215"/>
                  </a:lnTo>
                  <a:lnTo>
                    <a:pt x="84" y="221"/>
                  </a:lnTo>
                  <a:lnTo>
                    <a:pt x="95" y="228"/>
                  </a:lnTo>
                  <a:lnTo>
                    <a:pt x="105" y="235"/>
                  </a:lnTo>
                  <a:lnTo>
                    <a:pt x="115" y="242"/>
                  </a:lnTo>
                  <a:lnTo>
                    <a:pt x="126" y="249"/>
                  </a:lnTo>
                  <a:lnTo>
                    <a:pt x="136" y="258"/>
                  </a:lnTo>
                  <a:lnTo>
                    <a:pt x="136" y="263"/>
                  </a:lnTo>
                  <a:lnTo>
                    <a:pt x="143" y="265"/>
                  </a:lnTo>
                  <a:lnTo>
                    <a:pt x="146" y="270"/>
                  </a:lnTo>
                  <a:lnTo>
                    <a:pt x="152" y="272"/>
                  </a:lnTo>
                  <a:lnTo>
                    <a:pt x="155" y="273"/>
                  </a:lnTo>
                  <a:lnTo>
                    <a:pt x="165" y="277"/>
                  </a:lnTo>
                  <a:lnTo>
                    <a:pt x="165" y="282"/>
                  </a:lnTo>
                  <a:lnTo>
                    <a:pt x="165" y="287"/>
                  </a:lnTo>
                  <a:lnTo>
                    <a:pt x="167" y="291"/>
                  </a:lnTo>
                  <a:lnTo>
                    <a:pt x="179" y="287"/>
                  </a:lnTo>
                  <a:lnTo>
                    <a:pt x="190" y="285"/>
                  </a:lnTo>
                  <a:lnTo>
                    <a:pt x="200" y="282"/>
                  </a:lnTo>
                  <a:lnTo>
                    <a:pt x="209" y="277"/>
                  </a:lnTo>
                  <a:lnTo>
                    <a:pt x="216" y="270"/>
                  </a:lnTo>
                  <a:lnTo>
                    <a:pt x="224" y="265"/>
                  </a:lnTo>
                  <a:lnTo>
                    <a:pt x="231" y="258"/>
                  </a:lnTo>
                  <a:lnTo>
                    <a:pt x="238" y="254"/>
                  </a:lnTo>
                  <a:lnTo>
                    <a:pt x="245" y="249"/>
                  </a:lnTo>
                  <a:lnTo>
                    <a:pt x="252" y="244"/>
                  </a:lnTo>
                  <a:lnTo>
                    <a:pt x="259" y="240"/>
                  </a:lnTo>
                  <a:lnTo>
                    <a:pt x="266" y="235"/>
                  </a:lnTo>
                  <a:lnTo>
                    <a:pt x="273" y="232"/>
                  </a:lnTo>
                  <a:lnTo>
                    <a:pt x="280" y="227"/>
                  </a:lnTo>
                  <a:lnTo>
                    <a:pt x="285" y="223"/>
                  </a:lnTo>
                  <a:lnTo>
                    <a:pt x="280" y="209"/>
                  </a:lnTo>
                  <a:lnTo>
                    <a:pt x="271" y="206"/>
                  </a:lnTo>
                  <a:lnTo>
                    <a:pt x="264" y="206"/>
                  </a:lnTo>
                  <a:lnTo>
                    <a:pt x="260" y="202"/>
                  </a:lnTo>
                  <a:lnTo>
                    <a:pt x="259" y="194"/>
                  </a:lnTo>
                  <a:lnTo>
                    <a:pt x="250" y="182"/>
                  </a:lnTo>
                  <a:lnTo>
                    <a:pt x="252" y="178"/>
                  </a:lnTo>
                  <a:lnTo>
                    <a:pt x="257" y="177"/>
                  </a:lnTo>
                  <a:lnTo>
                    <a:pt x="257" y="156"/>
                  </a:lnTo>
                  <a:lnTo>
                    <a:pt x="255" y="132"/>
                  </a:lnTo>
                  <a:lnTo>
                    <a:pt x="250" y="121"/>
                  </a:lnTo>
                  <a:lnTo>
                    <a:pt x="250" y="118"/>
                  </a:lnTo>
                  <a:lnTo>
                    <a:pt x="252" y="116"/>
                  </a:lnTo>
                  <a:lnTo>
                    <a:pt x="248" y="87"/>
                  </a:lnTo>
                  <a:lnTo>
                    <a:pt x="236" y="80"/>
                  </a:lnTo>
                  <a:lnTo>
                    <a:pt x="236" y="75"/>
                  </a:lnTo>
                  <a:lnTo>
                    <a:pt x="233" y="69"/>
                  </a:lnTo>
                  <a:lnTo>
                    <a:pt x="228" y="66"/>
                  </a:lnTo>
                  <a:lnTo>
                    <a:pt x="224" y="56"/>
                  </a:lnTo>
                  <a:lnTo>
                    <a:pt x="236" y="43"/>
                  </a:lnTo>
                  <a:lnTo>
                    <a:pt x="240" y="35"/>
                  </a:lnTo>
                  <a:lnTo>
                    <a:pt x="238" y="23"/>
                  </a:lnTo>
                  <a:lnTo>
                    <a:pt x="240" y="12"/>
                  </a:lnTo>
                  <a:lnTo>
                    <a:pt x="236" y="11"/>
                  </a:lnTo>
                  <a:lnTo>
                    <a:pt x="243" y="4"/>
                  </a:lnTo>
                  <a:lnTo>
                    <a:pt x="231" y="4"/>
                  </a:lnTo>
                  <a:lnTo>
                    <a:pt x="224" y="0"/>
                  </a:lnTo>
                  <a:lnTo>
                    <a:pt x="219" y="4"/>
                  </a:lnTo>
                  <a:lnTo>
                    <a:pt x="210" y="0"/>
                  </a:lnTo>
                  <a:lnTo>
                    <a:pt x="209" y="4"/>
                  </a:lnTo>
                  <a:lnTo>
                    <a:pt x="197" y="7"/>
                  </a:lnTo>
                  <a:lnTo>
                    <a:pt x="191" y="4"/>
                  </a:lnTo>
                  <a:lnTo>
                    <a:pt x="176" y="4"/>
                  </a:lnTo>
                  <a:lnTo>
                    <a:pt x="171" y="7"/>
                  </a:lnTo>
                  <a:lnTo>
                    <a:pt x="164" y="5"/>
                  </a:lnTo>
                  <a:lnTo>
                    <a:pt x="159" y="9"/>
                  </a:lnTo>
                  <a:lnTo>
                    <a:pt x="140" y="11"/>
                  </a:lnTo>
                  <a:lnTo>
                    <a:pt x="126" y="18"/>
                  </a:lnTo>
                  <a:lnTo>
                    <a:pt x="124" y="19"/>
                  </a:lnTo>
                  <a:lnTo>
                    <a:pt x="122" y="21"/>
                  </a:lnTo>
                  <a:lnTo>
                    <a:pt x="110" y="24"/>
                  </a:lnTo>
                  <a:lnTo>
                    <a:pt x="103" y="31"/>
                  </a:lnTo>
                  <a:lnTo>
                    <a:pt x="93" y="37"/>
                  </a:lnTo>
                  <a:lnTo>
                    <a:pt x="91" y="37"/>
                  </a:lnTo>
                  <a:lnTo>
                    <a:pt x="91" y="38"/>
                  </a:lnTo>
                  <a:lnTo>
                    <a:pt x="96" y="42"/>
                  </a:lnTo>
                  <a:lnTo>
                    <a:pt x="95" y="42"/>
                  </a:lnTo>
                  <a:lnTo>
                    <a:pt x="96" y="45"/>
                  </a:lnTo>
                  <a:lnTo>
                    <a:pt x="96" y="47"/>
                  </a:lnTo>
                  <a:lnTo>
                    <a:pt x="98" y="52"/>
                  </a:lnTo>
                  <a:lnTo>
                    <a:pt x="96" y="57"/>
                  </a:lnTo>
                  <a:lnTo>
                    <a:pt x="98" y="61"/>
                  </a:lnTo>
                  <a:lnTo>
                    <a:pt x="98" y="64"/>
                  </a:lnTo>
                  <a:lnTo>
                    <a:pt x="100" y="71"/>
                  </a:lnTo>
                  <a:lnTo>
                    <a:pt x="101" y="75"/>
                  </a:lnTo>
                  <a:lnTo>
                    <a:pt x="107" y="78"/>
                  </a:lnTo>
                  <a:lnTo>
                    <a:pt x="103" y="81"/>
                  </a:lnTo>
                  <a:lnTo>
                    <a:pt x="105" y="85"/>
                  </a:lnTo>
                  <a:lnTo>
                    <a:pt x="81" y="85"/>
                  </a:lnTo>
                  <a:lnTo>
                    <a:pt x="79" y="90"/>
                  </a:lnTo>
                  <a:lnTo>
                    <a:pt x="67" y="92"/>
                  </a:lnTo>
                  <a:lnTo>
                    <a:pt x="67" y="95"/>
                  </a:lnTo>
                  <a:lnTo>
                    <a:pt x="69" y="97"/>
                  </a:lnTo>
                  <a:lnTo>
                    <a:pt x="67" y="100"/>
                  </a:lnTo>
                  <a:lnTo>
                    <a:pt x="70" y="102"/>
                  </a:lnTo>
                  <a:lnTo>
                    <a:pt x="70" y="104"/>
                  </a:lnTo>
                  <a:lnTo>
                    <a:pt x="53" y="111"/>
                  </a:lnTo>
                  <a:lnTo>
                    <a:pt x="48" y="118"/>
                  </a:lnTo>
                  <a:lnTo>
                    <a:pt x="43" y="121"/>
                  </a:lnTo>
                  <a:lnTo>
                    <a:pt x="29" y="123"/>
                  </a:lnTo>
                  <a:lnTo>
                    <a:pt x="29" y="126"/>
                  </a:lnTo>
                  <a:lnTo>
                    <a:pt x="22" y="125"/>
                  </a:lnTo>
                  <a:lnTo>
                    <a:pt x="15" y="130"/>
                  </a:lnTo>
                  <a:lnTo>
                    <a:pt x="12" y="130"/>
                  </a:lnTo>
                  <a:lnTo>
                    <a:pt x="6" y="133"/>
                  </a:lnTo>
                  <a:lnTo>
                    <a:pt x="0" y="138"/>
                  </a:lnTo>
                  <a:lnTo>
                    <a:pt x="0" y="156"/>
                  </a:lnTo>
                  <a:lnTo>
                    <a:pt x="0" y="16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9" name="Freeform 175"/>
            <p:cNvSpPr>
              <a:spLocks/>
            </p:cNvSpPr>
            <p:nvPr/>
          </p:nvSpPr>
          <p:spPr bwMode="auto">
            <a:xfrm>
              <a:off x="4995863" y="4175126"/>
              <a:ext cx="369888" cy="447675"/>
            </a:xfrm>
            <a:custGeom>
              <a:avLst/>
              <a:gdLst/>
              <a:ahLst/>
              <a:cxnLst>
                <a:cxn ang="0">
                  <a:pos x="31" y="68"/>
                </a:cxn>
                <a:cxn ang="0">
                  <a:pos x="31" y="95"/>
                </a:cxn>
                <a:cxn ang="0">
                  <a:pos x="16" y="111"/>
                </a:cxn>
                <a:cxn ang="0">
                  <a:pos x="7" y="128"/>
                </a:cxn>
                <a:cxn ang="0">
                  <a:pos x="4" y="137"/>
                </a:cxn>
                <a:cxn ang="0">
                  <a:pos x="2" y="149"/>
                </a:cxn>
                <a:cxn ang="0">
                  <a:pos x="7" y="152"/>
                </a:cxn>
                <a:cxn ang="0">
                  <a:pos x="14" y="175"/>
                </a:cxn>
                <a:cxn ang="0">
                  <a:pos x="12" y="177"/>
                </a:cxn>
                <a:cxn ang="0">
                  <a:pos x="24" y="196"/>
                </a:cxn>
                <a:cxn ang="0">
                  <a:pos x="26" y="209"/>
                </a:cxn>
                <a:cxn ang="0">
                  <a:pos x="35" y="215"/>
                </a:cxn>
                <a:cxn ang="0">
                  <a:pos x="47" y="220"/>
                </a:cxn>
                <a:cxn ang="0">
                  <a:pos x="62" y="237"/>
                </a:cxn>
                <a:cxn ang="0">
                  <a:pos x="78" y="253"/>
                </a:cxn>
                <a:cxn ang="0">
                  <a:pos x="88" y="270"/>
                </a:cxn>
                <a:cxn ang="0">
                  <a:pos x="97" y="270"/>
                </a:cxn>
                <a:cxn ang="0">
                  <a:pos x="111" y="268"/>
                </a:cxn>
                <a:cxn ang="0">
                  <a:pos x="128" y="282"/>
                </a:cxn>
                <a:cxn ang="0">
                  <a:pos x="142" y="280"/>
                </a:cxn>
                <a:cxn ang="0">
                  <a:pos x="156" y="280"/>
                </a:cxn>
                <a:cxn ang="0">
                  <a:pos x="171" y="275"/>
                </a:cxn>
                <a:cxn ang="0">
                  <a:pos x="197" y="268"/>
                </a:cxn>
                <a:cxn ang="0">
                  <a:pos x="189" y="254"/>
                </a:cxn>
                <a:cxn ang="0">
                  <a:pos x="175" y="234"/>
                </a:cxn>
                <a:cxn ang="0">
                  <a:pos x="157" y="222"/>
                </a:cxn>
                <a:cxn ang="0">
                  <a:pos x="161" y="215"/>
                </a:cxn>
                <a:cxn ang="0">
                  <a:pos x="173" y="211"/>
                </a:cxn>
                <a:cxn ang="0">
                  <a:pos x="176" y="185"/>
                </a:cxn>
                <a:cxn ang="0">
                  <a:pos x="185" y="178"/>
                </a:cxn>
                <a:cxn ang="0">
                  <a:pos x="195" y="156"/>
                </a:cxn>
                <a:cxn ang="0">
                  <a:pos x="208" y="135"/>
                </a:cxn>
                <a:cxn ang="0">
                  <a:pos x="206" y="123"/>
                </a:cxn>
                <a:cxn ang="0">
                  <a:pos x="218" y="90"/>
                </a:cxn>
                <a:cxn ang="0">
                  <a:pos x="232" y="82"/>
                </a:cxn>
                <a:cxn ang="0">
                  <a:pos x="233" y="73"/>
                </a:cxn>
                <a:cxn ang="0">
                  <a:pos x="227" y="68"/>
                </a:cxn>
                <a:cxn ang="0">
                  <a:pos x="218" y="63"/>
                </a:cxn>
                <a:cxn ang="0">
                  <a:pos x="216" y="31"/>
                </a:cxn>
                <a:cxn ang="0">
                  <a:pos x="211" y="18"/>
                </a:cxn>
                <a:cxn ang="0">
                  <a:pos x="197" y="6"/>
                </a:cxn>
                <a:cxn ang="0">
                  <a:pos x="189" y="6"/>
                </a:cxn>
                <a:cxn ang="0">
                  <a:pos x="182" y="12"/>
                </a:cxn>
                <a:cxn ang="0">
                  <a:pos x="171" y="21"/>
                </a:cxn>
                <a:cxn ang="0">
                  <a:pos x="159" y="18"/>
                </a:cxn>
                <a:cxn ang="0">
                  <a:pos x="135" y="18"/>
                </a:cxn>
                <a:cxn ang="0">
                  <a:pos x="135" y="14"/>
                </a:cxn>
                <a:cxn ang="0">
                  <a:pos x="121" y="18"/>
                </a:cxn>
                <a:cxn ang="0">
                  <a:pos x="100" y="18"/>
                </a:cxn>
                <a:cxn ang="0">
                  <a:pos x="78" y="18"/>
                </a:cxn>
                <a:cxn ang="0">
                  <a:pos x="55" y="18"/>
                </a:cxn>
                <a:cxn ang="0">
                  <a:pos x="45" y="31"/>
                </a:cxn>
                <a:cxn ang="0">
                  <a:pos x="31" y="45"/>
                </a:cxn>
              </a:cxnLst>
              <a:rect l="0" t="0" r="r" b="b"/>
              <a:pathLst>
                <a:path w="233" h="282">
                  <a:moveTo>
                    <a:pt x="31" y="54"/>
                  </a:moveTo>
                  <a:lnTo>
                    <a:pt x="31" y="68"/>
                  </a:lnTo>
                  <a:lnTo>
                    <a:pt x="31" y="82"/>
                  </a:lnTo>
                  <a:lnTo>
                    <a:pt x="31" y="95"/>
                  </a:lnTo>
                  <a:lnTo>
                    <a:pt x="31" y="109"/>
                  </a:lnTo>
                  <a:lnTo>
                    <a:pt x="16" y="111"/>
                  </a:lnTo>
                  <a:lnTo>
                    <a:pt x="14" y="118"/>
                  </a:lnTo>
                  <a:lnTo>
                    <a:pt x="7" y="128"/>
                  </a:lnTo>
                  <a:lnTo>
                    <a:pt x="7" y="135"/>
                  </a:lnTo>
                  <a:lnTo>
                    <a:pt x="4" y="137"/>
                  </a:lnTo>
                  <a:lnTo>
                    <a:pt x="4" y="144"/>
                  </a:lnTo>
                  <a:lnTo>
                    <a:pt x="2" y="149"/>
                  </a:lnTo>
                  <a:lnTo>
                    <a:pt x="0" y="154"/>
                  </a:lnTo>
                  <a:lnTo>
                    <a:pt x="7" y="152"/>
                  </a:lnTo>
                  <a:lnTo>
                    <a:pt x="9" y="161"/>
                  </a:lnTo>
                  <a:lnTo>
                    <a:pt x="14" y="175"/>
                  </a:lnTo>
                  <a:lnTo>
                    <a:pt x="16" y="177"/>
                  </a:lnTo>
                  <a:lnTo>
                    <a:pt x="12" y="177"/>
                  </a:lnTo>
                  <a:lnTo>
                    <a:pt x="24" y="192"/>
                  </a:lnTo>
                  <a:lnTo>
                    <a:pt x="24" y="196"/>
                  </a:lnTo>
                  <a:lnTo>
                    <a:pt x="24" y="208"/>
                  </a:lnTo>
                  <a:lnTo>
                    <a:pt x="26" y="209"/>
                  </a:lnTo>
                  <a:lnTo>
                    <a:pt x="33" y="211"/>
                  </a:lnTo>
                  <a:lnTo>
                    <a:pt x="35" y="215"/>
                  </a:lnTo>
                  <a:lnTo>
                    <a:pt x="42" y="216"/>
                  </a:lnTo>
                  <a:lnTo>
                    <a:pt x="47" y="220"/>
                  </a:lnTo>
                  <a:lnTo>
                    <a:pt x="49" y="227"/>
                  </a:lnTo>
                  <a:lnTo>
                    <a:pt x="62" y="237"/>
                  </a:lnTo>
                  <a:lnTo>
                    <a:pt x="68" y="247"/>
                  </a:lnTo>
                  <a:lnTo>
                    <a:pt x="78" y="253"/>
                  </a:lnTo>
                  <a:lnTo>
                    <a:pt x="81" y="260"/>
                  </a:lnTo>
                  <a:lnTo>
                    <a:pt x="88" y="270"/>
                  </a:lnTo>
                  <a:lnTo>
                    <a:pt x="93" y="272"/>
                  </a:lnTo>
                  <a:lnTo>
                    <a:pt x="97" y="270"/>
                  </a:lnTo>
                  <a:lnTo>
                    <a:pt x="107" y="270"/>
                  </a:lnTo>
                  <a:lnTo>
                    <a:pt x="111" y="268"/>
                  </a:lnTo>
                  <a:lnTo>
                    <a:pt x="126" y="282"/>
                  </a:lnTo>
                  <a:lnTo>
                    <a:pt x="128" y="282"/>
                  </a:lnTo>
                  <a:lnTo>
                    <a:pt x="130" y="280"/>
                  </a:lnTo>
                  <a:lnTo>
                    <a:pt x="142" y="280"/>
                  </a:lnTo>
                  <a:lnTo>
                    <a:pt x="144" y="282"/>
                  </a:lnTo>
                  <a:lnTo>
                    <a:pt x="156" y="280"/>
                  </a:lnTo>
                  <a:lnTo>
                    <a:pt x="164" y="280"/>
                  </a:lnTo>
                  <a:lnTo>
                    <a:pt x="171" y="275"/>
                  </a:lnTo>
                  <a:lnTo>
                    <a:pt x="178" y="268"/>
                  </a:lnTo>
                  <a:lnTo>
                    <a:pt x="197" y="268"/>
                  </a:lnTo>
                  <a:lnTo>
                    <a:pt x="197" y="258"/>
                  </a:lnTo>
                  <a:lnTo>
                    <a:pt x="189" y="254"/>
                  </a:lnTo>
                  <a:lnTo>
                    <a:pt x="182" y="239"/>
                  </a:lnTo>
                  <a:lnTo>
                    <a:pt x="175" y="234"/>
                  </a:lnTo>
                  <a:lnTo>
                    <a:pt x="170" y="227"/>
                  </a:lnTo>
                  <a:lnTo>
                    <a:pt x="157" y="222"/>
                  </a:lnTo>
                  <a:lnTo>
                    <a:pt x="161" y="220"/>
                  </a:lnTo>
                  <a:lnTo>
                    <a:pt x="161" y="215"/>
                  </a:lnTo>
                  <a:lnTo>
                    <a:pt x="170" y="215"/>
                  </a:lnTo>
                  <a:lnTo>
                    <a:pt x="173" y="211"/>
                  </a:lnTo>
                  <a:lnTo>
                    <a:pt x="175" y="185"/>
                  </a:lnTo>
                  <a:lnTo>
                    <a:pt x="176" y="185"/>
                  </a:lnTo>
                  <a:lnTo>
                    <a:pt x="178" y="180"/>
                  </a:lnTo>
                  <a:lnTo>
                    <a:pt x="185" y="178"/>
                  </a:lnTo>
                  <a:lnTo>
                    <a:pt x="187" y="168"/>
                  </a:lnTo>
                  <a:lnTo>
                    <a:pt x="195" y="156"/>
                  </a:lnTo>
                  <a:lnTo>
                    <a:pt x="202" y="151"/>
                  </a:lnTo>
                  <a:lnTo>
                    <a:pt x="208" y="135"/>
                  </a:lnTo>
                  <a:lnTo>
                    <a:pt x="208" y="132"/>
                  </a:lnTo>
                  <a:lnTo>
                    <a:pt x="206" y="123"/>
                  </a:lnTo>
                  <a:lnTo>
                    <a:pt x="214" y="90"/>
                  </a:lnTo>
                  <a:lnTo>
                    <a:pt x="218" y="90"/>
                  </a:lnTo>
                  <a:lnTo>
                    <a:pt x="221" y="87"/>
                  </a:lnTo>
                  <a:lnTo>
                    <a:pt x="232" y="82"/>
                  </a:lnTo>
                  <a:lnTo>
                    <a:pt x="233" y="76"/>
                  </a:lnTo>
                  <a:lnTo>
                    <a:pt x="233" y="73"/>
                  </a:lnTo>
                  <a:lnTo>
                    <a:pt x="230" y="73"/>
                  </a:lnTo>
                  <a:lnTo>
                    <a:pt x="227" y="68"/>
                  </a:lnTo>
                  <a:lnTo>
                    <a:pt x="221" y="66"/>
                  </a:lnTo>
                  <a:lnTo>
                    <a:pt x="218" y="63"/>
                  </a:lnTo>
                  <a:lnTo>
                    <a:pt x="216" y="49"/>
                  </a:lnTo>
                  <a:lnTo>
                    <a:pt x="216" y="31"/>
                  </a:lnTo>
                  <a:lnTo>
                    <a:pt x="213" y="25"/>
                  </a:lnTo>
                  <a:lnTo>
                    <a:pt x="211" y="18"/>
                  </a:lnTo>
                  <a:lnTo>
                    <a:pt x="204" y="9"/>
                  </a:lnTo>
                  <a:lnTo>
                    <a:pt x="197" y="6"/>
                  </a:lnTo>
                  <a:lnTo>
                    <a:pt x="194" y="0"/>
                  </a:lnTo>
                  <a:lnTo>
                    <a:pt x="189" y="6"/>
                  </a:lnTo>
                  <a:lnTo>
                    <a:pt x="185" y="4"/>
                  </a:lnTo>
                  <a:lnTo>
                    <a:pt x="182" y="12"/>
                  </a:lnTo>
                  <a:lnTo>
                    <a:pt x="173" y="14"/>
                  </a:lnTo>
                  <a:lnTo>
                    <a:pt x="171" y="21"/>
                  </a:lnTo>
                  <a:lnTo>
                    <a:pt x="164" y="21"/>
                  </a:lnTo>
                  <a:lnTo>
                    <a:pt x="159" y="18"/>
                  </a:lnTo>
                  <a:lnTo>
                    <a:pt x="147" y="18"/>
                  </a:lnTo>
                  <a:lnTo>
                    <a:pt x="135" y="18"/>
                  </a:lnTo>
                  <a:lnTo>
                    <a:pt x="137" y="14"/>
                  </a:lnTo>
                  <a:lnTo>
                    <a:pt x="135" y="14"/>
                  </a:lnTo>
                  <a:lnTo>
                    <a:pt x="133" y="18"/>
                  </a:lnTo>
                  <a:lnTo>
                    <a:pt x="121" y="18"/>
                  </a:lnTo>
                  <a:lnTo>
                    <a:pt x="111" y="18"/>
                  </a:lnTo>
                  <a:lnTo>
                    <a:pt x="100" y="18"/>
                  </a:lnTo>
                  <a:lnTo>
                    <a:pt x="88" y="18"/>
                  </a:lnTo>
                  <a:lnTo>
                    <a:pt x="78" y="18"/>
                  </a:lnTo>
                  <a:lnTo>
                    <a:pt x="68" y="18"/>
                  </a:lnTo>
                  <a:lnTo>
                    <a:pt x="55" y="18"/>
                  </a:lnTo>
                  <a:lnTo>
                    <a:pt x="45" y="18"/>
                  </a:lnTo>
                  <a:lnTo>
                    <a:pt x="45" y="31"/>
                  </a:lnTo>
                  <a:lnTo>
                    <a:pt x="45" y="45"/>
                  </a:lnTo>
                  <a:lnTo>
                    <a:pt x="31" y="45"/>
                  </a:lnTo>
                  <a:lnTo>
                    <a:pt x="31" y="5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0" name="Freeform 176"/>
            <p:cNvSpPr>
              <a:spLocks/>
            </p:cNvSpPr>
            <p:nvPr/>
          </p:nvSpPr>
          <p:spPr bwMode="auto">
            <a:xfrm>
              <a:off x="5426075" y="4438651"/>
              <a:ext cx="228600" cy="301625"/>
            </a:xfrm>
            <a:custGeom>
              <a:avLst/>
              <a:gdLst/>
              <a:ahLst/>
              <a:cxnLst>
                <a:cxn ang="0">
                  <a:pos x="85" y="68"/>
                </a:cxn>
                <a:cxn ang="0">
                  <a:pos x="66" y="87"/>
                </a:cxn>
                <a:cxn ang="0">
                  <a:pos x="40" y="97"/>
                </a:cxn>
                <a:cxn ang="0">
                  <a:pos x="26" y="106"/>
                </a:cxn>
                <a:cxn ang="0">
                  <a:pos x="16" y="109"/>
                </a:cxn>
                <a:cxn ang="0">
                  <a:pos x="6" y="121"/>
                </a:cxn>
                <a:cxn ang="0">
                  <a:pos x="0" y="140"/>
                </a:cxn>
                <a:cxn ang="0">
                  <a:pos x="0" y="166"/>
                </a:cxn>
                <a:cxn ang="0">
                  <a:pos x="7" y="190"/>
                </a:cxn>
                <a:cxn ang="0">
                  <a:pos x="21" y="170"/>
                </a:cxn>
                <a:cxn ang="0">
                  <a:pos x="35" y="159"/>
                </a:cxn>
                <a:cxn ang="0">
                  <a:pos x="68" y="137"/>
                </a:cxn>
                <a:cxn ang="0">
                  <a:pos x="92" y="111"/>
                </a:cxn>
                <a:cxn ang="0">
                  <a:pos x="109" y="88"/>
                </a:cxn>
                <a:cxn ang="0">
                  <a:pos x="123" y="61"/>
                </a:cxn>
                <a:cxn ang="0">
                  <a:pos x="127" y="52"/>
                </a:cxn>
                <a:cxn ang="0">
                  <a:pos x="139" y="23"/>
                </a:cxn>
                <a:cxn ang="0">
                  <a:pos x="142" y="21"/>
                </a:cxn>
                <a:cxn ang="0">
                  <a:pos x="142" y="19"/>
                </a:cxn>
                <a:cxn ang="0">
                  <a:pos x="140" y="9"/>
                </a:cxn>
                <a:cxn ang="0">
                  <a:pos x="135" y="0"/>
                </a:cxn>
                <a:cxn ang="0">
                  <a:pos x="115" y="7"/>
                </a:cxn>
                <a:cxn ang="0">
                  <a:pos x="106" y="9"/>
                </a:cxn>
                <a:cxn ang="0">
                  <a:pos x="87" y="11"/>
                </a:cxn>
                <a:cxn ang="0">
                  <a:pos x="66" y="14"/>
                </a:cxn>
                <a:cxn ang="0">
                  <a:pos x="47" y="21"/>
                </a:cxn>
                <a:cxn ang="0">
                  <a:pos x="32" y="5"/>
                </a:cxn>
                <a:cxn ang="0">
                  <a:pos x="25" y="16"/>
                </a:cxn>
                <a:cxn ang="0">
                  <a:pos x="35" y="33"/>
                </a:cxn>
                <a:cxn ang="0">
                  <a:pos x="52" y="43"/>
                </a:cxn>
                <a:cxn ang="0">
                  <a:pos x="75" y="50"/>
                </a:cxn>
                <a:cxn ang="0">
                  <a:pos x="99" y="54"/>
                </a:cxn>
              </a:cxnLst>
              <a:rect l="0" t="0" r="r" b="b"/>
              <a:pathLst>
                <a:path w="144" h="190">
                  <a:moveTo>
                    <a:pt x="96" y="57"/>
                  </a:moveTo>
                  <a:lnTo>
                    <a:pt x="85" y="68"/>
                  </a:lnTo>
                  <a:lnTo>
                    <a:pt x="77" y="78"/>
                  </a:lnTo>
                  <a:lnTo>
                    <a:pt x="66" y="87"/>
                  </a:lnTo>
                  <a:lnTo>
                    <a:pt x="56" y="97"/>
                  </a:lnTo>
                  <a:lnTo>
                    <a:pt x="40" y="97"/>
                  </a:lnTo>
                  <a:lnTo>
                    <a:pt x="32" y="100"/>
                  </a:lnTo>
                  <a:lnTo>
                    <a:pt x="26" y="106"/>
                  </a:lnTo>
                  <a:lnTo>
                    <a:pt x="18" y="109"/>
                  </a:lnTo>
                  <a:lnTo>
                    <a:pt x="16" y="109"/>
                  </a:lnTo>
                  <a:lnTo>
                    <a:pt x="13" y="113"/>
                  </a:lnTo>
                  <a:lnTo>
                    <a:pt x="6" y="121"/>
                  </a:lnTo>
                  <a:lnTo>
                    <a:pt x="0" y="128"/>
                  </a:lnTo>
                  <a:lnTo>
                    <a:pt x="0" y="140"/>
                  </a:lnTo>
                  <a:lnTo>
                    <a:pt x="0" y="154"/>
                  </a:lnTo>
                  <a:lnTo>
                    <a:pt x="0" y="166"/>
                  </a:lnTo>
                  <a:lnTo>
                    <a:pt x="0" y="180"/>
                  </a:lnTo>
                  <a:lnTo>
                    <a:pt x="7" y="190"/>
                  </a:lnTo>
                  <a:lnTo>
                    <a:pt x="21" y="175"/>
                  </a:lnTo>
                  <a:lnTo>
                    <a:pt x="21" y="170"/>
                  </a:lnTo>
                  <a:lnTo>
                    <a:pt x="26" y="170"/>
                  </a:lnTo>
                  <a:lnTo>
                    <a:pt x="35" y="159"/>
                  </a:lnTo>
                  <a:lnTo>
                    <a:pt x="56" y="142"/>
                  </a:lnTo>
                  <a:lnTo>
                    <a:pt x="68" y="137"/>
                  </a:lnTo>
                  <a:lnTo>
                    <a:pt x="77" y="126"/>
                  </a:lnTo>
                  <a:lnTo>
                    <a:pt x="92" y="111"/>
                  </a:lnTo>
                  <a:lnTo>
                    <a:pt x="101" y="97"/>
                  </a:lnTo>
                  <a:lnTo>
                    <a:pt x="109" y="88"/>
                  </a:lnTo>
                  <a:lnTo>
                    <a:pt x="115" y="76"/>
                  </a:lnTo>
                  <a:lnTo>
                    <a:pt x="123" y="61"/>
                  </a:lnTo>
                  <a:lnTo>
                    <a:pt x="123" y="56"/>
                  </a:lnTo>
                  <a:lnTo>
                    <a:pt x="127" y="52"/>
                  </a:lnTo>
                  <a:lnTo>
                    <a:pt x="135" y="40"/>
                  </a:lnTo>
                  <a:lnTo>
                    <a:pt x="139" y="23"/>
                  </a:lnTo>
                  <a:lnTo>
                    <a:pt x="144" y="23"/>
                  </a:lnTo>
                  <a:lnTo>
                    <a:pt x="142" y="21"/>
                  </a:lnTo>
                  <a:lnTo>
                    <a:pt x="139" y="21"/>
                  </a:lnTo>
                  <a:lnTo>
                    <a:pt x="142" y="19"/>
                  </a:lnTo>
                  <a:lnTo>
                    <a:pt x="142" y="12"/>
                  </a:lnTo>
                  <a:lnTo>
                    <a:pt x="140" y="9"/>
                  </a:lnTo>
                  <a:lnTo>
                    <a:pt x="142" y="2"/>
                  </a:lnTo>
                  <a:lnTo>
                    <a:pt x="135" y="0"/>
                  </a:lnTo>
                  <a:lnTo>
                    <a:pt x="127" y="5"/>
                  </a:lnTo>
                  <a:lnTo>
                    <a:pt x="115" y="7"/>
                  </a:lnTo>
                  <a:lnTo>
                    <a:pt x="109" y="9"/>
                  </a:lnTo>
                  <a:lnTo>
                    <a:pt x="106" y="9"/>
                  </a:lnTo>
                  <a:lnTo>
                    <a:pt x="101" y="11"/>
                  </a:lnTo>
                  <a:lnTo>
                    <a:pt x="87" y="11"/>
                  </a:lnTo>
                  <a:lnTo>
                    <a:pt x="77" y="18"/>
                  </a:lnTo>
                  <a:lnTo>
                    <a:pt x="66" y="14"/>
                  </a:lnTo>
                  <a:lnTo>
                    <a:pt x="54" y="21"/>
                  </a:lnTo>
                  <a:lnTo>
                    <a:pt x="47" y="21"/>
                  </a:lnTo>
                  <a:lnTo>
                    <a:pt x="42" y="19"/>
                  </a:lnTo>
                  <a:lnTo>
                    <a:pt x="32" y="5"/>
                  </a:lnTo>
                  <a:lnTo>
                    <a:pt x="26" y="14"/>
                  </a:lnTo>
                  <a:lnTo>
                    <a:pt x="25" y="16"/>
                  </a:lnTo>
                  <a:lnTo>
                    <a:pt x="26" y="23"/>
                  </a:lnTo>
                  <a:lnTo>
                    <a:pt x="35" y="33"/>
                  </a:lnTo>
                  <a:lnTo>
                    <a:pt x="42" y="40"/>
                  </a:lnTo>
                  <a:lnTo>
                    <a:pt x="52" y="43"/>
                  </a:lnTo>
                  <a:lnTo>
                    <a:pt x="63" y="47"/>
                  </a:lnTo>
                  <a:lnTo>
                    <a:pt x="75" y="50"/>
                  </a:lnTo>
                  <a:lnTo>
                    <a:pt x="85" y="54"/>
                  </a:lnTo>
                  <a:lnTo>
                    <a:pt x="99" y="54"/>
                  </a:lnTo>
                  <a:lnTo>
                    <a:pt x="96" y="5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1" name="Freeform 177"/>
            <p:cNvSpPr>
              <a:spLocks/>
            </p:cNvSpPr>
            <p:nvPr/>
          </p:nvSpPr>
          <p:spPr bwMode="auto">
            <a:xfrm>
              <a:off x="5245100" y="4370388"/>
              <a:ext cx="338138" cy="255588"/>
            </a:xfrm>
            <a:custGeom>
              <a:avLst/>
              <a:gdLst/>
              <a:ahLst/>
              <a:cxnLst>
                <a:cxn ang="0">
                  <a:pos x="199" y="111"/>
                </a:cxn>
                <a:cxn ang="0">
                  <a:pos x="180" y="130"/>
                </a:cxn>
                <a:cxn ang="0">
                  <a:pos x="154" y="140"/>
                </a:cxn>
                <a:cxn ang="0">
                  <a:pos x="140" y="149"/>
                </a:cxn>
                <a:cxn ang="0">
                  <a:pos x="130" y="152"/>
                </a:cxn>
                <a:cxn ang="0">
                  <a:pos x="120" y="156"/>
                </a:cxn>
                <a:cxn ang="0">
                  <a:pos x="101" y="154"/>
                </a:cxn>
                <a:cxn ang="0">
                  <a:pos x="90" y="161"/>
                </a:cxn>
                <a:cxn ang="0">
                  <a:pos x="70" y="157"/>
                </a:cxn>
                <a:cxn ang="0">
                  <a:pos x="40" y="145"/>
                </a:cxn>
                <a:cxn ang="0">
                  <a:pos x="32" y="131"/>
                </a:cxn>
                <a:cxn ang="0">
                  <a:pos x="18" y="111"/>
                </a:cxn>
                <a:cxn ang="0">
                  <a:pos x="0" y="99"/>
                </a:cxn>
                <a:cxn ang="0">
                  <a:pos x="4" y="92"/>
                </a:cxn>
                <a:cxn ang="0">
                  <a:pos x="16" y="88"/>
                </a:cxn>
                <a:cxn ang="0">
                  <a:pos x="19" y="62"/>
                </a:cxn>
                <a:cxn ang="0">
                  <a:pos x="28" y="55"/>
                </a:cxn>
                <a:cxn ang="0">
                  <a:pos x="38" y="33"/>
                </a:cxn>
                <a:cxn ang="0">
                  <a:pos x="51" y="12"/>
                </a:cxn>
                <a:cxn ang="0">
                  <a:pos x="56" y="9"/>
                </a:cxn>
                <a:cxn ang="0">
                  <a:pos x="59" y="7"/>
                </a:cxn>
                <a:cxn ang="0">
                  <a:pos x="68" y="0"/>
                </a:cxn>
                <a:cxn ang="0">
                  <a:pos x="76" y="7"/>
                </a:cxn>
                <a:cxn ang="0">
                  <a:pos x="83" y="3"/>
                </a:cxn>
                <a:cxn ang="0">
                  <a:pos x="90" y="5"/>
                </a:cxn>
                <a:cxn ang="0">
                  <a:pos x="101" y="7"/>
                </a:cxn>
                <a:cxn ang="0">
                  <a:pos x="114" y="19"/>
                </a:cxn>
                <a:cxn ang="0">
                  <a:pos x="125" y="29"/>
                </a:cxn>
                <a:cxn ang="0">
                  <a:pos x="130" y="36"/>
                </a:cxn>
                <a:cxn ang="0">
                  <a:pos x="125" y="52"/>
                </a:cxn>
                <a:cxn ang="0">
                  <a:pos x="134" y="57"/>
                </a:cxn>
                <a:cxn ang="0">
                  <a:pos x="140" y="57"/>
                </a:cxn>
                <a:cxn ang="0">
                  <a:pos x="140" y="66"/>
                </a:cxn>
                <a:cxn ang="0">
                  <a:pos x="156" y="83"/>
                </a:cxn>
                <a:cxn ang="0">
                  <a:pos x="177" y="90"/>
                </a:cxn>
                <a:cxn ang="0">
                  <a:pos x="199" y="97"/>
                </a:cxn>
                <a:cxn ang="0">
                  <a:pos x="210" y="100"/>
                </a:cxn>
              </a:cxnLst>
              <a:rect l="0" t="0" r="r" b="b"/>
              <a:pathLst>
                <a:path w="213" h="161">
                  <a:moveTo>
                    <a:pt x="210" y="100"/>
                  </a:moveTo>
                  <a:lnTo>
                    <a:pt x="199" y="111"/>
                  </a:lnTo>
                  <a:lnTo>
                    <a:pt x="191" y="121"/>
                  </a:lnTo>
                  <a:lnTo>
                    <a:pt x="180" y="130"/>
                  </a:lnTo>
                  <a:lnTo>
                    <a:pt x="170" y="140"/>
                  </a:lnTo>
                  <a:lnTo>
                    <a:pt x="154" y="140"/>
                  </a:lnTo>
                  <a:lnTo>
                    <a:pt x="146" y="143"/>
                  </a:lnTo>
                  <a:lnTo>
                    <a:pt x="140" y="149"/>
                  </a:lnTo>
                  <a:lnTo>
                    <a:pt x="132" y="152"/>
                  </a:lnTo>
                  <a:lnTo>
                    <a:pt x="130" y="152"/>
                  </a:lnTo>
                  <a:lnTo>
                    <a:pt x="127" y="156"/>
                  </a:lnTo>
                  <a:lnTo>
                    <a:pt x="120" y="156"/>
                  </a:lnTo>
                  <a:lnTo>
                    <a:pt x="111" y="150"/>
                  </a:lnTo>
                  <a:lnTo>
                    <a:pt x="101" y="154"/>
                  </a:lnTo>
                  <a:lnTo>
                    <a:pt x="97" y="157"/>
                  </a:lnTo>
                  <a:lnTo>
                    <a:pt x="90" y="161"/>
                  </a:lnTo>
                  <a:lnTo>
                    <a:pt x="85" y="161"/>
                  </a:lnTo>
                  <a:lnTo>
                    <a:pt x="70" y="157"/>
                  </a:lnTo>
                  <a:lnTo>
                    <a:pt x="52" y="147"/>
                  </a:lnTo>
                  <a:lnTo>
                    <a:pt x="40" y="145"/>
                  </a:lnTo>
                  <a:lnTo>
                    <a:pt x="40" y="135"/>
                  </a:lnTo>
                  <a:lnTo>
                    <a:pt x="32" y="131"/>
                  </a:lnTo>
                  <a:lnTo>
                    <a:pt x="25" y="116"/>
                  </a:lnTo>
                  <a:lnTo>
                    <a:pt x="18" y="111"/>
                  </a:lnTo>
                  <a:lnTo>
                    <a:pt x="13" y="104"/>
                  </a:lnTo>
                  <a:lnTo>
                    <a:pt x="0" y="99"/>
                  </a:lnTo>
                  <a:lnTo>
                    <a:pt x="4" y="97"/>
                  </a:lnTo>
                  <a:lnTo>
                    <a:pt x="4" y="92"/>
                  </a:lnTo>
                  <a:lnTo>
                    <a:pt x="13" y="92"/>
                  </a:lnTo>
                  <a:lnTo>
                    <a:pt x="16" y="88"/>
                  </a:lnTo>
                  <a:lnTo>
                    <a:pt x="18" y="62"/>
                  </a:lnTo>
                  <a:lnTo>
                    <a:pt x="19" y="62"/>
                  </a:lnTo>
                  <a:lnTo>
                    <a:pt x="21" y="57"/>
                  </a:lnTo>
                  <a:lnTo>
                    <a:pt x="28" y="55"/>
                  </a:lnTo>
                  <a:lnTo>
                    <a:pt x="30" y="45"/>
                  </a:lnTo>
                  <a:lnTo>
                    <a:pt x="38" y="33"/>
                  </a:lnTo>
                  <a:lnTo>
                    <a:pt x="45" y="28"/>
                  </a:lnTo>
                  <a:lnTo>
                    <a:pt x="51" y="12"/>
                  </a:lnTo>
                  <a:lnTo>
                    <a:pt x="51" y="9"/>
                  </a:lnTo>
                  <a:lnTo>
                    <a:pt x="56" y="9"/>
                  </a:lnTo>
                  <a:lnTo>
                    <a:pt x="57" y="7"/>
                  </a:lnTo>
                  <a:lnTo>
                    <a:pt x="59" y="7"/>
                  </a:lnTo>
                  <a:lnTo>
                    <a:pt x="63" y="12"/>
                  </a:lnTo>
                  <a:lnTo>
                    <a:pt x="68" y="0"/>
                  </a:lnTo>
                  <a:lnTo>
                    <a:pt x="73" y="3"/>
                  </a:lnTo>
                  <a:lnTo>
                    <a:pt x="76" y="7"/>
                  </a:lnTo>
                  <a:lnTo>
                    <a:pt x="82" y="5"/>
                  </a:lnTo>
                  <a:lnTo>
                    <a:pt x="83" y="3"/>
                  </a:lnTo>
                  <a:lnTo>
                    <a:pt x="87" y="7"/>
                  </a:lnTo>
                  <a:lnTo>
                    <a:pt x="90" y="5"/>
                  </a:lnTo>
                  <a:lnTo>
                    <a:pt x="95" y="7"/>
                  </a:lnTo>
                  <a:lnTo>
                    <a:pt x="101" y="7"/>
                  </a:lnTo>
                  <a:lnTo>
                    <a:pt x="109" y="10"/>
                  </a:lnTo>
                  <a:lnTo>
                    <a:pt x="114" y="19"/>
                  </a:lnTo>
                  <a:lnTo>
                    <a:pt x="123" y="24"/>
                  </a:lnTo>
                  <a:lnTo>
                    <a:pt x="125" y="29"/>
                  </a:lnTo>
                  <a:lnTo>
                    <a:pt x="132" y="36"/>
                  </a:lnTo>
                  <a:lnTo>
                    <a:pt x="130" y="36"/>
                  </a:lnTo>
                  <a:lnTo>
                    <a:pt x="128" y="45"/>
                  </a:lnTo>
                  <a:lnTo>
                    <a:pt x="125" y="52"/>
                  </a:lnTo>
                  <a:lnTo>
                    <a:pt x="127" y="57"/>
                  </a:lnTo>
                  <a:lnTo>
                    <a:pt x="134" y="57"/>
                  </a:lnTo>
                  <a:lnTo>
                    <a:pt x="137" y="54"/>
                  </a:lnTo>
                  <a:lnTo>
                    <a:pt x="140" y="57"/>
                  </a:lnTo>
                  <a:lnTo>
                    <a:pt x="139" y="59"/>
                  </a:lnTo>
                  <a:lnTo>
                    <a:pt x="140" y="66"/>
                  </a:lnTo>
                  <a:lnTo>
                    <a:pt x="149" y="76"/>
                  </a:lnTo>
                  <a:lnTo>
                    <a:pt x="156" y="83"/>
                  </a:lnTo>
                  <a:lnTo>
                    <a:pt x="166" y="86"/>
                  </a:lnTo>
                  <a:lnTo>
                    <a:pt x="177" y="90"/>
                  </a:lnTo>
                  <a:lnTo>
                    <a:pt x="189" y="93"/>
                  </a:lnTo>
                  <a:lnTo>
                    <a:pt x="199" y="97"/>
                  </a:lnTo>
                  <a:lnTo>
                    <a:pt x="213" y="97"/>
                  </a:lnTo>
                  <a:lnTo>
                    <a:pt x="210" y="10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2" name="Freeform 178"/>
            <p:cNvSpPr>
              <a:spLocks/>
            </p:cNvSpPr>
            <p:nvPr/>
          </p:nvSpPr>
          <p:spPr bwMode="auto">
            <a:xfrm>
              <a:off x="5281613" y="3948113"/>
              <a:ext cx="471488" cy="406400"/>
            </a:xfrm>
            <a:custGeom>
              <a:avLst/>
              <a:gdLst/>
              <a:ahLst/>
              <a:cxnLst>
                <a:cxn ang="0">
                  <a:pos x="276" y="150"/>
                </a:cxn>
                <a:cxn ang="0">
                  <a:pos x="256" y="147"/>
                </a:cxn>
                <a:cxn ang="0">
                  <a:pos x="240" y="133"/>
                </a:cxn>
                <a:cxn ang="0">
                  <a:pos x="231" y="121"/>
                </a:cxn>
                <a:cxn ang="0">
                  <a:pos x="225" y="114"/>
                </a:cxn>
                <a:cxn ang="0">
                  <a:pos x="218" y="102"/>
                </a:cxn>
                <a:cxn ang="0">
                  <a:pos x="218" y="92"/>
                </a:cxn>
                <a:cxn ang="0">
                  <a:pos x="207" y="81"/>
                </a:cxn>
                <a:cxn ang="0">
                  <a:pos x="199" y="69"/>
                </a:cxn>
                <a:cxn ang="0">
                  <a:pos x="185" y="59"/>
                </a:cxn>
                <a:cxn ang="0">
                  <a:pos x="169" y="50"/>
                </a:cxn>
                <a:cxn ang="0">
                  <a:pos x="128" y="41"/>
                </a:cxn>
                <a:cxn ang="0">
                  <a:pos x="119" y="29"/>
                </a:cxn>
                <a:cxn ang="0">
                  <a:pos x="100" y="17"/>
                </a:cxn>
                <a:cxn ang="0">
                  <a:pos x="64" y="0"/>
                </a:cxn>
                <a:cxn ang="0">
                  <a:pos x="33" y="10"/>
                </a:cxn>
                <a:cxn ang="0">
                  <a:pos x="41" y="29"/>
                </a:cxn>
                <a:cxn ang="0">
                  <a:pos x="29" y="38"/>
                </a:cxn>
                <a:cxn ang="0">
                  <a:pos x="21" y="48"/>
                </a:cxn>
                <a:cxn ang="0">
                  <a:pos x="3" y="45"/>
                </a:cxn>
                <a:cxn ang="0">
                  <a:pos x="0" y="67"/>
                </a:cxn>
                <a:cxn ang="0">
                  <a:pos x="9" y="67"/>
                </a:cxn>
                <a:cxn ang="0">
                  <a:pos x="22" y="90"/>
                </a:cxn>
                <a:cxn ang="0">
                  <a:pos x="34" y="109"/>
                </a:cxn>
                <a:cxn ang="0">
                  <a:pos x="40" y="124"/>
                </a:cxn>
                <a:cxn ang="0">
                  <a:pos x="53" y="133"/>
                </a:cxn>
                <a:cxn ang="0">
                  <a:pos x="62" y="162"/>
                </a:cxn>
                <a:cxn ang="0">
                  <a:pos x="81" y="188"/>
                </a:cxn>
                <a:cxn ang="0">
                  <a:pos x="91" y="209"/>
                </a:cxn>
                <a:cxn ang="0">
                  <a:pos x="107" y="226"/>
                </a:cxn>
                <a:cxn ang="0">
                  <a:pos x="114" y="238"/>
                </a:cxn>
                <a:cxn ang="0">
                  <a:pos x="117" y="242"/>
                </a:cxn>
                <a:cxn ang="0">
                  <a:pos x="124" y="233"/>
                </a:cxn>
                <a:cxn ang="0">
                  <a:pos x="152" y="235"/>
                </a:cxn>
                <a:cxn ang="0">
                  <a:pos x="164" y="256"/>
                </a:cxn>
                <a:cxn ang="0">
                  <a:pos x="183" y="235"/>
                </a:cxn>
                <a:cxn ang="0">
                  <a:pos x="200" y="216"/>
                </a:cxn>
                <a:cxn ang="0">
                  <a:pos x="223" y="211"/>
                </a:cxn>
                <a:cxn ang="0">
                  <a:pos x="245" y="206"/>
                </a:cxn>
                <a:cxn ang="0">
                  <a:pos x="266" y="199"/>
                </a:cxn>
                <a:cxn ang="0">
                  <a:pos x="287" y="190"/>
                </a:cxn>
                <a:cxn ang="0">
                  <a:pos x="292" y="176"/>
                </a:cxn>
                <a:cxn ang="0">
                  <a:pos x="297" y="161"/>
                </a:cxn>
                <a:cxn ang="0">
                  <a:pos x="287" y="154"/>
                </a:cxn>
              </a:cxnLst>
              <a:rect l="0" t="0" r="r" b="b"/>
              <a:pathLst>
                <a:path w="297" h="256">
                  <a:moveTo>
                    <a:pt x="287" y="154"/>
                  </a:moveTo>
                  <a:lnTo>
                    <a:pt x="276" y="150"/>
                  </a:lnTo>
                  <a:lnTo>
                    <a:pt x="266" y="149"/>
                  </a:lnTo>
                  <a:lnTo>
                    <a:pt x="256" y="147"/>
                  </a:lnTo>
                  <a:lnTo>
                    <a:pt x="245" y="145"/>
                  </a:lnTo>
                  <a:lnTo>
                    <a:pt x="240" y="133"/>
                  </a:lnTo>
                  <a:lnTo>
                    <a:pt x="231" y="126"/>
                  </a:lnTo>
                  <a:lnTo>
                    <a:pt x="231" y="121"/>
                  </a:lnTo>
                  <a:lnTo>
                    <a:pt x="228" y="117"/>
                  </a:lnTo>
                  <a:lnTo>
                    <a:pt x="225" y="114"/>
                  </a:lnTo>
                  <a:lnTo>
                    <a:pt x="223" y="109"/>
                  </a:lnTo>
                  <a:lnTo>
                    <a:pt x="218" y="102"/>
                  </a:lnTo>
                  <a:lnTo>
                    <a:pt x="219" y="95"/>
                  </a:lnTo>
                  <a:lnTo>
                    <a:pt x="218" y="92"/>
                  </a:lnTo>
                  <a:lnTo>
                    <a:pt x="218" y="88"/>
                  </a:lnTo>
                  <a:lnTo>
                    <a:pt x="207" y="81"/>
                  </a:lnTo>
                  <a:lnTo>
                    <a:pt x="207" y="76"/>
                  </a:lnTo>
                  <a:lnTo>
                    <a:pt x="199" y="69"/>
                  </a:lnTo>
                  <a:lnTo>
                    <a:pt x="193" y="59"/>
                  </a:lnTo>
                  <a:lnTo>
                    <a:pt x="185" y="59"/>
                  </a:lnTo>
                  <a:lnTo>
                    <a:pt x="181" y="53"/>
                  </a:lnTo>
                  <a:lnTo>
                    <a:pt x="169" y="50"/>
                  </a:lnTo>
                  <a:lnTo>
                    <a:pt x="143" y="48"/>
                  </a:lnTo>
                  <a:lnTo>
                    <a:pt x="128" y="41"/>
                  </a:lnTo>
                  <a:lnTo>
                    <a:pt x="126" y="29"/>
                  </a:lnTo>
                  <a:lnTo>
                    <a:pt x="119" y="29"/>
                  </a:lnTo>
                  <a:lnTo>
                    <a:pt x="116" y="22"/>
                  </a:lnTo>
                  <a:lnTo>
                    <a:pt x="100" y="17"/>
                  </a:lnTo>
                  <a:lnTo>
                    <a:pt x="85" y="5"/>
                  </a:lnTo>
                  <a:lnTo>
                    <a:pt x="64" y="0"/>
                  </a:lnTo>
                  <a:lnTo>
                    <a:pt x="59" y="5"/>
                  </a:lnTo>
                  <a:lnTo>
                    <a:pt x="33" y="10"/>
                  </a:lnTo>
                  <a:lnTo>
                    <a:pt x="48" y="26"/>
                  </a:lnTo>
                  <a:lnTo>
                    <a:pt x="41" y="29"/>
                  </a:lnTo>
                  <a:lnTo>
                    <a:pt x="40" y="36"/>
                  </a:lnTo>
                  <a:lnTo>
                    <a:pt x="29" y="38"/>
                  </a:lnTo>
                  <a:lnTo>
                    <a:pt x="24" y="45"/>
                  </a:lnTo>
                  <a:lnTo>
                    <a:pt x="21" y="48"/>
                  </a:lnTo>
                  <a:lnTo>
                    <a:pt x="5" y="47"/>
                  </a:lnTo>
                  <a:lnTo>
                    <a:pt x="3" y="45"/>
                  </a:lnTo>
                  <a:lnTo>
                    <a:pt x="3" y="59"/>
                  </a:lnTo>
                  <a:lnTo>
                    <a:pt x="0" y="67"/>
                  </a:lnTo>
                  <a:lnTo>
                    <a:pt x="2" y="66"/>
                  </a:lnTo>
                  <a:lnTo>
                    <a:pt x="9" y="67"/>
                  </a:lnTo>
                  <a:lnTo>
                    <a:pt x="15" y="81"/>
                  </a:lnTo>
                  <a:lnTo>
                    <a:pt x="22" y="90"/>
                  </a:lnTo>
                  <a:lnTo>
                    <a:pt x="28" y="100"/>
                  </a:lnTo>
                  <a:lnTo>
                    <a:pt x="34" y="109"/>
                  </a:lnTo>
                  <a:lnTo>
                    <a:pt x="36" y="119"/>
                  </a:lnTo>
                  <a:lnTo>
                    <a:pt x="40" y="124"/>
                  </a:lnTo>
                  <a:lnTo>
                    <a:pt x="45" y="126"/>
                  </a:lnTo>
                  <a:lnTo>
                    <a:pt x="53" y="133"/>
                  </a:lnTo>
                  <a:lnTo>
                    <a:pt x="62" y="154"/>
                  </a:lnTo>
                  <a:lnTo>
                    <a:pt x="62" y="162"/>
                  </a:lnTo>
                  <a:lnTo>
                    <a:pt x="67" y="180"/>
                  </a:lnTo>
                  <a:lnTo>
                    <a:pt x="81" y="188"/>
                  </a:lnTo>
                  <a:lnTo>
                    <a:pt x="88" y="199"/>
                  </a:lnTo>
                  <a:lnTo>
                    <a:pt x="91" y="209"/>
                  </a:lnTo>
                  <a:lnTo>
                    <a:pt x="98" y="219"/>
                  </a:lnTo>
                  <a:lnTo>
                    <a:pt x="107" y="226"/>
                  </a:lnTo>
                  <a:lnTo>
                    <a:pt x="109" y="231"/>
                  </a:lnTo>
                  <a:lnTo>
                    <a:pt x="114" y="238"/>
                  </a:lnTo>
                  <a:lnTo>
                    <a:pt x="114" y="244"/>
                  </a:lnTo>
                  <a:lnTo>
                    <a:pt x="117" y="242"/>
                  </a:lnTo>
                  <a:lnTo>
                    <a:pt x="119" y="238"/>
                  </a:lnTo>
                  <a:lnTo>
                    <a:pt x="124" y="233"/>
                  </a:lnTo>
                  <a:lnTo>
                    <a:pt x="138" y="230"/>
                  </a:lnTo>
                  <a:lnTo>
                    <a:pt x="152" y="235"/>
                  </a:lnTo>
                  <a:lnTo>
                    <a:pt x="164" y="240"/>
                  </a:lnTo>
                  <a:lnTo>
                    <a:pt x="164" y="256"/>
                  </a:lnTo>
                  <a:lnTo>
                    <a:pt x="173" y="245"/>
                  </a:lnTo>
                  <a:lnTo>
                    <a:pt x="183" y="235"/>
                  </a:lnTo>
                  <a:lnTo>
                    <a:pt x="192" y="226"/>
                  </a:lnTo>
                  <a:lnTo>
                    <a:pt x="200" y="216"/>
                  </a:lnTo>
                  <a:lnTo>
                    <a:pt x="211" y="212"/>
                  </a:lnTo>
                  <a:lnTo>
                    <a:pt x="223" y="211"/>
                  </a:lnTo>
                  <a:lnTo>
                    <a:pt x="233" y="207"/>
                  </a:lnTo>
                  <a:lnTo>
                    <a:pt x="245" y="206"/>
                  </a:lnTo>
                  <a:lnTo>
                    <a:pt x="256" y="202"/>
                  </a:lnTo>
                  <a:lnTo>
                    <a:pt x="266" y="199"/>
                  </a:lnTo>
                  <a:lnTo>
                    <a:pt x="276" y="193"/>
                  </a:lnTo>
                  <a:lnTo>
                    <a:pt x="287" y="190"/>
                  </a:lnTo>
                  <a:lnTo>
                    <a:pt x="290" y="183"/>
                  </a:lnTo>
                  <a:lnTo>
                    <a:pt x="292" y="176"/>
                  </a:lnTo>
                  <a:lnTo>
                    <a:pt x="294" y="168"/>
                  </a:lnTo>
                  <a:lnTo>
                    <a:pt x="297" y="161"/>
                  </a:lnTo>
                  <a:lnTo>
                    <a:pt x="290" y="150"/>
                  </a:lnTo>
                  <a:lnTo>
                    <a:pt x="287" y="15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3" name="Freeform 179"/>
            <p:cNvSpPr>
              <a:spLocks/>
            </p:cNvSpPr>
            <p:nvPr/>
          </p:nvSpPr>
          <p:spPr bwMode="auto">
            <a:xfrm>
              <a:off x="5759450" y="3559176"/>
              <a:ext cx="384175" cy="249238"/>
            </a:xfrm>
            <a:custGeom>
              <a:avLst/>
              <a:gdLst/>
              <a:ahLst/>
              <a:cxnLst>
                <a:cxn ang="0">
                  <a:pos x="115" y="38"/>
                </a:cxn>
                <a:cxn ang="0">
                  <a:pos x="95" y="39"/>
                </a:cxn>
                <a:cxn ang="0">
                  <a:pos x="77" y="34"/>
                </a:cxn>
                <a:cxn ang="0">
                  <a:pos x="64" y="20"/>
                </a:cxn>
                <a:cxn ang="0">
                  <a:pos x="43" y="3"/>
                </a:cxn>
                <a:cxn ang="0">
                  <a:pos x="27" y="3"/>
                </a:cxn>
                <a:cxn ang="0">
                  <a:pos x="8" y="10"/>
                </a:cxn>
                <a:cxn ang="0">
                  <a:pos x="0" y="31"/>
                </a:cxn>
                <a:cxn ang="0">
                  <a:pos x="0" y="65"/>
                </a:cxn>
                <a:cxn ang="0">
                  <a:pos x="13" y="84"/>
                </a:cxn>
                <a:cxn ang="0">
                  <a:pos x="13" y="74"/>
                </a:cxn>
                <a:cxn ang="0">
                  <a:pos x="19" y="67"/>
                </a:cxn>
                <a:cxn ang="0">
                  <a:pos x="27" y="62"/>
                </a:cxn>
                <a:cxn ang="0">
                  <a:pos x="34" y="63"/>
                </a:cxn>
                <a:cxn ang="0">
                  <a:pos x="34" y="58"/>
                </a:cxn>
                <a:cxn ang="0">
                  <a:pos x="46" y="63"/>
                </a:cxn>
                <a:cxn ang="0">
                  <a:pos x="57" y="70"/>
                </a:cxn>
                <a:cxn ang="0">
                  <a:pos x="57" y="74"/>
                </a:cxn>
                <a:cxn ang="0">
                  <a:pos x="58" y="82"/>
                </a:cxn>
                <a:cxn ang="0">
                  <a:pos x="79" y="82"/>
                </a:cxn>
                <a:cxn ang="0">
                  <a:pos x="86" y="95"/>
                </a:cxn>
                <a:cxn ang="0">
                  <a:pos x="91" y="105"/>
                </a:cxn>
                <a:cxn ang="0">
                  <a:pos x="107" y="117"/>
                </a:cxn>
                <a:cxn ang="0">
                  <a:pos x="121" y="127"/>
                </a:cxn>
                <a:cxn ang="0">
                  <a:pos x="140" y="138"/>
                </a:cxn>
                <a:cxn ang="0">
                  <a:pos x="150" y="145"/>
                </a:cxn>
                <a:cxn ang="0">
                  <a:pos x="148" y="155"/>
                </a:cxn>
                <a:cxn ang="0">
                  <a:pos x="166" y="157"/>
                </a:cxn>
                <a:cxn ang="0">
                  <a:pos x="167" y="150"/>
                </a:cxn>
                <a:cxn ang="0">
                  <a:pos x="169" y="131"/>
                </a:cxn>
                <a:cxn ang="0">
                  <a:pos x="164" y="124"/>
                </a:cxn>
                <a:cxn ang="0">
                  <a:pos x="162" y="119"/>
                </a:cxn>
                <a:cxn ang="0">
                  <a:pos x="176" y="114"/>
                </a:cxn>
                <a:cxn ang="0">
                  <a:pos x="186" y="103"/>
                </a:cxn>
                <a:cxn ang="0">
                  <a:pos x="188" y="95"/>
                </a:cxn>
                <a:cxn ang="0">
                  <a:pos x="204" y="88"/>
                </a:cxn>
                <a:cxn ang="0">
                  <a:pos x="207" y="93"/>
                </a:cxn>
                <a:cxn ang="0">
                  <a:pos x="205" y="102"/>
                </a:cxn>
                <a:cxn ang="0">
                  <a:pos x="210" y="102"/>
                </a:cxn>
                <a:cxn ang="0">
                  <a:pos x="228" y="98"/>
                </a:cxn>
                <a:cxn ang="0">
                  <a:pos x="242" y="91"/>
                </a:cxn>
                <a:cxn ang="0">
                  <a:pos x="223" y="84"/>
                </a:cxn>
                <a:cxn ang="0">
                  <a:pos x="221" y="79"/>
                </a:cxn>
                <a:cxn ang="0">
                  <a:pos x="209" y="84"/>
                </a:cxn>
                <a:cxn ang="0">
                  <a:pos x="200" y="79"/>
                </a:cxn>
                <a:cxn ang="0">
                  <a:pos x="214" y="67"/>
                </a:cxn>
                <a:cxn ang="0">
                  <a:pos x="209" y="63"/>
                </a:cxn>
                <a:cxn ang="0">
                  <a:pos x="202" y="69"/>
                </a:cxn>
                <a:cxn ang="0">
                  <a:pos x="190" y="79"/>
                </a:cxn>
                <a:cxn ang="0">
                  <a:pos x="167" y="82"/>
                </a:cxn>
                <a:cxn ang="0">
                  <a:pos x="150" y="74"/>
                </a:cxn>
                <a:cxn ang="0">
                  <a:pos x="141" y="63"/>
                </a:cxn>
                <a:cxn ang="0">
                  <a:pos x="143" y="53"/>
                </a:cxn>
                <a:cxn ang="0">
                  <a:pos x="136" y="44"/>
                </a:cxn>
              </a:cxnLst>
              <a:rect l="0" t="0" r="r" b="b"/>
              <a:pathLst>
                <a:path w="242" h="157">
                  <a:moveTo>
                    <a:pt x="126" y="38"/>
                  </a:moveTo>
                  <a:lnTo>
                    <a:pt x="115" y="38"/>
                  </a:lnTo>
                  <a:lnTo>
                    <a:pt x="105" y="39"/>
                  </a:lnTo>
                  <a:lnTo>
                    <a:pt x="95" y="39"/>
                  </a:lnTo>
                  <a:lnTo>
                    <a:pt x="84" y="41"/>
                  </a:lnTo>
                  <a:lnTo>
                    <a:pt x="77" y="34"/>
                  </a:lnTo>
                  <a:lnTo>
                    <a:pt x="70" y="27"/>
                  </a:lnTo>
                  <a:lnTo>
                    <a:pt x="64" y="20"/>
                  </a:lnTo>
                  <a:lnTo>
                    <a:pt x="57" y="13"/>
                  </a:lnTo>
                  <a:lnTo>
                    <a:pt x="43" y="3"/>
                  </a:lnTo>
                  <a:lnTo>
                    <a:pt x="36" y="0"/>
                  </a:lnTo>
                  <a:lnTo>
                    <a:pt x="27" y="3"/>
                  </a:lnTo>
                  <a:lnTo>
                    <a:pt x="17" y="6"/>
                  </a:lnTo>
                  <a:lnTo>
                    <a:pt x="8" y="10"/>
                  </a:lnTo>
                  <a:lnTo>
                    <a:pt x="0" y="13"/>
                  </a:lnTo>
                  <a:lnTo>
                    <a:pt x="0" y="31"/>
                  </a:lnTo>
                  <a:lnTo>
                    <a:pt x="0" y="48"/>
                  </a:lnTo>
                  <a:lnTo>
                    <a:pt x="0" y="65"/>
                  </a:lnTo>
                  <a:lnTo>
                    <a:pt x="0" y="82"/>
                  </a:lnTo>
                  <a:lnTo>
                    <a:pt x="13" y="84"/>
                  </a:lnTo>
                  <a:lnTo>
                    <a:pt x="15" y="82"/>
                  </a:lnTo>
                  <a:lnTo>
                    <a:pt x="13" y="74"/>
                  </a:lnTo>
                  <a:lnTo>
                    <a:pt x="13" y="72"/>
                  </a:lnTo>
                  <a:lnTo>
                    <a:pt x="19" y="67"/>
                  </a:lnTo>
                  <a:lnTo>
                    <a:pt x="27" y="65"/>
                  </a:lnTo>
                  <a:lnTo>
                    <a:pt x="27" y="62"/>
                  </a:lnTo>
                  <a:lnTo>
                    <a:pt x="29" y="60"/>
                  </a:lnTo>
                  <a:lnTo>
                    <a:pt x="34" y="63"/>
                  </a:lnTo>
                  <a:lnTo>
                    <a:pt x="31" y="58"/>
                  </a:lnTo>
                  <a:lnTo>
                    <a:pt x="34" y="58"/>
                  </a:lnTo>
                  <a:lnTo>
                    <a:pt x="36" y="55"/>
                  </a:lnTo>
                  <a:lnTo>
                    <a:pt x="46" y="63"/>
                  </a:lnTo>
                  <a:lnTo>
                    <a:pt x="55" y="65"/>
                  </a:lnTo>
                  <a:lnTo>
                    <a:pt x="57" y="70"/>
                  </a:lnTo>
                  <a:lnTo>
                    <a:pt x="60" y="74"/>
                  </a:lnTo>
                  <a:lnTo>
                    <a:pt x="57" y="74"/>
                  </a:lnTo>
                  <a:lnTo>
                    <a:pt x="57" y="81"/>
                  </a:lnTo>
                  <a:lnTo>
                    <a:pt x="58" y="82"/>
                  </a:lnTo>
                  <a:lnTo>
                    <a:pt x="74" y="86"/>
                  </a:lnTo>
                  <a:lnTo>
                    <a:pt x="79" y="82"/>
                  </a:lnTo>
                  <a:lnTo>
                    <a:pt x="83" y="86"/>
                  </a:lnTo>
                  <a:lnTo>
                    <a:pt x="86" y="95"/>
                  </a:lnTo>
                  <a:lnTo>
                    <a:pt x="89" y="98"/>
                  </a:lnTo>
                  <a:lnTo>
                    <a:pt x="91" y="105"/>
                  </a:lnTo>
                  <a:lnTo>
                    <a:pt x="93" y="110"/>
                  </a:lnTo>
                  <a:lnTo>
                    <a:pt x="107" y="117"/>
                  </a:lnTo>
                  <a:lnTo>
                    <a:pt x="114" y="126"/>
                  </a:lnTo>
                  <a:lnTo>
                    <a:pt x="121" y="127"/>
                  </a:lnTo>
                  <a:lnTo>
                    <a:pt x="134" y="140"/>
                  </a:lnTo>
                  <a:lnTo>
                    <a:pt x="140" y="138"/>
                  </a:lnTo>
                  <a:lnTo>
                    <a:pt x="148" y="143"/>
                  </a:lnTo>
                  <a:lnTo>
                    <a:pt x="150" y="145"/>
                  </a:lnTo>
                  <a:lnTo>
                    <a:pt x="148" y="148"/>
                  </a:lnTo>
                  <a:lnTo>
                    <a:pt x="148" y="155"/>
                  </a:lnTo>
                  <a:lnTo>
                    <a:pt x="166" y="157"/>
                  </a:lnTo>
                  <a:lnTo>
                    <a:pt x="166" y="157"/>
                  </a:lnTo>
                  <a:lnTo>
                    <a:pt x="166" y="153"/>
                  </a:lnTo>
                  <a:lnTo>
                    <a:pt x="167" y="150"/>
                  </a:lnTo>
                  <a:lnTo>
                    <a:pt x="174" y="141"/>
                  </a:lnTo>
                  <a:lnTo>
                    <a:pt x="169" y="131"/>
                  </a:lnTo>
                  <a:lnTo>
                    <a:pt x="171" y="126"/>
                  </a:lnTo>
                  <a:lnTo>
                    <a:pt x="164" y="124"/>
                  </a:lnTo>
                  <a:lnTo>
                    <a:pt x="160" y="121"/>
                  </a:lnTo>
                  <a:lnTo>
                    <a:pt x="162" y="119"/>
                  </a:lnTo>
                  <a:lnTo>
                    <a:pt x="162" y="115"/>
                  </a:lnTo>
                  <a:lnTo>
                    <a:pt x="176" y="114"/>
                  </a:lnTo>
                  <a:lnTo>
                    <a:pt x="179" y="107"/>
                  </a:lnTo>
                  <a:lnTo>
                    <a:pt x="186" y="103"/>
                  </a:lnTo>
                  <a:lnTo>
                    <a:pt x="186" y="98"/>
                  </a:lnTo>
                  <a:lnTo>
                    <a:pt x="188" y="95"/>
                  </a:lnTo>
                  <a:lnTo>
                    <a:pt x="193" y="95"/>
                  </a:lnTo>
                  <a:lnTo>
                    <a:pt x="204" y="88"/>
                  </a:lnTo>
                  <a:lnTo>
                    <a:pt x="205" y="88"/>
                  </a:lnTo>
                  <a:lnTo>
                    <a:pt x="207" y="93"/>
                  </a:lnTo>
                  <a:lnTo>
                    <a:pt x="204" y="98"/>
                  </a:lnTo>
                  <a:lnTo>
                    <a:pt x="205" y="102"/>
                  </a:lnTo>
                  <a:lnTo>
                    <a:pt x="205" y="103"/>
                  </a:lnTo>
                  <a:lnTo>
                    <a:pt x="210" y="102"/>
                  </a:lnTo>
                  <a:lnTo>
                    <a:pt x="224" y="103"/>
                  </a:lnTo>
                  <a:lnTo>
                    <a:pt x="228" y="98"/>
                  </a:lnTo>
                  <a:lnTo>
                    <a:pt x="233" y="98"/>
                  </a:lnTo>
                  <a:lnTo>
                    <a:pt x="242" y="91"/>
                  </a:lnTo>
                  <a:lnTo>
                    <a:pt x="228" y="88"/>
                  </a:lnTo>
                  <a:lnTo>
                    <a:pt x="223" y="84"/>
                  </a:lnTo>
                  <a:lnTo>
                    <a:pt x="223" y="82"/>
                  </a:lnTo>
                  <a:lnTo>
                    <a:pt x="221" y="79"/>
                  </a:lnTo>
                  <a:lnTo>
                    <a:pt x="216" y="86"/>
                  </a:lnTo>
                  <a:lnTo>
                    <a:pt x="209" y="84"/>
                  </a:lnTo>
                  <a:lnTo>
                    <a:pt x="207" y="81"/>
                  </a:lnTo>
                  <a:lnTo>
                    <a:pt x="200" y="79"/>
                  </a:lnTo>
                  <a:lnTo>
                    <a:pt x="200" y="77"/>
                  </a:lnTo>
                  <a:lnTo>
                    <a:pt x="214" y="67"/>
                  </a:lnTo>
                  <a:lnTo>
                    <a:pt x="214" y="65"/>
                  </a:lnTo>
                  <a:lnTo>
                    <a:pt x="209" y="63"/>
                  </a:lnTo>
                  <a:lnTo>
                    <a:pt x="205" y="69"/>
                  </a:lnTo>
                  <a:lnTo>
                    <a:pt x="202" y="69"/>
                  </a:lnTo>
                  <a:lnTo>
                    <a:pt x="198" y="74"/>
                  </a:lnTo>
                  <a:lnTo>
                    <a:pt x="190" y="79"/>
                  </a:lnTo>
                  <a:lnTo>
                    <a:pt x="179" y="88"/>
                  </a:lnTo>
                  <a:lnTo>
                    <a:pt x="167" y="82"/>
                  </a:lnTo>
                  <a:lnTo>
                    <a:pt x="153" y="84"/>
                  </a:lnTo>
                  <a:lnTo>
                    <a:pt x="150" y="74"/>
                  </a:lnTo>
                  <a:lnTo>
                    <a:pt x="143" y="72"/>
                  </a:lnTo>
                  <a:lnTo>
                    <a:pt x="141" y="63"/>
                  </a:lnTo>
                  <a:lnTo>
                    <a:pt x="145" y="63"/>
                  </a:lnTo>
                  <a:lnTo>
                    <a:pt x="143" y="53"/>
                  </a:lnTo>
                  <a:lnTo>
                    <a:pt x="140" y="53"/>
                  </a:lnTo>
                  <a:lnTo>
                    <a:pt x="136" y="44"/>
                  </a:lnTo>
                  <a:lnTo>
                    <a:pt x="126" y="3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4" name="Freeform 180"/>
            <p:cNvSpPr>
              <a:spLocks/>
            </p:cNvSpPr>
            <p:nvPr/>
          </p:nvSpPr>
          <p:spPr bwMode="auto">
            <a:xfrm>
              <a:off x="7413625" y="4960938"/>
              <a:ext cx="11113" cy="7938"/>
            </a:xfrm>
            <a:custGeom>
              <a:avLst/>
              <a:gdLst/>
              <a:ahLst/>
              <a:cxnLst>
                <a:cxn ang="0">
                  <a:pos x="2" y="5"/>
                </a:cxn>
                <a:cxn ang="0">
                  <a:pos x="0" y="3"/>
                </a:cxn>
                <a:cxn ang="0">
                  <a:pos x="3" y="0"/>
                </a:cxn>
                <a:cxn ang="0">
                  <a:pos x="7" y="5"/>
                </a:cxn>
                <a:cxn ang="0">
                  <a:pos x="2" y="5"/>
                </a:cxn>
              </a:cxnLst>
              <a:rect l="0" t="0" r="r" b="b"/>
              <a:pathLst>
                <a:path w="7" h="5">
                  <a:moveTo>
                    <a:pt x="2" y="5"/>
                  </a:moveTo>
                  <a:lnTo>
                    <a:pt x="0" y="3"/>
                  </a:lnTo>
                  <a:lnTo>
                    <a:pt x="3" y="0"/>
                  </a:lnTo>
                  <a:lnTo>
                    <a:pt x="7" y="5"/>
                  </a:lnTo>
                  <a:lnTo>
                    <a:pt x="2"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5" name="Freeform 181"/>
            <p:cNvSpPr>
              <a:spLocks/>
            </p:cNvSpPr>
            <p:nvPr/>
          </p:nvSpPr>
          <p:spPr bwMode="auto">
            <a:xfrm>
              <a:off x="7421563" y="4954588"/>
              <a:ext cx="25400" cy="15875"/>
            </a:xfrm>
            <a:custGeom>
              <a:avLst/>
              <a:gdLst/>
              <a:ahLst/>
              <a:cxnLst>
                <a:cxn ang="0">
                  <a:pos x="0" y="0"/>
                </a:cxn>
                <a:cxn ang="0">
                  <a:pos x="5" y="4"/>
                </a:cxn>
                <a:cxn ang="0">
                  <a:pos x="9" y="4"/>
                </a:cxn>
                <a:cxn ang="0">
                  <a:pos x="12" y="0"/>
                </a:cxn>
                <a:cxn ang="0">
                  <a:pos x="16" y="2"/>
                </a:cxn>
                <a:cxn ang="0">
                  <a:pos x="16" y="5"/>
                </a:cxn>
                <a:cxn ang="0">
                  <a:pos x="14" y="7"/>
                </a:cxn>
                <a:cxn ang="0">
                  <a:pos x="7" y="10"/>
                </a:cxn>
                <a:cxn ang="0">
                  <a:pos x="2" y="7"/>
                </a:cxn>
                <a:cxn ang="0">
                  <a:pos x="0" y="0"/>
                </a:cxn>
              </a:cxnLst>
              <a:rect l="0" t="0" r="r" b="b"/>
              <a:pathLst>
                <a:path w="16" h="10">
                  <a:moveTo>
                    <a:pt x="0" y="0"/>
                  </a:moveTo>
                  <a:lnTo>
                    <a:pt x="5" y="4"/>
                  </a:lnTo>
                  <a:lnTo>
                    <a:pt x="9" y="4"/>
                  </a:lnTo>
                  <a:lnTo>
                    <a:pt x="12" y="0"/>
                  </a:lnTo>
                  <a:lnTo>
                    <a:pt x="16" y="2"/>
                  </a:lnTo>
                  <a:lnTo>
                    <a:pt x="16" y="5"/>
                  </a:lnTo>
                  <a:lnTo>
                    <a:pt x="14" y="7"/>
                  </a:lnTo>
                  <a:lnTo>
                    <a:pt x="7" y="10"/>
                  </a:lnTo>
                  <a:lnTo>
                    <a:pt x="2" y="7"/>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6" name="Freeform 182"/>
            <p:cNvSpPr>
              <a:spLocks/>
            </p:cNvSpPr>
            <p:nvPr/>
          </p:nvSpPr>
          <p:spPr bwMode="auto">
            <a:xfrm>
              <a:off x="7558088" y="4951413"/>
              <a:ext cx="3175" cy="11113"/>
            </a:xfrm>
            <a:custGeom>
              <a:avLst/>
              <a:gdLst/>
              <a:ahLst/>
              <a:cxnLst>
                <a:cxn ang="0">
                  <a:pos x="0" y="7"/>
                </a:cxn>
                <a:cxn ang="0">
                  <a:pos x="0" y="4"/>
                </a:cxn>
                <a:cxn ang="0">
                  <a:pos x="2" y="0"/>
                </a:cxn>
                <a:cxn ang="0">
                  <a:pos x="0" y="7"/>
                </a:cxn>
              </a:cxnLst>
              <a:rect l="0" t="0" r="r" b="b"/>
              <a:pathLst>
                <a:path w="2" h="7">
                  <a:moveTo>
                    <a:pt x="0" y="7"/>
                  </a:moveTo>
                  <a:lnTo>
                    <a:pt x="0" y="4"/>
                  </a:lnTo>
                  <a:lnTo>
                    <a:pt x="2" y="0"/>
                  </a:lnTo>
                  <a:lnTo>
                    <a:pt x="0"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7" name="Freeform 183"/>
            <p:cNvSpPr>
              <a:spLocks/>
            </p:cNvSpPr>
            <p:nvPr/>
          </p:nvSpPr>
          <p:spPr bwMode="auto">
            <a:xfrm>
              <a:off x="7558088" y="5011738"/>
              <a:ext cx="11113" cy="14288"/>
            </a:xfrm>
            <a:custGeom>
              <a:avLst/>
              <a:gdLst/>
              <a:ahLst/>
              <a:cxnLst>
                <a:cxn ang="0">
                  <a:pos x="0" y="2"/>
                </a:cxn>
                <a:cxn ang="0">
                  <a:pos x="2" y="2"/>
                </a:cxn>
                <a:cxn ang="0">
                  <a:pos x="2" y="0"/>
                </a:cxn>
                <a:cxn ang="0">
                  <a:pos x="4" y="2"/>
                </a:cxn>
                <a:cxn ang="0">
                  <a:pos x="6" y="0"/>
                </a:cxn>
                <a:cxn ang="0">
                  <a:pos x="7" y="7"/>
                </a:cxn>
                <a:cxn ang="0">
                  <a:pos x="2" y="9"/>
                </a:cxn>
                <a:cxn ang="0">
                  <a:pos x="0" y="7"/>
                </a:cxn>
                <a:cxn ang="0">
                  <a:pos x="0" y="2"/>
                </a:cxn>
              </a:cxnLst>
              <a:rect l="0" t="0" r="r" b="b"/>
              <a:pathLst>
                <a:path w="7" h="9">
                  <a:moveTo>
                    <a:pt x="0" y="2"/>
                  </a:moveTo>
                  <a:lnTo>
                    <a:pt x="2" y="2"/>
                  </a:lnTo>
                  <a:lnTo>
                    <a:pt x="2" y="0"/>
                  </a:lnTo>
                  <a:lnTo>
                    <a:pt x="4" y="2"/>
                  </a:lnTo>
                  <a:lnTo>
                    <a:pt x="6" y="0"/>
                  </a:lnTo>
                  <a:lnTo>
                    <a:pt x="7" y="7"/>
                  </a:lnTo>
                  <a:lnTo>
                    <a:pt x="2" y="9"/>
                  </a:lnTo>
                  <a:lnTo>
                    <a:pt x="0" y="7"/>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8" name="Freeform 184"/>
            <p:cNvSpPr>
              <a:spLocks/>
            </p:cNvSpPr>
            <p:nvPr/>
          </p:nvSpPr>
          <p:spPr bwMode="auto">
            <a:xfrm>
              <a:off x="7621588" y="5075238"/>
              <a:ext cx="11113" cy="6350"/>
            </a:xfrm>
            <a:custGeom>
              <a:avLst/>
              <a:gdLst/>
              <a:ahLst/>
              <a:cxnLst>
                <a:cxn ang="0">
                  <a:pos x="5" y="0"/>
                </a:cxn>
                <a:cxn ang="0">
                  <a:pos x="7" y="2"/>
                </a:cxn>
                <a:cxn ang="0">
                  <a:pos x="0" y="4"/>
                </a:cxn>
                <a:cxn ang="0">
                  <a:pos x="0" y="2"/>
                </a:cxn>
                <a:cxn ang="0">
                  <a:pos x="5" y="0"/>
                </a:cxn>
              </a:cxnLst>
              <a:rect l="0" t="0" r="r" b="b"/>
              <a:pathLst>
                <a:path w="7" h="4">
                  <a:moveTo>
                    <a:pt x="5" y="0"/>
                  </a:moveTo>
                  <a:lnTo>
                    <a:pt x="7" y="2"/>
                  </a:lnTo>
                  <a:lnTo>
                    <a:pt x="0" y="4"/>
                  </a:lnTo>
                  <a:lnTo>
                    <a:pt x="0" y="2"/>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9" name="Freeform 185"/>
            <p:cNvSpPr>
              <a:spLocks/>
            </p:cNvSpPr>
            <p:nvPr/>
          </p:nvSpPr>
          <p:spPr bwMode="auto">
            <a:xfrm>
              <a:off x="7813675" y="5667376"/>
              <a:ext cx="11113" cy="17463"/>
            </a:xfrm>
            <a:custGeom>
              <a:avLst/>
              <a:gdLst/>
              <a:ahLst/>
              <a:cxnLst>
                <a:cxn ang="0">
                  <a:pos x="2" y="2"/>
                </a:cxn>
                <a:cxn ang="0">
                  <a:pos x="2" y="0"/>
                </a:cxn>
                <a:cxn ang="0">
                  <a:pos x="7" y="4"/>
                </a:cxn>
                <a:cxn ang="0">
                  <a:pos x="7" y="9"/>
                </a:cxn>
                <a:cxn ang="0">
                  <a:pos x="4" y="11"/>
                </a:cxn>
                <a:cxn ang="0">
                  <a:pos x="0" y="2"/>
                </a:cxn>
                <a:cxn ang="0">
                  <a:pos x="2" y="2"/>
                </a:cxn>
              </a:cxnLst>
              <a:rect l="0" t="0" r="r" b="b"/>
              <a:pathLst>
                <a:path w="7" h="11">
                  <a:moveTo>
                    <a:pt x="2" y="2"/>
                  </a:moveTo>
                  <a:lnTo>
                    <a:pt x="2" y="0"/>
                  </a:lnTo>
                  <a:lnTo>
                    <a:pt x="7" y="4"/>
                  </a:lnTo>
                  <a:lnTo>
                    <a:pt x="7" y="9"/>
                  </a:lnTo>
                  <a:lnTo>
                    <a:pt x="4" y="11"/>
                  </a:lnTo>
                  <a:lnTo>
                    <a:pt x="0" y="2"/>
                  </a:lnTo>
                  <a:lnTo>
                    <a:pt x="2"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0" name="Freeform 186"/>
            <p:cNvSpPr>
              <a:spLocks/>
            </p:cNvSpPr>
            <p:nvPr/>
          </p:nvSpPr>
          <p:spPr bwMode="auto">
            <a:xfrm>
              <a:off x="7820025" y="5684838"/>
              <a:ext cx="7938" cy="4763"/>
            </a:xfrm>
            <a:custGeom>
              <a:avLst/>
              <a:gdLst/>
              <a:ahLst/>
              <a:cxnLst>
                <a:cxn ang="0">
                  <a:pos x="0" y="1"/>
                </a:cxn>
                <a:cxn ang="0">
                  <a:pos x="3" y="0"/>
                </a:cxn>
                <a:cxn ang="0">
                  <a:pos x="5" y="3"/>
                </a:cxn>
                <a:cxn ang="0">
                  <a:pos x="0" y="1"/>
                </a:cxn>
              </a:cxnLst>
              <a:rect l="0" t="0" r="r" b="b"/>
              <a:pathLst>
                <a:path w="5" h="3">
                  <a:moveTo>
                    <a:pt x="0" y="1"/>
                  </a:moveTo>
                  <a:lnTo>
                    <a:pt x="3" y="0"/>
                  </a:lnTo>
                  <a:lnTo>
                    <a:pt x="5" y="3"/>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1" name="Freeform 187"/>
            <p:cNvSpPr>
              <a:spLocks/>
            </p:cNvSpPr>
            <p:nvPr/>
          </p:nvSpPr>
          <p:spPr bwMode="auto">
            <a:xfrm>
              <a:off x="7745413" y="5695951"/>
              <a:ext cx="79375" cy="87313"/>
            </a:xfrm>
            <a:custGeom>
              <a:avLst/>
              <a:gdLst/>
              <a:ahLst/>
              <a:cxnLst>
                <a:cxn ang="0">
                  <a:pos x="0" y="0"/>
                </a:cxn>
                <a:cxn ang="0">
                  <a:pos x="5" y="3"/>
                </a:cxn>
                <a:cxn ang="0">
                  <a:pos x="10" y="3"/>
                </a:cxn>
                <a:cxn ang="0">
                  <a:pos x="17" y="8"/>
                </a:cxn>
                <a:cxn ang="0">
                  <a:pos x="26" y="8"/>
                </a:cxn>
                <a:cxn ang="0">
                  <a:pos x="38" y="5"/>
                </a:cxn>
                <a:cxn ang="0">
                  <a:pos x="41" y="3"/>
                </a:cxn>
                <a:cxn ang="0">
                  <a:pos x="45" y="3"/>
                </a:cxn>
                <a:cxn ang="0">
                  <a:pos x="45" y="1"/>
                </a:cxn>
                <a:cxn ang="0">
                  <a:pos x="47" y="3"/>
                </a:cxn>
                <a:cxn ang="0">
                  <a:pos x="50" y="5"/>
                </a:cxn>
                <a:cxn ang="0">
                  <a:pos x="50" y="12"/>
                </a:cxn>
                <a:cxn ang="0">
                  <a:pos x="50" y="31"/>
                </a:cxn>
                <a:cxn ang="0">
                  <a:pos x="50" y="24"/>
                </a:cxn>
                <a:cxn ang="0">
                  <a:pos x="47" y="31"/>
                </a:cxn>
                <a:cxn ang="0">
                  <a:pos x="45" y="39"/>
                </a:cxn>
                <a:cxn ang="0">
                  <a:pos x="40" y="39"/>
                </a:cxn>
                <a:cxn ang="0">
                  <a:pos x="36" y="48"/>
                </a:cxn>
                <a:cxn ang="0">
                  <a:pos x="33" y="46"/>
                </a:cxn>
                <a:cxn ang="0">
                  <a:pos x="33" y="48"/>
                </a:cxn>
                <a:cxn ang="0">
                  <a:pos x="31" y="53"/>
                </a:cxn>
                <a:cxn ang="0">
                  <a:pos x="29" y="55"/>
                </a:cxn>
                <a:cxn ang="0">
                  <a:pos x="19" y="53"/>
                </a:cxn>
                <a:cxn ang="0">
                  <a:pos x="17" y="51"/>
                </a:cxn>
                <a:cxn ang="0">
                  <a:pos x="21" y="50"/>
                </a:cxn>
                <a:cxn ang="0">
                  <a:pos x="15" y="48"/>
                </a:cxn>
                <a:cxn ang="0">
                  <a:pos x="9" y="38"/>
                </a:cxn>
                <a:cxn ang="0">
                  <a:pos x="7" y="27"/>
                </a:cxn>
                <a:cxn ang="0">
                  <a:pos x="10" y="32"/>
                </a:cxn>
                <a:cxn ang="0">
                  <a:pos x="12" y="31"/>
                </a:cxn>
                <a:cxn ang="0">
                  <a:pos x="7" y="24"/>
                </a:cxn>
                <a:cxn ang="0">
                  <a:pos x="0" y="10"/>
                </a:cxn>
                <a:cxn ang="0">
                  <a:pos x="0" y="0"/>
                </a:cxn>
              </a:cxnLst>
              <a:rect l="0" t="0" r="r" b="b"/>
              <a:pathLst>
                <a:path w="50" h="55">
                  <a:moveTo>
                    <a:pt x="0" y="0"/>
                  </a:moveTo>
                  <a:lnTo>
                    <a:pt x="5" y="3"/>
                  </a:lnTo>
                  <a:lnTo>
                    <a:pt x="10" y="3"/>
                  </a:lnTo>
                  <a:lnTo>
                    <a:pt x="17" y="8"/>
                  </a:lnTo>
                  <a:lnTo>
                    <a:pt x="26" y="8"/>
                  </a:lnTo>
                  <a:lnTo>
                    <a:pt x="38" y="5"/>
                  </a:lnTo>
                  <a:lnTo>
                    <a:pt x="41" y="3"/>
                  </a:lnTo>
                  <a:lnTo>
                    <a:pt x="45" y="3"/>
                  </a:lnTo>
                  <a:lnTo>
                    <a:pt x="45" y="1"/>
                  </a:lnTo>
                  <a:lnTo>
                    <a:pt x="47" y="3"/>
                  </a:lnTo>
                  <a:lnTo>
                    <a:pt x="50" y="5"/>
                  </a:lnTo>
                  <a:lnTo>
                    <a:pt x="50" y="12"/>
                  </a:lnTo>
                  <a:lnTo>
                    <a:pt x="50" y="31"/>
                  </a:lnTo>
                  <a:lnTo>
                    <a:pt x="50" y="24"/>
                  </a:lnTo>
                  <a:lnTo>
                    <a:pt x="47" y="31"/>
                  </a:lnTo>
                  <a:lnTo>
                    <a:pt x="45" y="39"/>
                  </a:lnTo>
                  <a:lnTo>
                    <a:pt x="40" y="39"/>
                  </a:lnTo>
                  <a:lnTo>
                    <a:pt x="36" y="48"/>
                  </a:lnTo>
                  <a:lnTo>
                    <a:pt x="33" y="46"/>
                  </a:lnTo>
                  <a:lnTo>
                    <a:pt x="33" y="48"/>
                  </a:lnTo>
                  <a:lnTo>
                    <a:pt x="31" y="53"/>
                  </a:lnTo>
                  <a:lnTo>
                    <a:pt x="29" y="55"/>
                  </a:lnTo>
                  <a:lnTo>
                    <a:pt x="19" y="53"/>
                  </a:lnTo>
                  <a:lnTo>
                    <a:pt x="17" y="51"/>
                  </a:lnTo>
                  <a:lnTo>
                    <a:pt x="21" y="50"/>
                  </a:lnTo>
                  <a:lnTo>
                    <a:pt x="15" y="48"/>
                  </a:lnTo>
                  <a:lnTo>
                    <a:pt x="9" y="38"/>
                  </a:lnTo>
                  <a:lnTo>
                    <a:pt x="7" y="27"/>
                  </a:lnTo>
                  <a:lnTo>
                    <a:pt x="10" y="32"/>
                  </a:lnTo>
                  <a:lnTo>
                    <a:pt x="12" y="31"/>
                  </a:lnTo>
                  <a:lnTo>
                    <a:pt x="7" y="24"/>
                  </a:lnTo>
                  <a:lnTo>
                    <a:pt x="0" y="1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2" name="Freeform 188"/>
            <p:cNvSpPr>
              <a:spLocks/>
            </p:cNvSpPr>
            <p:nvPr/>
          </p:nvSpPr>
          <p:spPr bwMode="auto">
            <a:xfrm>
              <a:off x="8174038" y="5162551"/>
              <a:ext cx="65088" cy="55563"/>
            </a:xfrm>
            <a:custGeom>
              <a:avLst/>
              <a:gdLst/>
              <a:ahLst/>
              <a:cxnLst>
                <a:cxn ang="0">
                  <a:pos x="15" y="18"/>
                </a:cxn>
                <a:cxn ang="0">
                  <a:pos x="10" y="16"/>
                </a:cxn>
                <a:cxn ang="0">
                  <a:pos x="1" y="4"/>
                </a:cxn>
                <a:cxn ang="0">
                  <a:pos x="0" y="0"/>
                </a:cxn>
                <a:cxn ang="0">
                  <a:pos x="5" y="0"/>
                </a:cxn>
                <a:cxn ang="0">
                  <a:pos x="10" y="4"/>
                </a:cxn>
                <a:cxn ang="0">
                  <a:pos x="12" y="7"/>
                </a:cxn>
                <a:cxn ang="0">
                  <a:pos x="15" y="7"/>
                </a:cxn>
                <a:cxn ang="0">
                  <a:pos x="19" y="14"/>
                </a:cxn>
                <a:cxn ang="0">
                  <a:pos x="25" y="21"/>
                </a:cxn>
                <a:cxn ang="0">
                  <a:pos x="31" y="23"/>
                </a:cxn>
                <a:cxn ang="0">
                  <a:pos x="38" y="28"/>
                </a:cxn>
                <a:cxn ang="0">
                  <a:pos x="41" y="30"/>
                </a:cxn>
                <a:cxn ang="0">
                  <a:pos x="41" y="32"/>
                </a:cxn>
                <a:cxn ang="0">
                  <a:pos x="39" y="35"/>
                </a:cxn>
                <a:cxn ang="0">
                  <a:pos x="36" y="32"/>
                </a:cxn>
                <a:cxn ang="0">
                  <a:pos x="29" y="30"/>
                </a:cxn>
                <a:cxn ang="0">
                  <a:pos x="29" y="26"/>
                </a:cxn>
                <a:cxn ang="0">
                  <a:pos x="17" y="21"/>
                </a:cxn>
                <a:cxn ang="0">
                  <a:pos x="15" y="18"/>
                </a:cxn>
              </a:cxnLst>
              <a:rect l="0" t="0" r="r" b="b"/>
              <a:pathLst>
                <a:path w="41" h="35">
                  <a:moveTo>
                    <a:pt x="15" y="18"/>
                  </a:moveTo>
                  <a:lnTo>
                    <a:pt x="10" y="16"/>
                  </a:lnTo>
                  <a:lnTo>
                    <a:pt x="1" y="4"/>
                  </a:lnTo>
                  <a:lnTo>
                    <a:pt x="0" y="0"/>
                  </a:lnTo>
                  <a:lnTo>
                    <a:pt x="5" y="0"/>
                  </a:lnTo>
                  <a:lnTo>
                    <a:pt x="10" y="4"/>
                  </a:lnTo>
                  <a:lnTo>
                    <a:pt x="12" y="7"/>
                  </a:lnTo>
                  <a:lnTo>
                    <a:pt x="15" y="7"/>
                  </a:lnTo>
                  <a:lnTo>
                    <a:pt x="19" y="14"/>
                  </a:lnTo>
                  <a:lnTo>
                    <a:pt x="25" y="21"/>
                  </a:lnTo>
                  <a:lnTo>
                    <a:pt x="31" y="23"/>
                  </a:lnTo>
                  <a:lnTo>
                    <a:pt x="38" y="28"/>
                  </a:lnTo>
                  <a:lnTo>
                    <a:pt x="41" y="30"/>
                  </a:lnTo>
                  <a:lnTo>
                    <a:pt x="41" y="32"/>
                  </a:lnTo>
                  <a:lnTo>
                    <a:pt x="39" y="35"/>
                  </a:lnTo>
                  <a:lnTo>
                    <a:pt x="36" y="32"/>
                  </a:lnTo>
                  <a:lnTo>
                    <a:pt x="29" y="30"/>
                  </a:lnTo>
                  <a:lnTo>
                    <a:pt x="29" y="26"/>
                  </a:lnTo>
                  <a:lnTo>
                    <a:pt x="17" y="21"/>
                  </a:lnTo>
                  <a:lnTo>
                    <a:pt x="15" y="1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3" name="Freeform 189"/>
            <p:cNvSpPr>
              <a:spLocks/>
            </p:cNvSpPr>
            <p:nvPr/>
          </p:nvSpPr>
          <p:spPr bwMode="auto">
            <a:xfrm>
              <a:off x="8231188" y="5033963"/>
              <a:ext cx="11113" cy="22225"/>
            </a:xfrm>
            <a:custGeom>
              <a:avLst/>
              <a:gdLst/>
              <a:ahLst/>
              <a:cxnLst>
                <a:cxn ang="0">
                  <a:pos x="0" y="0"/>
                </a:cxn>
                <a:cxn ang="0">
                  <a:pos x="2" y="7"/>
                </a:cxn>
                <a:cxn ang="0">
                  <a:pos x="7" y="5"/>
                </a:cxn>
                <a:cxn ang="0">
                  <a:pos x="7" y="12"/>
                </a:cxn>
                <a:cxn ang="0">
                  <a:pos x="3" y="14"/>
                </a:cxn>
                <a:cxn ang="0">
                  <a:pos x="0" y="0"/>
                </a:cxn>
              </a:cxnLst>
              <a:rect l="0" t="0" r="r" b="b"/>
              <a:pathLst>
                <a:path w="7" h="14">
                  <a:moveTo>
                    <a:pt x="0" y="0"/>
                  </a:moveTo>
                  <a:lnTo>
                    <a:pt x="2" y="7"/>
                  </a:lnTo>
                  <a:lnTo>
                    <a:pt x="7" y="5"/>
                  </a:lnTo>
                  <a:lnTo>
                    <a:pt x="7" y="12"/>
                  </a:lnTo>
                  <a:lnTo>
                    <a:pt x="3" y="1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4" name="Freeform 190"/>
            <p:cNvSpPr>
              <a:spLocks/>
            </p:cNvSpPr>
            <p:nvPr/>
          </p:nvSpPr>
          <p:spPr bwMode="auto">
            <a:xfrm>
              <a:off x="8243888" y="5060951"/>
              <a:ext cx="11113" cy="14288"/>
            </a:xfrm>
            <a:custGeom>
              <a:avLst/>
              <a:gdLst/>
              <a:ahLst/>
              <a:cxnLst>
                <a:cxn ang="0">
                  <a:pos x="0" y="0"/>
                </a:cxn>
                <a:cxn ang="0">
                  <a:pos x="7" y="6"/>
                </a:cxn>
                <a:cxn ang="0">
                  <a:pos x="7" y="9"/>
                </a:cxn>
                <a:cxn ang="0">
                  <a:pos x="4" y="9"/>
                </a:cxn>
                <a:cxn ang="0">
                  <a:pos x="2" y="2"/>
                </a:cxn>
                <a:cxn ang="0">
                  <a:pos x="0" y="2"/>
                </a:cxn>
                <a:cxn ang="0">
                  <a:pos x="0" y="0"/>
                </a:cxn>
              </a:cxnLst>
              <a:rect l="0" t="0" r="r" b="b"/>
              <a:pathLst>
                <a:path w="7" h="9">
                  <a:moveTo>
                    <a:pt x="0" y="0"/>
                  </a:moveTo>
                  <a:lnTo>
                    <a:pt x="7" y="6"/>
                  </a:lnTo>
                  <a:lnTo>
                    <a:pt x="7" y="9"/>
                  </a:lnTo>
                  <a:lnTo>
                    <a:pt x="4" y="9"/>
                  </a:lnTo>
                  <a:lnTo>
                    <a:pt x="2" y="2"/>
                  </a:ln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5" name="Freeform 191"/>
            <p:cNvSpPr>
              <a:spLocks/>
            </p:cNvSpPr>
            <p:nvPr/>
          </p:nvSpPr>
          <p:spPr bwMode="auto">
            <a:xfrm>
              <a:off x="8266113" y="5051426"/>
              <a:ext cx="1588" cy="9525"/>
            </a:xfrm>
            <a:custGeom>
              <a:avLst/>
              <a:gdLst/>
              <a:ahLst/>
              <a:cxnLst>
                <a:cxn ang="0">
                  <a:pos x="0" y="0"/>
                </a:cxn>
                <a:cxn ang="0">
                  <a:pos x="0" y="6"/>
                </a:cxn>
                <a:cxn ang="0">
                  <a:pos x="0" y="0"/>
                </a:cxn>
              </a:cxnLst>
              <a:rect l="0" t="0" r="r" b="b"/>
              <a:pathLst>
                <a:path h="6">
                  <a:moveTo>
                    <a:pt x="0" y="0"/>
                  </a:moveTo>
                  <a:lnTo>
                    <a:pt x="0" y="6"/>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6" name="Freeform 192"/>
            <p:cNvSpPr>
              <a:spLocks/>
            </p:cNvSpPr>
            <p:nvPr/>
          </p:nvSpPr>
          <p:spPr bwMode="auto">
            <a:xfrm>
              <a:off x="8261350" y="5067301"/>
              <a:ext cx="7938" cy="4763"/>
            </a:xfrm>
            <a:custGeom>
              <a:avLst/>
              <a:gdLst/>
              <a:ahLst/>
              <a:cxnLst>
                <a:cxn ang="0">
                  <a:pos x="3" y="0"/>
                </a:cxn>
                <a:cxn ang="0">
                  <a:pos x="5" y="3"/>
                </a:cxn>
                <a:cxn ang="0">
                  <a:pos x="2" y="3"/>
                </a:cxn>
                <a:cxn ang="0">
                  <a:pos x="0" y="2"/>
                </a:cxn>
                <a:cxn ang="0">
                  <a:pos x="3" y="0"/>
                </a:cxn>
              </a:cxnLst>
              <a:rect l="0" t="0" r="r" b="b"/>
              <a:pathLst>
                <a:path w="5" h="3">
                  <a:moveTo>
                    <a:pt x="3" y="0"/>
                  </a:moveTo>
                  <a:lnTo>
                    <a:pt x="5" y="3"/>
                  </a:lnTo>
                  <a:lnTo>
                    <a:pt x="2" y="3"/>
                  </a:lnTo>
                  <a:lnTo>
                    <a:pt x="0" y="2"/>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7" name="Freeform 193"/>
            <p:cNvSpPr>
              <a:spLocks/>
            </p:cNvSpPr>
            <p:nvPr/>
          </p:nvSpPr>
          <p:spPr bwMode="auto">
            <a:xfrm>
              <a:off x="8266113" y="5100638"/>
              <a:ext cx="9525" cy="4763"/>
            </a:xfrm>
            <a:custGeom>
              <a:avLst/>
              <a:gdLst/>
              <a:ahLst/>
              <a:cxnLst>
                <a:cxn ang="0">
                  <a:pos x="4" y="0"/>
                </a:cxn>
                <a:cxn ang="0">
                  <a:pos x="6" y="3"/>
                </a:cxn>
                <a:cxn ang="0">
                  <a:pos x="2" y="3"/>
                </a:cxn>
                <a:cxn ang="0">
                  <a:pos x="0" y="1"/>
                </a:cxn>
                <a:cxn ang="0">
                  <a:pos x="4" y="0"/>
                </a:cxn>
              </a:cxnLst>
              <a:rect l="0" t="0" r="r" b="b"/>
              <a:pathLst>
                <a:path w="6" h="3">
                  <a:moveTo>
                    <a:pt x="4" y="0"/>
                  </a:moveTo>
                  <a:lnTo>
                    <a:pt x="6" y="3"/>
                  </a:lnTo>
                  <a:lnTo>
                    <a:pt x="2" y="3"/>
                  </a:lnTo>
                  <a:lnTo>
                    <a:pt x="0" y="1"/>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8" name="Freeform 194"/>
            <p:cNvSpPr>
              <a:spLocks/>
            </p:cNvSpPr>
            <p:nvPr/>
          </p:nvSpPr>
          <p:spPr bwMode="auto">
            <a:xfrm>
              <a:off x="8283575" y="5124451"/>
              <a:ext cx="4763" cy="7938"/>
            </a:xfrm>
            <a:custGeom>
              <a:avLst/>
              <a:gdLst/>
              <a:ahLst/>
              <a:cxnLst>
                <a:cxn ang="0">
                  <a:pos x="0" y="0"/>
                </a:cxn>
                <a:cxn ang="0">
                  <a:pos x="1" y="0"/>
                </a:cxn>
                <a:cxn ang="0">
                  <a:pos x="3" y="5"/>
                </a:cxn>
                <a:cxn ang="0">
                  <a:pos x="0" y="4"/>
                </a:cxn>
                <a:cxn ang="0">
                  <a:pos x="0" y="0"/>
                </a:cxn>
                <a:cxn ang="0">
                  <a:pos x="0" y="4"/>
                </a:cxn>
                <a:cxn ang="0">
                  <a:pos x="0" y="0"/>
                </a:cxn>
              </a:cxnLst>
              <a:rect l="0" t="0" r="r" b="b"/>
              <a:pathLst>
                <a:path w="3" h="5">
                  <a:moveTo>
                    <a:pt x="0" y="0"/>
                  </a:moveTo>
                  <a:lnTo>
                    <a:pt x="1" y="0"/>
                  </a:lnTo>
                  <a:lnTo>
                    <a:pt x="3" y="5"/>
                  </a:lnTo>
                  <a:lnTo>
                    <a:pt x="0" y="4"/>
                  </a:lnTo>
                  <a:lnTo>
                    <a:pt x="0" y="0"/>
                  </a:lnTo>
                  <a:lnTo>
                    <a:pt x="0"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9" name="Freeform 195"/>
            <p:cNvSpPr>
              <a:spLocks/>
            </p:cNvSpPr>
            <p:nvPr/>
          </p:nvSpPr>
          <p:spPr bwMode="auto">
            <a:xfrm>
              <a:off x="8288338" y="5143501"/>
              <a:ext cx="6350" cy="6350"/>
            </a:xfrm>
            <a:custGeom>
              <a:avLst/>
              <a:gdLst/>
              <a:ahLst/>
              <a:cxnLst>
                <a:cxn ang="0">
                  <a:pos x="0" y="0"/>
                </a:cxn>
                <a:cxn ang="0">
                  <a:pos x="4" y="2"/>
                </a:cxn>
                <a:cxn ang="0">
                  <a:pos x="2" y="4"/>
                </a:cxn>
                <a:cxn ang="0">
                  <a:pos x="0" y="2"/>
                </a:cxn>
                <a:cxn ang="0">
                  <a:pos x="0" y="0"/>
                </a:cxn>
              </a:cxnLst>
              <a:rect l="0" t="0" r="r" b="b"/>
              <a:pathLst>
                <a:path w="4" h="4">
                  <a:moveTo>
                    <a:pt x="0" y="0"/>
                  </a:moveTo>
                  <a:lnTo>
                    <a:pt x="4" y="2"/>
                  </a:lnTo>
                  <a:lnTo>
                    <a:pt x="2" y="4"/>
                  </a:ln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0" name="Freeform 196"/>
            <p:cNvSpPr>
              <a:spLocks/>
            </p:cNvSpPr>
            <p:nvPr/>
          </p:nvSpPr>
          <p:spPr bwMode="auto">
            <a:xfrm>
              <a:off x="8242300" y="5176838"/>
              <a:ext cx="7938" cy="7938"/>
            </a:xfrm>
            <a:custGeom>
              <a:avLst/>
              <a:gdLst/>
              <a:ahLst/>
              <a:cxnLst>
                <a:cxn ang="0">
                  <a:pos x="0" y="0"/>
                </a:cxn>
                <a:cxn ang="0">
                  <a:pos x="3" y="0"/>
                </a:cxn>
                <a:cxn ang="0">
                  <a:pos x="5" y="5"/>
                </a:cxn>
                <a:cxn ang="0">
                  <a:pos x="0" y="3"/>
                </a:cxn>
                <a:cxn ang="0">
                  <a:pos x="0" y="0"/>
                </a:cxn>
              </a:cxnLst>
              <a:rect l="0" t="0" r="r" b="b"/>
              <a:pathLst>
                <a:path w="5" h="5">
                  <a:moveTo>
                    <a:pt x="0" y="0"/>
                  </a:moveTo>
                  <a:lnTo>
                    <a:pt x="3" y="0"/>
                  </a:lnTo>
                  <a:lnTo>
                    <a:pt x="5" y="5"/>
                  </a:lnTo>
                  <a:lnTo>
                    <a:pt x="0"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1" name="Freeform 197"/>
            <p:cNvSpPr>
              <a:spLocks/>
            </p:cNvSpPr>
            <p:nvPr/>
          </p:nvSpPr>
          <p:spPr bwMode="auto">
            <a:xfrm>
              <a:off x="8258175" y="5191126"/>
              <a:ext cx="6350" cy="4763"/>
            </a:xfrm>
            <a:custGeom>
              <a:avLst/>
              <a:gdLst/>
              <a:ahLst/>
              <a:cxnLst>
                <a:cxn ang="0">
                  <a:pos x="0" y="1"/>
                </a:cxn>
                <a:cxn ang="0">
                  <a:pos x="4" y="0"/>
                </a:cxn>
                <a:cxn ang="0">
                  <a:pos x="4" y="3"/>
                </a:cxn>
                <a:cxn ang="0">
                  <a:pos x="2" y="3"/>
                </a:cxn>
                <a:cxn ang="0">
                  <a:pos x="0" y="1"/>
                </a:cxn>
              </a:cxnLst>
              <a:rect l="0" t="0" r="r" b="b"/>
              <a:pathLst>
                <a:path w="4" h="3">
                  <a:moveTo>
                    <a:pt x="0" y="1"/>
                  </a:moveTo>
                  <a:lnTo>
                    <a:pt x="4" y="0"/>
                  </a:lnTo>
                  <a:lnTo>
                    <a:pt x="4" y="3"/>
                  </a:lnTo>
                  <a:lnTo>
                    <a:pt x="2" y="3"/>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2" name="Freeform 198"/>
            <p:cNvSpPr>
              <a:spLocks/>
            </p:cNvSpPr>
            <p:nvPr/>
          </p:nvSpPr>
          <p:spPr bwMode="auto">
            <a:xfrm>
              <a:off x="8469313" y="5094288"/>
              <a:ext cx="26988" cy="22225"/>
            </a:xfrm>
            <a:custGeom>
              <a:avLst/>
              <a:gdLst/>
              <a:ahLst/>
              <a:cxnLst>
                <a:cxn ang="0">
                  <a:pos x="9" y="2"/>
                </a:cxn>
                <a:cxn ang="0">
                  <a:pos x="12" y="0"/>
                </a:cxn>
                <a:cxn ang="0">
                  <a:pos x="16" y="4"/>
                </a:cxn>
                <a:cxn ang="0">
                  <a:pos x="17" y="12"/>
                </a:cxn>
                <a:cxn ang="0">
                  <a:pos x="11" y="14"/>
                </a:cxn>
                <a:cxn ang="0">
                  <a:pos x="0" y="11"/>
                </a:cxn>
                <a:cxn ang="0">
                  <a:pos x="0" y="5"/>
                </a:cxn>
                <a:cxn ang="0">
                  <a:pos x="4" y="2"/>
                </a:cxn>
                <a:cxn ang="0">
                  <a:pos x="9" y="2"/>
                </a:cxn>
              </a:cxnLst>
              <a:rect l="0" t="0" r="r" b="b"/>
              <a:pathLst>
                <a:path w="17" h="14">
                  <a:moveTo>
                    <a:pt x="9" y="2"/>
                  </a:moveTo>
                  <a:lnTo>
                    <a:pt x="12" y="0"/>
                  </a:lnTo>
                  <a:lnTo>
                    <a:pt x="16" y="4"/>
                  </a:lnTo>
                  <a:lnTo>
                    <a:pt x="17" y="12"/>
                  </a:lnTo>
                  <a:lnTo>
                    <a:pt x="11" y="14"/>
                  </a:lnTo>
                  <a:lnTo>
                    <a:pt x="0" y="11"/>
                  </a:lnTo>
                  <a:lnTo>
                    <a:pt x="0" y="5"/>
                  </a:lnTo>
                  <a:lnTo>
                    <a:pt x="4" y="2"/>
                  </a:lnTo>
                  <a:lnTo>
                    <a:pt x="9"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3" name="Freeform 199"/>
            <p:cNvSpPr>
              <a:spLocks/>
            </p:cNvSpPr>
            <p:nvPr/>
          </p:nvSpPr>
          <p:spPr bwMode="auto">
            <a:xfrm>
              <a:off x="8496300" y="5067301"/>
              <a:ext cx="33338" cy="19050"/>
            </a:xfrm>
            <a:custGeom>
              <a:avLst/>
              <a:gdLst/>
              <a:ahLst/>
              <a:cxnLst>
                <a:cxn ang="0">
                  <a:pos x="6" y="5"/>
                </a:cxn>
                <a:cxn ang="0">
                  <a:pos x="7" y="5"/>
                </a:cxn>
                <a:cxn ang="0">
                  <a:pos x="16" y="2"/>
                </a:cxn>
                <a:cxn ang="0">
                  <a:pos x="21" y="0"/>
                </a:cxn>
                <a:cxn ang="0">
                  <a:pos x="20" y="5"/>
                </a:cxn>
                <a:cxn ang="0">
                  <a:pos x="20" y="9"/>
                </a:cxn>
                <a:cxn ang="0">
                  <a:pos x="11" y="10"/>
                </a:cxn>
                <a:cxn ang="0">
                  <a:pos x="11" y="7"/>
                </a:cxn>
                <a:cxn ang="0">
                  <a:pos x="7" y="12"/>
                </a:cxn>
                <a:cxn ang="0">
                  <a:pos x="4" y="12"/>
                </a:cxn>
                <a:cxn ang="0">
                  <a:pos x="0" y="10"/>
                </a:cxn>
                <a:cxn ang="0">
                  <a:pos x="0" y="7"/>
                </a:cxn>
                <a:cxn ang="0">
                  <a:pos x="6" y="5"/>
                </a:cxn>
              </a:cxnLst>
              <a:rect l="0" t="0" r="r" b="b"/>
              <a:pathLst>
                <a:path w="21" h="12">
                  <a:moveTo>
                    <a:pt x="6" y="5"/>
                  </a:moveTo>
                  <a:lnTo>
                    <a:pt x="7" y="5"/>
                  </a:lnTo>
                  <a:lnTo>
                    <a:pt x="16" y="2"/>
                  </a:lnTo>
                  <a:lnTo>
                    <a:pt x="21" y="0"/>
                  </a:lnTo>
                  <a:lnTo>
                    <a:pt x="20" y="5"/>
                  </a:lnTo>
                  <a:lnTo>
                    <a:pt x="20" y="9"/>
                  </a:lnTo>
                  <a:lnTo>
                    <a:pt x="11" y="10"/>
                  </a:lnTo>
                  <a:lnTo>
                    <a:pt x="11" y="7"/>
                  </a:lnTo>
                  <a:lnTo>
                    <a:pt x="7" y="12"/>
                  </a:lnTo>
                  <a:lnTo>
                    <a:pt x="4" y="12"/>
                  </a:lnTo>
                  <a:lnTo>
                    <a:pt x="0" y="10"/>
                  </a:lnTo>
                  <a:lnTo>
                    <a:pt x="0" y="7"/>
                  </a:lnTo>
                  <a:lnTo>
                    <a:pt x="6"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4" name="Freeform 200"/>
            <p:cNvSpPr>
              <a:spLocks/>
            </p:cNvSpPr>
            <p:nvPr/>
          </p:nvSpPr>
          <p:spPr bwMode="auto">
            <a:xfrm>
              <a:off x="7948613" y="4144963"/>
              <a:ext cx="3175" cy="1588"/>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5" name="Freeform 201"/>
            <p:cNvSpPr>
              <a:spLocks/>
            </p:cNvSpPr>
            <p:nvPr/>
          </p:nvSpPr>
          <p:spPr bwMode="auto">
            <a:xfrm>
              <a:off x="8083550" y="4965701"/>
              <a:ext cx="9525" cy="4763"/>
            </a:xfrm>
            <a:custGeom>
              <a:avLst/>
              <a:gdLst/>
              <a:ahLst/>
              <a:cxnLst>
                <a:cxn ang="0">
                  <a:pos x="1" y="2"/>
                </a:cxn>
                <a:cxn ang="0">
                  <a:pos x="0" y="2"/>
                </a:cxn>
                <a:cxn ang="0">
                  <a:pos x="3" y="0"/>
                </a:cxn>
                <a:cxn ang="0">
                  <a:pos x="6" y="3"/>
                </a:cxn>
                <a:cxn ang="0">
                  <a:pos x="1" y="2"/>
                </a:cxn>
              </a:cxnLst>
              <a:rect l="0" t="0" r="r" b="b"/>
              <a:pathLst>
                <a:path w="6" h="3">
                  <a:moveTo>
                    <a:pt x="1" y="2"/>
                  </a:moveTo>
                  <a:lnTo>
                    <a:pt x="0" y="2"/>
                  </a:lnTo>
                  <a:lnTo>
                    <a:pt x="3" y="0"/>
                  </a:lnTo>
                  <a:lnTo>
                    <a:pt x="6" y="3"/>
                  </a:lnTo>
                  <a:lnTo>
                    <a:pt x="1"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6" name="Freeform 202"/>
            <p:cNvSpPr>
              <a:spLocks/>
            </p:cNvSpPr>
            <p:nvPr/>
          </p:nvSpPr>
          <p:spPr bwMode="auto">
            <a:xfrm>
              <a:off x="6864350" y="4833938"/>
              <a:ext cx="206375" cy="66675"/>
            </a:xfrm>
            <a:custGeom>
              <a:avLst/>
              <a:gdLst/>
              <a:ahLst/>
              <a:cxnLst>
                <a:cxn ang="0">
                  <a:pos x="95" y="35"/>
                </a:cxn>
                <a:cxn ang="0">
                  <a:pos x="90" y="36"/>
                </a:cxn>
                <a:cxn ang="0">
                  <a:pos x="83" y="33"/>
                </a:cxn>
                <a:cxn ang="0">
                  <a:pos x="78" y="33"/>
                </a:cxn>
                <a:cxn ang="0">
                  <a:pos x="62" y="26"/>
                </a:cxn>
                <a:cxn ang="0">
                  <a:pos x="49" y="26"/>
                </a:cxn>
                <a:cxn ang="0">
                  <a:pos x="45" y="28"/>
                </a:cxn>
                <a:cxn ang="0">
                  <a:pos x="33" y="24"/>
                </a:cxn>
                <a:cxn ang="0">
                  <a:pos x="24" y="23"/>
                </a:cxn>
                <a:cxn ang="0">
                  <a:pos x="16" y="19"/>
                </a:cxn>
                <a:cxn ang="0">
                  <a:pos x="17" y="16"/>
                </a:cxn>
                <a:cxn ang="0">
                  <a:pos x="2" y="12"/>
                </a:cxn>
                <a:cxn ang="0">
                  <a:pos x="0" y="10"/>
                </a:cxn>
                <a:cxn ang="0">
                  <a:pos x="2" y="12"/>
                </a:cxn>
                <a:cxn ang="0">
                  <a:pos x="5" y="10"/>
                </a:cxn>
                <a:cxn ang="0">
                  <a:pos x="11" y="2"/>
                </a:cxn>
                <a:cxn ang="0">
                  <a:pos x="12" y="2"/>
                </a:cxn>
                <a:cxn ang="0">
                  <a:pos x="23" y="2"/>
                </a:cxn>
                <a:cxn ang="0">
                  <a:pos x="28" y="0"/>
                </a:cxn>
                <a:cxn ang="0">
                  <a:pos x="31" y="5"/>
                </a:cxn>
                <a:cxn ang="0">
                  <a:pos x="42" y="5"/>
                </a:cxn>
                <a:cxn ang="0">
                  <a:pos x="47" y="12"/>
                </a:cxn>
                <a:cxn ang="0">
                  <a:pos x="50" y="14"/>
                </a:cxn>
                <a:cxn ang="0">
                  <a:pos x="59" y="14"/>
                </a:cxn>
                <a:cxn ang="0">
                  <a:pos x="71" y="16"/>
                </a:cxn>
                <a:cxn ang="0">
                  <a:pos x="73" y="14"/>
                </a:cxn>
                <a:cxn ang="0">
                  <a:pos x="76" y="9"/>
                </a:cxn>
                <a:cxn ang="0">
                  <a:pos x="80" y="7"/>
                </a:cxn>
                <a:cxn ang="0">
                  <a:pos x="83" y="12"/>
                </a:cxn>
                <a:cxn ang="0">
                  <a:pos x="87" y="10"/>
                </a:cxn>
                <a:cxn ang="0">
                  <a:pos x="95" y="14"/>
                </a:cxn>
                <a:cxn ang="0">
                  <a:pos x="102" y="16"/>
                </a:cxn>
                <a:cxn ang="0">
                  <a:pos x="106" y="21"/>
                </a:cxn>
                <a:cxn ang="0">
                  <a:pos x="106" y="24"/>
                </a:cxn>
                <a:cxn ang="0">
                  <a:pos x="109" y="26"/>
                </a:cxn>
                <a:cxn ang="0">
                  <a:pos x="123" y="26"/>
                </a:cxn>
                <a:cxn ang="0">
                  <a:pos x="128" y="28"/>
                </a:cxn>
                <a:cxn ang="0">
                  <a:pos x="126" y="36"/>
                </a:cxn>
                <a:cxn ang="0">
                  <a:pos x="130" y="42"/>
                </a:cxn>
                <a:cxn ang="0">
                  <a:pos x="126" y="40"/>
                </a:cxn>
                <a:cxn ang="0">
                  <a:pos x="111" y="35"/>
                </a:cxn>
                <a:cxn ang="0">
                  <a:pos x="104" y="36"/>
                </a:cxn>
                <a:cxn ang="0">
                  <a:pos x="95" y="35"/>
                </a:cxn>
              </a:cxnLst>
              <a:rect l="0" t="0" r="r" b="b"/>
              <a:pathLst>
                <a:path w="130" h="42">
                  <a:moveTo>
                    <a:pt x="95" y="35"/>
                  </a:moveTo>
                  <a:lnTo>
                    <a:pt x="90" y="36"/>
                  </a:lnTo>
                  <a:lnTo>
                    <a:pt x="83" y="33"/>
                  </a:lnTo>
                  <a:lnTo>
                    <a:pt x="78" y="33"/>
                  </a:lnTo>
                  <a:lnTo>
                    <a:pt x="62" y="26"/>
                  </a:lnTo>
                  <a:lnTo>
                    <a:pt x="49" y="26"/>
                  </a:lnTo>
                  <a:lnTo>
                    <a:pt x="45" y="28"/>
                  </a:lnTo>
                  <a:lnTo>
                    <a:pt x="33" y="24"/>
                  </a:lnTo>
                  <a:lnTo>
                    <a:pt x="24" y="23"/>
                  </a:lnTo>
                  <a:lnTo>
                    <a:pt x="16" y="19"/>
                  </a:lnTo>
                  <a:lnTo>
                    <a:pt x="17" y="16"/>
                  </a:lnTo>
                  <a:lnTo>
                    <a:pt x="2" y="12"/>
                  </a:lnTo>
                  <a:lnTo>
                    <a:pt x="0" y="10"/>
                  </a:lnTo>
                  <a:lnTo>
                    <a:pt x="2" y="12"/>
                  </a:lnTo>
                  <a:lnTo>
                    <a:pt x="5" y="10"/>
                  </a:lnTo>
                  <a:lnTo>
                    <a:pt x="11" y="2"/>
                  </a:lnTo>
                  <a:lnTo>
                    <a:pt x="12" y="2"/>
                  </a:lnTo>
                  <a:lnTo>
                    <a:pt x="23" y="2"/>
                  </a:lnTo>
                  <a:lnTo>
                    <a:pt x="28" y="0"/>
                  </a:lnTo>
                  <a:lnTo>
                    <a:pt x="31" y="5"/>
                  </a:lnTo>
                  <a:lnTo>
                    <a:pt x="42" y="5"/>
                  </a:lnTo>
                  <a:lnTo>
                    <a:pt x="47" y="12"/>
                  </a:lnTo>
                  <a:lnTo>
                    <a:pt x="50" y="14"/>
                  </a:lnTo>
                  <a:lnTo>
                    <a:pt x="59" y="14"/>
                  </a:lnTo>
                  <a:lnTo>
                    <a:pt x="71" y="16"/>
                  </a:lnTo>
                  <a:lnTo>
                    <a:pt x="73" y="14"/>
                  </a:lnTo>
                  <a:lnTo>
                    <a:pt x="76" y="9"/>
                  </a:lnTo>
                  <a:lnTo>
                    <a:pt x="80" y="7"/>
                  </a:lnTo>
                  <a:lnTo>
                    <a:pt x="83" y="12"/>
                  </a:lnTo>
                  <a:lnTo>
                    <a:pt x="87" y="10"/>
                  </a:lnTo>
                  <a:lnTo>
                    <a:pt x="95" y="14"/>
                  </a:lnTo>
                  <a:lnTo>
                    <a:pt x="102" y="16"/>
                  </a:lnTo>
                  <a:lnTo>
                    <a:pt x="106" y="21"/>
                  </a:lnTo>
                  <a:lnTo>
                    <a:pt x="106" y="24"/>
                  </a:lnTo>
                  <a:lnTo>
                    <a:pt x="109" y="26"/>
                  </a:lnTo>
                  <a:lnTo>
                    <a:pt x="123" y="26"/>
                  </a:lnTo>
                  <a:lnTo>
                    <a:pt x="128" y="28"/>
                  </a:lnTo>
                  <a:lnTo>
                    <a:pt x="126" y="36"/>
                  </a:lnTo>
                  <a:lnTo>
                    <a:pt x="130" y="42"/>
                  </a:lnTo>
                  <a:lnTo>
                    <a:pt x="126" y="40"/>
                  </a:lnTo>
                  <a:lnTo>
                    <a:pt x="111" y="35"/>
                  </a:lnTo>
                  <a:lnTo>
                    <a:pt x="104" y="36"/>
                  </a:lnTo>
                  <a:lnTo>
                    <a:pt x="95" y="3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7" name="Freeform 203"/>
            <p:cNvSpPr>
              <a:spLocks/>
            </p:cNvSpPr>
            <p:nvPr/>
          </p:nvSpPr>
          <p:spPr bwMode="auto">
            <a:xfrm>
              <a:off x="7105650" y="4776788"/>
              <a:ext cx="6350" cy="15875"/>
            </a:xfrm>
            <a:custGeom>
              <a:avLst/>
              <a:gdLst/>
              <a:ahLst/>
              <a:cxnLst>
                <a:cxn ang="0">
                  <a:pos x="2" y="0"/>
                </a:cxn>
                <a:cxn ang="0">
                  <a:pos x="4" y="8"/>
                </a:cxn>
                <a:cxn ang="0">
                  <a:pos x="0" y="10"/>
                </a:cxn>
                <a:cxn ang="0">
                  <a:pos x="0" y="3"/>
                </a:cxn>
                <a:cxn ang="0">
                  <a:pos x="2" y="0"/>
                </a:cxn>
              </a:cxnLst>
              <a:rect l="0" t="0" r="r" b="b"/>
              <a:pathLst>
                <a:path w="4" h="10">
                  <a:moveTo>
                    <a:pt x="2" y="0"/>
                  </a:moveTo>
                  <a:lnTo>
                    <a:pt x="4" y="8"/>
                  </a:lnTo>
                  <a:lnTo>
                    <a:pt x="0" y="10"/>
                  </a:lnTo>
                  <a:lnTo>
                    <a:pt x="0" y="3"/>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8" name="Freeform 204"/>
            <p:cNvSpPr>
              <a:spLocks/>
            </p:cNvSpPr>
            <p:nvPr/>
          </p:nvSpPr>
          <p:spPr bwMode="auto">
            <a:xfrm>
              <a:off x="7131050" y="4449763"/>
              <a:ext cx="52388" cy="66675"/>
            </a:xfrm>
            <a:custGeom>
              <a:avLst/>
              <a:gdLst/>
              <a:ahLst/>
              <a:cxnLst>
                <a:cxn ang="0">
                  <a:pos x="31" y="0"/>
                </a:cxn>
                <a:cxn ang="0">
                  <a:pos x="31" y="0"/>
                </a:cxn>
                <a:cxn ang="0">
                  <a:pos x="33" y="5"/>
                </a:cxn>
                <a:cxn ang="0">
                  <a:pos x="33" y="14"/>
                </a:cxn>
                <a:cxn ang="0">
                  <a:pos x="22" y="21"/>
                </a:cxn>
                <a:cxn ang="0">
                  <a:pos x="21" y="26"/>
                </a:cxn>
                <a:cxn ang="0">
                  <a:pos x="8" y="36"/>
                </a:cxn>
                <a:cxn ang="0">
                  <a:pos x="2" y="42"/>
                </a:cxn>
                <a:cxn ang="0">
                  <a:pos x="0" y="42"/>
                </a:cxn>
                <a:cxn ang="0">
                  <a:pos x="2" y="35"/>
                </a:cxn>
                <a:cxn ang="0">
                  <a:pos x="8" y="30"/>
                </a:cxn>
                <a:cxn ang="0">
                  <a:pos x="22" y="16"/>
                </a:cxn>
                <a:cxn ang="0">
                  <a:pos x="26" y="14"/>
                </a:cxn>
                <a:cxn ang="0">
                  <a:pos x="27" y="7"/>
                </a:cxn>
                <a:cxn ang="0">
                  <a:pos x="29" y="9"/>
                </a:cxn>
                <a:cxn ang="0">
                  <a:pos x="29" y="7"/>
                </a:cxn>
                <a:cxn ang="0">
                  <a:pos x="27" y="5"/>
                </a:cxn>
                <a:cxn ang="0">
                  <a:pos x="31" y="0"/>
                </a:cxn>
              </a:cxnLst>
              <a:rect l="0" t="0" r="r" b="b"/>
              <a:pathLst>
                <a:path w="33" h="42">
                  <a:moveTo>
                    <a:pt x="31" y="0"/>
                  </a:moveTo>
                  <a:lnTo>
                    <a:pt x="31" y="0"/>
                  </a:lnTo>
                  <a:lnTo>
                    <a:pt x="33" y="5"/>
                  </a:lnTo>
                  <a:lnTo>
                    <a:pt x="33" y="14"/>
                  </a:lnTo>
                  <a:lnTo>
                    <a:pt x="22" y="21"/>
                  </a:lnTo>
                  <a:lnTo>
                    <a:pt x="21" y="26"/>
                  </a:lnTo>
                  <a:lnTo>
                    <a:pt x="8" y="36"/>
                  </a:lnTo>
                  <a:lnTo>
                    <a:pt x="2" y="42"/>
                  </a:lnTo>
                  <a:lnTo>
                    <a:pt x="0" y="42"/>
                  </a:lnTo>
                  <a:lnTo>
                    <a:pt x="2" y="35"/>
                  </a:lnTo>
                  <a:lnTo>
                    <a:pt x="8" y="30"/>
                  </a:lnTo>
                  <a:lnTo>
                    <a:pt x="22" y="16"/>
                  </a:lnTo>
                  <a:lnTo>
                    <a:pt x="26" y="14"/>
                  </a:lnTo>
                  <a:lnTo>
                    <a:pt x="27" y="7"/>
                  </a:lnTo>
                  <a:lnTo>
                    <a:pt x="29" y="9"/>
                  </a:lnTo>
                  <a:lnTo>
                    <a:pt x="29" y="7"/>
                  </a:lnTo>
                  <a:lnTo>
                    <a:pt x="27" y="5"/>
                  </a:lnTo>
                  <a:lnTo>
                    <a:pt x="3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 name="Freeform 205"/>
            <p:cNvSpPr>
              <a:spLocks/>
            </p:cNvSpPr>
            <p:nvPr/>
          </p:nvSpPr>
          <p:spPr bwMode="auto">
            <a:xfrm>
              <a:off x="7188200" y="4435476"/>
              <a:ext cx="6350" cy="6350"/>
            </a:xfrm>
            <a:custGeom>
              <a:avLst/>
              <a:gdLst/>
              <a:ahLst/>
              <a:cxnLst>
                <a:cxn ang="0">
                  <a:pos x="0" y="0"/>
                </a:cxn>
                <a:cxn ang="0">
                  <a:pos x="4" y="2"/>
                </a:cxn>
                <a:cxn ang="0">
                  <a:pos x="2" y="4"/>
                </a:cxn>
                <a:cxn ang="0">
                  <a:pos x="0" y="0"/>
                </a:cxn>
              </a:cxnLst>
              <a:rect l="0" t="0" r="r" b="b"/>
              <a:pathLst>
                <a:path w="4" h="4">
                  <a:moveTo>
                    <a:pt x="0" y="0"/>
                  </a:moveTo>
                  <a:lnTo>
                    <a:pt x="4" y="2"/>
                  </a:lnTo>
                  <a:lnTo>
                    <a:pt x="2"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 name="Freeform 207"/>
            <p:cNvSpPr>
              <a:spLocks/>
            </p:cNvSpPr>
            <p:nvPr/>
          </p:nvSpPr>
          <p:spPr bwMode="auto">
            <a:xfrm>
              <a:off x="7188200" y="4427538"/>
              <a:ext cx="7938" cy="6350"/>
            </a:xfrm>
            <a:custGeom>
              <a:avLst/>
              <a:gdLst/>
              <a:ahLst/>
              <a:cxnLst>
                <a:cxn ang="0">
                  <a:pos x="0" y="0"/>
                </a:cxn>
                <a:cxn ang="0">
                  <a:pos x="5" y="4"/>
                </a:cxn>
                <a:cxn ang="0">
                  <a:pos x="2" y="4"/>
                </a:cxn>
                <a:cxn ang="0">
                  <a:pos x="0" y="0"/>
                </a:cxn>
              </a:cxnLst>
              <a:rect l="0" t="0" r="r" b="b"/>
              <a:pathLst>
                <a:path w="5" h="4">
                  <a:moveTo>
                    <a:pt x="0" y="0"/>
                  </a:moveTo>
                  <a:lnTo>
                    <a:pt x="5" y="4"/>
                  </a:lnTo>
                  <a:lnTo>
                    <a:pt x="2"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 name="Freeform 208"/>
            <p:cNvSpPr>
              <a:spLocks/>
            </p:cNvSpPr>
            <p:nvPr/>
          </p:nvSpPr>
          <p:spPr bwMode="auto">
            <a:xfrm>
              <a:off x="7199313" y="4403726"/>
              <a:ext cx="26988" cy="26988"/>
            </a:xfrm>
            <a:custGeom>
              <a:avLst/>
              <a:gdLst/>
              <a:ahLst/>
              <a:cxnLst>
                <a:cxn ang="0">
                  <a:pos x="0" y="0"/>
                </a:cxn>
                <a:cxn ang="0">
                  <a:pos x="10" y="0"/>
                </a:cxn>
                <a:cxn ang="0">
                  <a:pos x="16" y="3"/>
                </a:cxn>
                <a:cxn ang="0">
                  <a:pos x="17" y="12"/>
                </a:cxn>
                <a:cxn ang="0">
                  <a:pos x="16" y="15"/>
                </a:cxn>
                <a:cxn ang="0">
                  <a:pos x="12" y="17"/>
                </a:cxn>
                <a:cxn ang="0">
                  <a:pos x="9" y="14"/>
                </a:cxn>
                <a:cxn ang="0">
                  <a:pos x="5" y="3"/>
                </a:cxn>
                <a:cxn ang="0">
                  <a:pos x="0" y="0"/>
                </a:cxn>
              </a:cxnLst>
              <a:rect l="0" t="0" r="r" b="b"/>
              <a:pathLst>
                <a:path w="17" h="17">
                  <a:moveTo>
                    <a:pt x="0" y="0"/>
                  </a:moveTo>
                  <a:lnTo>
                    <a:pt x="10" y="0"/>
                  </a:lnTo>
                  <a:lnTo>
                    <a:pt x="16" y="3"/>
                  </a:lnTo>
                  <a:lnTo>
                    <a:pt x="17" y="12"/>
                  </a:lnTo>
                  <a:lnTo>
                    <a:pt x="16" y="15"/>
                  </a:lnTo>
                  <a:lnTo>
                    <a:pt x="12" y="17"/>
                  </a:lnTo>
                  <a:lnTo>
                    <a:pt x="9" y="14"/>
                  </a:lnTo>
                  <a:lnTo>
                    <a:pt x="5"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 name="Freeform 209"/>
            <p:cNvSpPr>
              <a:spLocks/>
            </p:cNvSpPr>
            <p:nvPr/>
          </p:nvSpPr>
          <p:spPr bwMode="auto">
            <a:xfrm>
              <a:off x="7188200" y="4283076"/>
              <a:ext cx="96838" cy="139700"/>
            </a:xfrm>
            <a:custGeom>
              <a:avLst/>
              <a:gdLst/>
              <a:ahLst/>
              <a:cxnLst>
                <a:cxn ang="0">
                  <a:pos x="33" y="3"/>
                </a:cxn>
                <a:cxn ang="0">
                  <a:pos x="35" y="5"/>
                </a:cxn>
                <a:cxn ang="0">
                  <a:pos x="33" y="8"/>
                </a:cxn>
                <a:cxn ang="0">
                  <a:pos x="33" y="17"/>
                </a:cxn>
                <a:cxn ang="0">
                  <a:pos x="36" y="22"/>
                </a:cxn>
                <a:cxn ang="0">
                  <a:pos x="36" y="26"/>
                </a:cxn>
                <a:cxn ang="0">
                  <a:pos x="33" y="36"/>
                </a:cxn>
                <a:cxn ang="0">
                  <a:pos x="26" y="39"/>
                </a:cxn>
                <a:cxn ang="0">
                  <a:pos x="24" y="48"/>
                </a:cxn>
                <a:cxn ang="0">
                  <a:pos x="23" y="48"/>
                </a:cxn>
                <a:cxn ang="0">
                  <a:pos x="26" y="57"/>
                </a:cxn>
                <a:cxn ang="0">
                  <a:pos x="24" y="62"/>
                </a:cxn>
                <a:cxn ang="0">
                  <a:pos x="26" y="65"/>
                </a:cxn>
                <a:cxn ang="0">
                  <a:pos x="29" y="69"/>
                </a:cxn>
                <a:cxn ang="0">
                  <a:pos x="33" y="69"/>
                </a:cxn>
                <a:cxn ang="0">
                  <a:pos x="33" y="65"/>
                </a:cxn>
                <a:cxn ang="0">
                  <a:pos x="40" y="62"/>
                </a:cxn>
                <a:cxn ang="0">
                  <a:pos x="43" y="65"/>
                </a:cxn>
                <a:cxn ang="0">
                  <a:pos x="47" y="71"/>
                </a:cxn>
                <a:cxn ang="0">
                  <a:pos x="48" y="69"/>
                </a:cxn>
                <a:cxn ang="0">
                  <a:pos x="48" y="67"/>
                </a:cxn>
                <a:cxn ang="0">
                  <a:pos x="55" y="71"/>
                </a:cxn>
                <a:cxn ang="0">
                  <a:pos x="57" y="72"/>
                </a:cxn>
                <a:cxn ang="0">
                  <a:pos x="52" y="74"/>
                </a:cxn>
                <a:cxn ang="0">
                  <a:pos x="54" y="76"/>
                </a:cxn>
                <a:cxn ang="0">
                  <a:pos x="57" y="77"/>
                </a:cxn>
                <a:cxn ang="0">
                  <a:pos x="55" y="81"/>
                </a:cxn>
                <a:cxn ang="0">
                  <a:pos x="61" y="83"/>
                </a:cxn>
                <a:cxn ang="0">
                  <a:pos x="59" y="88"/>
                </a:cxn>
                <a:cxn ang="0">
                  <a:pos x="55" y="84"/>
                </a:cxn>
                <a:cxn ang="0">
                  <a:pos x="57" y="84"/>
                </a:cxn>
                <a:cxn ang="0">
                  <a:pos x="54" y="83"/>
                </a:cxn>
                <a:cxn ang="0">
                  <a:pos x="48" y="81"/>
                </a:cxn>
                <a:cxn ang="0">
                  <a:pos x="47" y="76"/>
                </a:cxn>
                <a:cxn ang="0">
                  <a:pos x="40" y="69"/>
                </a:cxn>
                <a:cxn ang="0">
                  <a:pos x="36" y="69"/>
                </a:cxn>
                <a:cxn ang="0">
                  <a:pos x="40" y="79"/>
                </a:cxn>
                <a:cxn ang="0">
                  <a:pos x="29" y="69"/>
                </a:cxn>
                <a:cxn ang="0">
                  <a:pos x="24" y="69"/>
                </a:cxn>
                <a:cxn ang="0">
                  <a:pos x="21" y="72"/>
                </a:cxn>
                <a:cxn ang="0">
                  <a:pos x="19" y="72"/>
                </a:cxn>
                <a:cxn ang="0">
                  <a:pos x="14" y="69"/>
                </a:cxn>
                <a:cxn ang="0">
                  <a:pos x="12" y="71"/>
                </a:cxn>
                <a:cxn ang="0">
                  <a:pos x="10" y="65"/>
                </a:cxn>
                <a:cxn ang="0">
                  <a:pos x="16" y="58"/>
                </a:cxn>
                <a:cxn ang="0">
                  <a:pos x="10" y="57"/>
                </a:cxn>
                <a:cxn ang="0">
                  <a:pos x="10" y="62"/>
                </a:cxn>
                <a:cxn ang="0">
                  <a:pos x="7" y="57"/>
                </a:cxn>
                <a:cxn ang="0">
                  <a:pos x="5" y="57"/>
                </a:cxn>
                <a:cxn ang="0">
                  <a:pos x="4" y="52"/>
                </a:cxn>
                <a:cxn ang="0">
                  <a:pos x="0" y="36"/>
                </a:cxn>
                <a:cxn ang="0">
                  <a:pos x="2" y="36"/>
                </a:cxn>
                <a:cxn ang="0">
                  <a:pos x="4" y="38"/>
                </a:cxn>
                <a:cxn ang="0">
                  <a:pos x="7" y="36"/>
                </a:cxn>
                <a:cxn ang="0">
                  <a:pos x="9" y="10"/>
                </a:cxn>
                <a:cxn ang="0">
                  <a:pos x="10" y="1"/>
                </a:cxn>
                <a:cxn ang="0">
                  <a:pos x="12" y="0"/>
                </a:cxn>
                <a:cxn ang="0">
                  <a:pos x="19" y="1"/>
                </a:cxn>
                <a:cxn ang="0">
                  <a:pos x="26" y="5"/>
                </a:cxn>
                <a:cxn ang="0">
                  <a:pos x="31" y="3"/>
                </a:cxn>
                <a:cxn ang="0">
                  <a:pos x="31" y="1"/>
                </a:cxn>
                <a:cxn ang="0">
                  <a:pos x="33" y="1"/>
                </a:cxn>
                <a:cxn ang="0">
                  <a:pos x="33" y="3"/>
                </a:cxn>
              </a:cxnLst>
              <a:rect l="0" t="0" r="r" b="b"/>
              <a:pathLst>
                <a:path w="61" h="88">
                  <a:moveTo>
                    <a:pt x="33" y="3"/>
                  </a:moveTo>
                  <a:lnTo>
                    <a:pt x="35" y="5"/>
                  </a:lnTo>
                  <a:lnTo>
                    <a:pt x="33" y="8"/>
                  </a:lnTo>
                  <a:lnTo>
                    <a:pt x="33" y="17"/>
                  </a:lnTo>
                  <a:lnTo>
                    <a:pt x="36" y="22"/>
                  </a:lnTo>
                  <a:lnTo>
                    <a:pt x="36" y="26"/>
                  </a:lnTo>
                  <a:lnTo>
                    <a:pt x="33" y="36"/>
                  </a:lnTo>
                  <a:lnTo>
                    <a:pt x="26" y="39"/>
                  </a:lnTo>
                  <a:lnTo>
                    <a:pt x="24" y="48"/>
                  </a:lnTo>
                  <a:lnTo>
                    <a:pt x="23" y="48"/>
                  </a:lnTo>
                  <a:lnTo>
                    <a:pt x="26" y="57"/>
                  </a:lnTo>
                  <a:lnTo>
                    <a:pt x="24" y="62"/>
                  </a:lnTo>
                  <a:lnTo>
                    <a:pt x="26" y="65"/>
                  </a:lnTo>
                  <a:lnTo>
                    <a:pt x="29" y="69"/>
                  </a:lnTo>
                  <a:lnTo>
                    <a:pt x="33" y="69"/>
                  </a:lnTo>
                  <a:lnTo>
                    <a:pt x="33" y="65"/>
                  </a:lnTo>
                  <a:lnTo>
                    <a:pt x="40" y="62"/>
                  </a:lnTo>
                  <a:lnTo>
                    <a:pt x="43" y="65"/>
                  </a:lnTo>
                  <a:lnTo>
                    <a:pt x="47" y="71"/>
                  </a:lnTo>
                  <a:lnTo>
                    <a:pt x="48" y="69"/>
                  </a:lnTo>
                  <a:lnTo>
                    <a:pt x="48" y="67"/>
                  </a:lnTo>
                  <a:lnTo>
                    <a:pt x="55" y="71"/>
                  </a:lnTo>
                  <a:lnTo>
                    <a:pt x="57" y="72"/>
                  </a:lnTo>
                  <a:lnTo>
                    <a:pt x="52" y="74"/>
                  </a:lnTo>
                  <a:lnTo>
                    <a:pt x="54" y="76"/>
                  </a:lnTo>
                  <a:lnTo>
                    <a:pt x="57" y="77"/>
                  </a:lnTo>
                  <a:lnTo>
                    <a:pt x="55" y="81"/>
                  </a:lnTo>
                  <a:lnTo>
                    <a:pt x="61" y="83"/>
                  </a:lnTo>
                  <a:lnTo>
                    <a:pt x="59" y="88"/>
                  </a:lnTo>
                  <a:lnTo>
                    <a:pt x="55" y="84"/>
                  </a:lnTo>
                  <a:lnTo>
                    <a:pt x="57" y="84"/>
                  </a:lnTo>
                  <a:lnTo>
                    <a:pt x="54" y="83"/>
                  </a:lnTo>
                  <a:lnTo>
                    <a:pt x="48" y="81"/>
                  </a:lnTo>
                  <a:lnTo>
                    <a:pt x="47" y="76"/>
                  </a:lnTo>
                  <a:lnTo>
                    <a:pt x="40" y="69"/>
                  </a:lnTo>
                  <a:lnTo>
                    <a:pt x="36" y="69"/>
                  </a:lnTo>
                  <a:lnTo>
                    <a:pt x="40" y="79"/>
                  </a:lnTo>
                  <a:lnTo>
                    <a:pt x="29" y="69"/>
                  </a:lnTo>
                  <a:lnTo>
                    <a:pt x="24" y="69"/>
                  </a:lnTo>
                  <a:lnTo>
                    <a:pt x="21" y="72"/>
                  </a:lnTo>
                  <a:lnTo>
                    <a:pt x="19" y="72"/>
                  </a:lnTo>
                  <a:lnTo>
                    <a:pt x="14" y="69"/>
                  </a:lnTo>
                  <a:lnTo>
                    <a:pt x="12" y="71"/>
                  </a:lnTo>
                  <a:lnTo>
                    <a:pt x="10" y="65"/>
                  </a:lnTo>
                  <a:lnTo>
                    <a:pt x="16" y="58"/>
                  </a:lnTo>
                  <a:lnTo>
                    <a:pt x="10" y="57"/>
                  </a:lnTo>
                  <a:lnTo>
                    <a:pt x="10" y="62"/>
                  </a:lnTo>
                  <a:lnTo>
                    <a:pt x="7" y="57"/>
                  </a:lnTo>
                  <a:lnTo>
                    <a:pt x="5" y="57"/>
                  </a:lnTo>
                  <a:lnTo>
                    <a:pt x="4" y="52"/>
                  </a:lnTo>
                  <a:lnTo>
                    <a:pt x="0" y="36"/>
                  </a:lnTo>
                  <a:lnTo>
                    <a:pt x="2" y="36"/>
                  </a:lnTo>
                  <a:lnTo>
                    <a:pt x="4" y="38"/>
                  </a:lnTo>
                  <a:lnTo>
                    <a:pt x="7" y="36"/>
                  </a:lnTo>
                  <a:lnTo>
                    <a:pt x="9" y="10"/>
                  </a:lnTo>
                  <a:lnTo>
                    <a:pt x="10" y="1"/>
                  </a:lnTo>
                  <a:lnTo>
                    <a:pt x="12" y="0"/>
                  </a:lnTo>
                  <a:lnTo>
                    <a:pt x="19" y="1"/>
                  </a:lnTo>
                  <a:lnTo>
                    <a:pt x="26" y="5"/>
                  </a:lnTo>
                  <a:lnTo>
                    <a:pt x="31" y="3"/>
                  </a:lnTo>
                  <a:lnTo>
                    <a:pt x="31" y="1"/>
                  </a:lnTo>
                  <a:lnTo>
                    <a:pt x="33" y="1"/>
                  </a:lnTo>
                  <a:lnTo>
                    <a:pt x="33"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 name="Freeform 210"/>
            <p:cNvSpPr>
              <a:spLocks/>
            </p:cNvSpPr>
            <p:nvPr/>
          </p:nvSpPr>
          <p:spPr bwMode="auto">
            <a:xfrm>
              <a:off x="7234238" y="4365626"/>
              <a:ext cx="3175" cy="9525"/>
            </a:xfrm>
            <a:custGeom>
              <a:avLst/>
              <a:gdLst/>
              <a:ahLst/>
              <a:cxnLst>
                <a:cxn ang="0">
                  <a:pos x="0" y="1"/>
                </a:cxn>
                <a:cxn ang="0">
                  <a:pos x="0" y="0"/>
                </a:cxn>
                <a:cxn ang="0">
                  <a:pos x="2" y="5"/>
                </a:cxn>
                <a:cxn ang="0">
                  <a:pos x="0" y="6"/>
                </a:cxn>
                <a:cxn ang="0">
                  <a:pos x="0" y="1"/>
                </a:cxn>
              </a:cxnLst>
              <a:rect l="0" t="0" r="r" b="b"/>
              <a:pathLst>
                <a:path w="2" h="6">
                  <a:moveTo>
                    <a:pt x="0" y="1"/>
                  </a:moveTo>
                  <a:lnTo>
                    <a:pt x="0" y="0"/>
                  </a:lnTo>
                  <a:lnTo>
                    <a:pt x="2" y="5"/>
                  </a:lnTo>
                  <a:lnTo>
                    <a:pt x="0" y="6"/>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 name="Freeform 211"/>
            <p:cNvSpPr>
              <a:spLocks/>
            </p:cNvSpPr>
            <p:nvPr/>
          </p:nvSpPr>
          <p:spPr bwMode="auto">
            <a:xfrm>
              <a:off x="7232650" y="4400551"/>
              <a:ext cx="4763" cy="7938"/>
            </a:xfrm>
            <a:custGeom>
              <a:avLst/>
              <a:gdLst/>
              <a:ahLst/>
              <a:cxnLst>
                <a:cxn ang="0">
                  <a:pos x="0" y="3"/>
                </a:cxn>
                <a:cxn ang="0">
                  <a:pos x="0" y="0"/>
                </a:cxn>
                <a:cxn ang="0">
                  <a:pos x="3" y="0"/>
                </a:cxn>
                <a:cxn ang="0">
                  <a:pos x="3" y="5"/>
                </a:cxn>
                <a:cxn ang="0">
                  <a:pos x="0" y="3"/>
                </a:cxn>
              </a:cxnLst>
              <a:rect l="0" t="0" r="r" b="b"/>
              <a:pathLst>
                <a:path w="3" h="5">
                  <a:moveTo>
                    <a:pt x="0" y="3"/>
                  </a:moveTo>
                  <a:lnTo>
                    <a:pt x="0" y="0"/>
                  </a:lnTo>
                  <a:lnTo>
                    <a:pt x="3" y="0"/>
                  </a:lnTo>
                  <a:lnTo>
                    <a:pt x="3" y="5"/>
                  </a:lnTo>
                  <a:lnTo>
                    <a:pt x="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6" name="Freeform 212"/>
            <p:cNvSpPr>
              <a:spLocks/>
            </p:cNvSpPr>
            <p:nvPr/>
          </p:nvSpPr>
          <p:spPr bwMode="auto">
            <a:xfrm>
              <a:off x="7234238" y="4422776"/>
              <a:ext cx="3175" cy="11113"/>
            </a:xfrm>
            <a:custGeom>
              <a:avLst/>
              <a:gdLst/>
              <a:ahLst/>
              <a:cxnLst>
                <a:cxn ang="0">
                  <a:pos x="0" y="2"/>
                </a:cxn>
                <a:cxn ang="0">
                  <a:pos x="2" y="0"/>
                </a:cxn>
                <a:cxn ang="0">
                  <a:pos x="2" y="0"/>
                </a:cxn>
                <a:cxn ang="0">
                  <a:pos x="2" y="7"/>
                </a:cxn>
                <a:cxn ang="0">
                  <a:pos x="0" y="2"/>
                </a:cxn>
              </a:cxnLst>
              <a:rect l="0" t="0" r="r" b="b"/>
              <a:pathLst>
                <a:path w="2" h="7">
                  <a:moveTo>
                    <a:pt x="0" y="2"/>
                  </a:moveTo>
                  <a:lnTo>
                    <a:pt x="2" y="0"/>
                  </a:lnTo>
                  <a:lnTo>
                    <a:pt x="2" y="0"/>
                  </a:lnTo>
                  <a:lnTo>
                    <a:pt x="2" y="7"/>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7" name="Freeform 213"/>
            <p:cNvSpPr>
              <a:spLocks/>
            </p:cNvSpPr>
            <p:nvPr/>
          </p:nvSpPr>
          <p:spPr bwMode="auto">
            <a:xfrm>
              <a:off x="7245350" y="4425951"/>
              <a:ext cx="6350" cy="1588"/>
            </a:xfrm>
            <a:custGeom>
              <a:avLst/>
              <a:gdLst/>
              <a:ahLst/>
              <a:cxnLst>
                <a:cxn ang="0">
                  <a:pos x="0" y="0"/>
                </a:cxn>
                <a:cxn ang="0">
                  <a:pos x="2" y="0"/>
                </a:cxn>
                <a:cxn ang="0">
                  <a:pos x="4" y="1"/>
                </a:cxn>
                <a:cxn ang="0">
                  <a:pos x="0" y="0"/>
                </a:cxn>
              </a:cxnLst>
              <a:rect l="0" t="0" r="r" b="b"/>
              <a:pathLst>
                <a:path w="4" h="1">
                  <a:moveTo>
                    <a:pt x="0" y="0"/>
                  </a:moveTo>
                  <a:lnTo>
                    <a:pt x="2" y="0"/>
                  </a:lnTo>
                  <a:lnTo>
                    <a:pt x="4" y="1"/>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8" name="Freeform 214"/>
            <p:cNvSpPr>
              <a:spLocks/>
            </p:cNvSpPr>
            <p:nvPr/>
          </p:nvSpPr>
          <p:spPr bwMode="auto">
            <a:xfrm>
              <a:off x="7262813" y="4422776"/>
              <a:ext cx="19050" cy="19050"/>
            </a:xfrm>
            <a:custGeom>
              <a:avLst/>
              <a:gdLst/>
              <a:ahLst/>
              <a:cxnLst>
                <a:cxn ang="0">
                  <a:pos x="1" y="0"/>
                </a:cxn>
                <a:cxn ang="0">
                  <a:pos x="12" y="7"/>
                </a:cxn>
                <a:cxn ang="0">
                  <a:pos x="12" y="12"/>
                </a:cxn>
                <a:cxn ang="0">
                  <a:pos x="7" y="8"/>
                </a:cxn>
                <a:cxn ang="0">
                  <a:pos x="5" y="5"/>
                </a:cxn>
                <a:cxn ang="0">
                  <a:pos x="0" y="8"/>
                </a:cxn>
                <a:cxn ang="0">
                  <a:pos x="1" y="0"/>
                </a:cxn>
              </a:cxnLst>
              <a:rect l="0" t="0" r="r" b="b"/>
              <a:pathLst>
                <a:path w="12" h="12">
                  <a:moveTo>
                    <a:pt x="1" y="0"/>
                  </a:moveTo>
                  <a:lnTo>
                    <a:pt x="12" y="7"/>
                  </a:lnTo>
                  <a:lnTo>
                    <a:pt x="12" y="12"/>
                  </a:lnTo>
                  <a:lnTo>
                    <a:pt x="7" y="8"/>
                  </a:lnTo>
                  <a:lnTo>
                    <a:pt x="5" y="5"/>
                  </a:lnTo>
                  <a:lnTo>
                    <a:pt x="0" y="8"/>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9" name="Freeform 215"/>
            <p:cNvSpPr>
              <a:spLocks/>
            </p:cNvSpPr>
            <p:nvPr/>
          </p:nvSpPr>
          <p:spPr bwMode="auto">
            <a:xfrm>
              <a:off x="7286625" y="4422776"/>
              <a:ext cx="33338" cy="34925"/>
            </a:xfrm>
            <a:custGeom>
              <a:avLst/>
              <a:gdLst/>
              <a:ahLst/>
              <a:cxnLst>
                <a:cxn ang="0">
                  <a:pos x="0" y="0"/>
                </a:cxn>
                <a:cxn ang="0">
                  <a:pos x="11" y="0"/>
                </a:cxn>
                <a:cxn ang="0">
                  <a:pos x="14" y="2"/>
                </a:cxn>
                <a:cxn ang="0">
                  <a:pos x="18" y="5"/>
                </a:cxn>
                <a:cxn ang="0">
                  <a:pos x="18" y="14"/>
                </a:cxn>
                <a:cxn ang="0">
                  <a:pos x="21" y="22"/>
                </a:cxn>
                <a:cxn ang="0">
                  <a:pos x="14" y="21"/>
                </a:cxn>
                <a:cxn ang="0">
                  <a:pos x="9" y="15"/>
                </a:cxn>
                <a:cxn ang="0">
                  <a:pos x="11" y="12"/>
                </a:cxn>
                <a:cxn ang="0">
                  <a:pos x="4" y="7"/>
                </a:cxn>
                <a:cxn ang="0">
                  <a:pos x="0" y="0"/>
                </a:cxn>
              </a:cxnLst>
              <a:rect l="0" t="0" r="r" b="b"/>
              <a:pathLst>
                <a:path w="21" h="22">
                  <a:moveTo>
                    <a:pt x="0" y="0"/>
                  </a:moveTo>
                  <a:lnTo>
                    <a:pt x="11" y="0"/>
                  </a:lnTo>
                  <a:lnTo>
                    <a:pt x="14" y="2"/>
                  </a:lnTo>
                  <a:lnTo>
                    <a:pt x="18" y="5"/>
                  </a:lnTo>
                  <a:lnTo>
                    <a:pt x="18" y="14"/>
                  </a:lnTo>
                  <a:lnTo>
                    <a:pt x="21" y="22"/>
                  </a:lnTo>
                  <a:lnTo>
                    <a:pt x="14" y="21"/>
                  </a:lnTo>
                  <a:lnTo>
                    <a:pt x="9" y="15"/>
                  </a:lnTo>
                  <a:lnTo>
                    <a:pt x="11" y="12"/>
                  </a:lnTo>
                  <a:lnTo>
                    <a:pt x="4" y="7"/>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0" name="Freeform 216"/>
            <p:cNvSpPr>
              <a:spLocks/>
            </p:cNvSpPr>
            <p:nvPr/>
          </p:nvSpPr>
          <p:spPr bwMode="auto">
            <a:xfrm>
              <a:off x="7234238" y="4438651"/>
              <a:ext cx="25400" cy="33338"/>
            </a:xfrm>
            <a:custGeom>
              <a:avLst/>
              <a:gdLst/>
              <a:ahLst/>
              <a:cxnLst>
                <a:cxn ang="0">
                  <a:pos x="0" y="0"/>
                </a:cxn>
                <a:cxn ang="0">
                  <a:pos x="4" y="0"/>
                </a:cxn>
                <a:cxn ang="0">
                  <a:pos x="7" y="4"/>
                </a:cxn>
                <a:cxn ang="0">
                  <a:pos x="16" y="5"/>
                </a:cxn>
                <a:cxn ang="0">
                  <a:pos x="16" y="11"/>
                </a:cxn>
                <a:cxn ang="0">
                  <a:pos x="9" y="16"/>
                </a:cxn>
                <a:cxn ang="0">
                  <a:pos x="4" y="19"/>
                </a:cxn>
                <a:cxn ang="0">
                  <a:pos x="2" y="21"/>
                </a:cxn>
                <a:cxn ang="0">
                  <a:pos x="0" y="14"/>
                </a:cxn>
                <a:cxn ang="0">
                  <a:pos x="2" y="4"/>
                </a:cxn>
                <a:cxn ang="0">
                  <a:pos x="0" y="0"/>
                </a:cxn>
              </a:cxnLst>
              <a:rect l="0" t="0" r="r" b="b"/>
              <a:pathLst>
                <a:path w="16" h="21">
                  <a:moveTo>
                    <a:pt x="0" y="0"/>
                  </a:moveTo>
                  <a:lnTo>
                    <a:pt x="4" y="0"/>
                  </a:lnTo>
                  <a:lnTo>
                    <a:pt x="7" y="4"/>
                  </a:lnTo>
                  <a:lnTo>
                    <a:pt x="16" y="5"/>
                  </a:lnTo>
                  <a:lnTo>
                    <a:pt x="16" y="11"/>
                  </a:lnTo>
                  <a:lnTo>
                    <a:pt x="9" y="16"/>
                  </a:lnTo>
                  <a:lnTo>
                    <a:pt x="4" y="19"/>
                  </a:lnTo>
                  <a:lnTo>
                    <a:pt x="2" y="21"/>
                  </a:lnTo>
                  <a:lnTo>
                    <a:pt x="0" y="14"/>
                  </a:lnTo>
                  <a:lnTo>
                    <a:pt x="2"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1" name="Freeform 217"/>
            <p:cNvSpPr>
              <a:spLocks/>
            </p:cNvSpPr>
            <p:nvPr/>
          </p:nvSpPr>
          <p:spPr bwMode="auto">
            <a:xfrm>
              <a:off x="7245350" y="4457701"/>
              <a:ext cx="25400" cy="44450"/>
            </a:xfrm>
            <a:custGeom>
              <a:avLst/>
              <a:gdLst/>
              <a:ahLst/>
              <a:cxnLst>
                <a:cxn ang="0">
                  <a:pos x="7" y="2"/>
                </a:cxn>
                <a:cxn ang="0">
                  <a:pos x="11" y="0"/>
                </a:cxn>
                <a:cxn ang="0">
                  <a:pos x="16" y="2"/>
                </a:cxn>
                <a:cxn ang="0">
                  <a:pos x="16" y="4"/>
                </a:cxn>
                <a:cxn ang="0">
                  <a:pos x="11" y="16"/>
                </a:cxn>
                <a:cxn ang="0">
                  <a:pos x="11" y="26"/>
                </a:cxn>
                <a:cxn ang="0">
                  <a:pos x="9" y="28"/>
                </a:cxn>
                <a:cxn ang="0">
                  <a:pos x="0" y="19"/>
                </a:cxn>
                <a:cxn ang="0">
                  <a:pos x="0" y="16"/>
                </a:cxn>
                <a:cxn ang="0">
                  <a:pos x="6" y="14"/>
                </a:cxn>
                <a:cxn ang="0">
                  <a:pos x="7" y="2"/>
                </a:cxn>
              </a:cxnLst>
              <a:rect l="0" t="0" r="r" b="b"/>
              <a:pathLst>
                <a:path w="16" h="28">
                  <a:moveTo>
                    <a:pt x="7" y="2"/>
                  </a:moveTo>
                  <a:lnTo>
                    <a:pt x="11" y="0"/>
                  </a:lnTo>
                  <a:lnTo>
                    <a:pt x="16" y="2"/>
                  </a:lnTo>
                  <a:lnTo>
                    <a:pt x="16" y="4"/>
                  </a:lnTo>
                  <a:lnTo>
                    <a:pt x="11" y="16"/>
                  </a:lnTo>
                  <a:lnTo>
                    <a:pt x="11" y="26"/>
                  </a:lnTo>
                  <a:lnTo>
                    <a:pt x="9" y="28"/>
                  </a:lnTo>
                  <a:lnTo>
                    <a:pt x="0" y="19"/>
                  </a:lnTo>
                  <a:lnTo>
                    <a:pt x="0" y="16"/>
                  </a:lnTo>
                  <a:lnTo>
                    <a:pt x="6" y="14"/>
                  </a:lnTo>
                  <a:lnTo>
                    <a:pt x="7"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2" name="Freeform 218"/>
            <p:cNvSpPr>
              <a:spLocks/>
            </p:cNvSpPr>
            <p:nvPr/>
          </p:nvSpPr>
          <p:spPr bwMode="auto">
            <a:xfrm>
              <a:off x="7286625" y="4446588"/>
              <a:ext cx="22225" cy="33338"/>
            </a:xfrm>
            <a:custGeom>
              <a:avLst/>
              <a:gdLst/>
              <a:ahLst/>
              <a:cxnLst>
                <a:cxn ang="0">
                  <a:pos x="0" y="0"/>
                </a:cxn>
                <a:cxn ang="0">
                  <a:pos x="2" y="2"/>
                </a:cxn>
                <a:cxn ang="0">
                  <a:pos x="9" y="2"/>
                </a:cxn>
                <a:cxn ang="0">
                  <a:pos x="11" y="6"/>
                </a:cxn>
                <a:cxn ang="0">
                  <a:pos x="11" y="11"/>
                </a:cxn>
                <a:cxn ang="0">
                  <a:pos x="14" y="18"/>
                </a:cxn>
                <a:cxn ang="0">
                  <a:pos x="11" y="18"/>
                </a:cxn>
                <a:cxn ang="0">
                  <a:pos x="11" y="21"/>
                </a:cxn>
                <a:cxn ang="0">
                  <a:pos x="7" y="18"/>
                </a:cxn>
                <a:cxn ang="0">
                  <a:pos x="5" y="9"/>
                </a:cxn>
                <a:cxn ang="0">
                  <a:pos x="4" y="9"/>
                </a:cxn>
                <a:cxn ang="0">
                  <a:pos x="0" y="0"/>
                </a:cxn>
              </a:cxnLst>
              <a:rect l="0" t="0" r="r" b="b"/>
              <a:pathLst>
                <a:path w="14" h="21">
                  <a:moveTo>
                    <a:pt x="0" y="0"/>
                  </a:moveTo>
                  <a:lnTo>
                    <a:pt x="2" y="2"/>
                  </a:lnTo>
                  <a:lnTo>
                    <a:pt x="9" y="2"/>
                  </a:lnTo>
                  <a:lnTo>
                    <a:pt x="11" y="6"/>
                  </a:lnTo>
                  <a:lnTo>
                    <a:pt x="11" y="11"/>
                  </a:lnTo>
                  <a:lnTo>
                    <a:pt x="14" y="18"/>
                  </a:lnTo>
                  <a:lnTo>
                    <a:pt x="11" y="18"/>
                  </a:lnTo>
                  <a:lnTo>
                    <a:pt x="11" y="21"/>
                  </a:lnTo>
                  <a:lnTo>
                    <a:pt x="7" y="18"/>
                  </a:lnTo>
                  <a:lnTo>
                    <a:pt x="5" y="9"/>
                  </a:lnTo>
                  <a:lnTo>
                    <a:pt x="4" y="9"/>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3" name="Freeform 219"/>
            <p:cNvSpPr>
              <a:spLocks/>
            </p:cNvSpPr>
            <p:nvPr/>
          </p:nvSpPr>
          <p:spPr bwMode="auto">
            <a:xfrm>
              <a:off x="7267575" y="4452938"/>
              <a:ext cx="14288" cy="41275"/>
            </a:xfrm>
            <a:custGeom>
              <a:avLst/>
              <a:gdLst/>
              <a:ahLst/>
              <a:cxnLst>
                <a:cxn ang="0">
                  <a:pos x="9" y="0"/>
                </a:cxn>
                <a:cxn ang="0">
                  <a:pos x="9" y="12"/>
                </a:cxn>
                <a:cxn ang="0">
                  <a:pos x="5" y="15"/>
                </a:cxn>
                <a:cxn ang="0">
                  <a:pos x="0" y="26"/>
                </a:cxn>
                <a:cxn ang="0">
                  <a:pos x="0" y="19"/>
                </a:cxn>
                <a:cxn ang="0">
                  <a:pos x="9" y="0"/>
                </a:cxn>
              </a:cxnLst>
              <a:rect l="0" t="0" r="r" b="b"/>
              <a:pathLst>
                <a:path w="9" h="26">
                  <a:moveTo>
                    <a:pt x="9" y="0"/>
                  </a:moveTo>
                  <a:lnTo>
                    <a:pt x="9" y="12"/>
                  </a:lnTo>
                  <a:lnTo>
                    <a:pt x="5" y="15"/>
                  </a:lnTo>
                  <a:lnTo>
                    <a:pt x="0" y="26"/>
                  </a:lnTo>
                  <a:lnTo>
                    <a:pt x="0" y="19"/>
                  </a:lnTo>
                  <a:lnTo>
                    <a:pt x="9"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4" name="Freeform 220"/>
            <p:cNvSpPr>
              <a:spLocks/>
            </p:cNvSpPr>
            <p:nvPr/>
          </p:nvSpPr>
          <p:spPr bwMode="auto">
            <a:xfrm>
              <a:off x="7275513" y="4476751"/>
              <a:ext cx="17463" cy="11113"/>
            </a:xfrm>
            <a:custGeom>
              <a:avLst/>
              <a:gdLst/>
              <a:ahLst/>
              <a:cxnLst>
                <a:cxn ang="0">
                  <a:pos x="0" y="4"/>
                </a:cxn>
                <a:cxn ang="0">
                  <a:pos x="6" y="0"/>
                </a:cxn>
                <a:cxn ang="0">
                  <a:pos x="11" y="0"/>
                </a:cxn>
                <a:cxn ang="0">
                  <a:pos x="11" y="7"/>
                </a:cxn>
                <a:cxn ang="0">
                  <a:pos x="4" y="7"/>
                </a:cxn>
                <a:cxn ang="0">
                  <a:pos x="0" y="4"/>
                </a:cxn>
              </a:cxnLst>
              <a:rect l="0" t="0" r="r" b="b"/>
              <a:pathLst>
                <a:path w="11" h="7">
                  <a:moveTo>
                    <a:pt x="0" y="4"/>
                  </a:moveTo>
                  <a:lnTo>
                    <a:pt x="6" y="0"/>
                  </a:lnTo>
                  <a:lnTo>
                    <a:pt x="11" y="0"/>
                  </a:lnTo>
                  <a:lnTo>
                    <a:pt x="11" y="7"/>
                  </a:lnTo>
                  <a:lnTo>
                    <a:pt x="4" y="7"/>
                  </a:lnTo>
                  <a:lnTo>
                    <a:pt x="0"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5" name="Freeform 221"/>
            <p:cNvSpPr>
              <a:spLocks/>
            </p:cNvSpPr>
            <p:nvPr/>
          </p:nvSpPr>
          <p:spPr bwMode="auto">
            <a:xfrm>
              <a:off x="7234238" y="4486276"/>
              <a:ext cx="104775" cy="92075"/>
            </a:xfrm>
            <a:custGeom>
              <a:avLst/>
              <a:gdLst/>
              <a:ahLst/>
              <a:cxnLst>
                <a:cxn ang="0">
                  <a:pos x="49" y="1"/>
                </a:cxn>
                <a:cxn ang="0">
                  <a:pos x="52" y="0"/>
                </a:cxn>
                <a:cxn ang="0">
                  <a:pos x="61" y="8"/>
                </a:cxn>
                <a:cxn ang="0">
                  <a:pos x="63" y="13"/>
                </a:cxn>
                <a:cxn ang="0">
                  <a:pos x="59" y="17"/>
                </a:cxn>
                <a:cxn ang="0">
                  <a:pos x="63" y="19"/>
                </a:cxn>
                <a:cxn ang="0">
                  <a:pos x="66" y="32"/>
                </a:cxn>
                <a:cxn ang="0">
                  <a:pos x="66" y="38"/>
                </a:cxn>
                <a:cxn ang="0">
                  <a:pos x="61" y="41"/>
                </a:cxn>
                <a:cxn ang="0">
                  <a:pos x="61" y="48"/>
                </a:cxn>
                <a:cxn ang="0">
                  <a:pos x="59" y="46"/>
                </a:cxn>
                <a:cxn ang="0">
                  <a:pos x="59" y="39"/>
                </a:cxn>
                <a:cxn ang="0">
                  <a:pos x="56" y="34"/>
                </a:cxn>
                <a:cxn ang="0">
                  <a:pos x="54" y="36"/>
                </a:cxn>
                <a:cxn ang="0">
                  <a:pos x="51" y="41"/>
                </a:cxn>
                <a:cxn ang="0">
                  <a:pos x="49" y="45"/>
                </a:cxn>
                <a:cxn ang="0">
                  <a:pos x="54" y="51"/>
                </a:cxn>
                <a:cxn ang="0">
                  <a:pos x="51" y="58"/>
                </a:cxn>
                <a:cxn ang="0">
                  <a:pos x="49" y="58"/>
                </a:cxn>
                <a:cxn ang="0">
                  <a:pos x="47" y="53"/>
                </a:cxn>
                <a:cxn ang="0">
                  <a:pos x="42" y="55"/>
                </a:cxn>
                <a:cxn ang="0">
                  <a:pos x="35" y="51"/>
                </a:cxn>
                <a:cxn ang="0">
                  <a:pos x="33" y="50"/>
                </a:cxn>
                <a:cxn ang="0">
                  <a:pos x="30" y="39"/>
                </a:cxn>
                <a:cxn ang="0">
                  <a:pos x="33" y="32"/>
                </a:cxn>
                <a:cxn ang="0">
                  <a:pos x="25" y="27"/>
                </a:cxn>
                <a:cxn ang="0">
                  <a:pos x="23" y="27"/>
                </a:cxn>
                <a:cxn ang="0">
                  <a:pos x="21" y="32"/>
                </a:cxn>
                <a:cxn ang="0">
                  <a:pos x="18" y="31"/>
                </a:cxn>
                <a:cxn ang="0">
                  <a:pos x="18" y="29"/>
                </a:cxn>
                <a:cxn ang="0">
                  <a:pos x="14" y="34"/>
                </a:cxn>
                <a:cxn ang="0">
                  <a:pos x="13" y="29"/>
                </a:cxn>
                <a:cxn ang="0">
                  <a:pos x="11" y="29"/>
                </a:cxn>
                <a:cxn ang="0">
                  <a:pos x="7" y="32"/>
                </a:cxn>
                <a:cxn ang="0">
                  <a:pos x="4" y="39"/>
                </a:cxn>
                <a:cxn ang="0">
                  <a:pos x="2" y="39"/>
                </a:cxn>
                <a:cxn ang="0">
                  <a:pos x="0" y="38"/>
                </a:cxn>
                <a:cxn ang="0">
                  <a:pos x="4" y="27"/>
                </a:cxn>
                <a:cxn ang="0">
                  <a:pos x="6" y="24"/>
                </a:cxn>
                <a:cxn ang="0">
                  <a:pos x="14" y="22"/>
                </a:cxn>
                <a:cxn ang="0">
                  <a:pos x="14" y="20"/>
                </a:cxn>
                <a:cxn ang="0">
                  <a:pos x="21" y="15"/>
                </a:cxn>
                <a:cxn ang="0">
                  <a:pos x="26" y="17"/>
                </a:cxn>
                <a:cxn ang="0">
                  <a:pos x="26" y="20"/>
                </a:cxn>
                <a:cxn ang="0">
                  <a:pos x="26" y="24"/>
                </a:cxn>
                <a:cxn ang="0">
                  <a:pos x="32" y="22"/>
                </a:cxn>
                <a:cxn ang="0">
                  <a:pos x="33" y="19"/>
                </a:cxn>
                <a:cxn ang="0">
                  <a:pos x="35" y="17"/>
                </a:cxn>
                <a:cxn ang="0">
                  <a:pos x="38" y="17"/>
                </a:cxn>
                <a:cxn ang="0">
                  <a:pos x="40" y="12"/>
                </a:cxn>
                <a:cxn ang="0">
                  <a:pos x="44" y="12"/>
                </a:cxn>
                <a:cxn ang="0">
                  <a:pos x="51" y="10"/>
                </a:cxn>
                <a:cxn ang="0">
                  <a:pos x="49" y="1"/>
                </a:cxn>
              </a:cxnLst>
              <a:rect l="0" t="0" r="r" b="b"/>
              <a:pathLst>
                <a:path w="66" h="58">
                  <a:moveTo>
                    <a:pt x="49" y="1"/>
                  </a:moveTo>
                  <a:lnTo>
                    <a:pt x="52" y="0"/>
                  </a:lnTo>
                  <a:lnTo>
                    <a:pt x="61" y="8"/>
                  </a:lnTo>
                  <a:lnTo>
                    <a:pt x="63" y="13"/>
                  </a:lnTo>
                  <a:lnTo>
                    <a:pt x="59" y="17"/>
                  </a:lnTo>
                  <a:lnTo>
                    <a:pt x="63" y="19"/>
                  </a:lnTo>
                  <a:lnTo>
                    <a:pt x="66" y="32"/>
                  </a:lnTo>
                  <a:lnTo>
                    <a:pt x="66" y="38"/>
                  </a:lnTo>
                  <a:lnTo>
                    <a:pt x="61" y="41"/>
                  </a:lnTo>
                  <a:lnTo>
                    <a:pt x="61" y="48"/>
                  </a:lnTo>
                  <a:lnTo>
                    <a:pt x="59" y="46"/>
                  </a:lnTo>
                  <a:lnTo>
                    <a:pt x="59" y="39"/>
                  </a:lnTo>
                  <a:lnTo>
                    <a:pt x="56" y="34"/>
                  </a:lnTo>
                  <a:lnTo>
                    <a:pt x="54" y="36"/>
                  </a:lnTo>
                  <a:lnTo>
                    <a:pt x="51" y="41"/>
                  </a:lnTo>
                  <a:lnTo>
                    <a:pt x="49" y="45"/>
                  </a:lnTo>
                  <a:lnTo>
                    <a:pt x="54" y="51"/>
                  </a:lnTo>
                  <a:lnTo>
                    <a:pt x="51" y="58"/>
                  </a:lnTo>
                  <a:lnTo>
                    <a:pt x="49" y="58"/>
                  </a:lnTo>
                  <a:lnTo>
                    <a:pt x="47" y="53"/>
                  </a:lnTo>
                  <a:lnTo>
                    <a:pt x="42" y="55"/>
                  </a:lnTo>
                  <a:lnTo>
                    <a:pt x="35" y="51"/>
                  </a:lnTo>
                  <a:lnTo>
                    <a:pt x="33" y="50"/>
                  </a:lnTo>
                  <a:lnTo>
                    <a:pt x="30" y="39"/>
                  </a:lnTo>
                  <a:lnTo>
                    <a:pt x="33" y="32"/>
                  </a:lnTo>
                  <a:lnTo>
                    <a:pt x="25" y="27"/>
                  </a:lnTo>
                  <a:lnTo>
                    <a:pt x="23" y="27"/>
                  </a:lnTo>
                  <a:lnTo>
                    <a:pt x="21" y="32"/>
                  </a:lnTo>
                  <a:lnTo>
                    <a:pt x="18" y="31"/>
                  </a:lnTo>
                  <a:lnTo>
                    <a:pt x="18" y="29"/>
                  </a:lnTo>
                  <a:lnTo>
                    <a:pt x="14" y="34"/>
                  </a:lnTo>
                  <a:lnTo>
                    <a:pt x="13" y="29"/>
                  </a:lnTo>
                  <a:lnTo>
                    <a:pt x="11" y="29"/>
                  </a:lnTo>
                  <a:lnTo>
                    <a:pt x="7" y="32"/>
                  </a:lnTo>
                  <a:lnTo>
                    <a:pt x="4" y="39"/>
                  </a:lnTo>
                  <a:lnTo>
                    <a:pt x="2" y="39"/>
                  </a:lnTo>
                  <a:lnTo>
                    <a:pt x="0" y="38"/>
                  </a:lnTo>
                  <a:lnTo>
                    <a:pt x="4" y="27"/>
                  </a:lnTo>
                  <a:lnTo>
                    <a:pt x="6" y="24"/>
                  </a:lnTo>
                  <a:lnTo>
                    <a:pt x="14" y="22"/>
                  </a:lnTo>
                  <a:lnTo>
                    <a:pt x="14" y="20"/>
                  </a:lnTo>
                  <a:lnTo>
                    <a:pt x="21" y="15"/>
                  </a:lnTo>
                  <a:lnTo>
                    <a:pt x="26" y="17"/>
                  </a:lnTo>
                  <a:lnTo>
                    <a:pt x="26" y="20"/>
                  </a:lnTo>
                  <a:lnTo>
                    <a:pt x="26" y="24"/>
                  </a:lnTo>
                  <a:lnTo>
                    <a:pt x="32" y="22"/>
                  </a:lnTo>
                  <a:lnTo>
                    <a:pt x="33" y="19"/>
                  </a:lnTo>
                  <a:lnTo>
                    <a:pt x="35" y="17"/>
                  </a:lnTo>
                  <a:lnTo>
                    <a:pt x="38" y="17"/>
                  </a:lnTo>
                  <a:lnTo>
                    <a:pt x="40" y="12"/>
                  </a:lnTo>
                  <a:lnTo>
                    <a:pt x="44" y="12"/>
                  </a:lnTo>
                  <a:lnTo>
                    <a:pt x="51" y="10"/>
                  </a:lnTo>
                  <a:lnTo>
                    <a:pt x="49"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6" name="Freeform 222"/>
            <p:cNvSpPr>
              <a:spLocks/>
            </p:cNvSpPr>
            <p:nvPr/>
          </p:nvSpPr>
          <p:spPr bwMode="auto">
            <a:xfrm>
              <a:off x="7232650" y="4554538"/>
              <a:ext cx="11113" cy="4763"/>
            </a:xfrm>
            <a:custGeom>
              <a:avLst/>
              <a:gdLst/>
              <a:ahLst/>
              <a:cxnLst>
                <a:cxn ang="0">
                  <a:pos x="0" y="2"/>
                </a:cxn>
                <a:cxn ang="0">
                  <a:pos x="3" y="0"/>
                </a:cxn>
                <a:cxn ang="0">
                  <a:pos x="7" y="2"/>
                </a:cxn>
                <a:cxn ang="0">
                  <a:pos x="1" y="3"/>
                </a:cxn>
                <a:cxn ang="0">
                  <a:pos x="0" y="2"/>
                </a:cxn>
              </a:cxnLst>
              <a:rect l="0" t="0" r="r" b="b"/>
              <a:pathLst>
                <a:path w="7" h="3">
                  <a:moveTo>
                    <a:pt x="0" y="2"/>
                  </a:moveTo>
                  <a:lnTo>
                    <a:pt x="3" y="0"/>
                  </a:lnTo>
                  <a:lnTo>
                    <a:pt x="7" y="2"/>
                  </a:lnTo>
                  <a:lnTo>
                    <a:pt x="1" y="3"/>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7" name="Freeform 223"/>
            <p:cNvSpPr>
              <a:spLocks/>
            </p:cNvSpPr>
            <p:nvPr/>
          </p:nvSpPr>
          <p:spPr bwMode="auto">
            <a:xfrm>
              <a:off x="7213600" y="4570413"/>
              <a:ext cx="11113" cy="3175"/>
            </a:xfrm>
            <a:custGeom>
              <a:avLst/>
              <a:gdLst/>
              <a:ahLst/>
              <a:cxnLst>
                <a:cxn ang="0">
                  <a:pos x="0" y="2"/>
                </a:cxn>
                <a:cxn ang="0">
                  <a:pos x="1" y="0"/>
                </a:cxn>
                <a:cxn ang="0">
                  <a:pos x="7" y="0"/>
                </a:cxn>
                <a:cxn ang="0">
                  <a:pos x="5" y="2"/>
                </a:cxn>
                <a:cxn ang="0">
                  <a:pos x="0" y="2"/>
                </a:cxn>
              </a:cxnLst>
              <a:rect l="0" t="0" r="r" b="b"/>
              <a:pathLst>
                <a:path w="7" h="2">
                  <a:moveTo>
                    <a:pt x="0" y="2"/>
                  </a:moveTo>
                  <a:lnTo>
                    <a:pt x="1" y="0"/>
                  </a:lnTo>
                  <a:lnTo>
                    <a:pt x="7" y="0"/>
                  </a:lnTo>
                  <a:lnTo>
                    <a:pt x="5" y="2"/>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8" name="Freeform 224"/>
            <p:cNvSpPr>
              <a:spLocks/>
            </p:cNvSpPr>
            <p:nvPr/>
          </p:nvSpPr>
          <p:spPr bwMode="auto">
            <a:xfrm>
              <a:off x="7188200" y="4587876"/>
              <a:ext cx="7938" cy="4763"/>
            </a:xfrm>
            <a:custGeom>
              <a:avLst/>
              <a:gdLst/>
              <a:ahLst/>
              <a:cxnLst>
                <a:cxn ang="0">
                  <a:pos x="0" y="3"/>
                </a:cxn>
                <a:cxn ang="0">
                  <a:pos x="2" y="1"/>
                </a:cxn>
                <a:cxn ang="0">
                  <a:pos x="5" y="0"/>
                </a:cxn>
                <a:cxn ang="0">
                  <a:pos x="5" y="1"/>
                </a:cxn>
                <a:cxn ang="0">
                  <a:pos x="0" y="3"/>
                </a:cxn>
              </a:cxnLst>
              <a:rect l="0" t="0" r="r" b="b"/>
              <a:pathLst>
                <a:path w="5" h="3">
                  <a:moveTo>
                    <a:pt x="0" y="3"/>
                  </a:moveTo>
                  <a:lnTo>
                    <a:pt x="2" y="1"/>
                  </a:lnTo>
                  <a:lnTo>
                    <a:pt x="5" y="0"/>
                  </a:lnTo>
                  <a:lnTo>
                    <a:pt x="5" y="1"/>
                  </a:lnTo>
                  <a:lnTo>
                    <a:pt x="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9" name="Freeform 225"/>
            <p:cNvSpPr>
              <a:spLocks/>
            </p:cNvSpPr>
            <p:nvPr/>
          </p:nvSpPr>
          <p:spPr bwMode="auto">
            <a:xfrm>
              <a:off x="7767638" y="4367213"/>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0" name="Freeform 226"/>
            <p:cNvSpPr>
              <a:spLocks/>
            </p:cNvSpPr>
            <p:nvPr/>
          </p:nvSpPr>
          <p:spPr bwMode="auto">
            <a:xfrm>
              <a:off x="7745413" y="4400551"/>
              <a:ext cx="4763" cy="4763"/>
            </a:xfrm>
            <a:custGeom>
              <a:avLst/>
              <a:gdLst/>
              <a:ahLst/>
              <a:cxnLst>
                <a:cxn ang="0">
                  <a:pos x="3" y="0"/>
                </a:cxn>
                <a:cxn ang="0">
                  <a:pos x="0" y="3"/>
                </a:cxn>
                <a:cxn ang="0">
                  <a:pos x="0" y="2"/>
                </a:cxn>
                <a:cxn ang="0">
                  <a:pos x="3" y="0"/>
                </a:cxn>
              </a:cxnLst>
              <a:rect l="0" t="0" r="r" b="b"/>
              <a:pathLst>
                <a:path w="3" h="3">
                  <a:moveTo>
                    <a:pt x="3" y="0"/>
                  </a:moveTo>
                  <a:lnTo>
                    <a:pt x="0" y="3"/>
                  </a:lnTo>
                  <a:lnTo>
                    <a:pt x="0" y="2"/>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1" name="Freeform 227"/>
            <p:cNvSpPr>
              <a:spLocks/>
            </p:cNvSpPr>
            <p:nvPr/>
          </p:nvSpPr>
          <p:spPr bwMode="auto">
            <a:xfrm>
              <a:off x="7516813" y="4532313"/>
              <a:ext cx="3175" cy="7938"/>
            </a:xfrm>
            <a:custGeom>
              <a:avLst/>
              <a:gdLst/>
              <a:ahLst/>
              <a:cxnLst>
                <a:cxn ang="0">
                  <a:pos x="2" y="0"/>
                </a:cxn>
                <a:cxn ang="0">
                  <a:pos x="0" y="5"/>
                </a:cxn>
                <a:cxn ang="0">
                  <a:pos x="0" y="2"/>
                </a:cxn>
                <a:cxn ang="0">
                  <a:pos x="2" y="0"/>
                </a:cxn>
              </a:cxnLst>
              <a:rect l="0" t="0" r="r" b="b"/>
              <a:pathLst>
                <a:path w="2" h="5">
                  <a:moveTo>
                    <a:pt x="2" y="0"/>
                  </a:moveTo>
                  <a:lnTo>
                    <a:pt x="0" y="5"/>
                  </a:lnTo>
                  <a:lnTo>
                    <a:pt x="0"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2" name="Freeform 228"/>
            <p:cNvSpPr>
              <a:spLocks/>
            </p:cNvSpPr>
            <p:nvPr/>
          </p:nvSpPr>
          <p:spPr bwMode="auto">
            <a:xfrm>
              <a:off x="7599363" y="4491038"/>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3" name="Freeform 229"/>
            <p:cNvSpPr>
              <a:spLocks/>
            </p:cNvSpPr>
            <p:nvPr/>
          </p:nvSpPr>
          <p:spPr bwMode="auto">
            <a:xfrm>
              <a:off x="8047038" y="4548188"/>
              <a:ext cx="3175" cy="3175"/>
            </a:xfrm>
            <a:custGeom>
              <a:avLst/>
              <a:gdLst/>
              <a:ahLst/>
              <a:cxnLst>
                <a:cxn ang="0">
                  <a:pos x="0" y="0"/>
                </a:cxn>
                <a:cxn ang="0">
                  <a:pos x="2" y="2"/>
                </a:cxn>
                <a:cxn ang="0">
                  <a:pos x="0" y="2"/>
                </a:cxn>
                <a:cxn ang="0">
                  <a:pos x="0" y="0"/>
                </a:cxn>
              </a:cxnLst>
              <a:rect l="0" t="0" r="r" b="b"/>
              <a:pathLst>
                <a:path w="2" h="2">
                  <a:moveTo>
                    <a:pt x="0" y="0"/>
                  </a:moveTo>
                  <a:lnTo>
                    <a:pt x="2" y="2"/>
                  </a:ln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4" name="Freeform 230"/>
            <p:cNvSpPr>
              <a:spLocks/>
            </p:cNvSpPr>
            <p:nvPr/>
          </p:nvSpPr>
          <p:spPr bwMode="auto">
            <a:xfrm>
              <a:off x="8153400" y="4584701"/>
              <a:ext cx="3175" cy="3175"/>
            </a:xfrm>
            <a:custGeom>
              <a:avLst/>
              <a:gdLst/>
              <a:ahLst/>
              <a:cxnLst>
                <a:cxn ang="0">
                  <a:pos x="2" y="0"/>
                </a:cxn>
                <a:cxn ang="0">
                  <a:pos x="0" y="2"/>
                </a:cxn>
                <a:cxn ang="0">
                  <a:pos x="2" y="0"/>
                </a:cxn>
              </a:cxnLst>
              <a:rect l="0" t="0" r="r" b="b"/>
              <a:pathLst>
                <a:path w="2" h="2">
                  <a:moveTo>
                    <a:pt x="2" y="0"/>
                  </a:moveTo>
                  <a:lnTo>
                    <a:pt x="0"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5" name="Freeform 231"/>
            <p:cNvSpPr>
              <a:spLocks/>
            </p:cNvSpPr>
            <p:nvPr/>
          </p:nvSpPr>
          <p:spPr bwMode="auto">
            <a:xfrm>
              <a:off x="7789863" y="4748213"/>
              <a:ext cx="9525" cy="6350"/>
            </a:xfrm>
            <a:custGeom>
              <a:avLst/>
              <a:gdLst/>
              <a:ahLst/>
              <a:cxnLst>
                <a:cxn ang="0">
                  <a:pos x="0" y="0"/>
                </a:cxn>
                <a:cxn ang="0">
                  <a:pos x="6" y="0"/>
                </a:cxn>
                <a:cxn ang="0">
                  <a:pos x="5" y="2"/>
                </a:cxn>
                <a:cxn ang="0">
                  <a:pos x="3" y="2"/>
                </a:cxn>
                <a:cxn ang="0">
                  <a:pos x="0" y="4"/>
                </a:cxn>
                <a:cxn ang="0">
                  <a:pos x="0" y="0"/>
                </a:cxn>
              </a:cxnLst>
              <a:rect l="0" t="0" r="r" b="b"/>
              <a:pathLst>
                <a:path w="6" h="4">
                  <a:moveTo>
                    <a:pt x="0" y="0"/>
                  </a:moveTo>
                  <a:lnTo>
                    <a:pt x="6" y="0"/>
                  </a:lnTo>
                  <a:lnTo>
                    <a:pt x="5" y="2"/>
                  </a:lnTo>
                  <a:lnTo>
                    <a:pt x="3" y="2"/>
                  </a:lnTo>
                  <a:lnTo>
                    <a:pt x="0"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6" name="Freeform 232"/>
            <p:cNvSpPr>
              <a:spLocks/>
            </p:cNvSpPr>
            <p:nvPr/>
          </p:nvSpPr>
          <p:spPr bwMode="auto">
            <a:xfrm>
              <a:off x="7854950" y="4732338"/>
              <a:ext cx="3175" cy="6350"/>
            </a:xfrm>
            <a:custGeom>
              <a:avLst/>
              <a:gdLst/>
              <a:ahLst/>
              <a:cxnLst>
                <a:cxn ang="0">
                  <a:pos x="0" y="0"/>
                </a:cxn>
                <a:cxn ang="0">
                  <a:pos x="2" y="4"/>
                </a:cxn>
                <a:cxn ang="0">
                  <a:pos x="2" y="4"/>
                </a:cxn>
                <a:cxn ang="0">
                  <a:pos x="0" y="0"/>
                </a:cxn>
              </a:cxnLst>
              <a:rect l="0" t="0" r="r" b="b"/>
              <a:pathLst>
                <a:path w="2" h="4">
                  <a:moveTo>
                    <a:pt x="0" y="0"/>
                  </a:moveTo>
                  <a:lnTo>
                    <a:pt x="2" y="4"/>
                  </a:lnTo>
                  <a:lnTo>
                    <a:pt x="2"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7" name="Freeform 233"/>
            <p:cNvSpPr>
              <a:spLocks/>
            </p:cNvSpPr>
            <p:nvPr/>
          </p:nvSpPr>
          <p:spPr bwMode="auto">
            <a:xfrm>
              <a:off x="7866063" y="4757738"/>
              <a:ext cx="7938" cy="4763"/>
            </a:xfrm>
            <a:custGeom>
              <a:avLst/>
              <a:gdLst/>
              <a:ahLst/>
              <a:cxnLst>
                <a:cxn ang="0">
                  <a:pos x="0" y="1"/>
                </a:cxn>
                <a:cxn ang="0">
                  <a:pos x="5" y="0"/>
                </a:cxn>
                <a:cxn ang="0">
                  <a:pos x="5" y="3"/>
                </a:cxn>
                <a:cxn ang="0">
                  <a:pos x="2" y="3"/>
                </a:cxn>
                <a:cxn ang="0">
                  <a:pos x="0" y="1"/>
                </a:cxn>
              </a:cxnLst>
              <a:rect l="0" t="0" r="r" b="b"/>
              <a:pathLst>
                <a:path w="5" h="3">
                  <a:moveTo>
                    <a:pt x="0" y="1"/>
                  </a:moveTo>
                  <a:lnTo>
                    <a:pt x="5" y="0"/>
                  </a:lnTo>
                  <a:lnTo>
                    <a:pt x="5" y="3"/>
                  </a:lnTo>
                  <a:lnTo>
                    <a:pt x="2" y="3"/>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8" name="Freeform 234"/>
            <p:cNvSpPr>
              <a:spLocks/>
            </p:cNvSpPr>
            <p:nvPr/>
          </p:nvSpPr>
          <p:spPr bwMode="auto">
            <a:xfrm>
              <a:off x="7881938" y="4762501"/>
              <a:ext cx="55563" cy="46038"/>
            </a:xfrm>
            <a:custGeom>
              <a:avLst/>
              <a:gdLst/>
              <a:ahLst/>
              <a:cxnLst>
                <a:cxn ang="0">
                  <a:pos x="0" y="0"/>
                </a:cxn>
                <a:cxn ang="0">
                  <a:pos x="14" y="9"/>
                </a:cxn>
                <a:cxn ang="0">
                  <a:pos x="18" y="9"/>
                </a:cxn>
                <a:cxn ang="0">
                  <a:pos x="28" y="17"/>
                </a:cxn>
                <a:cxn ang="0">
                  <a:pos x="31" y="19"/>
                </a:cxn>
                <a:cxn ang="0">
                  <a:pos x="35" y="24"/>
                </a:cxn>
                <a:cxn ang="0">
                  <a:pos x="31" y="29"/>
                </a:cxn>
                <a:cxn ang="0">
                  <a:pos x="30" y="29"/>
                </a:cxn>
                <a:cxn ang="0">
                  <a:pos x="26" y="17"/>
                </a:cxn>
                <a:cxn ang="0">
                  <a:pos x="23" y="14"/>
                </a:cxn>
                <a:cxn ang="0">
                  <a:pos x="0" y="2"/>
                </a:cxn>
                <a:cxn ang="0">
                  <a:pos x="0" y="0"/>
                </a:cxn>
              </a:cxnLst>
              <a:rect l="0" t="0" r="r" b="b"/>
              <a:pathLst>
                <a:path w="35" h="29">
                  <a:moveTo>
                    <a:pt x="0" y="0"/>
                  </a:moveTo>
                  <a:lnTo>
                    <a:pt x="14" y="9"/>
                  </a:lnTo>
                  <a:lnTo>
                    <a:pt x="18" y="9"/>
                  </a:lnTo>
                  <a:lnTo>
                    <a:pt x="28" y="17"/>
                  </a:lnTo>
                  <a:lnTo>
                    <a:pt x="31" y="19"/>
                  </a:lnTo>
                  <a:lnTo>
                    <a:pt x="35" y="24"/>
                  </a:lnTo>
                  <a:lnTo>
                    <a:pt x="31" y="29"/>
                  </a:lnTo>
                  <a:lnTo>
                    <a:pt x="30" y="29"/>
                  </a:lnTo>
                  <a:lnTo>
                    <a:pt x="26" y="17"/>
                  </a:lnTo>
                  <a:lnTo>
                    <a:pt x="23" y="14"/>
                  </a:ln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9" name="Freeform 235"/>
            <p:cNvSpPr>
              <a:spLocks/>
            </p:cNvSpPr>
            <p:nvPr/>
          </p:nvSpPr>
          <p:spPr bwMode="auto">
            <a:xfrm>
              <a:off x="7799388" y="4819651"/>
              <a:ext cx="3175" cy="6350"/>
            </a:xfrm>
            <a:custGeom>
              <a:avLst/>
              <a:gdLst/>
              <a:ahLst/>
              <a:cxnLst>
                <a:cxn ang="0">
                  <a:pos x="0" y="0"/>
                </a:cxn>
                <a:cxn ang="0">
                  <a:pos x="2" y="2"/>
                </a:cxn>
                <a:cxn ang="0">
                  <a:pos x="2" y="4"/>
                </a:cxn>
                <a:cxn ang="0">
                  <a:pos x="0" y="0"/>
                </a:cxn>
              </a:cxnLst>
              <a:rect l="0" t="0" r="r" b="b"/>
              <a:pathLst>
                <a:path w="2" h="4">
                  <a:moveTo>
                    <a:pt x="0" y="0"/>
                  </a:moveTo>
                  <a:lnTo>
                    <a:pt x="2" y="2"/>
                  </a:lnTo>
                  <a:lnTo>
                    <a:pt x="2"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0" name="Freeform 236"/>
            <p:cNvSpPr>
              <a:spLocks/>
            </p:cNvSpPr>
            <p:nvPr/>
          </p:nvSpPr>
          <p:spPr bwMode="auto">
            <a:xfrm>
              <a:off x="7816850" y="4829176"/>
              <a:ext cx="4763" cy="4763"/>
            </a:xfrm>
            <a:custGeom>
              <a:avLst/>
              <a:gdLst/>
              <a:ahLst/>
              <a:cxnLst>
                <a:cxn ang="0">
                  <a:pos x="0" y="0"/>
                </a:cxn>
                <a:cxn ang="0">
                  <a:pos x="3" y="0"/>
                </a:cxn>
                <a:cxn ang="0">
                  <a:pos x="3" y="3"/>
                </a:cxn>
                <a:cxn ang="0">
                  <a:pos x="2" y="3"/>
                </a:cxn>
                <a:cxn ang="0">
                  <a:pos x="0" y="0"/>
                </a:cxn>
              </a:cxnLst>
              <a:rect l="0" t="0" r="r" b="b"/>
              <a:pathLst>
                <a:path w="3" h="3">
                  <a:moveTo>
                    <a:pt x="0" y="0"/>
                  </a:moveTo>
                  <a:lnTo>
                    <a:pt x="3" y="0"/>
                  </a:lnTo>
                  <a:lnTo>
                    <a:pt x="3" y="3"/>
                  </a:lnTo>
                  <a:lnTo>
                    <a:pt x="2"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1" name="Freeform 237"/>
            <p:cNvSpPr>
              <a:spLocks/>
            </p:cNvSpPr>
            <p:nvPr/>
          </p:nvSpPr>
          <p:spPr bwMode="auto">
            <a:xfrm>
              <a:off x="7827963" y="4799013"/>
              <a:ext cx="90488" cy="46038"/>
            </a:xfrm>
            <a:custGeom>
              <a:avLst/>
              <a:gdLst/>
              <a:ahLst/>
              <a:cxnLst>
                <a:cxn ang="0">
                  <a:pos x="0" y="17"/>
                </a:cxn>
                <a:cxn ang="0">
                  <a:pos x="2" y="17"/>
                </a:cxn>
                <a:cxn ang="0">
                  <a:pos x="12" y="19"/>
                </a:cxn>
                <a:cxn ang="0">
                  <a:pos x="21" y="17"/>
                </a:cxn>
                <a:cxn ang="0">
                  <a:pos x="22" y="17"/>
                </a:cxn>
                <a:cxn ang="0">
                  <a:pos x="26" y="12"/>
                </a:cxn>
                <a:cxn ang="0">
                  <a:pos x="24" y="17"/>
                </a:cxn>
                <a:cxn ang="0">
                  <a:pos x="34" y="17"/>
                </a:cxn>
                <a:cxn ang="0">
                  <a:pos x="41" y="12"/>
                </a:cxn>
                <a:cxn ang="0">
                  <a:pos x="46" y="8"/>
                </a:cxn>
                <a:cxn ang="0">
                  <a:pos x="46" y="0"/>
                </a:cxn>
                <a:cxn ang="0">
                  <a:pos x="53" y="0"/>
                </a:cxn>
                <a:cxn ang="0">
                  <a:pos x="57" y="3"/>
                </a:cxn>
                <a:cxn ang="0">
                  <a:pos x="57" y="8"/>
                </a:cxn>
                <a:cxn ang="0">
                  <a:pos x="53" y="10"/>
                </a:cxn>
                <a:cxn ang="0">
                  <a:pos x="53" y="15"/>
                </a:cxn>
                <a:cxn ang="0">
                  <a:pos x="52" y="19"/>
                </a:cxn>
                <a:cxn ang="0">
                  <a:pos x="46" y="19"/>
                </a:cxn>
                <a:cxn ang="0">
                  <a:pos x="43" y="24"/>
                </a:cxn>
                <a:cxn ang="0">
                  <a:pos x="34" y="27"/>
                </a:cxn>
                <a:cxn ang="0">
                  <a:pos x="19" y="29"/>
                </a:cxn>
                <a:cxn ang="0">
                  <a:pos x="17" y="26"/>
                </a:cxn>
                <a:cxn ang="0">
                  <a:pos x="12" y="27"/>
                </a:cxn>
                <a:cxn ang="0">
                  <a:pos x="3" y="22"/>
                </a:cxn>
                <a:cxn ang="0">
                  <a:pos x="0" y="17"/>
                </a:cxn>
              </a:cxnLst>
              <a:rect l="0" t="0" r="r" b="b"/>
              <a:pathLst>
                <a:path w="57" h="29">
                  <a:moveTo>
                    <a:pt x="0" y="17"/>
                  </a:moveTo>
                  <a:lnTo>
                    <a:pt x="2" y="17"/>
                  </a:lnTo>
                  <a:lnTo>
                    <a:pt x="12" y="19"/>
                  </a:lnTo>
                  <a:lnTo>
                    <a:pt x="21" y="17"/>
                  </a:lnTo>
                  <a:lnTo>
                    <a:pt x="22" y="17"/>
                  </a:lnTo>
                  <a:lnTo>
                    <a:pt x="26" y="12"/>
                  </a:lnTo>
                  <a:lnTo>
                    <a:pt x="24" y="17"/>
                  </a:lnTo>
                  <a:lnTo>
                    <a:pt x="34" y="17"/>
                  </a:lnTo>
                  <a:lnTo>
                    <a:pt x="41" y="12"/>
                  </a:lnTo>
                  <a:lnTo>
                    <a:pt x="46" y="8"/>
                  </a:lnTo>
                  <a:lnTo>
                    <a:pt x="46" y="0"/>
                  </a:lnTo>
                  <a:lnTo>
                    <a:pt x="53" y="0"/>
                  </a:lnTo>
                  <a:lnTo>
                    <a:pt x="57" y="3"/>
                  </a:lnTo>
                  <a:lnTo>
                    <a:pt x="57" y="8"/>
                  </a:lnTo>
                  <a:lnTo>
                    <a:pt x="53" y="10"/>
                  </a:lnTo>
                  <a:lnTo>
                    <a:pt x="53" y="15"/>
                  </a:lnTo>
                  <a:lnTo>
                    <a:pt x="52" y="19"/>
                  </a:lnTo>
                  <a:lnTo>
                    <a:pt x="46" y="19"/>
                  </a:lnTo>
                  <a:lnTo>
                    <a:pt x="43" y="24"/>
                  </a:lnTo>
                  <a:lnTo>
                    <a:pt x="34" y="27"/>
                  </a:lnTo>
                  <a:lnTo>
                    <a:pt x="19" y="29"/>
                  </a:lnTo>
                  <a:lnTo>
                    <a:pt x="17" y="26"/>
                  </a:lnTo>
                  <a:lnTo>
                    <a:pt x="12" y="27"/>
                  </a:lnTo>
                  <a:lnTo>
                    <a:pt x="3" y="22"/>
                  </a:lnTo>
                  <a:lnTo>
                    <a:pt x="0" y="1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2" name="Freeform 238"/>
            <p:cNvSpPr>
              <a:spLocks/>
            </p:cNvSpPr>
            <p:nvPr/>
          </p:nvSpPr>
          <p:spPr bwMode="auto">
            <a:xfrm>
              <a:off x="7967663" y="4814888"/>
              <a:ext cx="3175" cy="7938"/>
            </a:xfrm>
            <a:custGeom>
              <a:avLst/>
              <a:gdLst/>
              <a:ahLst/>
              <a:cxnLst>
                <a:cxn ang="0">
                  <a:pos x="0" y="0"/>
                </a:cxn>
                <a:cxn ang="0">
                  <a:pos x="2" y="5"/>
                </a:cxn>
                <a:cxn ang="0">
                  <a:pos x="0" y="0"/>
                </a:cxn>
              </a:cxnLst>
              <a:rect l="0" t="0" r="r" b="b"/>
              <a:pathLst>
                <a:path w="2" h="5">
                  <a:moveTo>
                    <a:pt x="0" y="0"/>
                  </a:moveTo>
                  <a:lnTo>
                    <a:pt x="2"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3" name="Freeform 239"/>
            <p:cNvSpPr>
              <a:spLocks/>
            </p:cNvSpPr>
            <p:nvPr/>
          </p:nvSpPr>
          <p:spPr bwMode="auto">
            <a:xfrm>
              <a:off x="7970838" y="4826001"/>
              <a:ext cx="26988" cy="30163"/>
            </a:xfrm>
            <a:custGeom>
              <a:avLst/>
              <a:gdLst/>
              <a:ahLst/>
              <a:cxnLst>
                <a:cxn ang="0">
                  <a:pos x="0" y="0"/>
                </a:cxn>
                <a:cxn ang="0">
                  <a:pos x="3" y="0"/>
                </a:cxn>
                <a:cxn ang="0">
                  <a:pos x="17" y="14"/>
                </a:cxn>
                <a:cxn ang="0">
                  <a:pos x="17" y="17"/>
                </a:cxn>
                <a:cxn ang="0">
                  <a:pos x="13" y="19"/>
                </a:cxn>
                <a:cxn ang="0">
                  <a:pos x="8" y="17"/>
                </a:cxn>
                <a:cxn ang="0">
                  <a:pos x="7" y="10"/>
                </a:cxn>
                <a:cxn ang="0">
                  <a:pos x="0" y="3"/>
                </a:cxn>
                <a:cxn ang="0">
                  <a:pos x="0" y="0"/>
                </a:cxn>
              </a:cxnLst>
              <a:rect l="0" t="0" r="r" b="b"/>
              <a:pathLst>
                <a:path w="17" h="19">
                  <a:moveTo>
                    <a:pt x="0" y="0"/>
                  </a:moveTo>
                  <a:lnTo>
                    <a:pt x="3" y="0"/>
                  </a:lnTo>
                  <a:lnTo>
                    <a:pt x="17" y="14"/>
                  </a:lnTo>
                  <a:lnTo>
                    <a:pt x="17" y="17"/>
                  </a:lnTo>
                  <a:lnTo>
                    <a:pt x="13" y="19"/>
                  </a:lnTo>
                  <a:lnTo>
                    <a:pt x="8" y="17"/>
                  </a:lnTo>
                  <a:lnTo>
                    <a:pt x="7" y="10"/>
                  </a:lnTo>
                  <a:lnTo>
                    <a:pt x="0"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4" name="Freeform 240"/>
            <p:cNvSpPr>
              <a:spLocks/>
            </p:cNvSpPr>
            <p:nvPr/>
          </p:nvSpPr>
          <p:spPr bwMode="auto">
            <a:xfrm>
              <a:off x="8008938" y="4849813"/>
              <a:ext cx="23813" cy="17463"/>
            </a:xfrm>
            <a:custGeom>
              <a:avLst/>
              <a:gdLst/>
              <a:ahLst/>
              <a:cxnLst>
                <a:cxn ang="0">
                  <a:pos x="0" y="0"/>
                </a:cxn>
                <a:cxn ang="0">
                  <a:pos x="7" y="4"/>
                </a:cxn>
                <a:cxn ang="0">
                  <a:pos x="15" y="11"/>
                </a:cxn>
                <a:cxn ang="0">
                  <a:pos x="7" y="9"/>
                </a:cxn>
                <a:cxn ang="0">
                  <a:pos x="0" y="0"/>
                </a:cxn>
              </a:cxnLst>
              <a:rect l="0" t="0" r="r" b="b"/>
              <a:pathLst>
                <a:path w="15" h="11">
                  <a:moveTo>
                    <a:pt x="0" y="0"/>
                  </a:moveTo>
                  <a:lnTo>
                    <a:pt x="7" y="4"/>
                  </a:lnTo>
                  <a:lnTo>
                    <a:pt x="15" y="11"/>
                  </a:lnTo>
                  <a:lnTo>
                    <a:pt x="7" y="9"/>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5" name="Freeform 241"/>
            <p:cNvSpPr>
              <a:spLocks/>
            </p:cNvSpPr>
            <p:nvPr/>
          </p:nvSpPr>
          <p:spPr bwMode="auto">
            <a:xfrm>
              <a:off x="8012113" y="4870451"/>
              <a:ext cx="4763" cy="9525"/>
            </a:xfrm>
            <a:custGeom>
              <a:avLst/>
              <a:gdLst/>
              <a:ahLst/>
              <a:cxnLst>
                <a:cxn ang="0">
                  <a:pos x="0" y="0"/>
                </a:cxn>
                <a:cxn ang="0">
                  <a:pos x="3" y="3"/>
                </a:cxn>
                <a:cxn ang="0">
                  <a:pos x="1" y="6"/>
                </a:cxn>
                <a:cxn ang="0">
                  <a:pos x="0" y="0"/>
                </a:cxn>
              </a:cxnLst>
              <a:rect l="0" t="0" r="r" b="b"/>
              <a:pathLst>
                <a:path w="3" h="6">
                  <a:moveTo>
                    <a:pt x="0" y="0"/>
                  </a:moveTo>
                  <a:lnTo>
                    <a:pt x="3" y="3"/>
                  </a:lnTo>
                  <a:lnTo>
                    <a:pt x="1" y="6"/>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6" name="Freeform 242"/>
            <p:cNvSpPr>
              <a:spLocks/>
            </p:cNvSpPr>
            <p:nvPr/>
          </p:nvSpPr>
          <p:spPr bwMode="auto">
            <a:xfrm>
              <a:off x="8020050" y="4878388"/>
              <a:ext cx="4763" cy="4763"/>
            </a:xfrm>
            <a:custGeom>
              <a:avLst/>
              <a:gdLst/>
              <a:ahLst/>
              <a:cxnLst>
                <a:cxn ang="0">
                  <a:pos x="1" y="0"/>
                </a:cxn>
                <a:cxn ang="0">
                  <a:pos x="3" y="3"/>
                </a:cxn>
                <a:cxn ang="0">
                  <a:pos x="1" y="3"/>
                </a:cxn>
                <a:cxn ang="0">
                  <a:pos x="0" y="0"/>
                </a:cxn>
                <a:cxn ang="0">
                  <a:pos x="1" y="0"/>
                </a:cxn>
              </a:cxnLst>
              <a:rect l="0" t="0" r="r" b="b"/>
              <a:pathLst>
                <a:path w="3" h="3">
                  <a:moveTo>
                    <a:pt x="1" y="0"/>
                  </a:moveTo>
                  <a:lnTo>
                    <a:pt x="3" y="3"/>
                  </a:lnTo>
                  <a:lnTo>
                    <a:pt x="1" y="3"/>
                  </a:lnTo>
                  <a:lnTo>
                    <a:pt x="0" y="0"/>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7" name="Freeform 243"/>
            <p:cNvSpPr>
              <a:spLocks/>
            </p:cNvSpPr>
            <p:nvPr/>
          </p:nvSpPr>
          <p:spPr bwMode="auto">
            <a:xfrm>
              <a:off x="8027988" y="4879976"/>
              <a:ext cx="11113" cy="14288"/>
            </a:xfrm>
            <a:custGeom>
              <a:avLst/>
              <a:gdLst/>
              <a:ahLst/>
              <a:cxnLst>
                <a:cxn ang="0">
                  <a:pos x="0" y="4"/>
                </a:cxn>
                <a:cxn ang="0">
                  <a:pos x="0" y="2"/>
                </a:cxn>
                <a:cxn ang="0">
                  <a:pos x="3" y="0"/>
                </a:cxn>
                <a:cxn ang="0">
                  <a:pos x="7" y="6"/>
                </a:cxn>
                <a:cxn ang="0">
                  <a:pos x="7" y="9"/>
                </a:cxn>
                <a:cxn ang="0">
                  <a:pos x="0" y="4"/>
                </a:cxn>
              </a:cxnLst>
              <a:rect l="0" t="0" r="r" b="b"/>
              <a:pathLst>
                <a:path w="7" h="9">
                  <a:moveTo>
                    <a:pt x="0" y="4"/>
                  </a:moveTo>
                  <a:lnTo>
                    <a:pt x="0" y="2"/>
                  </a:lnTo>
                  <a:lnTo>
                    <a:pt x="3" y="0"/>
                  </a:lnTo>
                  <a:lnTo>
                    <a:pt x="7" y="6"/>
                  </a:lnTo>
                  <a:lnTo>
                    <a:pt x="7" y="9"/>
                  </a:lnTo>
                  <a:lnTo>
                    <a:pt x="0"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8" name="Freeform 244"/>
            <p:cNvSpPr>
              <a:spLocks/>
            </p:cNvSpPr>
            <p:nvPr/>
          </p:nvSpPr>
          <p:spPr bwMode="auto">
            <a:xfrm>
              <a:off x="8027988" y="4891088"/>
              <a:ext cx="1588" cy="6350"/>
            </a:xfrm>
            <a:custGeom>
              <a:avLst/>
              <a:gdLst/>
              <a:ahLst/>
              <a:cxnLst>
                <a:cxn ang="0">
                  <a:pos x="0" y="2"/>
                </a:cxn>
                <a:cxn ang="0">
                  <a:pos x="0" y="0"/>
                </a:cxn>
                <a:cxn ang="0">
                  <a:pos x="0" y="4"/>
                </a:cxn>
                <a:cxn ang="0">
                  <a:pos x="0" y="2"/>
                </a:cxn>
              </a:cxnLst>
              <a:rect l="0" t="0" r="r" b="b"/>
              <a:pathLst>
                <a:path h="4">
                  <a:moveTo>
                    <a:pt x="0" y="2"/>
                  </a:moveTo>
                  <a:lnTo>
                    <a:pt x="0" y="0"/>
                  </a:lnTo>
                  <a:lnTo>
                    <a:pt x="0" y="4"/>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9" name="Freeform 245"/>
            <p:cNvSpPr>
              <a:spLocks/>
            </p:cNvSpPr>
            <p:nvPr/>
          </p:nvSpPr>
          <p:spPr bwMode="auto">
            <a:xfrm>
              <a:off x="8042275" y="4894263"/>
              <a:ext cx="1588" cy="3175"/>
            </a:xfrm>
            <a:custGeom>
              <a:avLst/>
              <a:gdLst/>
              <a:ahLst/>
              <a:cxnLst>
                <a:cxn ang="0">
                  <a:pos x="0" y="2"/>
                </a:cxn>
                <a:cxn ang="0">
                  <a:pos x="1" y="0"/>
                </a:cxn>
                <a:cxn ang="0">
                  <a:pos x="1" y="2"/>
                </a:cxn>
                <a:cxn ang="0">
                  <a:pos x="0" y="2"/>
                </a:cxn>
              </a:cxnLst>
              <a:rect l="0" t="0" r="r" b="b"/>
              <a:pathLst>
                <a:path w="1" h="2">
                  <a:moveTo>
                    <a:pt x="0" y="2"/>
                  </a:moveTo>
                  <a:lnTo>
                    <a:pt x="1" y="0"/>
                  </a:lnTo>
                  <a:lnTo>
                    <a:pt x="1" y="2"/>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0" name="Freeform 246"/>
            <p:cNvSpPr>
              <a:spLocks/>
            </p:cNvSpPr>
            <p:nvPr/>
          </p:nvSpPr>
          <p:spPr bwMode="auto">
            <a:xfrm>
              <a:off x="8054975" y="4872038"/>
              <a:ext cx="30163" cy="19050"/>
            </a:xfrm>
            <a:custGeom>
              <a:avLst/>
              <a:gdLst/>
              <a:ahLst/>
              <a:cxnLst>
                <a:cxn ang="0">
                  <a:pos x="0" y="0"/>
                </a:cxn>
                <a:cxn ang="0">
                  <a:pos x="18" y="9"/>
                </a:cxn>
                <a:cxn ang="0">
                  <a:pos x="19" y="12"/>
                </a:cxn>
                <a:cxn ang="0">
                  <a:pos x="4" y="5"/>
                </a:cxn>
                <a:cxn ang="0">
                  <a:pos x="0" y="0"/>
                </a:cxn>
              </a:cxnLst>
              <a:rect l="0" t="0" r="r" b="b"/>
              <a:pathLst>
                <a:path w="19" h="12">
                  <a:moveTo>
                    <a:pt x="0" y="0"/>
                  </a:moveTo>
                  <a:lnTo>
                    <a:pt x="18" y="9"/>
                  </a:lnTo>
                  <a:lnTo>
                    <a:pt x="19" y="12"/>
                  </a:lnTo>
                  <a:lnTo>
                    <a:pt x="4"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1" name="Freeform 247"/>
            <p:cNvSpPr>
              <a:spLocks/>
            </p:cNvSpPr>
            <p:nvPr/>
          </p:nvSpPr>
          <p:spPr bwMode="auto">
            <a:xfrm>
              <a:off x="8104188" y="4889501"/>
              <a:ext cx="19050" cy="30163"/>
            </a:xfrm>
            <a:custGeom>
              <a:avLst/>
              <a:gdLst/>
              <a:ahLst/>
              <a:cxnLst>
                <a:cxn ang="0">
                  <a:pos x="0" y="1"/>
                </a:cxn>
                <a:cxn ang="0">
                  <a:pos x="0" y="0"/>
                </a:cxn>
                <a:cxn ang="0">
                  <a:pos x="2" y="1"/>
                </a:cxn>
                <a:cxn ang="0">
                  <a:pos x="4" y="7"/>
                </a:cxn>
                <a:cxn ang="0">
                  <a:pos x="9" y="12"/>
                </a:cxn>
                <a:cxn ang="0">
                  <a:pos x="7" y="13"/>
                </a:cxn>
                <a:cxn ang="0">
                  <a:pos x="11" y="13"/>
                </a:cxn>
                <a:cxn ang="0">
                  <a:pos x="12" y="19"/>
                </a:cxn>
                <a:cxn ang="0">
                  <a:pos x="6" y="12"/>
                </a:cxn>
                <a:cxn ang="0">
                  <a:pos x="0" y="1"/>
                </a:cxn>
              </a:cxnLst>
              <a:rect l="0" t="0" r="r" b="b"/>
              <a:pathLst>
                <a:path w="12" h="19">
                  <a:moveTo>
                    <a:pt x="0" y="1"/>
                  </a:moveTo>
                  <a:lnTo>
                    <a:pt x="0" y="0"/>
                  </a:lnTo>
                  <a:lnTo>
                    <a:pt x="2" y="1"/>
                  </a:lnTo>
                  <a:lnTo>
                    <a:pt x="4" y="7"/>
                  </a:lnTo>
                  <a:lnTo>
                    <a:pt x="9" y="12"/>
                  </a:lnTo>
                  <a:lnTo>
                    <a:pt x="7" y="13"/>
                  </a:lnTo>
                  <a:lnTo>
                    <a:pt x="11" y="13"/>
                  </a:lnTo>
                  <a:lnTo>
                    <a:pt x="12" y="19"/>
                  </a:lnTo>
                  <a:lnTo>
                    <a:pt x="6" y="12"/>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2" name="Freeform 248"/>
            <p:cNvSpPr>
              <a:spLocks/>
            </p:cNvSpPr>
            <p:nvPr/>
          </p:nvSpPr>
          <p:spPr bwMode="auto">
            <a:xfrm>
              <a:off x="8091488" y="4905376"/>
              <a:ext cx="4763" cy="3175"/>
            </a:xfrm>
            <a:custGeom>
              <a:avLst/>
              <a:gdLst/>
              <a:ahLst/>
              <a:cxnLst>
                <a:cxn ang="0">
                  <a:pos x="0" y="0"/>
                </a:cxn>
                <a:cxn ang="0">
                  <a:pos x="3" y="0"/>
                </a:cxn>
                <a:cxn ang="0">
                  <a:pos x="3" y="2"/>
                </a:cxn>
                <a:cxn ang="0">
                  <a:pos x="0" y="0"/>
                </a:cxn>
              </a:cxnLst>
              <a:rect l="0" t="0" r="r" b="b"/>
              <a:pathLst>
                <a:path w="3" h="2">
                  <a:moveTo>
                    <a:pt x="0" y="0"/>
                  </a:moveTo>
                  <a:lnTo>
                    <a:pt x="3" y="0"/>
                  </a:lnTo>
                  <a:lnTo>
                    <a:pt x="3"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3" name="Freeform 249"/>
            <p:cNvSpPr>
              <a:spLocks/>
            </p:cNvSpPr>
            <p:nvPr/>
          </p:nvSpPr>
          <p:spPr bwMode="auto">
            <a:xfrm>
              <a:off x="8077200" y="4910138"/>
              <a:ext cx="30163" cy="14288"/>
            </a:xfrm>
            <a:custGeom>
              <a:avLst/>
              <a:gdLst/>
              <a:ahLst/>
              <a:cxnLst>
                <a:cxn ang="0">
                  <a:pos x="2" y="0"/>
                </a:cxn>
                <a:cxn ang="0">
                  <a:pos x="12" y="2"/>
                </a:cxn>
                <a:cxn ang="0">
                  <a:pos x="19" y="7"/>
                </a:cxn>
                <a:cxn ang="0">
                  <a:pos x="19" y="9"/>
                </a:cxn>
                <a:cxn ang="0">
                  <a:pos x="17" y="9"/>
                </a:cxn>
                <a:cxn ang="0">
                  <a:pos x="7" y="9"/>
                </a:cxn>
                <a:cxn ang="0">
                  <a:pos x="0" y="4"/>
                </a:cxn>
                <a:cxn ang="0">
                  <a:pos x="2" y="0"/>
                </a:cxn>
              </a:cxnLst>
              <a:rect l="0" t="0" r="r" b="b"/>
              <a:pathLst>
                <a:path w="19" h="9">
                  <a:moveTo>
                    <a:pt x="2" y="0"/>
                  </a:moveTo>
                  <a:lnTo>
                    <a:pt x="12" y="2"/>
                  </a:lnTo>
                  <a:lnTo>
                    <a:pt x="19" y="7"/>
                  </a:lnTo>
                  <a:lnTo>
                    <a:pt x="19" y="9"/>
                  </a:lnTo>
                  <a:lnTo>
                    <a:pt x="17" y="9"/>
                  </a:lnTo>
                  <a:lnTo>
                    <a:pt x="7" y="9"/>
                  </a:lnTo>
                  <a:lnTo>
                    <a:pt x="0" y="4"/>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4" name="Freeform 250"/>
            <p:cNvSpPr>
              <a:spLocks/>
            </p:cNvSpPr>
            <p:nvPr/>
          </p:nvSpPr>
          <p:spPr bwMode="auto">
            <a:xfrm>
              <a:off x="8118475" y="4930776"/>
              <a:ext cx="22225" cy="15875"/>
            </a:xfrm>
            <a:custGeom>
              <a:avLst/>
              <a:gdLst/>
              <a:ahLst/>
              <a:cxnLst>
                <a:cxn ang="0">
                  <a:pos x="0" y="0"/>
                </a:cxn>
                <a:cxn ang="0">
                  <a:pos x="10" y="5"/>
                </a:cxn>
                <a:cxn ang="0">
                  <a:pos x="14" y="8"/>
                </a:cxn>
                <a:cxn ang="0">
                  <a:pos x="12" y="10"/>
                </a:cxn>
                <a:cxn ang="0">
                  <a:pos x="7" y="8"/>
                </a:cxn>
                <a:cxn ang="0">
                  <a:pos x="0" y="0"/>
                </a:cxn>
              </a:cxnLst>
              <a:rect l="0" t="0" r="r" b="b"/>
              <a:pathLst>
                <a:path w="14" h="10">
                  <a:moveTo>
                    <a:pt x="0" y="0"/>
                  </a:moveTo>
                  <a:lnTo>
                    <a:pt x="10" y="5"/>
                  </a:lnTo>
                  <a:lnTo>
                    <a:pt x="14" y="8"/>
                  </a:lnTo>
                  <a:lnTo>
                    <a:pt x="12" y="10"/>
                  </a:lnTo>
                  <a:lnTo>
                    <a:pt x="7" y="8"/>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5" name="Freeform 251"/>
            <p:cNvSpPr>
              <a:spLocks/>
            </p:cNvSpPr>
            <p:nvPr/>
          </p:nvSpPr>
          <p:spPr bwMode="auto">
            <a:xfrm>
              <a:off x="7923213" y="4902201"/>
              <a:ext cx="7938" cy="7938"/>
            </a:xfrm>
            <a:custGeom>
              <a:avLst/>
              <a:gdLst/>
              <a:ahLst/>
              <a:cxnLst>
                <a:cxn ang="0">
                  <a:pos x="0" y="0"/>
                </a:cxn>
                <a:cxn ang="0">
                  <a:pos x="5" y="4"/>
                </a:cxn>
                <a:cxn ang="0">
                  <a:pos x="5" y="5"/>
                </a:cxn>
                <a:cxn ang="0">
                  <a:pos x="4" y="5"/>
                </a:cxn>
                <a:cxn ang="0">
                  <a:pos x="0" y="0"/>
                </a:cxn>
              </a:cxnLst>
              <a:rect l="0" t="0" r="r" b="b"/>
              <a:pathLst>
                <a:path w="5" h="5">
                  <a:moveTo>
                    <a:pt x="0" y="0"/>
                  </a:moveTo>
                  <a:lnTo>
                    <a:pt x="5" y="4"/>
                  </a:lnTo>
                  <a:lnTo>
                    <a:pt x="5" y="5"/>
                  </a:lnTo>
                  <a:lnTo>
                    <a:pt x="4"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6" name="Freeform 252"/>
            <p:cNvSpPr>
              <a:spLocks/>
            </p:cNvSpPr>
            <p:nvPr/>
          </p:nvSpPr>
          <p:spPr bwMode="auto">
            <a:xfrm>
              <a:off x="7877175" y="4913313"/>
              <a:ext cx="7938" cy="7938"/>
            </a:xfrm>
            <a:custGeom>
              <a:avLst/>
              <a:gdLst/>
              <a:ahLst/>
              <a:cxnLst>
                <a:cxn ang="0">
                  <a:pos x="0" y="0"/>
                </a:cxn>
                <a:cxn ang="0">
                  <a:pos x="5" y="2"/>
                </a:cxn>
                <a:cxn ang="0">
                  <a:pos x="5" y="5"/>
                </a:cxn>
                <a:cxn ang="0">
                  <a:pos x="0" y="4"/>
                </a:cxn>
                <a:cxn ang="0">
                  <a:pos x="0" y="0"/>
                </a:cxn>
              </a:cxnLst>
              <a:rect l="0" t="0" r="r" b="b"/>
              <a:pathLst>
                <a:path w="5" h="5">
                  <a:moveTo>
                    <a:pt x="0" y="0"/>
                  </a:moveTo>
                  <a:lnTo>
                    <a:pt x="5" y="2"/>
                  </a:lnTo>
                  <a:lnTo>
                    <a:pt x="5" y="5"/>
                  </a:lnTo>
                  <a:lnTo>
                    <a:pt x="0"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7" name="Freeform 253"/>
            <p:cNvSpPr>
              <a:spLocks/>
            </p:cNvSpPr>
            <p:nvPr/>
          </p:nvSpPr>
          <p:spPr bwMode="auto">
            <a:xfrm>
              <a:off x="7885113" y="4921251"/>
              <a:ext cx="7938" cy="9525"/>
            </a:xfrm>
            <a:custGeom>
              <a:avLst/>
              <a:gdLst/>
              <a:ahLst/>
              <a:cxnLst>
                <a:cxn ang="0">
                  <a:pos x="0" y="0"/>
                </a:cxn>
                <a:cxn ang="0">
                  <a:pos x="2" y="4"/>
                </a:cxn>
                <a:cxn ang="0">
                  <a:pos x="5" y="4"/>
                </a:cxn>
                <a:cxn ang="0">
                  <a:pos x="5" y="6"/>
                </a:cxn>
                <a:cxn ang="0">
                  <a:pos x="4" y="6"/>
                </a:cxn>
                <a:cxn ang="0">
                  <a:pos x="0" y="0"/>
                </a:cxn>
              </a:cxnLst>
              <a:rect l="0" t="0" r="r" b="b"/>
              <a:pathLst>
                <a:path w="5" h="6">
                  <a:moveTo>
                    <a:pt x="0" y="0"/>
                  </a:moveTo>
                  <a:lnTo>
                    <a:pt x="2" y="4"/>
                  </a:lnTo>
                  <a:lnTo>
                    <a:pt x="5" y="4"/>
                  </a:lnTo>
                  <a:lnTo>
                    <a:pt x="5" y="6"/>
                  </a:lnTo>
                  <a:lnTo>
                    <a:pt x="4" y="6"/>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8" name="Freeform 254"/>
            <p:cNvSpPr>
              <a:spLocks/>
            </p:cNvSpPr>
            <p:nvPr/>
          </p:nvSpPr>
          <p:spPr bwMode="auto">
            <a:xfrm>
              <a:off x="7537450" y="4721226"/>
              <a:ext cx="19050" cy="7938"/>
            </a:xfrm>
            <a:custGeom>
              <a:avLst/>
              <a:gdLst/>
              <a:ahLst/>
              <a:cxnLst>
                <a:cxn ang="0">
                  <a:pos x="0" y="0"/>
                </a:cxn>
                <a:cxn ang="0">
                  <a:pos x="5" y="0"/>
                </a:cxn>
                <a:cxn ang="0">
                  <a:pos x="12" y="5"/>
                </a:cxn>
                <a:cxn ang="0">
                  <a:pos x="8" y="5"/>
                </a:cxn>
                <a:cxn ang="0">
                  <a:pos x="0" y="0"/>
                </a:cxn>
              </a:cxnLst>
              <a:rect l="0" t="0" r="r" b="b"/>
              <a:pathLst>
                <a:path w="12" h="5">
                  <a:moveTo>
                    <a:pt x="0" y="0"/>
                  </a:moveTo>
                  <a:lnTo>
                    <a:pt x="5" y="0"/>
                  </a:lnTo>
                  <a:lnTo>
                    <a:pt x="12" y="5"/>
                  </a:lnTo>
                  <a:lnTo>
                    <a:pt x="8"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9" name="Freeform 255"/>
            <p:cNvSpPr>
              <a:spLocks/>
            </p:cNvSpPr>
            <p:nvPr/>
          </p:nvSpPr>
          <p:spPr bwMode="auto">
            <a:xfrm>
              <a:off x="7539038" y="4740276"/>
              <a:ext cx="30163" cy="6350"/>
            </a:xfrm>
            <a:custGeom>
              <a:avLst/>
              <a:gdLst/>
              <a:ahLst/>
              <a:cxnLst>
                <a:cxn ang="0">
                  <a:pos x="0" y="0"/>
                </a:cxn>
                <a:cxn ang="0">
                  <a:pos x="18" y="2"/>
                </a:cxn>
                <a:cxn ang="0">
                  <a:pos x="19" y="4"/>
                </a:cxn>
                <a:cxn ang="0">
                  <a:pos x="11" y="4"/>
                </a:cxn>
                <a:cxn ang="0">
                  <a:pos x="0" y="0"/>
                </a:cxn>
              </a:cxnLst>
              <a:rect l="0" t="0" r="r" b="b"/>
              <a:pathLst>
                <a:path w="19" h="4">
                  <a:moveTo>
                    <a:pt x="0" y="0"/>
                  </a:moveTo>
                  <a:lnTo>
                    <a:pt x="18" y="2"/>
                  </a:lnTo>
                  <a:lnTo>
                    <a:pt x="19" y="4"/>
                  </a:lnTo>
                  <a:lnTo>
                    <a:pt x="11"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0" name="Freeform 256"/>
            <p:cNvSpPr>
              <a:spLocks/>
            </p:cNvSpPr>
            <p:nvPr/>
          </p:nvSpPr>
          <p:spPr bwMode="auto">
            <a:xfrm>
              <a:off x="7424738" y="4705351"/>
              <a:ext cx="19050" cy="7938"/>
            </a:xfrm>
            <a:custGeom>
              <a:avLst/>
              <a:gdLst/>
              <a:ahLst/>
              <a:cxnLst>
                <a:cxn ang="0">
                  <a:pos x="0" y="2"/>
                </a:cxn>
                <a:cxn ang="0">
                  <a:pos x="3" y="0"/>
                </a:cxn>
                <a:cxn ang="0">
                  <a:pos x="12" y="3"/>
                </a:cxn>
                <a:cxn ang="0">
                  <a:pos x="7" y="5"/>
                </a:cxn>
                <a:cxn ang="0">
                  <a:pos x="0" y="3"/>
                </a:cxn>
                <a:cxn ang="0">
                  <a:pos x="0" y="2"/>
                </a:cxn>
                <a:cxn ang="0">
                  <a:pos x="0" y="2"/>
                </a:cxn>
              </a:cxnLst>
              <a:rect l="0" t="0" r="r" b="b"/>
              <a:pathLst>
                <a:path w="12" h="5">
                  <a:moveTo>
                    <a:pt x="0" y="2"/>
                  </a:moveTo>
                  <a:lnTo>
                    <a:pt x="3" y="0"/>
                  </a:lnTo>
                  <a:lnTo>
                    <a:pt x="12" y="3"/>
                  </a:lnTo>
                  <a:lnTo>
                    <a:pt x="7" y="5"/>
                  </a:lnTo>
                  <a:lnTo>
                    <a:pt x="0" y="3"/>
                  </a:lnTo>
                  <a:lnTo>
                    <a:pt x="0" y="2"/>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1" name="Freeform 257"/>
            <p:cNvSpPr>
              <a:spLocks/>
            </p:cNvSpPr>
            <p:nvPr/>
          </p:nvSpPr>
          <p:spPr bwMode="auto">
            <a:xfrm>
              <a:off x="7410450" y="4740276"/>
              <a:ext cx="14288" cy="11113"/>
            </a:xfrm>
            <a:custGeom>
              <a:avLst/>
              <a:gdLst/>
              <a:ahLst/>
              <a:cxnLst>
                <a:cxn ang="0">
                  <a:pos x="0" y="4"/>
                </a:cxn>
                <a:cxn ang="0">
                  <a:pos x="7" y="0"/>
                </a:cxn>
                <a:cxn ang="0">
                  <a:pos x="9" y="5"/>
                </a:cxn>
                <a:cxn ang="0">
                  <a:pos x="4" y="7"/>
                </a:cxn>
                <a:cxn ang="0">
                  <a:pos x="0" y="4"/>
                </a:cxn>
              </a:cxnLst>
              <a:rect l="0" t="0" r="r" b="b"/>
              <a:pathLst>
                <a:path w="9" h="7">
                  <a:moveTo>
                    <a:pt x="0" y="4"/>
                  </a:moveTo>
                  <a:lnTo>
                    <a:pt x="7" y="0"/>
                  </a:lnTo>
                  <a:lnTo>
                    <a:pt x="9" y="5"/>
                  </a:lnTo>
                  <a:lnTo>
                    <a:pt x="4" y="7"/>
                  </a:lnTo>
                  <a:lnTo>
                    <a:pt x="0"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2" name="Freeform 258"/>
            <p:cNvSpPr>
              <a:spLocks/>
            </p:cNvSpPr>
            <p:nvPr/>
          </p:nvSpPr>
          <p:spPr bwMode="auto">
            <a:xfrm>
              <a:off x="7369175" y="4765676"/>
              <a:ext cx="66675" cy="23813"/>
            </a:xfrm>
            <a:custGeom>
              <a:avLst/>
              <a:gdLst/>
              <a:ahLst/>
              <a:cxnLst>
                <a:cxn ang="0">
                  <a:pos x="0" y="10"/>
                </a:cxn>
                <a:cxn ang="0">
                  <a:pos x="0" y="7"/>
                </a:cxn>
                <a:cxn ang="0">
                  <a:pos x="4" y="2"/>
                </a:cxn>
                <a:cxn ang="0">
                  <a:pos x="17" y="2"/>
                </a:cxn>
                <a:cxn ang="0">
                  <a:pos x="23" y="0"/>
                </a:cxn>
                <a:cxn ang="0">
                  <a:pos x="28" y="3"/>
                </a:cxn>
                <a:cxn ang="0">
                  <a:pos x="36" y="3"/>
                </a:cxn>
                <a:cxn ang="0">
                  <a:pos x="38" y="10"/>
                </a:cxn>
                <a:cxn ang="0">
                  <a:pos x="42" y="10"/>
                </a:cxn>
                <a:cxn ang="0">
                  <a:pos x="42" y="14"/>
                </a:cxn>
                <a:cxn ang="0">
                  <a:pos x="40" y="15"/>
                </a:cxn>
                <a:cxn ang="0">
                  <a:pos x="24" y="8"/>
                </a:cxn>
                <a:cxn ang="0">
                  <a:pos x="17" y="10"/>
                </a:cxn>
                <a:cxn ang="0">
                  <a:pos x="14" y="7"/>
                </a:cxn>
                <a:cxn ang="0">
                  <a:pos x="9" y="10"/>
                </a:cxn>
                <a:cxn ang="0">
                  <a:pos x="4" y="5"/>
                </a:cxn>
                <a:cxn ang="0">
                  <a:pos x="0" y="10"/>
                </a:cxn>
              </a:cxnLst>
              <a:rect l="0" t="0" r="r" b="b"/>
              <a:pathLst>
                <a:path w="42" h="15">
                  <a:moveTo>
                    <a:pt x="0" y="10"/>
                  </a:moveTo>
                  <a:lnTo>
                    <a:pt x="0" y="7"/>
                  </a:lnTo>
                  <a:lnTo>
                    <a:pt x="4" y="2"/>
                  </a:lnTo>
                  <a:lnTo>
                    <a:pt x="17" y="2"/>
                  </a:lnTo>
                  <a:lnTo>
                    <a:pt x="23" y="0"/>
                  </a:lnTo>
                  <a:lnTo>
                    <a:pt x="28" y="3"/>
                  </a:lnTo>
                  <a:lnTo>
                    <a:pt x="36" y="3"/>
                  </a:lnTo>
                  <a:lnTo>
                    <a:pt x="38" y="10"/>
                  </a:lnTo>
                  <a:lnTo>
                    <a:pt x="42" y="10"/>
                  </a:lnTo>
                  <a:lnTo>
                    <a:pt x="42" y="14"/>
                  </a:lnTo>
                  <a:lnTo>
                    <a:pt x="40" y="15"/>
                  </a:lnTo>
                  <a:lnTo>
                    <a:pt x="24" y="8"/>
                  </a:lnTo>
                  <a:lnTo>
                    <a:pt x="17" y="10"/>
                  </a:lnTo>
                  <a:lnTo>
                    <a:pt x="14" y="7"/>
                  </a:lnTo>
                  <a:lnTo>
                    <a:pt x="9" y="10"/>
                  </a:lnTo>
                  <a:lnTo>
                    <a:pt x="4" y="5"/>
                  </a:lnTo>
                  <a:lnTo>
                    <a:pt x="0" y="1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3" name="Freeform 259"/>
            <p:cNvSpPr>
              <a:spLocks/>
            </p:cNvSpPr>
            <p:nvPr/>
          </p:nvSpPr>
          <p:spPr bwMode="auto">
            <a:xfrm>
              <a:off x="7481888" y="4822826"/>
              <a:ext cx="4763" cy="7938"/>
            </a:xfrm>
            <a:custGeom>
              <a:avLst/>
              <a:gdLst/>
              <a:ahLst/>
              <a:cxnLst>
                <a:cxn ang="0">
                  <a:pos x="2" y="0"/>
                </a:cxn>
                <a:cxn ang="0">
                  <a:pos x="3" y="0"/>
                </a:cxn>
                <a:cxn ang="0">
                  <a:pos x="0" y="5"/>
                </a:cxn>
                <a:cxn ang="0">
                  <a:pos x="2" y="0"/>
                </a:cxn>
              </a:cxnLst>
              <a:rect l="0" t="0" r="r" b="b"/>
              <a:pathLst>
                <a:path w="3" h="5">
                  <a:moveTo>
                    <a:pt x="2" y="0"/>
                  </a:moveTo>
                  <a:lnTo>
                    <a:pt x="3" y="0"/>
                  </a:lnTo>
                  <a:lnTo>
                    <a:pt x="0" y="5"/>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4" name="Freeform 260"/>
            <p:cNvSpPr>
              <a:spLocks/>
            </p:cNvSpPr>
            <p:nvPr/>
          </p:nvSpPr>
          <p:spPr bwMode="auto">
            <a:xfrm>
              <a:off x="7512050" y="4826001"/>
              <a:ext cx="7938" cy="19050"/>
            </a:xfrm>
            <a:custGeom>
              <a:avLst/>
              <a:gdLst/>
              <a:ahLst/>
              <a:cxnLst>
                <a:cxn ang="0">
                  <a:pos x="0" y="5"/>
                </a:cxn>
                <a:cxn ang="0">
                  <a:pos x="2" y="0"/>
                </a:cxn>
                <a:cxn ang="0">
                  <a:pos x="5" y="0"/>
                </a:cxn>
                <a:cxn ang="0">
                  <a:pos x="5" y="3"/>
                </a:cxn>
                <a:cxn ang="0">
                  <a:pos x="5" y="12"/>
                </a:cxn>
                <a:cxn ang="0">
                  <a:pos x="2" y="10"/>
                </a:cxn>
                <a:cxn ang="0">
                  <a:pos x="2" y="5"/>
                </a:cxn>
                <a:cxn ang="0">
                  <a:pos x="0" y="5"/>
                </a:cxn>
              </a:cxnLst>
              <a:rect l="0" t="0" r="r" b="b"/>
              <a:pathLst>
                <a:path w="5" h="12">
                  <a:moveTo>
                    <a:pt x="0" y="5"/>
                  </a:moveTo>
                  <a:lnTo>
                    <a:pt x="2" y="0"/>
                  </a:lnTo>
                  <a:lnTo>
                    <a:pt x="5" y="0"/>
                  </a:lnTo>
                  <a:lnTo>
                    <a:pt x="5" y="3"/>
                  </a:lnTo>
                  <a:lnTo>
                    <a:pt x="5" y="12"/>
                  </a:lnTo>
                  <a:lnTo>
                    <a:pt x="2" y="10"/>
                  </a:lnTo>
                  <a:lnTo>
                    <a:pt x="2" y="5"/>
                  </a:lnTo>
                  <a:lnTo>
                    <a:pt x="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5" name="Freeform 261"/>
            <p:cNvSpPr>
              <a:spLocks/>
            </p:cNvSpPr>
            <p:nvPr/>
          </p:nvSpPr>
          <p:spPr bwMode="auto">
            <a:xfrm>
              <a:off x="7507288" y="4841876"/>
              <a:ext cx="7938" cy="17463"/>
            </a:xfrm>
            <a:custGeom>
              <a:avLst/>
              <a:gdLst/>
              <a:ahLst/>
              <a:cxnLst>
                <a:cxn ang="0">
                  <a:pos x="1" y="0"/>
                </a:cxn>
                <a:cxn ang="0">
                  <a:pos x="5" y="5"/>
                </a:cxn>
                <a:cxn ang="0">
                  <a:pos x="3" y="11"/>
                </a:cxn>
                <a:cxn ang="0">
                  <a:pos x="1" y="11"/>
                </a:cxn>
                <a:cxn ang="0">
                  <a:pos x="0" y="7"/>
                </a:cxn>
                <a:cxn ang="0">
                  <a:pos x="0" y="5"/>
                </a:cxn>
                <a:cxn ang="0">
                  <a:pos x="1" y="7"/>
                </a:cxn>
                <a:cxn ang="0">
                  <a:pos x="1" y="0"/>
                </a:cxn>
              </a:cxnLst>
              <a:rect l="0" t="0" r="r" b="b"/>
              <a:pathLst>
                <a:path w="5" h="11">
                  <a:moveTo>
                    <a:pt x="1" y="0"/>
                  </a:moveTo>
                  <a:lnTo>
                    <a:pt x="5" y="5"/>
                  </a:lnTo>
                  <a:lnTo>
                    <a:pt x="3" y="11"/>
                  </a:lnTo>
                  <a:lnTo>
                    <a:pt x="1" y="11"/>
                  </a:lnTo>
                  <a:lnTo>
                    <a:pt x="0" y="7"/>
                  </a:lnTo>
                  <a:lnTo>
                    <a:pt x="0" y="5"/>
                  </a:lnTo>
                  <a:lnTo>
                    <a:pt x="1" y="7"/>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6" name="Freeform 262"/>
            <p:cNvSpPr>
              <a:spLocks/>
            </p:cNvSpPr>
            <p:nvPr/>
          </p:nvSpPr>
          <p:spPr bwMode="auto">
            <a:xfrm>
              <a:off x="7440613" y="4864101"/>
              <a:ext cx="14288" cy="19050"/>
            </a:xfrm>
            <a:custGeom>
              <a:avLst/>
              <a:gdLst/>
              <a:ahLst/>
              <a:cxnLst>
                <a:cxn ang="0">
                  <a:pos x="0" y="9"/>
                </a:cxn>
                <a:cxn ang="0">
                  <a:pos x="2" y="9"/>
                </a:cxn>
                <a:cxn ang="0">
                  <a:pos x="2" y="5"/>
                </a:cxn>
                <a:cxn ang="0">
                  <a:pos x="5" y="0"/>
                </a:cxn>
                <a:cxn ang="0">
                  <a:pos x="9" y="0"/>
                </a:cxn>
                <a:cxn ang="0">
                  <a:pos x="9" y="5"/>
                </a:cxn>
                <a:cxn ang="0">
                  <a:pos x="4" y="12"/>
                </a:cxn>
                <a:cxn ang="0">
                  <a:pos x="0" y="9"/>
                </a:cxn>
              </a:cxnLst>
              <a:rect l="0" t="0" r="r" b="b"/>
              <a:pathLst>
                <a:path w="9" h="12">
                  <a:moveTo>
                    <a:pt x="0" y="9"/>
                  </a:moveTo>
                  <a:lnTo>
                    <a:pt x="2" y="9"/>
                  </a:lnTo>
                  <a:lnTo>
                    <a:pt x="2" y="5"/>
                  </a:lnTo>
                  <a:lnTo>
                    <a:pt x="5" y="0"/>
                  </a:lnTo>
                  <a:lnTo>
                    <a:pt x="9" y="0"/>
                  </a:lnTo>
                  <a:lnTo>
                    <a:pt x="9" y="5"/>
                  </a:lnTo>
                  <a:lnTo>
                    <a:pt x="4" y="12"/>
                  </a:lnTo>
                  <a:lnTo>
                    <a:pt x="0"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7" name="Freeform 263"/>
            <p:cNvSpPr>
              <a:spLocks/>
            </p:cNvSpPr>
            <p:nvPr/>
          </p:nvSpPr>
          <p:spPr bwMode="auto">
            <a:xfrm>
              <a:off x="7407275" y="4878388"/>
              <a:ext cx="3175" cy="4763"/>
            </a:xfrm>
            <a:custGeom>
              <a:avLst/>
              <a:gdLst/>
              <a:ahLst/>
              <a:cxnLst>
                <a:cxn ang="0">
                  <a:pos x="0" y="1"/>
                </a:cxn>
                <a:cxn ang="0">
                  <a:pos x="2" y="0"/>
                </a:cxn>
                <a:cxn ang="0">
                  <a:pos x="2" y="1"/>
                </a:cxn>
                <a:cxn ang="0">
                  <a:pos x="2" y="3"/>
                </a:cxn>
                <a:cxn ang="0">
                  <a:pos x="0" y="1"/>
                </a:cxn>
              </a:cxnLst>
              <a:rect l="0" t="0" r="r" b="b"/>
              <a:pathLst>
                <a:path w="2" h="3">
                  <a:moveTo>
                    <a:pt x="0" y="1"/>
                  </a:moveTo>
                  <a:lnTo>
                    <a:pt x="2" y="0"/>
                  </a:lnTo>
                  <a:lnTo>
                    <a:pt x="2" y="1"/>
                  </a:lnTo>
                  <a:lnTo>
                    <a:pt x="2" y="3"/>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8" name="Rectangle 264"/>
            <p:cNvSpPr>
              <a:spLocks noChangeArrowheads="1"/>
            </p:cNvSpPr>
            <p:nvPr/>
          </p:nvSpPr>
          <p:spPr bwMode="auto">
            <a:xfrm>
              <a:off x="7383463" y="4864101"/>
              <a:ext cx="3175" cy="1588"/>
            </a:xfrm>
            <a:prstGeom prst="rect">
              <a:avLst/>
            </a:prstGeom>
            <a:solidFill>
              <a:srgbClr val="F2F1EC"/>
            </a:solidFill>
            <a:ln w="6350">
              <a:solidFill>
                <a:srgbClr val="6D6E67"/>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9" name="Freeform 265"/>
            <p:cNvSpPr>
              <a:spLocks/>
            </p:cNvSpPr>
            <p:nvPr/>
          </p:nvSpPr>
          <p:spPr bwMode="auto">
            <a:xfrm>
              <a:off x="7323138" y="4872038"/>
              <a:ext cx="22225" cy="11113"/>
            </a:xfrm>
            <a:custGeom>
              <a:avLst/>
              <a:gdLst/>
              <a:ahLst/>
              <a:cxnLst>
                <a:cxn ang="0">
                  <a:pos x="0" y="7"/>
                </a:cxn>
                <a:cxn ang="0">
                  <a:pos x="0" y="5"/>
                </a:cxn>
                <a:cxn ang="0">
                  <a:pos x="1" y="2"/>
                </a:cxn>
                <a:cxn ang="0">
                  <a:pos x="5" y="2"/>
                </a:cxn>
                <a:cxn ang="0">
                  <a:pos x="10" y="0"/>
                </a:cxn>
                <a:cxn ang="0">
                  <a:pos x="14" y="2"/>
                </a:cxn>
                <a:cxn ang="0">
                  <a:pos x="8" y="5"/>
                </a:cxn>
                <a:cxn ang="0">
                  <a:pos x="0" y="7"/>
                </a:cxn>
              </a:cxnLst>
              <a:rect l="0" t="0" r="r" b="b"/>
              <a:pathLst>
                <a:path w="14" h="7">
                  <a:moveTo>
                    <a:pt x="0" y="7"/>
                  </a:moveTo>
                  <a:lnTo>
                    <a:pt x="0" y="5"/>
                  </a:lnTo>
                  <a:lnTo>
                    <a:pt x="1" y="2"/>
                  </a:lnTo>
                  <a:lnTo>
                    <a:pt x="5" y="2"/>
                  </a:lnTo>
                  <a:lnTo>
                    <a:pt x="10" y="0"/>
                  </a:lnTo>
                  <a:lnTo>
                    <a:pt x="14" y="2"/>
                  </a:lnTo>
                  <a:lnTo>
                    <a:pt x="8" y="5"/>
                  </a:lnTo>
                  <a:lnTo>
                    <a:pt x="0"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0" name="Freeform 266"/>
            <p:cNvSpPr>
              <a:spLocks/>
            </p:cNvSpPr>
            <p:nvPr/>
          </p:nvSpPr>
          <p:spPr bwMode="auto">
            <a:xfrm>
              <a:off x="7270750" y="4891088"/>
              <a:ext cx="82550" cy="44450"/>
            </a:xfrm>
            <a:custGeom>
              <a:avLst/>
              <a:gdLst/>
              <a:ahLst/>
              <a:cxnLst>
                <a:cxn ang="0">
                  <a:pos x="22" y="14"/>
                </a:cxn>
                <a:cxn ang="0">
                  <a:pos x="21" y="18"/>
                </a:cxn>
                <a:cxn ang="0">
                  <a:pos x="15" y="23"/>
                </a:cxn>
                <a:cxn ang="0">
                  <a:pos x="5" y="28"/>
                </a:cxn>
                <a:cxn ang="0">
                  <a:pos x="2" y="28"/>
                </a:cxn>
                <a:cxn ang="0">
                  <a:pos x="0" y="26"/>
                </a:cxn>
                <a:cxn ang="0">
                  <a:pos x="2" y="25"/>
                </a:cxn>
                <a:cxn ang="0">
                  <a:pos x="2" y="18"/>
                </a:cxn>
                <a:cxn ang="0">
                  <a:pos x="3" y="16"/>
                </a:cxn>
                <a:cxn ang="0">
                  <a:pos x="17" y="9"/>
                </a:cxn>
                <a:cxn ang="0">
                  <a:pos x="22" y="4"/>
                </a:cxn>
                <a:cxn ang="0">
                  <a:pos x="50" y="0"/>
                </a:cxn>
                <a:cxn ang="0">
                  <a:pos x="52" y="0"/>
                </a:cxn>
                <a:cxn ang="0">
                  <a:pos x="50" y="4"/>
                </a:cxn>
                <a:cxn ang="0">
                  <a:pos x="28" y="12"/>
                </a:cxn>
                <a:cxn ang="0">
                  <a:pos x="24" y="16"/>
                </a:cxn>
                <a:cxn ang="0">
                  <a:pos x="22" y="14"/>
                </a:cxn>
              </a:cxnLst>
              <a:rect l="0" t="0" r="r" b="b"/>
              <a:pathLst>
                <a:path w="52" h="28">
                  <a:moveTo>
                    <a:pt x="22" y="14"/>
                  </a:moveTo>
                  <a:lnTo>
                    <a:pt x="21" y="18"/>
                  </a:lnTo>
                  <a:lnTo>
                    <a:pt x="15" y="23"/>
                  </a:lnTo>
                  <a:lnTo>
                    <a:pt x="5" y="28"/>
                  </a:lnTo>
                  <a:lnTo>
                    <a:pt x="2" y="28"/>
                  </a:lnTo>
                  <a:lnTo>
                    <a:pt x="0" y="26"/>
                  </a:lnTo>
                  <a:lnTo>
                    <a:pt x="2" y="25"/>
                  </a:lnTo>
                  <a:lnTo>
                    <a:pt x="2" y="18"/>
                  </a:lnTo>
                  <a:lnTo>
                    <a:pt x="3" y="16"/>
                  </a:lnTo>
                  <a:lnTo>
                    <a:pt x="17" y="9"/>
                  </a:lnTo>
                  <a:lnTo>
                    <a:pt x="22" y="4"/>
                  </a:lnTo>
                  <a:lnTo>
                    <a:pt x="50" y="0"/>
                  </a:lnTo>
                  <a:lnTo>
                    <a:pt x="52" y="0"/>
                  </a:lnTo>
                  <a:lnTo>
                    <a:pt x="50" y="4"/>
                  </a:lnTo>
                  <a:lnTo>
                    <a:pt x="28" y="12"/>
                  </a:lnTo>
                  <a:lnTo>
                    <a:pt x="24" y="16"/>
                  </a:lnTo>
                  <a:lnTo>
                    <a:pt x="22"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1" name="Freeform 267"/>
            <p:cNvSpPr>
              <a:spLocks/>
            </p:cNvSpPr>
            <p:nvPr/>
          </p:nvSpPr>
          <p:spPr bwMode="auto">
            <a:xfrm>
              <a:off x="7256463" y="4938713"/>
              <a:ext cx="11113" cy="11113"/>
            </a:xfrm>
            <a:custGeom>
              <a:avLst/>
              <a:gdLst/>
              <a:ahLst/>
              <a:cxnLst>
                <a:cxn ang="0">
                  <a:pos x="0" y="5"/>
                </a:cxn>
                <a:cxn ang="0">
                  <a:pos x="0" y="5"/>
                </a:cxn>
                <a:cxn ang="0">
                  <a:pos x="7" y="0"/>
                </a:cxn>
                <a:cxn ang="0">
                  <a:pos x="5" y="5"/>
                </a:cxn>
                <a:cxn ang="0">
                  <a:pos x="2" y="7"/>
                </a:cxn>
                <a:cxn ang="0">
                  <a:pos x="0" y="5"/>
                </a:cxn>
              </a:cxnLst>
              <a:rect l="0" t="0" r="r" b="b"/>
              <a:pathLst>
                <a:path w="7" h="7">
                  <a:moveTo>
                    <a:pt x="0" y="5"/>
                  </a:moveTo>
                  <a:lnTo>
                    <a:pt x="0" y="5"/>
                  </a:lnTo>
                  <a:lnTo>
                    <a:pt x="7" y="0"/>
                  </a:lnTo>
                  <a:lnTo>
                    <a:pt x="5" y="5"/>
                  </a:lnTo>
                  <a:lnTo>
                    <a:pt x="2" y="7"/>
                  </a:lnTo>
                  <a:lnTo>
                    <a:pt x="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2" name="Freeform 268"/>
            <p:cNvSpPr>
              <a:spLocks/>
            </p:cNvSpPr>
            <p:nvPr/>
          </p:nvSpPr>
          <p:spPr bwMode="auto">
            <a:xfrm>
              <a:off x="7292975" y="4886326"/>
              <a:ext cx="12700" cy="4763"/>
            </a:xfrm>
            <a:custGeom>
              <a:avLst/>
              <a:gdLst/>
              <a:ahLst/>
              <a:cxnLst>
                <a:cxn ang="0">
                  <a:pos x="0" y="0"/>
                </a:cxn>
                <a:cxn ang="0">
                  <a:pos x="7" y="0"/>
                </a:cxn>
                <a:cxn ang="0">
                  <a:pos x="8" y="2"/>
                </a:cxn>
                <a:cxn ang="0">
                  <a:pos x="5" y="3"/>
                </a:cxn>
                <a:cxn ang="0">
                  <a:pos x="0" y="3"/>
                </a:cxn>
                <a:cxn ang="0">
                  <a:pos x="0" y="3"/>
                </a:cxn>
                <a:cxn ang="0">
                  <a:pos x="0" y="0"/>
                </a:cxn>
              </a:cxnLst>
              <a:rect l="0" t="0" r="r" b="b"/>
              <a:pathLst>
                <a:path w="8" h="3">
                  <a:moveTo>
                    <a:pt x="0" y="0"/>
                  </a:moveTo>
                  <a:lnTo>
                    <a:pt x="7" y="0"/>
                  </a:lnTo>
                  <a:lnTo>
                    <a:pt x="8" y="2"/>
                  </a:lnTo>
                  <a:lnTo>
                    <a:pt x="5" y="3"/>
                  </a:lnTo>
                  <a:lnTo>
                    <a:pt x="0" y="3"/>
                  </a:lnTo>
                  <a:lnTo>
                    <a:pt x="0"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3" name="Freeform 269"/>
            <p:cNvSpPr>
              <a:spLocks/>
            </p:cNvSpPr>
            <p:nvPr/>
          </p:nvSpPr>
          <p:spPr bwMode="auto">
            <a:xfrm>
              <a:off x="7281863" y="4889501"/>
              <a:ext cx="4763" cy="4763"/>
            </a:xfrm>
            <a:custGeom>
              <a:avLst/>
              <a:gdLst/>
              <a:ahLst/>
              <a:cxnLst>
                <a:cxn ang="0">
                  <a:pos x="0" y="1"/>
                </a:cxn>
                <a:cxn ang="0">
                  <a:pos x="0" y="1"/>
                </a:cxn>
                <a:cxn ang="0">
                  <a:pos x="3" y="0"/>
                </a:cxn>
                <a:cxn ang="0">
                  <a:pos x="2" y="3"/>
                </a:cxn>
                <a:cxn ang="0">
                  <a:pos x="0" y="1"/>
                </a:cxn>
              </a:cxnLst>
              <a:rect l="0" t="0" r="r" b="b"/>
              <a:pathLst>
                <a:path w="3" h="3">
                  <a:moveTo>
                    <a:pt x="0" y="1"/>
                  </a:moveTo>
                  <a:lnTo>
                    <a:pt x="0" y="1"/>
                  </a:lnTo>
                  <a:lnTo>
                    <a:pt x="3" y="0"/>
                  </a:lnTo>
                  <a:lnTo>
                    <a:pt x="2" y="3"/>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4" name="Freeform 270"/>
            <p:cNvSpPr>
              <a:spLocks/>
            </p:cNvSpPr>
            <p:nvPr/>
          </p:nvSpPr>
          <p:spPr bwMode="auto">
            <a:xfrm>
              <a:off x="7267575" y="4886326"/>
              <a:ext cx="7938" cy="7938"/>
            </a:xfrm>
            <a:custGeom>
              <a:avLst/>
              <a:gdLst/>
              <a:ahLst/>
              <a:cxnLst>
                <a:cxn ang="0">
                  <a:pos x="0" y="5"/>
                </a:cxn>
                <a:cxn ang="0">
                  <a:pos x="0" y="0"/>
                </a:cxn>
                <a:cxn ang="0">
                  <a:pos x="2" y="2"/>
                </a:cxn>
                <a:cxn ang="0">
                  <a:pos x="5" y="0"/>
                </a:cxn>
                <a:cxn ang="0">
                  <a:pos x="5" y="2"/>
                </a:cxn>
                <a:cxn ang="0">
                  <a:pos x="4" y="5"/>
                </a:cxn>
                <a:cxn ang="0">
                  <a:pos x="2" y="5"/>
                </a:cxn>
                <a:cxn ang="0">
                  <a:pos x="0" y="5"/>
                </a:cxn>
              </a:cxnLst>
              <a:rect l="0" t="0" r="r" b="b"/>
              <a:pathLst>
                <a:path w="5" h="5">
                  <a:moveTo>
                    <a:pt x="0" y="5"/>
                  </a:moveTo>
                  <a:lnTo>
                    <a:pt x="0" y="0"/>
                  </a:lnTo>
                  <a:lnTo>
                    <a:pt x="2" y="2"/>
                  </a:lnTo>
                  <a:lnTo>
                    <a:pt x="5" y="0"/>
                  </a:lnTo>
                  <a:lnTo>
                    <a:pt x="5" y="2"/>
                  </a:lnTo>
                  <a:lnTo>
                    <a:pt x="4" y="5"/>
                  </a:lnTo>
                  <a:lnTo>
                    <a:pt x="2" y="5"/>
                  </a:lnTo>
                  <a:lnTo>
                    <a:pt x="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5" name="Freeform 271"/>
            <p:cNvSpPr>
              <a:spLocks/>
            </p:cNvSpPr>
            <p:nvPr/>
          </p:nvSpPr>
          <p:spPr bwMode="auto">
            <a:xfrm>
              <a:off x="7188200" y="4883151"/>
              <a:ext cx="71438" cy="19050"/>
            </a:xfrm>
            <a:custGeom>
              <a:avLst/>
              <a:gdLst/>
              <a:ahLst/>
              <a:cxnLst>
                <a:cxn ang="0">
                  <a:pos x="2" y="5"/>
                </a:cxn>
                <a:cxn ang="0">
                  <a:pos x="12" y="2"/>
                </a:cxn>
                <a:cxn ang="0">
                  <a:pos x="17" y="4"/>
                </a:cxn>
                <a:cxn ang="0">
                  <a:pos x="23" y="7"/>
                </a:cxn>
                <a:cxn ang="0">
                  <a:pos x="31" y="5"/>
                </a:cxn>
                <a:cxn ang="0">
                  <a:pos x="36" y="7"/>
                </a:cxn>
                <a:cxn ang="0">
                  <a:pos x="43" y="4"/>
                </a:cxn>
                <a:cxn ang="0">
                  <a:pos x="43" y="0"/>
                </a:cxn>
                <a:cxn ang="0">
                  <a:pos x="45" y="4"/>
                </a:cxn>
                <a:cxn ang="0">
                  <a:pos x="38" y="9"/>
                </a:cxn>
                <a:cxn ang="0">
                  <a:pos x="17" y="12"/>
                </a:cxn>
                <a:cxn ang="0">
                  <a:pos x="10" y="11"/>
                </a:cxn>
                <a:cxn ang="0">
                  <a:pos x="2" y="11"/>
                </a:cxn>
                <a:cxn ang="0">
                  <a:pos x="0" y="7"/>
                </a:cxn>
                <a:cxn ang="0">
                  <a:pos x="2" y="5"/>
                </a:cxn>
              </a:cxnLst>
              <a:rect l="0" t="0" r="r" b="b"/>
              <a:pathLst>
                <a:path w="45" h="12">
                  <a:moveTo>
                    <a:pt x="2" y="5"/>
                  </a:moveTo>
                  <a:lnTo>
                    <a:pt x="12" y="2"/>
                  </a:lnTo>
                  <a:lnTo>
                    <a:pt x="17" y="4"/>
                  </a:lnTo>
                  <a:lnTo>
                    <a:pt x="23" y="7"/>
                  </a:lnTo>
                  <a:lnTo>
                    <a:pt x="31" y="5"/>
                  </a:lnTo>
                  <a:lnTo>
                    <a:pt x="36" y="7"/>
                  </a:lnTo>
                  <a:lnTo>
                    <a:pt x="43" y="4"/>
                  </a:lnTo>
                  <a:lnTo>
                    <a:pt x="43" y="0"/>
                  </a:lnTo>
                  <a:lnTo>
                    <a:pt x="45" y="4"/>
                  </a:lnTo>
                  <a:lnTo>
                    <a:pt x="38" y="9"/>
                  </a:lnTo>
                  <a:lnTo>
                    <a:pt x="17" y="12"/>
                  </a:lnTo>
                  <a:lnTo>
                    <a:pt x="10" y="11"/>
                  </a:lnTo>
                  <a:lnTo>
                    <a:pt x="2" y="11"/>
                  </a:lnTo>
                  <a:lnTo>
                    <a:pt x="0" y="7"/>
                  </a:lnTo>
                  <a:lnTo>
                    <a:pt x="2"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6" name="Freeform 272"/>
            <p:cNvSpPr>
              <a:spLocks/>
            </p:cNvSpPr>
            <p:nvPr/>
          </p:nvSpPr>
          <p:spPr bwMode="auto">
            <a:xfrm>
              <a:off x="7172325" y="4910138"/>
              <a:ext cx="38100" cy="22225"/>
            </a:xfrm>
            <a:custGeom>
              <a:avLst/>
              <a:gdLst/>
              <a:ahLst/>
              <a:cxnLst>
                <a:cxn ang="0">
                  <a:pos x="12" y="0"/>
                </a:cxn>
                <a:cxn ang="0">
                  <a:pos x="20" y="7"/>
                </a:cxn>
                <a:cxn ang="0">
                  <a:pos x="24" y="13"/>
                </a:cxn>
                <a:cxn ang="0">
                  <a:pos x="20" y="14"/>
                </a:cxn>
                <a:cxn ang="0">
                  <a:pos x="17" y="14"/>
                </a:cxn>
                <a:cxn ang="0">
                  <a:pos x="8" y="7"/>
                </a:cxn>
                <a:cxn ang="0">
                  <a:pos x="1" y="7"/>
                </a:cxn>
                <a:cxn ang="0">
                  <a:pos x="0" y="2"/>
                </a:cxn>
                <a:cxn ang="0">
                  <a:pos x="12" y="0"/>
                </a:cxn>
              </a:cxnLst>
              <a:rect l="0" t="0" r="r" b="b"/>
              <a:pathLst>
                <a:path w="24" h="14">
                  <a:moveTo>
                    <a:pt x="12" y="0"/>
                  </a:moveTo>
                  <a:lnTo>
                    <a:pt x="20" y="7"/>
                  </a:lnTo>
                  <a:lnTo>
                    <a:pt x="24" y="13"/>
                  </a:lnTo>
                  <a:lnTo>
                    <a:pt x="20" y="14"/>
                  </a:lnTo>
                  <a:lnTo>
                    <a:pt x="17" y="14"/>
                  </a:lnTo>
                  <a:lnTo>
                    <a:pt x="8" y="7"/>
                  </a:lnTo>
                  <a:lnTo>
                    <a:pt x="1" y="7"/>
                  </a:lnTo>
                  <a:lnTo>
                    <a:pt x="0" y="2"/>
                  </a:lnTo>
                  <a:lnTo>
                    <a:pt x="1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7" name="Freeform 273"/>
            <p:cNvSpPr>
              <a:spLocks/>
            </p:cNvSpPr>
            <p:nvPr/>
          </p:nvSpPr>
          <p:spPr bwMode="auto">
            <a:xfrm>
              <a:off x="7119938" y="4883151"/>
              <a:ext cx="53975" cy="22225"/>
            </a:xfrm>
            <a:custGeom>
              <a:avLst/>
              <a:gdLst/>
              <a:ahLst/>
              <a:cxnLst>
                <a:cxn ang="0">
                  <a:pos x="5" y="5"/>
                </a:cxn>
                <a:cxn ang="0">
                  <a:pos x="12" y="5"/>
                </a:cxn>
                <a:cxn ang="0">
                  <a:pos x="15" y="9"/>
                </a:cxn>
                <a:cxn ang="0">
                  <a:pos x="21" y="9"/>
                </a:cxn>
                <a:cxn ang="0">
                  <a:pos x="15" y="4"/>
                </a:cxn>
                <a:cxn ang="0">
                  <a:pos x="15" y="2"/>
                </a:cxn>
                <a:cxn ang="0">
                  <a:pos x="17" y="0"/>
                </a:cxn>
                <a:cxn ang="0">
                  <a:pos x="21" y="4"/>
                </a:cxn>
                <a:cxn ang="0">
                  <a:pos x="26" y="4"/>
                </a:cxn>
                <a:cxn ang="0">
                  <a:pos x="28" y="7"/>
                </a:cxn>
                <a:cxn ang="0">
                  <a:pos x="29" y="4"/>
                </a:cxn>
                <a:cxn ang="0">
                  <a:pos x="34" y="9"/>
                </a:cxn>
                <a:cxn ang="0">
                  <a:pos x="31" y="9"/>
                </a:cxn>
                <a:cxn ang="0">
                  <a:pos x="29" y="11"/>
                </a:cxn>
                <a:cxn ang="0">
                  <a:pos x="26" y="11"/>
                </a:cxn>
                <a:cxn ang="0">
                  <a:pos x="24" y="9"/>
                </a:cxn>
                <a:cxn ang="0">
                  <a:pos x="12" y="14"/>
                </a:cxn>
                <a:cxn ang="0">
                  <a:pos x="3" y="14"/>
                </a:cxn>
                <a:cxn ang="0">
                  <a:pos x="2" y="14"/>
                </a:cxn>
                <a:cxn ang="0">
                  <a:pos x="0" y="9"/>
                </a:cxn>
                <a:cxn ang="0">
                  <a:pos x="5" y="5"/>
                </a:cxn>
              </a:cxnLst>
              <a:rect l="0" t="0" r="r" b="b"/>
              <a:pathLst>
                <a:path w="34" h="14">
                  <a:moveTo>
                    <a:pt x="5" y="5"/>
                  </a:moveTo>
                  <a:lnTo>
                    <a:pt x="12" y="5"/>
                  </a:lnTo>
                  <a:lnTo>
                    <a:pt x="15" y="9"/>
                  </a:lnTo>
                  <a:lnTo>
                    <a:pt x="21" y="9"/>
                  </a:lnTo>
                  <a:lnTo>
                    <a:pt x="15" y="4"/>
                  </a:lnTo>
                  <a:lnTo>
                    <a:pt x="15" y="2"/>
                  </a:lnTo>
                  <a:lnTo>
                    <a:pt x="17" y="0"/>
                  </a:lnTo>
                  <a:lnTo>
                    <a:pt x="21" y="4"/>
                  </a:lnTo>
                  <a:lnTo>
                    <a:pt x="26" y="4"/>
                  </a:lnTo>
                  <a:lnTo>
                    <a:pt x="28" y="7"/>
                  </a:lnTo>
                  <a:lnTo>
                    <a:pt x="29" y="4"/>
                  </a:lnTo>
                  <a:lnTo>
                    <a:pt x="34" y="9"/>
                  </a:lnTo>
                  <a:lnTo>
                    <a:pt x="31" y="9"/>
                  </a:lnTo>
                  <a:lnTo>
                    <a:pt x="29" y="11"/>
                  </a:lnTo>
                  <a:lnTo>
                    <a:pt x="26" y="11"/>
                  </a:lnTo>
                  <a:lnTo>
                    <a:pt x="24" y="9"/>
                  </a:lnTo>
                  <a:lnTo>
                    <a:pt x="12" y="14"/>
                  </a:lnTo>
                  <a:lnTo>
                    <a:pt x="3" y="14"/>
                  </a:lnTo>
                  <a:lnTo>
                    <a:pt x="2" y="14"/>
                  </a:lnTo>
                  <a:lnTo>
                    <a:pt x="0" y="9"/>
                  </a:lnTo>
                  <a:lnTo>
                    <a:pt x="5"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8" name="Freeform 274"/>
            <p:cNvSpPr>
              <a:spLocks/>
            </p:cNvSpPr>
            <p:nvPr/>
          </p:nvSpPr>
          <p:spPr bwMode="auto">
            <a:xfrm>
              <a:off x="7100888" y="4886326"/>
              <a:ext cx="15875" cy="15875"/>
            </a:xfrm>
            <a:custGeom>
              <a:avLst/>
              <a:gdLst/>
              <a:ahLst/>
              <a:cxnLst>
                <a:cxn ang="0">
                  <a:pos x="2" y="3"/>
                </a:cxn>
                <a:cxn ang="0">
                  <a:pos x="7" y="0"/>
                </a:cxn>
                <a:cxn ang="0">
                  <a:pos x="10" y="2"/>
                </a:cxn>
                <a:cxn ang="0">
                  <a:pos x="10" y="10"/>
                </a:cxn>
                <a:cxn ang="0">
                  <a:pos x="0" y="10"/>
                </a:cxn>
                <a:cxn ang="0">
                  <a:pos x="2" y="3"/>
                </a:cxn>
              </a:cxnLst>
              <a:rect l="0" t="0" r="r" b="b"/>
              <a:pathLst>
                <a:path w="10" h="10">
                  <a:moveTo>
                    <a:pt x="2" y="3"/>
                  </a:moveTo>
                  <a:lnTo>
                    <a:pt x="7" y="0"/>
                  </a:lnTo>
                  <a:lnTo>
                    <a:pt x="10" y="2"/>
                  </a:lnTo>
                  <a:lnTo>
                    <a:pt x="10" y="10"/>
                  </a:lnTo>
                  <a:lnTo>
                    <a:pt x="0" y="10"/>
                  </a:lnTo>
                  <a:lnTo>
                    <a:pt x="2"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9" name="Freeform 275"/>
            <p:cNvSpPr>
              <a:spLocks/>
            </p:cNvSpPr>
            <p:nvPr/>
          </p:nvSpPr>
          <p:spPr bwMode="auto">
            <a:xfrm>
              <a:off x="7070725" y="4883151"/>
              <a:ext cx="23813" cy="17463"/>
            </a:xfrm>
            <a:custGeom>
              <a:avLst/>
              <a:gdLst/>
              <a:ahLst/>
              <a:cxnLst>
                <a:cxn ang="0">
                  <a:pos x="7" y="0"/>
                </a:cxn>
                <a:cxn ang="0">
                  <a:pos x="12" y="0"/>
                </a:cxn>
                <a:cxn ang="0">
                  <a:pos x="15" y="4"/>
                </a:cxn>
                <a:cxn ang="0">
                  <a:pos x="15" y="5"/>
                </a:cxn>
                <a:cxn ang="0">
                  <a:pos x="10" y="9"/>
                </a:cxn>
                <a:cxn ang="0">
                  <a:pos x="10" y="11"/>
                </a:cxn>
                <a:cxn ang="0">
                  <a:pos x="5" y="5"/>
                </a:cxn>
                <a:cxn ang="0">
                  <a:pos x="0" y="4"/>
                </a:cxn>
                <a:cxn ang="0">
                  <a:pos x="0" y="0"/>
                </a:cxn>
                <a:cxn ang="0">
                  <a:pos x="7" y="0"/>
                </a:cxn>
              </a:cxnLst>
              <a:rect l="0" t="0" r="r" b="b"/>
              <a:pathLst>
                <a:path w="15" h="11">
                  <a:moveTo>
                    <a:pt x="7" y="0"/>
                  </a:moveTo>
                  <a:lnTo>
                    <a:pt x="12" y="0"/>
                  </a:lnTo>
                  <a:lnTo>
                    <a:pt x="15" y="4"/>
                  </a:lnTo>
                  <a:lnTo>
                    <a:pt x="15" y="5"/>
                  </a:lnTo>
                  <a:lnTo>
                    <a:pt x="10" y="9"/>
                  </a:lnTo>
                  <a:lnTo>
                    <a:pt x="10" y="11"/>
                  </a:lnTo>
                  <a:lnTo>
                    <a:pt x="5" y="5"/>
                  </a:lnTo>
                  <a:lnTo>
                    <a:pt x="0" y="4"/>
                  </a:lnTo>
                  <a:lnTo>
                    <a:pt x="0" y="0"/>
                  </a:lnTo>
                  <a:lnTo>
                    <a:pt x="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0" name="Freeform 276"/>
            <p:cNvSpPr>
              <a:spLocks/>
            </p:cNvSpPr>
            <p:nvPr/>
          </p:nvSpPr>
          <p:spPr bwMode="auto">
            <a:xfrm>
              <a:off x="7029450" y="4856163"/>
              <a:ext cx="30163" cy="7938"/>
            </a:xfrm>
            <a:custGeom>
              <a:avLst/>
              <a:gdLst/>
              <a:ahLst/>
              <a:cxnLst>
                <a:cxn ang="0">
                  <a:pos x="0" y="2"/>
                </a:cxn>
                <a:cxn ang="0">
                  <a:pos x="17" y="0"/>
                </a:cxn>
                <a:cxn ang="0">
                  <a:pos x="19" y="3"/>
                </a:cxn>
                <a:cxn ang="0">
                  <a:pos x="10" y="5"/>
                </a:cxn>
                <a:cxn ang="0">
                  <a:pos x="3" y="5"/>
                </a:cxn>
                <a:cxn ang="0">
                  <a:pos x="0" y="2"/>
                </a:cxn>
              </a:cxnLst>
              <a:rect l="0" t="0" r="r" b="b"/>
              <a:pathLst>
                <a:path w="19" h="5">
                  <a:moveTo>
                    <a:pt x="0" y="2"/>
                  </a:moveTo>
                  <a:lnTo>
                    <a:pt x="17" y="0"/>
                  </a:lnTo>
                  <a:lnTo>
                    <a:pt x="19" y="3"/>
                  </a:lnTo>
                  <a:lnTo>
                    <a:pt x="10" y="5"/>
                  </a:lnTo>
                  <a:lnTo>
                    <a:pt x="3" y="5"/>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1" name="Freeform 277"/>
            <p:cNvSpPr>
              <a:spLocks/>
            </p:cNvSpPr>
            <p:nvPr/>
          </p:nvSpPr>
          <p:spPr bwMode="auto">
            <a:xfrm>
              <a:off x="7086600" y="4856163"/>
              <a:ext cx="6350" cy="3175"/>
            </a:xfrm>
            <a:custGeom>
              <a:avLst/>
              <a:gdLst/>
              <a:ahLst/>
              <a:cxnLst>
                <a:cxn ang="0">
                  <a:pos x="0" y="0"/>
                </a:cxn>
                <a:cxn ang="0">
                  <a:pos x="4" y="0"/>
                </a:cxn>
                <a:cxn ang="0">
                  <a:pos x="4" y="2"/>
                </a:cxn>
                <a:cxn ang="0">
                  <a:pos x="2" y="2"/>
                </a:cxn>
                <a:cxn ang="0">
                  <a:pos x="0" y="0"/>
                </a:cxn>
              </a:cxnLst>
              <a:rect l="0" t="0" r="r" b="b"/>
              <a:pathLst>
                <a:path w="4" h="2">
                  <a:moveTo>
                    <a:pt x="0" y="0"/>
                  </a:moveTo>
                  <a:lnTo>
                    <a:pt x="4" y="0"/>
                  </a:lnTo>
                  <a:lnTo>
                    <a:pt x="4" y="2"/>
                  </a:lnTo>
                  <a:lnTo>
                    <a:pt x="2"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2" name="Freeform 278"/>
            <p:cNvSpPr>
              <a:spLocks/>
            </p:cNvSpPr>
            <p:nvPr/>
          </p:nvSpPr>
          <p:spPr bwMode="auto">
            <a:xfrm>
              <a:off x="7165975" y="4667251"/>
              <a:ext cx="139700" cy="161925"/>
            </a:xfrm>
            <a:custGeom>
              <a:avLst/>
              <a:gdLst/>
              <a:ahLst/>
              <a:cxnLst>
                <a:cxn ang="0">
                  <a:pos x="37" y="5"/>
                </a:cxn>
                <a:cxn ang="0">
                  <a:pos x="50" y="8"/>
                </a:cxn>
                <a:cxn ang="0">
                  <a:pos x="62" y="10"/>
                </a:cxn>
                <a:cxn ang="0">
                  <a:pos x="75" y="10"/>
                </a:cxn>
                <a:cxn ang="0">
                  <a:pos x="88" y="0"/>
                </a:cxn>
                <a:cxn ang="0">
                  <a:pos x="81" y="13"/>
                </a:cxn>
                <a:cxn ang="0">
                  <a:pos x="64" y="19"/>
                </a:cxn>
                <a:cxn ang="0">
                  <a:pos x="43" y="17"/>
                </a:cxn>
                <a:cxn ang="0">
                  <a:pos x="31" y="17"/>
                </a:cxn>
                <a:cxn ang="0">
                  <a:pos x="21" y="19"/>
                </a:cxn>
                <a:cxn ang="0">
                  <a:pos x="18" y="34"/>
                </a:cxn>
                <a:cxn ang="0">
                  <a:pos x="26" y="43"/>
                </a:cxn>
                <a:cxn ang="0">
                  <a:pos x="37" y="36"/>
                </a:cxn>
                <a:cxn ang="0">
                  <a:pos x="45" y="36"/>
                </a:cxn>
                <a:cxn ang="0">
                  <a:pos x="56" y="34"/>
                </a:cxn>
                <a:cxn ang="0">
                  <a:pos x="61" y="31"/>
                </a:cxn>
                <a:cxn ang="0">
                  <a:pos x="64" y="32"/>
                </a:cxn>
                <a:cxn ang="0">
                  <a:pos x="62" y="38"/>
                </a:cxn>
                <a:cxn ang="0">
                  <a:pos x="57" y="36"/>
                </a:cxn>
                <a:cxn ang="0">
                  <a:pos x="40" y="50"/>
                </a:cxn>
                <a:cxn ang="0">
                  <a:pos x="37" y="51"/>
                </a:cxn>
                <a:cxn ang="0">
                  <a:pos x="50" y="69"/>
                </a:cxn>
                <a:cxn ang="0">
                  <a:pos x="49" y="74"/>
                </a:cxn>
                <a:cxn ang="0">
                  <a:pos x="52" y="81"/>
                </a:cxn>
                <a:cxn ang="0">
                  <a:pos x="56" y="84"/>
                </a:cxn>
                <a:cxn ang="0">
                  <a:pos x="43" y="91"/>
                </a:cxn>
                <a:cxn ang="0">
                  <a:pos x="38" y="84"/>
                </a:cxn>
                <a:cxn ang="0">
                  <a:pos x="31" y="74"/>
                </a:cxn>
                <a:cxn ang="0">
                  <a:pos x="31" y="67"/>
                </a:cxn>
                <a:cxn ang="0">
                  <a:pos x="31" y="60"/>
                </a:cxn>
                <a:cxn ang="0">
                  <a:pos x="21" y="64"/>
                </a:cxn>
                <a:cxn ang="0">
                  <a:pos x="23" y="70"/>
                </a:cxn>
                <a:cxn ang="0">
                  <a:pos x="21" y="93"/>
                </a:cxn>
                <a:cxn ang="0">
                  <a:pos x="12" y="102"/>
                </a:cxn>
                <a:cxn ang="0">
                  <a:pos x="7" y="98"/>
                </a:cxn>
                <a:cxn ang="0">
                  <a:pos x="9" y="72"/>
                </a:cxn>
                <a:cxn ang="0">
                  <a:pos x="2" y="69"/>
                </a:cxn>
                <a:cxn ang="0">
                  <a:pos x="7" y="50"/>
                </a:cxn>
                <a:cxn ang="0">
                  <a:pos x="14" y="31"/>
                </a:cxn>
                <a:cxn ang="0">
                  <a:pos x="12" y="24"/>
                </a:cxn>
                <a:cxn ang="0">
                  <a:pos x="18" y="13"/>
                </a:cxn>
                <a:cxn ang="0">
                  <a:pos x="24" y="12"/>
                </a:cxn>
                <a:cxn ang="0">
                  <a:pos x="31" y="5"/>
                </a:cxn>
              </a:cxnLst>
              <a:rect l="0" t="0" r="r" b="b"/>
              <a:pathLst>
                <a:path w="88" h="102">
                  <a:moveTo>
                    <a:pt x="31" y="5"/>
                  </a:moveTo>
                  <a:lnTo>
                    <a:pt x="37" y="5"/>
                  </a:lnTo>
                  <a:lnTo>
                    <a:pt x="38" y="8"/>
                  </a:lnTo>
                  <a:lnTo>
                    <a:pt x="50" y="8"/>
                  </a:lnTo>
                  <a:lnTo>
                    <a:pt x="56" y="10"/>
                  </a:lnTo>
                  <a:lnTo>
                    <a:pt x="62" y="10"/>
                  </a:lnTo>
                  <a:lnTo>
                    <a:pt x="71" y="10"/>
                  </a:lnTo>
                  <a:lnTo>
                    <a:pt x="75" y="10"/>
                  </a:lnTo>
                  <a:lnTo>
                    <a:pt x="87" y="0"/>
                  </a:lnTo>
                  <a:lnTo>
                    <a:pt x="88" y="0"/>
                  </a:lnTo>
                  <a:lnTo>
                    <a:pt x="88" y="5"/>
                  </a:lnTo>
                  <a:lnTo>
                    <a:pt x="81" y="13"/>
                  </a:lnTo>
                  <a:lnTo>
                    <a:pt x="76" y="19"/>
                  </a:lnTo>
                  <a:lnTo>
                    <a:pt x="64" y="19"/>
                  </a:lnTo>
                  <a:lnTo>
                    <a:pt x="57" y="17"/>
                  </a:lnTo>
                  <a:lnTo>
                    <a:pt x="43" y="17"/>
                  </a:lnTo>
                  <a:lnTo>
                    <a:pt x="35" y="15"/>
                  </a:lnTo>
                  <a:lnTo>
                    <a:pt x="31" y="17"/>
                  </a:lnTo>
                  <a:lnTo>
                    <a:pt x="23" y="17"/>
                  </a:lnTo>
                  <a:lnTo>
                    <a:pt x="21" y="19"/>
                  </a:lnTo>
                  <a:lnTo>
                    <a:pt x="18" y="26"/>
                  </a:lnTo>
                  <a:lnTo>
                    <a:pt x="18" y="34"/>
                  </a:lnTo>
                  <a:lnTo>
                    <a:pt x="23" y="38"/>
                  </a:lnTo>
                  <a:lnTo>
                    <a:pt x="26" y="43"/>
                  </a:lnTo>
                  <a:lnTo>
                    <a:pt x="31" y="43"/>
                  </a:lnTo>
                  <a:lnTo>
                    <a:pt x="37" y="36"/>
                  </a:lnTo>
                  <a:lnTo>
                    <a:pt x="40" y="36"/>
                  </a:lnTo>
                  <a:lnTo>
                    <a:pt x="45" y="36"/>
                  </a:lnTo>
                  <a:lnTo>
                    <a:pt x="47" y="34"/>
                  </a:lnTo>
                  <a:lnTo>
                    <a:pt x="56" y="34"/>
                  </a:lnTo>
                  <a:lnTo>
                    <a:pt x="57" y="32"/>
                  </a:lnTo>
                  <a:lnTo>
                    <a:pt x="61" y="31"/>
                  </a:lnTo>
                  <a:lnTo>
                    <a:pt x="64" y="31"/>
                  </a:lnTo>
                  <a:lnTo>
                    <a:pt x="64" y="32"/>
                  </a:lnTo>
                  <a:lnTo>
                    <a:pt x="64" y="36"/>
                  </a:lnTo>
                  <a:lnTo>
                    <a:pt x="62" y="38"/>
                  </a:lnTo>
                  <a:lnTo>
                    <a:pt x="61" y="36"/>
                  </a:lnTo>
                  <a:lnTo>
                    <a:pt x="57" y="36"/>
                  </a:lnTo>
                  <a:lnTo>
                    <a:pt x="49" y="45"/>
                  </a:lnTo>
                  <a:lnTo>
                    <a:pt x="40" y="50"/>
                  </a:lnTo>
                  <a:lnTo>
                    <a:pt x="37" y="48"/>
                  </a:lnTo>
                  <a:lnTo>
                    <a:pt x="37" y="51"/>
                  </a:lnTo>
                  <a:lnTo>
                    <a:pt x="40" y="53"/>
                  </a:lnTo>
                  <a:lnTo>
                    <a:pt x="50" y="69"/>
                  </a:lnTo>
                  <a:lnTo>
                    <a:pt x="49" y="70"/>
                  </a:lnTo>
                  <a:lnTo>
                    <a:pt x="49" y="74"/>
                  </a:lnTo>
                  <a:lnTo>
                    <a:pt x="52" y="77"/>
                  </a:lnTo>
                  <a:lnTo>
                    <a:pt x="52" y="81"/>
                  </a:lnTo>
                  <a:lnTo>
                    <a:pt x="56" y="81"/>
                  </a:lnTo>
                  <a:lnTo>
                    <a:pt x="56" y="84"/>
                  </a:lnTo>
                  <a:lnTo>
                    <a:pt x="47" y="86"/>
                  </a:lnTo>
                  <a:lnTo>
                    <a:pt x="43" y="91"/>
                  </a:lnTo>
                  <a:lnTo>
                    <a:pt x="40" y="91"/>
                  </a:lnTo>
                  <a:lnTo>
                    <a:pt x="38" y="84"/>
                  </a:lnTo>
                  <a:lnTo>
                    <a:pt x="38" y="81"/>
                  </a:lnTo>
                  <a:lnTo>
                    <a:pt x="31" y="74"/>
                  </a:lnTo>
                  <a:lnTo>
                    <a:pt x="30" y="70"/>
                  </a:lnTo>
                  <a:lnTo>
                    <a:pt x="31" y="67"/>
                  </a:lnTo>
                  <a:lnTo>
                    <a:pt x="31" y="62"/>
                  </a:lnTo>
                  <a:lnTo>
                    <a:pt x="31" y="60"/>
                  </a:lnTo>
                  <a:lnTo>
                    <a:pt x="28" y="60"/>
                  </a:lnTo>
                  <a:lnTo>
                    <a:pt x="21" y="64"/>
                  </a:lnTo>
                  <a:lnTo>
                    <a:pt x="21" y="67"/>
                  </a:lnTo>
                  <a:lnTo>
                    <a:pt x="23" y="70"/>
                  </a:lnTo>
                  <a:lnTo>
                    <a:pt x="23" y="89"/>
                  </a:lnTo>
                  <a:lnTo>
                    <a:pt x="21" y="93"/>
                  </a:lnTo>
                  <a:lnTo>
                    <a:pt x="23" y="102"/>
                  </a:lnTo>
                  <a:lnTo>
                    <a:pt x="12" y="102"/>
                  </a:lnTo>
                  <a:lnTo>
                    <a:pt x="9" y="102"/>
                  </a:lnTo>
                  <a:lnTo>
                    <a:pt x="7" y="98"/>
                  </a:lnTo>
                  <a:lnTo>
                    <a:pt x="12" y="79"/>
                  </a:lnTo>
                  <a:lnTo>
                    <a:pt x="9" y="72"/>
                  </a:lnTo>
                  <a:lnTo>
                    <a:pt x="4" y="72"/>
                  </a:lnTo>
                  <a:lnTo>
                    <a:pt x="2" y="69"/>
                  </a:lnTo>
                  <a:lnTo>
                    <a:pt x="0" y="60"/>
                  </a:lnTo>
                  <a:lnTo>
                    <a:pt x="7" y="50"/>
                  </a:lnTo>
                  <a:lnTo>
                    <a:pt x="7" y="41"/>
                  </a:lnTo>
                  <a:lnTo>
                    <a:pt x="14" y="31"/>
                  </a:lnTo>
                  <a:lnTo>
                    <a:pt x="14" y="26"/>
                  </a:lnTo>
                  <a:lnTo>
                    <a:pt x="12" y="24"/>
                  </a:lnTo>
                  <a:lnTo>
                    <a:pt x="14" y="20"/>
                  </a:lnTo>
                  <a:lnTo>
                    <a:pt x="18" y="13"/>
                  </a:lnTo>
                  <a:lnTo>
                    <a:pt x="19" y="10"/>
                  </a:lnTo>
                  <a:lnTo>
                    <a:pt x="24" y="12"/>
                  </a:lnTo>
                  <a:lnTo>
                    <a:pt x="28" y="7"/>
                  </a:lnTo>
                  <a:lnTo>
                    <a:pt x="31"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3" name="Freeform 279"/>
            <p:cNvSpPr>
              <a:spLocks/>
            </p:cNvSpPr>
            <p:nvPr/>
          </p:nvSpPr>
          <p:spPr bwMode="auto">
            <a:xfrm>
              <a:off x="7232650" y="4818063"/>
              <a:ext cx="4763" cy="7938"/>
            </a:xfrm>
            <a:custGeom>
              <a:avLst/>
              <a:gdLst/>
              <a:ahLst/>
              <a:cxnLst>
                <a:cxn ang="0">
                  <a:pos x="0" y="1"/>
                </a:cxn>
                <a:cxn ang="0">
                  <a:pos x="3" y="0"/>
                </a:cxn>
                <a:cxn ang="0">
                  <a:pos x="3" y="3"/>
                </a:cxn>
                <a:cxn ang="0">
                  <a:pos x="3" y="5"/>
                </a:cxn>
                <a:cxn ang="0">
                  <a:pos x="0" y="1"/>
                </a:cxn>
              </a:cxnLst>
              <a:rect l="0" t="0" r="r" b="b"/>
              <a:pathLst>
                <a:path w="3" h="5">
                  <a:moveTo>
                    <a:pt x="0" y="1"/>
                  </a:moveTo>
                  <a:lnTo>
                    <a:pt x="3" y="0"/>
                  </a:lnTo>
                  <a:lnTo>
                    <a:pt x="3" y="3"/>
                  </a:lnTo>
                  <a:lnTo>
                    <a:pt x="3" y="5"/>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4" name="Freeform 280"/>
            <p:cNvSpPr>
              <a:spLocks/>
            </p:cNvSpPr>
            <p:nvPr/>
          </p:nvSpPr>
          <p:spPr bwMode="auto">
            <a:xfrm>
              <a:off x="7243763" y="4806951"/>
              <a:ext cx="7938" cy="15875"/>
            </a:xfrm>
            <a:custGeom>
              <a:avLst/>
              <a:gdLst/>
              <a:ahLst/>
              <a:cxnLst>
                <a:cxn ang="0">
                  <a:pos x="1" y="1"/>
                </a:cxn>
                <a:cxn ang="0">
                  <a:pos x="5" y="0"/>
                </a:cxn>
                <a:cxn ang="0">
                  <a:pos x="5" y="10"/>
                </a:cxn>
                <a:cxn ang="0">
                  <a:pos x="0" y="10"/>
                </a:cxn>
                <a:cxn ang="0">
                  <a:pos x="1" y="1"/>
                </a:cxn>
              </a:cxnLst>
              <a:rect l="0" t="0" r="r" b="b"/>
              <a:pathLst>
                <a:path w="5" h="10">
                  <a:moveTo>
                    <a:pt x="1" y="1"/>
                  </a:moveTo>
                  <a:lnTo>
                    <a:pt x="5" y="0"/>
                  </a:lnTo>
                  <a:lnTo>
                    <a:pt x="5" y="10"/>
                  </a:lnTo>
                  <a:lnTo>
                    <a:pt x="0" y="10"/>
                  </a:lnTo>
                  <a:lnTo>
                    <a:pt x="1"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5" name="Freeform 281"/>
            <p:cNvSpPr>
              <a:spLocks/>
            </p:cNvSpPr>
            <p:nvPr/>
          </p:nvSpPr>
          <p:spPr bwMode="auto">
            <a:xfrm>
              <a:off x="7251700" y="4800601"/>
              <a:ext cx="11113" cy="30163"/>
            </a:xfrm>
            <a:custGeom>
              <a:avLst/>
              <a:gdLst/>
              <a:ahLst/>
              <a:cxnLst>
                <a:cxn ang="0">
                  <a:pos x="2" y="9"/>
                </a:cxn>
                <a:cxn ang="0">
                  <a:pos x="3" y="0"/>
                </a:cxn>
                <a:cxn ang="0">
                  <a:pos x="7" y="5"/>
                </a:cxn>
                <a:cxn ang="0">
                  <a:pos x="5" y="9"/>
                </a:cxn>
                <a:cxn ang="0">
                  <a:pos x="7" y="14"/>
                </a:cxn>
                <a:cxn ang="0">
                  <a:pos x="2" y="19"/>
                </a:cxn>
                <a:cxn ang="0">
                  <a:pos x="0" y="16"/>
                </a:cxn>
                <a:cxn ang="0">
                  <a:pos x="2" y="9"/>
                </a:cxn>
              </a:cxnLst>
              <a:rect l="0" t="0" r="r" b="b"/>
              <a:pathLst>
                <a:path w="7" h="19">
                  <a:moveTo>
                    <a:pt x="2" y="9"/>
                  </a:moveTo>
                  <a:lnTo>
                    <a:pt x="3" y="0"/>
                  </a:lnTo>
                  <a:lnTo>
                    <a:pt x="7" y="5"/>
                  </a:lnTo>
                  <a:lnTo>
                    <a:pt x="5" y="9"/>
                  </a:lnTo>
                  <a:lnTo>
                    <a:pt x="7" y="14"/>
                  </a:lnTo>
                  <a:lnTo>
                    <a:pt x="2" y="19"/>
                  </a:lnTo>
                  <a:lnTo>
                    <a:pt x="0" y="16"/>
                  </a:lnTo>
                  <a:lnTo>
                    <a:pt x="2"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6" name="Freeform 282"/>
            <p:cNvSpPr>
              <a:spLocks/>
            </p:cNvSpPr>
            <p:nvPr/>
          </p:nvSpPr>
          <p:spPr bwMode="auto">
            <a:xfrm>
              <a:off x="7259638" y="4792663"/>
              <a:ext cx="3175" cy="6350"/>
            </a:xfrm>
            <a:custGeom>
              <a:avLst/>
              <a:gdLst/>
              <a:ahLst/>
              <a:cxnLst>
                <a:cxn ang="0">
                  <a:pos x="0" y="0"/>
                </a:cxn>
                <a:cxn ang="0">
                  <a:pos x="2" y="0"/>
                </a:cxn>
                <a:cxn ang="0">
                  <a:pos x="2" y="4"/>
                </a:cxn>
                <a:cxn ang="0">
                  <a:pos x="0" y="2"/>
                </a:cxn>
                <a:cxn ang="0">
                  <a:pos x="0" y="0"/>
                </a:cxn>
              </a:cxnLst>
              <a:rect l="0" t="0" r="r" b="b"/>
              <a:pathLst>
                <a:path w="2" h="4">
                  <a:moveTo>
                    <a:pt x="0" y="0"/>
                  </a:moveTo>
                  <a:lnTo>
                    <a:pt x="2" y="0"/>
                  </a:lnTo>
                  <a:lnTo>
                    <a:pt x="2" y="4"/>
                  </a:ln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7" name="Freeform 283"/>
            <p:cNvSpPr>
              <a:spLocks/>
            </p:cNvSpPr>
            <p:nvPr/>
          </p:nvSpPr>
          <p:spPr bwMode="auto">
            <a:xfrm>
              <a:off x="7254875" y="4729163"/>
              <a:ext cx="7938" cy="9525"/>
            </a:xfrm>
            <a:custGeom>
              <a:avLst/>
              <a:gdLst/>
              <a:ahLst/>
              <a:cxnLst>
                <a:cxn ang="0">
                  <a:pos x="3" y="0"/>
                </a:cxn>
                <a:cxn ang="0">
                  <a:pos x="5" y="0"/>
                </a:cxn>
                <a:cxn ang="0">
                  <a:pos x="5" y="2"/>
                </a:cxn>
                <a:cxn ang="0">
                  <a:pos x="3" y="6"/>
                </a:cxn>
                <a:cxn ang="0">
                  <a:pos x="0" y="6"/>
                </a:cxn>
                <a:cxn ang="0">
                  <a:pos x="0" y="2"/>
                </a:cxn>
                <a:cxn ang="0">
                  <a:pos x="3" y="0"/>
                </a:cxn>
              </a:cxnLst>
              <a:rect l="0" t="0" r="r" b="b"/>
              <a:pathLst>
                <a:path w="5" h="6">
                  <a:moveTo>
                    <a:pt x="3" y="0"/>
                  </a:moveTo>
                  <a:lnTo>
                    <a:pt x="5" y="0"/>
                  </a:lnTo>
                  <a:lnTo>
                    <a:pt x="5" y="2"/>
                  </a:lnTo>
                  <a:lnTo>
                    <a:pt x="3" y="6"/>
                  </a:lnTo>
                  <a:lnTo>
                    <a:pt x="0" y="6"/>
                  </a:lnTo>
                  <a:lnTo>
                    <a:pt x="0" y="2"/>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8" name="Freeform 284"/>
            <p:cNvSpPr>
              <a:spLocks/>
            </p:cNvSpPr>
            <p:nvPr/>
          </p:nvSpPr>
          <p:spPr bwMode="auto">
            <a:xfrm>
              <a:off x="7262813" y="4732338"/>
              <a:ext cx="7938" cy="6350"/>
            </a:xfrm>
            <a:custGeom>
              <a:avLst/>
              <a:gdLst/>
              <a:ahLst/>
              <a:cxnLst>
                <a:cxn ang="0">
                  <a:pos x="0" y="2"/>
                </a:cxn>
                <a:cxn ang="0">
                  <a:pos x="3" y="0"/>
                </a:cxn>
                <a:cxn ang="0">
                  <a:pos x="5" y="0"/>
                </a:cxn>
                <a:cxn ang="0">
                  <a:pos x="3" y="4"/>
                </a:cxn>
                <a:cxn ang="0">
                  <a:pos x="1" y="4"/>
                </a:cxn>
                <a:cxn ang="0">
                  <a:pos x="1" y="4"/>
                </a:cxn>
                <a:cxn ang="0">
                  <a:pos x="0" y="2"/>
                </a:cxn>
              </a:cxnLst>
              <a:rect l="0" t="0" r="r" b="b"/>
              <a:pathLst>
                <a:path w="5" h="4">
                  <a:moveTo>
                    <a:pt x="0" y="2"/>
                  </a:moveTo>
                  <a:lnTo>
                    <a:pt x="3" y="0"/>
                  </a:lnTo>
                  <a:lnTo>
                    <a:pt x="5" y="0"/>
                  </a:lnTo>
                  <a:lnTo>
                    <a:pt x="3" y="4"/>
                  </a:lnTo>
                  <a:lnTo>
                    <a:pt x="1" y="4"/>
                  </a:lnTo>
                  <a:lnTo>
                    <a:pt x="1" y="4"/>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9" name="Freeform 285"/>
            <p:cNvSpPr>
              <a:spLocks/>
            </p:cNvSpPr>
            <p:nvPr/>
          </p:nvSpPr>
          <p:spPr bwMode="auto">
            <a:xfrm>
              <a:off x="7289800" y="4740276"/>
              <a:ext cx="19050" cy="7938"/>
            </a:xfrm>
            <a:custGeom>
              <a:avLst/>
              <a:gdLst/>
              <a:ahLst/>
              <a:cxnLst>
                <a:cxn ang="0">
                  <a:pos x="0" y="0"/>
                </a:cxn>
                <a:cxn ang="0">
                  <a:pos x="12" y="2"/>
                </a:cxn>
                <a:cxn ang="0">
                  <a:pos x="3" y="5"/>
                </a:cxn>
                <a:cxn ang="0">
                  <a:pos x="2" y="5"/>
                </a:cxn>
                <a:cxn ang="0">
                  <a:pos x="0" y="0"/>
                </a:cxn>
              </a:cxnLst>
              <a:rect l="0" t="0" r="r" b="b"/>
              <a:pathLst>
                <a:path w="12" h="5">
                  <a:moveTo>
                    <a:pt x="0" y="0"/>
                  </a:moveTo>
                  <a:lnTo>
                    <a:pt x="12" y="2"/>
                  </a:lnTo>
                  <a:lnTo>
                    <a:pt x="3" y="5"/>
                  </a:lnTo>
                  <a:lnTo>
                    <a:pt x="2"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0" name="Freeform 286"/>
            <p:cNvSpPr>
              <a:spLocks/>
            </p:cNvSpPr>
            <p:nvPr/>
          </p:nvSpPr>
          <p:spPr bwMode="auto">
            <a:xfrm>
              <a:off x="7312025" y="4743451"/>
              <a:ext cx="22225" cy="3175"/>
            </a:xfrm>
            <a:custGeom>
              <a:avLst/>
              <a:gdLst/>
              <a:ahLst/>
              <a:cxnLst>
                <a:cxn ang="0">
                  <a:pos x="0" y="0"/>
                </a:cxn>
                <a:cxn ang="0">
                  <a:pos x="14" y="0"/>
                </a:cxn>
                <a:cxn ang="0">
                  <a:pos x="2" y="2"/>
                </a:cxn>
                <a:cxn ang="0">
                  <a:pos x="0" y="0"/>
                </a:cxn>
              </a:cxnLst>
              <a:rect l="0" t="0" r="r" b="b"/>
              <a:pathLst>
                <a:path w="14" h="2">
                  <a:moveTo>
                    <a:pt x="0" y="0"/>
                  </a:moveTo>
                  <a:lnTo>
                    <a:pt x="14" y="0"/>
                  </a:lnTo>
                  <a:lnTo>
                    <a:pt x="2"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1" name="Freeform 287"/>
            <p:cNvSpPr>
              <a:spLocks/>
            </p:cNvSpPr>
            <p:nvPr/>
          </p:nvSpPr>
          <p:spPr bwMode="auto">
            <a:xfrm>
              <a:off x="7323138" y="4748213"/>
              <a:ext cx="1588" cy="9525"/>
            </a:xfrm>
            <a:custGeom>
              <a:avLst/>
              <a:gdLst/>
              <a:ahLst/>
              <a:cxnLst>
                <a:cxn ang="0">
                  <a:pos x="0" y="0"/>
                </a:cxn>
                <a:cxn ang="0">
                  <a:pos x="1" y="0"/>
                </a:cxn>
                <a:cxn ang="0">
                  <a:pos x="1" y="6"/>
                </a:cxn>
                <a:cxn ang="0">
                  <a:pos x="0" y="0"/>
                </a:cxn>
              </a:cxnLst>
              <a:rect l="0" t="0" r="r" b="b"/>
              <a:pathLst>
                <a:path w="1" h="6">
                  <a:moveTo>
                    <a:pt x="0" y="0"/>
                  </a:moveTo>
                  <a:lnTo>
                    <a:pt x="1" y="0"/>
                  </a:lnTo>
                  <a:lnTo>
                    <a:pt x="1" y="6"/>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2" name="Freeform 288"/>
            <p:cNvSpPr>
              <a:spLocks/>
            </p:cNvSpPr>
            <p:nvPr/>
          </p:nvSpPr>
          <p:spPr bwMode="auto">
            <a:xfrm>
              <a:off x="7327900" y="4770438"/>
              <a:ext cx="25400" cy="19050"/>
            </a:xfrm>
            <a:custGeom>
              <a:avLst/>
              <a:gdLst/>
              <a:ahLst/>
              <a:cxnLst>
                <a:cxn ang="0">
                  <a:pos x="0" y="2"/>
                </a:cxn>
                <a:cxn ang="0">
                  <a:pos x="0" y="2"/>
                </a:cxn>
                <a:cxn ang="0">
                  <a:pos x="9" y="0"/>
                </a:cxn>
                <a:cxn ang="0">
                  <a:pos x="16" y="4"/>
                </a:cxn>
                <a:cxn ang="0">
                  <a:pos x="16" y="7"/>
                </a:cxn>
                <a:cxn ang="0">
                  <a:pos x="16" y="11"/>
                </a:cxn>
                <a:cxn ang="0">
                  <a:pos x="11" y="12"/>
                </a:cxn>
                <a:cxn ang="0">
                  <a:pos x="7" y="11"/>
                </a:cxn>
                <a:cxn ang="0">
                  <a:pos x="2" y="7"/>
                </a:cxn>
                <a:cxn ang="0">
                  <a:pos x="0" y="2"/>
                </a:cxn>
              </a:cxnLst>
              <a:rect l="0" t="0" r="r" b="b"/>
              <a:pathLst>
                <a:path w="16" h="12">
                  <a:moveTo>
                    <a:pt x="0" y="2"/>
                  </a:moveTo>
                  <a:lnTo>
                    <a:pt x="0" y="2"/>
                  </a:lnTo>
                  <a:lnTo>
                    <a:pt x="9" y="0"/>
                  </a:lnTo>
                  <a:lnTo>
                    <a:pt x="16" y="4"/>
                  </a:lnTo>
                  <a:lnTo>
                    <a:pt x="16" y="7"/>
                  </a:lnTo>
                  <a:lnTo>
                    <a:pt x="16" y="11"/>
                  </a:lnTo>
                  <a:lnTo>
                    <a:pt x="11" y="12"/>
                  </a:lnTo>
                  <a:lnTo>
                    <a:pt x="7" y="11"/>
                  </a:lnTo>
                  <a:lnTo>
                    <a:pt x="2" y="7"/>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3" name="Freeform 289"/>
            <p:cNvSpPr>
              <a:spLocks/>
            </p:cNvSpPr>
            <p:nvPr/>
          </p:nvSpPr>
          <p:spPr bwMode="auto">
            <a:xfrm>
              <a:off x="7342188" y="4603751"/>
              <a:ext cx="3175" cy="11113"/>
            </a:xfrm>
            <a:custGeom>
              <a:avLst/>
              <a:gdLst/>
              <a:ahLst/>
              <a:cxnLst>
                <a:cxn ang="0">
                  <a:pos x="0" y="0"/>
                </a:cxn>
                <a:cxn ang="0">
                  <a:pos x="2" y="3"/>
                </a:cxn>
                <a:cxn ang="0">
                  <a:pos x="2" y="7"/>
                </a:cxn>
                <a:cxn ang="0">
                  <a:pos x="0" y="0"/>
                </a:cxn>
              </a:cxnLst>
              <a:rect l="0" t="0" r="r" b="b"/>
              <a:pathLst>
                <a:path w="2" h="7">
                  <a:moveTo>
                    <a:pt x="0" y="0"/>
                  </a:moveTo>
                  <a:lnTo>
                    <a:pt x="2" y="3"/>
                  </a:lnTo>
                  <a:lnTo>
                    <a:pt x="2" y="7"/>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4" name="Freeform 290"/>
            <p:cNvSpPr>
              <a:spLocks/>
            </p:cNvSpPr>
            <p:nvPr/>
          </p:nvSpPr>
          <p:spPr bwMode="auto">
            <a:xfrm>
              <a:off x="7377113" y="4645026"/>
              <a:ext cx="9525" cy="12700"/>
            </a:xfrm>
            <a:custGeom>
              <a:avLst/>
              <a:gdLst/>
              <a:ahLst/>
              <a:cxnLst>
                <a:cxn ang="0">
                  <a:pos x="4" y="0"/>
                </a:cxn>
                <a:cxn ang="0">
                  <a:pos x="6" y="5"/>
                </a:cxn>
                <a:cxn ang="0">
                  <a:pos x="4" y="8"/>
                </a:cxn>
                <a:cxn ang="0">
                  <a:pos x="0" y="8"/>
                </a:cxn>
                <a:cxn ang="0">
                  <a:pos x="0" y="3"/>
                </a:cxn>
                <a:cxn ang="0">
                  <a:pos x="4" y="0"/>
                </a:cxn>
              </a:cxnLst>
              <a:rect l="0" t="0" r="r" b="b"/>
              <a:pathLst>
                <a:path w="6" h="8">
                  <a:moveTo>
                    <a:pt x="4" y="0"/>
                  </a:moveTo>
                  <a:lnTo>
                    <a:pt x="6" y="5"/>
                  </a:lnTo>
                  <a:lnTo>
                    <a:pt x="4" y="8"/>
                  </a:lnTo>
                  <a:lnTo>
                    <a:pt x="0" y="8"/>
                  </a:lnTo>
                  <a:lnTo>
                    <a:pt x="0" y="3"/>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5" name="Freeform 291"/>
            <p:cNvSpPr>
              <a:spLocks/>
            </p:cNvSpPr>
            <p:nvPr/>
          </p:nvSpPr>
          <p:spPr bwMode="auto">
            <a:xfrm>
              <a:off x="7356475" y="4656138"/>
              <a:ext cx="31750" cy="68263"/>
            </a:xfrm>
            <a:custGeom>
              <a:avLst/>
              <a:gdLst/>
              <a:ahLst/>
              <a:cxnLst>
                <a:cxn ang="0">
                  <a:pos x="8" y="0"/>
                </a:cxn>
                <a:cxn ang="0">
                  <a:pos x="10" y="0"/>
                </a:cxn>
                <a:cxn ang="0">
                  <a:pos x="6" y="5"/>
                </a:cxn>
                <a:cxn ang="0">
                  <a:pos x="8" y="8"/>
                </a:cxn>
                <a:cxn ang="0">
                  <a:pos x="8" y="12"/>
                </a:cxn>
                <a:cxn ang="0">
                  <a:pos x="5" y="17"/>
                </a:cxn>
                <a:cxn ang="0">
                  <a:pos x="6" y="19"/>
                </a:cxn>
                <a:cxn ang="0">
                  <a:pos x="15" y="8"/>
                </a:cxn>
                <a:cxn ang="0">
                  <a:pos x="17" y="8"/>
                </a:cxn>
                <a:cxn ang="0">
                  <a:pos x="19" y="12"/>
                </a:cxn>
                <a:cxn ang="0">
                  <a:pos x="19" y="15"/>
                </a:cxn>
                <a:cxn ang="0">
                  <a:pos x="13" y="20"/>
                </a:cxn>
                <a:cxn ang="0">
                  <a:pos x="19" y="22"/>
                </a:cxn>
                <a:cxn ang="0">
                  <a:pos x="20" y="26"/>
                </a:cxn>
                <a:cxn ang="0">
                  <a:pos x="10" y="24"/>
                </a:cxn>
                <a:cxn ang="0">
                  <a:pos x="8" y="26"/>
                </a:cxn>
                <a:cxn ang="0">
                  <a:pos x="8" y="34"/>
                </a:cxn>
                <a:cxn ang="0">
                  <a:pos x="13" y="43"/>
                </a:cxn>
                <a:cxn ang="0">
                  <a:pos x="13" y="43"/>
                </a:cxn>
                <a:cxn ang="0">
                  <a:pos x="5" y="34"/>
                </a:cxn>
                <a:cxn ang="0">
                  <a:pos x="3" y="19"/>
                </a:cxn>
                <a:cxn ang="0">
                  <a:pos x="0" y="14"/>
                </a:cxn>
                <a:cxn ang="0">
                  <a:pos x="3" y="5"/>
                </a:cxn>
                <a:cxn ang="0">
                  <a:pos x="8" y="0"/>
                </a:cxn>
              </a:cxnLst>
              <a:rect l="0" t="0" r="r" b="b"/>
              <a:pathLst>
                <a:path w="20" h="43">
                  <a:moveTo>
                    <a:pt x="8" y="0"/>
                  </a:moveTo>
                  <a:lnTo>
                    <a:pt x="10" y="0"/>
                  </a:lnTo>
                  <a:lnTo>
                    <a:pt x="6" y="5"/>
                  </a:lnTo>
                  <a:lnTo>
                    <a:pt x="8" y="8"/>
                  </a:lnTo>
                  <a:lnTo>
                    <a:pt x="8" y="12"/>
                  </a:lnTo>
                  <a:lnTo>
                    <a:pt x="5" y="17"/>
                  </a:lnTo>
                  <a:lnTo>
                    <a:pt x="6" y="19"/>
                  </a:lnTo>
                  <a:lnTo>
                    <a:pt x="15" y="8"/>
                  </a:lnTo>
                  <a:lnTo>
                    <a:pt x="17" y="8"/>
                  </a:lnTo>
                  <a:lnTo>
                    <a:pt x="19" y="12"/>
                  </a:lnTo>
                  <a:lnTo>
                    <a:pt x="19" y="15"/>
                  </a:lnTo>
                  <a:lnTo>
                    <a:pt x="13" y="20"/>
                  </a:lnTo>
                  <a:lnTo>
                    <a:pt x="19" y="22"/>
                  </a:lnTo>
                  <a:lnTo>
                    <a:pt x="20" y="26"/>
                  </a:lnTo>
                  <a:lnTo>
                    <a:pt x="10" y="24"/>
                  </a:lnTo>
                  <a:lnTo>
                    <a:pt x="8" y="26"/>
                  </a:lnTo>
                  <a:lnTo>
                    <a:pt x="8" y="34"/>
                  </a:lnTo>
                  <a:lnTo>
                    <a:pt x="13" y="43"/>
                  </a:lnTo>
                  <a:lnTo>
                    <a:pt x="13" y="43"/>
                  </a:lnTo>
                  <a:lnTo>
                    <a:pt x="5" y="34"/>
                  </a:lnTo>
                  <a:lnTo>
                    <a:pt x="3" y="19"/>
                  </a:lnTo>
                  <a:lnTo>
                    <a:pt x="0" y="14"/>
                  </a:lnTo>
                  <a:lnTo>
                    <a:pt x="3" y="5"/>
                  </a:lnTo>
                  <a:lnTo>
                    <a:pt x="8"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6" name="Freeform 292"/>
            <p:cNvSpPr>
              <a:spLocks/>
            </p:cNvSpPr>
            <p:nvPr/>
          </p:nvSpPr>
          <p:spPr bwMode="auto">
            <a:xfrm>
              <a:off x="7356475" y="4713288"/>
              <a:ext cx="9525" cy="11113"/>
            </a:xfrm>
            <a:custGeom>
              <a:avLst/>
              <a:gdLst/>
              <a:ahLst/>
              <a:cxnLst>
                <a:cxn ang="0">
                  <a:pos x="0" y="0"/>
                </a:cxn>
                <a:cxn ang="0">
                  <a:pos x="1" y="0"/>
                </a:cxn>
                <a:cxn ang="0">
                  <a:pos x="6" y="5"/>
                </a:cxn>
                <a:cxn ang="0">
                  <a:pos x="6" y="7"/>
                </a:cxn>
                <a:cxn ang="0">
                  <a:pos x="1" y="5"/>
                </a:cxn>
                <a:cxn ang="0">
                  <a:pos x="0" y="0"/>
                </a:cxn>
              </a:cxnLst>
              <a:rect l="0" t="0" r="r" b="b"/>
              <a:pathLst>
                <a:path w="6" h="7">
                  <a:moveTo>
                    <a:pt x="0" y="0"/>
                  </a:moveTo>
                  <a:lnTo>
                    <a:pt x="1" y="0"/>
                  </a:lnTo>
                  <a:lnTo>
                    <a:pt x="6" y="5"/>
                  </a:lnTo>
                  <a:lnTo>
                    <a:pt x="6" y="7"/>
                  </a:lnTo>
                  <a:lnTo>
                    <a:pt x="1"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7" name="Freeform 293"/>
            <p:cNvSpPr>
              <a:spLocks/>
            </p:cNvSpPr>
            <p:nvPr/>
          </p:nvSpPr>
          <p:spPr bwMode="auto">
            <a:xfrm>
              <a:off x="7358063" y="4735513"/>
              <a:ext cx="17463" cy="7938"/>
            </a:xfrm>
            <a:custGeom>
              <a:avLst/>
              <a:gdLst/>
              <a:ahLst/>
              <a:cxnLst>
                <a:cxn ang="0">
                  <a:pos x="0" y="0"/>
                </a:cxn>
                <a:cxn ang="0">
                  <a:pos x="5" y="0"/>
                </a:cxn>
                <a:cxn ang="0">
                  <a:pos x="11" y="3"/>
                </a:cxn>
                <a:cxn ang="0">
                  <a:pos x="9" y="3"/>
                </a:cxn>
                <a:cxn ang="0">
                  <a:pos x="2" y="5"/>
                </a:cxn>
                <a:cxn ang="0">
                  <a:pos x="0" y="3"/>
                </a:cxn>
                <a:cxn ang="0">
                  <a:pos x="0" y="0"/>
                </a:cxn>
              </a:cxnLst>
              <a:rect l="0" t="0" r="r" b="b"/>
              <a:pathLst>
                <a:path w="11" h="5">
                  <a:moveTo>
                    <a:pt x="0" y="0"/>
                  </a:moveTo>
                  <a:lnTo>
                    <a:pt x="5" y="0"/>
                  </a:lnTo>
                  <a:lnTo>
                    <a:pt x="11" y="3"/>
                  </a:lnTo>
                  <a:lnTo>
                    <a:pt x="9" y="3"/>
                  </a:lnTo>
                  <a:lnTo>
                    <a:pt x="2" y="5"/>
                  </a:lnTo>
                  <a:lnTo>
                    <a:pt x="0"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8" name="Freeform 294"/>
            <p:cNvSpPr>
              <a:spLocks/>
            </p:cNvSpPr>
            <p:nvPr/>
          </p:nvSpPr>
          <p:spPr bwMode="auto">
            <a:xfrm>
              <a:off x="7372350" y="4781551"/>
              <a:ext cx="4763" cy="7938"/>
            </a:xfrm>
            <a:custGeom>
              <a:avLst/>
              <a:gdLst/>
              <a:ahLst/>
              <a:cxnLst>
                <a:cxn ang="0">
                  <a:pos x="0" y="5"/>
                </a:cxn>
                <a:cxn ang="0">
                  <a:pos x="0" y="2"/>
                </a:cxn>
                <a:cxn ang="0">
                  <a:pos x="3" y="0"/>
                </a:cxn>
                <a:cxn ang="0">
                  <a:pos x="2" y="4"/>
                </a:cxn>
                <a:cxn ang="0">
                  <a:pos x="0" y="5"/>
                </a:cxn>
              </a:cxnLst>
              <a:rect l="0" t="0" r="r" b="b"/>
              <a:pathLst>
                <a:path w="3" h="5">
                  <a:moveTo>
                    <a:pt x="0" y="5"/>
                  </a:moveTo>
                  <a:lnTo>
                    <a:pt x="0" y="2"/>
                  </a:lnTo>
                  <a:lnTo>
                    <a:pt x="3" y="0"/>
                  </a:lnTo>
                  <a:lnTo>
                    <a:pt x="2" y="4"/>
                  </a:lnTo>
                  <a:lnTo>
                    <a:pt x="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9" name="Freeform 295"/>
            <p:cNvSpPr>
              <a:spLocks/>
            </p:cNvSpPr>
            <p:nvPr/>
          </p:nvSpPr>
          <p:spPr bwMode="auto">
            <a:xfrm>
              <a:off x="8242300" y="4497388"/>
              <a:ext cx="12700" cy="12700"/>
            </a:xfrm>
            <a:custGeom>
              <a:avLst/>
              <a:gdLst/>
              <a:ahLst/>
              <a:cxnLst>
                <a:cxn ang="0">
                  <a:pos x="0" y="0"/>
                </a:cxn>
                <a:cxn ang="0">
                  <a:pos x="7" y="0"/>
                </a:cxn>
                <a:cxn ang="0">
                  <a:pos x="8" y="3"/>
                </a:cxn>
                <a:cxn ang="0">
                  <a:pos x="8" y="8"/>
                </a:cxn>
                <a:cxn ang="0">
                  <a:pos x="5" y="3"/>
                </a:cxn>
                <a:cxn ang="0">
                  <a:pos x="0" y="0"/>
                </a:cxn>
              </a:cxnLst>
              <a:rect l="0" t="0" r="r" b="b"/>
              <a:pathLst>
                <a:path w="8" h="8">
                  <a:moveTo>
                    <a:pt x="0" y="0"/>
                  </a:moveTo>
                  <a:lnTo>
                    <a:pt x="7" y="0"/>
                  </a:lnTo>
                  <a:lnTo>
                    <a:pt x="8" y="3"/>
                  </a:lnTo>
                  <a:lnTo>
                    <a:pt x="8" y="8"/>
                  </a:lnTo>
                  <a:lnTo>
                    <a:pt x="5"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0" name="Freeform 296"/>
            <p:cNvSpPr>
              <a:spLocks/>
            </p:cNvSpPr>
            <p:nvPr/>
          </p:nvSpPr>
          <p:spPr bwMode="auto">
            <a:xfrm>
              <a:off x="8235950" y="4449763"/>
              <a:ext cx="7938" cy="6350"/>
            </a:xfrm>
            <a:custGeom>
              <a:avLst/>
              <a:gdLst/>
              <a:ahLst/>
              <a:cxnLst>
                <a:cxn ang="0">
                  <a:pos x="2" y="0"/>
                </a:cxn>
                <a:cxn ang="0">
                  <a:pos x="5" y="0"/>
                </a:cxn>
                <a:cxn ang="0">
                  <a:pos x="2" y="4"/>
                </a:cxn>
                <a:cxn ang="0">
                  <a:pos x="0" y="4"/>
                </a:cxn>
                <a:cxn ang="0">
                  <a:pos x="0" y="0"/>
                </a:cxn>
                <a:cxn ang="0">
                  <a:pos x="2" y="0"/>
                </a:cxn>
              </a:cxnLst>
              <a:rect l="0" t="0" r="r" b="b"/>
              <a:pathLst>
                <a:path w="5" h="4">
                  <a:moveTo>
                    <a:pt x="2" y="0"/>
                  </a:moveTo>
                  <a:lnTo>
                    <a:pt x="5" y="0"/>
                  </a:lnTo>
                  <a:lnTo>
                    <a:pt x="2" y="4"/>
                  </a:lnTo>
                  <a:lnTo>
                    <a:pt x="0" y="4"/>
                  </a:lnTo>
                  <a:lnTo>
                    <a:pt x="0" y="0"/>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1" name="Freeform 297"/>
            <p:cNvSpPr>
              <a:spLocks/>
            </p:cNvSpPr>
            <p:nvPr/>
          </p:nvSpPr>
          <p:spPr bwMode="auto">
            <a:xfrm>
              <a:off x="8329613" y="4506913"/>
              <a:ext cx="6350" cy="9525"/>
            </a:xfrm>
            <a:custGeom>
              <a:avLst/>
              <a:gdLst/>
              <a:ahLst/>
              <a:cxnLst>
                <a:cxn ang="0">
                  <a:pos x="0" y="0"/>
                </a:cxn>
                <a:cxn ang="0">
                  <a:pos x="4" y="2"/>
                </a:cxn>
                <a:cxn ang="0">
                  <a:pos x="4" y="6"/>
                </a:cxn>
                <a:cxn ang="0">
                  <a:pos x="0" y="2"/>
                </a:cxn>
                <a:cxn ang="0">
                  <a:pos x="0" y="0"/>
                </a:cxn>
              </a:cxnLst>
              <a:rect l="0" t="0" r="r" b="b"/>
              <a:pathLst>
                <a:path w="4" h="6">
                  <a:moveTo>
                    <a:pt x="0" y="0"/>
                  </a:moveTo>
                  <a:lnTo>
                    <a:pt x="4" y="2"/>
                  </a:lnTo>
                  <a:lnTo>
                    <a:pt x="4" y="6"/>
                  </a:ln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2" name="Freeform 298"/>
            <p:cNvSpPr>
              <a:spLocks/>
            </p:cNvSpPr>
            <p:nvPr/>
          </p:nvSpPr>
          <p:spPr bwMode="auto">
            <a:xfrm>
              <a:off x="8299450" y="4721226"/>
              <a:ext cx="1588" cy="3175"/>
            </a:xfrm>
            <a:custGeom>
              <a:avLst/>
              <a:gdLst/>
              <a:ahLst/>
              <a:cxnLst>
                <a:cxn ang="0">
                  <a:pos x="0" y="0"/>
                </a:cxn>
                <a:cxn ang="0">
                  <a:pos x="0" y="2"/>
                </a:cxn>
                <a:cxn ang="0">
                  <a:pos x="0" y="0"/>
                </a:cxn>
              </a:cxnLst>
              <a:rect l="0" t="0" r="r" b="b"/>
              <a:pathLst>
                <a:path h="2">
                  <a:moveTo>
                    <a:pt x="0" y="0"/>
                  </a:move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3" name="Freeform 299"/>
            <p:cNvSpPr>
              <a:spLocks/>
            </p:cNvSpPr>
            <p:nvPr/>
          </p:nvSpPr>
          <p:spPr bwMode="auto">
            <a:xfrm>
              <a:off x="8374063" y="4660901"/>
              <a:ext cx="4763" cy="14288"/>
            </a:xfrm>
            <a:custGeom>
              <a:avLst/>
              <a:gdLst/>
              <a:ahLst/>
              <a:cxnLst>
                <a:cxn ang="0">
                  <a:pos x="0" y="0"/>
                </a:cxn>
                <a:cxn ang="0">
                  <a:pos x="3" y="9"/>
                </a:cxn>
                <a:cxn ang="0">
                  <a:pos x="0" y="9"/>
                </a:cxn>
                <a:cxn ang="0">
                  <a:pos x="0" y="0"/>
                </a:cxn>
              </a:cxnLst>
              <a:rect l="0" t="0" r="r" b="b"/>
              <a:pathLst>
                <a:path w="3" h="9">
                  <a:moveTo>
                    <a:pt x="0" y="0"/>
                  </a:moveTo>
                  <a:lnTo>
                    <a:pt x="3" y="9"/>
                  </a:lnTo>
                  <a:lnTo>
                    <a:pt x="0" y="9"/>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4" name="Freeform 300"/>
            <p:cNvSpPr>
              <a:spLocks/>
            </p:cNvSpPr>
            <p:nvPr/>
          </p:nvSpPr>
          <p:spPr bwMode="auto">
            <a:xfrm>
              <a:off x="8405813" y="4718051"/>
              <a:ext cx="1588" cy="3175"/>
            </a:xfrm>
            <a:custGeom>
              <a:avLst/>
              <a:gdLst/>
              <a:ahLst/>
              <a:cxnLst>
                <a:cxn ang="0">
                  <a:pos x="0" y="0"/>
                </a:cxn>
                <a:cxn ang="0">
                  <a:pos x="0" y="2"/>
                </a:cxn>
                <a:cxn ang="0">
                  <a:pos x="0" y="0"/>
                </a:cxn>
              </a:cxnLst>
              <a:rect l="0" t="0" r="r" b="b"/>
              <a:pathLst>
                <a:path h="2">
                  <a:moveTo>
                    <a:pt x="0" y="0"/>
                  </a:move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5" name="Freeform 301"/>
            <p:cNvSpPr>
              <a:spLocks/>
            </p:cNvSpPr>
            <p:nvPr/>
          </p:nvSpPr>
          <p:spPr bwMode="auto">
            <a:xfrm>
              <a:off x="8513763" y="4894263"/>
              <a:ext cx="1588" cy="3175"/>
            </a:xfrm>
            <a:custGeom>
              <a:avLst/>
              <a:gdLst/>
              <a:ahLst/>
              <a:cxnLst>
                <a:cxn ang="0">
                  <a:pos x="0" y="0"/>
                </a:cxn>
                <a:cxn ang="0">
                  <a:pos x="0" y="2"/>
                </a:cxn>
                <a:cxn ang="0">
                  <a:pos x="0" y="0"/>
                </a:cxn>
              </a:cxnLst>
              <a:rect l="0" t="0" r="r" b="b"/>
              <a:pathLst>
                <a:path h="2">
                  <a:moveTo>
                    <a:pt x="0" y="0"/>
                  </a:move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6" name="Freeform 302"/>
            <p:cNvSpPr>
              <a:spLocks/>
            </p:cNvSpPr>
            <p:nvPr/>
          </p:nvSpPr>
          <p:spPr bwMode="auto">
            <a:xfrm>
              <a:off x="8213725" y="4940301"/>
              <a:ext cx="9525" cy="6350"/>
            </a:xfrm>
            <a:custGeom>
              <a:avLst/>
              <a:gdLst/>
              <a:ahLst/>
              <a:cxnLst>
                <a:cxn ang="0">
                  <a:pos x="0" y="4"/>
                </a:cxn>
                <a:cxn ang="0">
                  <a:pos x="2" y="0"/>
                </a:cxn>
                <a:cxn ang="0">
                  <a:pos x="6" y="2"/>
                </a:cxn>
                <a:cxn ang="0">
                  <a:pos x="6" y="4"/>
                </a:cxn>
                <a:cxn ang="0">
                  <a:pos x="2" y="4"/>
                </a:cxn>
                <a:cxn ang="0">
                  <a:pos x="0" y="4"/>
                </a:cxn>
              </a:cxnLst>
              <a:rect l="0" t="0" r="r" b="b"/>
              <a:pathLst>
                <a:path w="6" h="4">
                  <a:moveTo>
                    <a:pt x="0" y="4"/>
                  </a:moveTo>
                  <a:lnTo>
                    <a:pt x="2" y="0"/>
                  </a:lnTo>
                  <a:lnTo>
                    <a:pt x="6" y="2"/>
                  </a:lnTo>
                  <a:lnTo>
                    <a:pt x="6" y="4"/>
                  </a:lnTo>
                  <a:lnTo>
                    <a:pt x="2" y="4"/>
                  </a:lnTo>
                  <a:lnTo>
                    <a:pt x="0"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7" name="Freeform 303"/>
            <p:cNvSpPr>
              <a:spLocks/>
            </p:cNvSpPr>
            <p:nvPr/>
          </p:nvSpPr>
          <p:spPr bwMode="auto">
            <a:xfrm>
              <a:off x="7105650" y="4776788"/>
              <a:ext cx="6350" cy="15875"/>
            </a:xfrm>
            <a:custGeom>
              <a:avLst/>
              <a:gdLst/>
              <a:ahLst/>
              <a:cxnLst>
                <a:cxn ang="0">
                  <a:pos x="2" y="0"/>
                </a:cxn>
                <a:cxn ang="0">
                  <a:pos x="4" y="8"/>
                </a:cxn>
                <a:cxn ang="0">
                  <a:pos x="0" y="10"/>
                </a:cxn>
                <a:cxn ang="0">
                  <a:pos x="0" y="3"/>
                </a:cxn>
                <a:cxn ang="0">
                  <a:pos x="2" y="0"/>
                </a:cxn>
              </a:cxnLst>
              <a:rect l="0" t="0" r="r" b="b"/>
              <a:pathLst>
                <a:path w="4" h="10">
                  <a:moveTo>
                    <a:pt x="2" y="0"/>
                  </a:moveTo>
                  <a:lnTo>
                    <a:pt x="4" y="8"/>
                  </a:lnTo>
                  <a:lnTo>
                    <a:pt x="0" y="10"/>
                  </a:lnTo>
                  <a:lnTo>
                    <a:pt x="0" y="3"/>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8" name="Freeform 304"/>
            <p:cNvSpPr>
              <a:spLocks/>
            </p:cNvSpPr>
            <p:nvPr/>
          </p:nvSpPr>
          <p:spPr bwMode="auto">
            <a:xfrm>
              <a:off x="6829425" y="4668838"/>
              <a:ext cx="4763" cy="6350"/>
            </a:xfrm>
            <a:custGeom>
              <a:avLst/>
              <a:gdLst/>
              <a:ahLst/>
              <a:cxnLst>
                <a:cxn ang="0">
                  <a:pos x="3" y="2"/>
                </a:cxn>
                <a:cxn ang="0">
                  <a:pos x="1" y="0"/>
                </a:cxn>
                <a:cxn ang="0">
                  <a:pos x="0" y="2"/>
                </a:cxn>
                <a:cxn ang="0">
                  <a:pos x="0" y="4"/>
                </a:cxn>
                <a:cxn ang="0">
                  <a:pos x="3" y="2"/>
                </a:cxn>
              </a:cxnLst>
              <a:rect l="0" t="0" r="r" b="b"/>
              <a:pathLst>
                <a:path w="3" h="4">
                  <a:moveTo>
                    <a:pt x="3" y="2"/>
                  </a:moveTo>
                  <a:lnTo>
                    <a:pt x="1" y="0"/>
                  </a:lnTo>
                  <a:lnTo>
                    <a:pt x="0" y="2"/>
                  </a:lnTo>
                  <a:lnTo>
                    <a:pt x="0" y="4"/>
                  </a:lnTo>
                  <a:lnTo>
                    <a:pt x="3"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9" name="Freeform 305"/>
            <p:cNvSpPr>
              <a:spLocks/>
            </p:cNvSpPr>
            <p:nvPr/>
          </p:nvSpPr>
          <p:spPr bwMode="auto">
            <a:xfrm>
              <a:off x="6708775" y="4524376"/>
              <a:ext cx="1588" cy="4763"/>
            </a:xfrm>
            <a:custGeom>
              <a:avLst/>
              <a:gdLst/>
              <a:ahLst/>
              <a:cxnLst>
                <a:cxn ang="0">
                  <a:pos x="0" y="0"/>
                </a:cxn>
                <a:cxn ang="0">
                  <a:pos x="0" y="3"/>
                </a:cxn>
                <a:cxn ang="0">
                  <a:pos x="1" y="0"/>
                </a:cxn>
                <a:cxn ang="0">
                  <a:pos x="0" y="0"/>
                </a:cxn>
              </a:cxnLst>
              <a:rect l="0" t="0" r="r" b="b"/>
              <a:pathLst>
                <a:path w="1" h="3">
                  <a:moveTo>
                    <a:pt x="0" y="0"/>
                  </a:moveTo>
                  <a:lnTo>
                    <a:pt x="0" y="3"/>
                  </a:lnTo>
                  <a:lnTo>
                    <a:pt x="1"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0" name="Freeform 306"/>
            <p:cNvSpPr>
              <a:spLocks/>
            </p:cNvSpPr>
            <p:nvPr/>
          </p:nvSpPr>
          <p:spPr bwMode="auto">
            <a:xfrm>
              <a:off x="6708775" y="4438651"/>
              <a:ext cx="1588" cy="6350"/>
            </a:xfrm>
            <a:custGeom>
              <a:avLst/>
              <a:gdLst/>
              <a:ahLst/>
              <a:cxnLst>
                <a:cxn ang="0">
                  <a:pos x="1" y="0"/>
                </a:cxn>
                <a:cxn ang="0">
                  <a:pos x="0" y="4"/>
                </a:cxn>
                <a:cxn ang="0">
                  <a:pos x="1" y="4"/>
                </a:cxn>
                <a:cxn ang="0">
                  <a:pos x="1" y="0"/>
                </a:cxn>
              </a:cxnLst>
              <a:rect l="0" t="0" r="r" b="b"/>
              <a:pathLst>
                <a:path w="1" h="4">
                  <a:moveTo>
                    <a:pt x="1" y="0"/>
                  </a:moveTo>
                  <a:lnTo>
                    <a:pt x="0" y="4"/>
                  </a:lnTo>
                  <a:lnTo>
                    <a:pt x="1" y="4"/>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 name="Freeform 307"/>
            <p:cNvSpPr>
              <a:spLocks/>
            </p:cNvSpPr>
            <p:nvPr/>
          </p:nvSpPr>
          <p:spPr bwMode="auto">
            <a:xfrm>
              <a:off x="6705600" y="4441826"/>
              <a:ext cx="3175" cy="4763"/>
            </a:xfrm>
            <a:custGeom>
              <a:avLst/>
              <a:gdLst/>
              <a:ahLst/>
              <a:cxnLst>
                <a:cxn ang="0">
                  <a:pos x="2" y="0"/>
                </a:cxn>
                <a:cxn ang="0">
                  <a:pos x="0" y="3"/>
                </a:cxn>
                <a:cxn ang="0">
                  <a:pos x="2" y="0"/>
                </a:cxn>
              </a:cxnLst>
              <a:rect l="0" t="0" r="r" b="b"/>
              <a:pathLst>
                <a:path w="2" h="3">
                  <a:moveTo>
                    <a:pt x="2" y="0"/>
                  </a:moveTo>
                  <a:lnTo>
                    <a:pt x="0" y="3"/>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 name="Freeform 308"/>
            <p:cNvSpPr>
              <a:spLocks/>
            </p:cNvSpPr>
            <p:nvPr/>
          </p:nvSpPr>
          <p:spPr bwMode="auto">
            <a:xfrm>
              <a:off x="6708775" y="4419601"/>
              <a:ext cx="1588" cy="7938"/>
            </a:xfrm>
            <a:custGeom>
              <a:avLst/>
              <a:gdLst/>
              <a:ahLst/>
              <a:cxnLst>
                <a:cxn ang="0">
                  <a:pos x="0" y="0"/>
                </a:cxn>
                <a:cxn ang="0">
                  <a:pos x="0" y="5"/>
                </a:cxn>
                <a:cxn ang="0">
                  <a:pos x="1" y="4"/>
                </a:cxn>
                <a:cxn ang="0">
                  <a:pos x="0" y="0"/>
                </a:cxn>
              </a:cxnLst>
              <a:rect l="0" t="0" r="r" b="b"/>
              <a:pathLst>
                <a:path w="1" h="5">
                  <a:moveTo>
                    <a:pt x="0" y="0"/>
                  </a:moveTo>
                  <a:lnTo>
                    <a:pt x="0" y="5"/>
                  </a:lnTo>
                  <a:lnTo>
                    <a:pt x="1"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 name="Freeform 309"/>
            <p:cNvSpPr>
              <a:spLocks/>
            </p:cNvSpPr>
            <p:nvPr/>
          </p:nvSpPr>
          <p:spPr bwMode="auto">
            <a:xfrm>
              <a:off x="6604000" y="4540251"/>
              <a:ext cx="3175" cy="11113"/>
            </a:xfrm>
            <a:custGeom>
              <a:avLst/>
              <a:gdLst/>
              <a:ahLst/>
              <a:cxnLst>
                <a:cxn ang="0">
                  <a:pos x="2" y="0"/>
                </a:cxn>
                <a:cxn ang="0">
                  <a:pos x="0" y="2"/>
                </a:cxn>
                <a:cxn ang="0">
                  <a:pos x="0" y="7"/>
                </a:cxn>
                <a:cxn ang="0">
                  <a:pos x="2" y="5"/>
                </a:cxn>
                <a:cxn ang="0">
                  <a:pos x="2" y="0"/>
                </a:cxn>
              </a:cxnLst>
              <a:rect l="0" t="0" r="r" b="b"/>
              <a:pathLst>
                <a:path w="2" h="7">
                  <a:moveTo>
                    <a:pt x="2" y="0"/>
                  </a:moveTo>
                  <a:lnTo>
                    <a:pt x="0" y="2"/>
                  </a:lnTo>
                  <a:lnTo>
                    <a:pt x="0" y="7"/>
                  </a:lnTo>
                  <a:lnTo>
                    <a:pt x="2" y="5"/>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4" name="Freeform 310"/>
            <p:cNvSpPr>
              <a:spLocks/>
            </p:cNvSpPr>
            <p:nvPr/>
          </p:nvSpPr>
          <p:spPr bwMode="auto">
            <a:xfrm>
              <a:off x="6638925" y="4578351"/>
              <a:ext cx="242888" cy="255588"/>
            </a:xfrm>
            <a:custGeom>
              <a:avLst/>
              <a:gdLst/>
              <a:ahLst/>
              <a:cxnLst>
                <a:cxn ang="0">
                  <a:pos x="7" y="0"/>
                </a:cxn>
                <a:cxn ang="0">
                  <a:pos x="16" y="6"/>
                </a:cxn>
                <a:cxn ang="0">
                  <a:pos x="38" y="11"/>
                </a:cxn>
                <a:cxn ang="0">
                  <a:pos x="51" y="26"/>
                </a:cxn>
                <a:cxn ang="0">
                  <a:pos x="68" y="38"/>
                </a:cxn>
                <a:cxn ang="0">
                  <a:pos x="71" y="42"/>
                </a:cxn>
                <a:cxn ang="0">
                  <a:pos x="80" y="50"/>
                </a:cxn>
                <a:cxn ang="0">
                  <a:pos x="83" y="47"/>
                </a:cxn>
                <a:cxn ang="0">
                  <a:pos x="95" y="59"/>
                </a:cxn>
                <a:cxn ang="0">
                  <a:pos x="99" y="63"/>
                </a:cxn>
                <a:cxn ang="0">
                  <a:pos x="104" y="64"/>
                </a:cxn>
                <a:cxn ang="0">
                  <a:pos x="111" y="68"/>
                </a:cxn>
                <a:cxn ang="0">
                  <a:pos x="111" y="73"/>
                </a:cxn>
                <a:cxn ang="0">
                  <a:pos x="120" y="75"/>
                </a:cxn>
                <a:cxn ang="0">
                  <a:pos x="116" y="82"/>
                </a:cxn>
                <a:cxn ang="0">
                  <a:pos x="116" y="88"/>
                </a:cxn>
                <a:cxn ang="0">
                  <a:pos x="121" y="94"/>
                </a:cxn>
                <a:cxn ang="0">
                  <a:pos x="128" y="94"/>
                </a:cxn>
                <a:cxn ang="0">
                  <a:pos x="137" y="107"/>
                </a:cxn>
                <a:cxn ang="0">
                  <a:pos x="137" y="113"/>
                </a:cxn>
                <a:cxn ang="0">
                  <a:pos x="153" y="121"/>
                </a:cxn>
                <a:cxn ang="0">
                  <a:pos x="151" y="132"/>
                </a:cxn>
                <a:cxn ang="0">
                  <a:pos x="149" y="159"/>
                </a:cxn>
                <a:cxn ang="0">
                  <a:pos x="142" y="159"/>
                </a:cxn>
                <a:cxn ang="0">
                  <a:pos x="135" y="156"/>
                </a:cxn>
                <a:cxn ang="0">
                  <a:pos x="135" y="161"/>
                </a:cxn>
                <a:cxn ang="0">
                  <a:pos x="121" y="149"/>
                </a:cxn>
                <a:cxn ang="0">
                  <a:pos x="99" y="130"/>
                </a:cxn>
                <a:cxn ang="0">
                  <a:pos x="80" y="106"/>
                </a:cxn>
                <a:cxn ang="0">
                  <a:pos x="71" y="88"/>
                </a:cxn>
                <a:cxn ang="0">
                  <a:pos x="64" y="78"/>
                </a:cxn>
                <a:cxn ang="0">
                  <a:pos x="51" y="56"/>
                </a:cxn>
                <a:cxn ang="0">
                  <a:pos x="37" y="47"/>
                </a:cxn>
                <a:cxn ang="0">
                  <a:pos x="32" y="38"/>
                </a:cxn>
                <a:cxn ang="0">
                  <a:pos x="23" y="26"/>
                </a:cxn>
                <a:cxn ang="0">
                  <a:pos x="6" y="12"/>
                </a:cxn>
                <a:cxn ang="0">
                  <a:pos x="0" y="0"/>
                </a:cxn>
              </a:cxnLst>
              <a:rect l="0" t="0" r="r" b="b"/>
              <a:pathLst>
                <a:path w="153" h="161">
                  <a:moveTo>
                    <a:pt x="0" y="0"/>
                  </a:moveTo>
                  <a:lnTo>
                    <a:pt x="7" y="0"/>
                  </a:lnTo>
                  <a:lnTo>
                    <a:pt x="11" y="4"/>
                  </a:lnTo>
                  <a:lnTo>
                    <a:pt x="16" y="6"/>
                  </a:lnTo>
                  <a:lnTo>
                    <a:pt x="33" y="7"/>
                  </a:lnTo>
                  <a:lnTo>
                    <a:pt x="38" y="11"/>
                  </a:lnTo>
                  <a:lnTo>
                    <a:pt x="44" y="21"/>
                  </a:lnTo>
                  <a:lnTo>
                    <a:pt x="51" y="26"/>
                  </a:lnTo>
                  <a:lnTo>
                    <a:pt x="59" y="31"/>
                  </a:lnTo>
                  <a:lnTo>
                    <a:pt x="68" y="38"/>
                  </a:lnTo>
                  <a:lnTo>
                    <a:pt x="68" y="40"/>
                  </a:lnTo>
                  <a:lnTo>
                    <a:pt x="71" y="42"/>
                  </a:lnTo>
                  <a:lnTo>
                    <a:pt x="76" y="49"/>
                  </a:lnTo>
                  <a:lnTo>
                    <a:pt x="80" y="50"/>
                  </a:lnTo>
                  <a:lnTo>
                    <a:pt x="80" y="47"/>
                  </a:lnTo>
                  <a:lnTo>
                    <a:pt x="83" y="47"/>
                  </a:lnTo>
                  <a:lnTo>
                    <a:pt x="87" y="54"/>
                  </a:lnTo>
                  <a:lnTo>
                    <a:pt x="95" y="59"/>
                  </a:lnTo>
                  <a:lnTo>
                    <a:pt x="99" y="63"/>
                  </a:lnTo>
                  <a:lnTo>
                    <a:pt x="99" y="63"/>
                  </a:lnTo>
                  <a:lnTo>
                    <a:pt x="99" y="61"/>
                  </a:lnTo>
                  <a:lnTo>
                    <a:pt x="104" y="64"/>
                  </a:lnTo>
                  <a:lnTo>
                    <a:pt x="111" y="64"/>
                  </a:lnTo>
                  <a:lnTo>
                    <a:pt x="111" y="68"/>
                  </a:lnTo>
                  <a:lnTo>
                    <a:pt x="109" y="68"/>
                  </a:lnTo>
                  <a:lnTo>
                    <a:pt x="111" y="73"/>
                  </a:lnTo>
                  <a:lnTo>
                    <a:pt x="116" y="71"/>
                  </a:lnTo>
                  <a:lnTo>
                    <a:pt x="120" y="75"/>
                  </a:lnTo>
                  <a:lnTo>
                    <a:pt x="120" y="78"/>
                  </a:lnTo>
                  <a:lnTo>
                    <a:pt x="116" y="82"/>
                  </a:lnTo>
                  <a:lnTo>
                    <a:pt x="120" y="83"/>
                  </a:lnTo>
                  <a:lnTo>
                    <a:pt x="116" y="88"/>
                  </a:lnTo>
                  <a:lnTo>
                    <a:pt x="118" y="90"/>
                  </a:lnTo>
                  <a:lnTo>
                    <a:pt x="121" y="94"/>
                  </a:lnTo>
                  <a:lnTo>
                    <a:pt x="125" y="94"/>
                  </a:lnTo>
                  <a:lnTo>
                    <a:pt x="128" y="94"/>
                  </a:lnTo>
                  <a:lnTo>
                    <a:pt x="132" y="106"/>
                  </a:lnTo>
                  <a:lnTo>
                    <a:pt x="137" y="107"/>
                  </a:lnTo>
                  <a:lnTo>
                    <a:pt x="135" y="113"/>
                  </a:lnTo>
                  <a:lnTo>
                    <a:pt x="137" y="113"/>
                  </a:lnTo>
                  <a:lnTo>
                    <a:pt x="147" y="113"/>
                  </a:lnTo>
                  <a:lnTo>
                    <a:pt x="153" y="121"/>
                  </a:lnTo>
                  <a:lnTo>
                    <a:pt x="153" y="123"/>
                  </a:lnTo>
                  <a:lnTo>
                    <a:pt x="151" y="132"/>
                  </a:lnTo>
                  <a:lnTo>
                    <a:pt x="151" y="133"/>
                  </a:lnTo>
                  <a:lnTo>
                    <a:pt x="149" y="159"/>
                  </a:lnTo>
                  <a:lnTo>
                    <a:pt x="142" y="156"/>
                  </a:lnTo>
                  <a:lnTo>
                    <a:pt x="142" y="159"/>
                  </a:lnTo>
                  <a:lnTo>
                    <a:pt x="140" y="159"/>
                  </a:lnTo>
                  <a:lnTo>
                    <a:pt x="135" y="156"/>
                  </a:lnTo>
                  <a:lnTo>
                    <a:pt x="133" y="156"/>
                  </a:lnTo>
                  <a:lnTo>
                    <a:pt x="135" y="161"/>
                  </a:lnTo>
                  <a:lnTo>
                    <a:pt x="133" y="161"/>
                  </a:lnTo>
                  <a:lnTo>
                    <a:pt x="121" y="149"/>
                  </a:lnTo>
                  <a:lnTo>
                    <a:pt x="102" y="137"/>
                  </a:lnTo>
                  <a:lnTo>
                    <a:pt x="99" y="130"/>
                  </a:lnTo>
                  <a:lnTo>
                    <a:pt x="82" y="111"/>
                  </a:lnTo>
                  <a:lnTo>
                    <a:pt x="80" y="106"/>
                  </a:lnTo>
                  <a:lnTo>
                    <a:pt x="75" y="95"/>
                  </a:lnTo>
                  <a:lnTo>
                    <a:pt x="71" y="88"/>
                  </a:lnTo>
                  <a:lnTo>
                    <a:pt x="66" y="83"/>
                  </a:lnTo>
                  <a:lnTo>
                    <a:pt x="64" y="78"/>
                  </a:lnTo>
                  <a:lnTo>
                    <a:pt x="57" y="75"/>
                  </a:lnTo>
                  <a:lnTo>
                    <a:pt x="51" y="56"/>
                  </a:lnTo>
                  <a:lnTo>
                    <a:pt x="47" y="50"/>
                  </a:lnTo>
                  <a:lnTo>
                    <a:pt x="37" y="47"/>
                  </a:lnTo>
                  <a:lnTo>
                    <a:pt x="33" y="38"/>
                  </a:lnTo>
                  <a:lnTo>
                    <a:pt x="32" y="38"/>
                  </a:lnTo>
                  <a:lnTo>
                    <a:pt x="26" y="30"/>
                  </a:lnTo>
                  <a:lnTo>
                    <a:pt x="23" y="26"/>
                  </a:lnTo>
                  <a:lnTo>
                    <a:pt x="19" y="26"/>
                  </a:lnTo>
                  <a:lnTo>
                    <a:pt x="6" y="12"/>
                  </a:lnTo>
                  <a:lnTo>
                    <a:pt x="0" y="6"/>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5" name="Freeform 311"/>
            <p:cNvSpPr>
              <a:spLocks/>
            </p:cNvSpPr>
            <p:nvPr/>
          </p:nvSpPr>
          <p:spPr bwMode="auto">
            <a:xfrm>
              <a:off x="6650038" y="4638676"/>
              <a:ext cx="17463" cy="11113"/>
            </a:xfrm>
            <a:custGeom>
              <a:avLst/>
              <a:gdLst/>
              <a:ahLst/>
              <a:cxnLst>
                <a:cxn ang="0">
                  <a:pos x="0" y="2"/>
                </a:cxn>
                <a:cxn ang="0">
                  <a:pos x="2" y="0"/>
                </a:cxn>
                <a:cxn ang="0">
                  <a:pos x="9" y="6"/>
                </a:cxn>
                <a:cxn ang="0">
                  <a:pos x="11" y="7"/>
                </a:cxn>
                <a:cxn ang="0">
                  <a:pos x="0" y="2"/>
                </a:cxn>
              </a:cxnLst>
              <a:rect l="0" t="0" r="r" b="b"/>
              <a:pathLst>
                <a:path w="11" h="7">
                  <a:moveTo>
                    <a:pt x="0" y="2"/>
                  </a:moveTo>
                  <a:lnTo>
                    <a:pt x="2" y="0"/>
                  </a:lnTo>
                  <a:lnTo>
                    <a:pt x="9" y="6"/>
                  </a:lnTo>
                  <a:lnTo>
                    <a:pt x="11" y="7"/>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6" name="Freeform 312"/>
            <p:cNvSpPr>
              <a:spLocks/>
            </p:cNvSpPr>
            <p:nvPr/>
          </p:nvSpPr>
          <p:spPr bwMode="auto">
            <a:xfrm>
              <a:off x="6683375" y="4668838"/>
              <a:ext cx="15875" cy="22225"/>
            </a:xfrm>
            <a:custGeom>
              <a:avLst/>
              <a:gdLst/>
              <a:ahLst/>
              <a:cxnLst>
                <a:cxn ang="0">
                  <a:pos x="0" y="2"/>
                </a:cxn>
                <a:cxn ang="0">
                  <a:pos x="4" y="0"/>
                </a:cxn>
                <a:cxn ang="0">
                  <a:pos x="10" y="7"/>
                </a:cxn>
                <a:cxn ang="0">
                  <a:pos x="10" y="14"/>
                </a:cxn>
                <a:cxn ang="0">
                  <a:pos x="9" y="14"/>
                </a:cxn>
                <a:cxn ang="0">
                  <a:pos x="0" y="2"/>
                </a:cxn>
              </a:cxnLst>
              <a:rect l="0" t="0" r="r" b="b"/>
              <a:pathLst>
                <a:path w="10" h="14">
                  <a:moveTo>
                    <a:pt x="0" y="2"/>
                  </a:moveTo>
                  <a:lnTo>
                    <a:pt x="4" y="0"/>
                  </a:lnTo>
                  <a:lnTo>
                    <a:pt x="10" y="7"/>
                  </a:lnTo>
                  <a:lnTo>
                    <a:pt x="10" y="14"/>
                  </a:lnTo>
                  <a:lnTo>
                    <a:pt x="9" y="14"/>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7" name="Freeform 313"/>
            <p:cNvSpPr>
              <a:spLocks/>
            </p:cNvSpPr>
            <p:nvPr/>
          </p:nvSpPr>
          <p:spPr bwMode="auto">
            <a:xfrm>
              <a:off x="6780213" y="4656138"/>
              <a:ext cx="7938" cy="7938"/>
            </a:xfrm>
            <a:custGeom>
              <a:avLst/>
              <a:gdLst/>
              <a:ahLst/>
              <a:cxnLst>
                <a:cxn ang="0">
                  <a:pos x="3" y="5"/>
                </a:cxn>
                <a:cxn ang="0">
                  <a:pos x="0" y="5"/>
                </a:cxn>
                <a:cxn ang="0">
                  <a:pos x="0" y="1"/>
                </a:cxn>
                <a:cxn ang="0">
                  <a:pos x="3" y="0"/>
                </a:cxn>
                <a:cxn ang="0">
                  <a:pos x="5" y="1"/>
                </a:cxn>
                <a:cxn ang="0">
                  <a:pos x="3" y="5"/>
                </a:cxn>
              </a:cxnLst>
              <a:rect l="0" t="0" r="r" b="b"/>
              <a:pathLst>
                <a:path w="5" h="5">
                  <a:moveTo>
                    <a:pt x="3" y="5"/>
                  </a:moveTo>
                  <a:lnTo>
                    <a:pt x="0" y="5"/>
                  </a:lnTo>
                  <a:lnTo>
                    <a:pt x="0" y="1"/>
                  </a:lnTo>
                  <a:lnTo>
                    <a:pt x="3" y="0"/>
                  </a:lnTo>
                  <a:lnTo>
                    <a:pt x="5" y="1"/>
                  </a:lnTo>
                  <a:lnTo>
                    <a:pt x="3"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8" name="Freeform 314"/>
            <p:cNvSpPr>
              <a:spLocks/>
            </p:cNvSpPr>
            <p:nvPr/>
          </p:nvSpPr>
          <p:spPr bwMode="auto">
            <a:xfrm>
              <a:off x="6792913" y="4667251"/>
              <a:ext cx="7938" cy="7938"/>
            </a:xfrm>
            <a:custGeom>
              <a:avLst/>
              <a:gdLst/>
              <a:ahLst/>
              <a:cxnLst>
                <a:cxn ang="0">
                  <a:pos x="0" y="0"/>
                </a:cxn>
                <a:cxn ang="0">
                  <a:pos x="5" y="1"/>
                </a:cxn>
                <a:cxn ang="0">
                  <a:pos x="5" y="5"/>
                </a:cxn>
                <a:cxn ang="0">
                  <a:pos x="0" y="0"/>
                </a:cxn>
              </a:cxnLst>
              <a:rect l="0" t="0" r="r" b="b"/>
              <a:pathLst>
                <a:path w="5" h="5">
                  <a:moveTo>
                    <a:pt x="0" y="0"/>
                  </a:moveTo>
                  <a:lnTo>
                    <a:pt x="5" y="1"/>
                  </a:lnTo>
                  <a:lnTo>
                    <a:pt x="5"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 name="Freeform 315"/>
            <p:cNvSpPr>
              <a:spLocks/>
            </p:cNvSpPr>
            <p:nvPr/>
          </p:nvSpPr>
          <p:spPr bwMode="auto">
            <a:xfrm>
              <a:off x="6716713" y="4724401"/>
              <a:ext cx="12700" cy="15875"/>
            </a:xfrm>
            <a:custGeom>
              <a:avLst/>
              <a:gdLst/>
              <a:ahLst/>
              <a:cxnLst>
                <a:cxn ang="0">
                  <a:pos x="2" y="0"/>
                </a:cxn>
                <a:cxn ang="0">
                  <a:pos x="5" y="0"/>
                </a:cxn>
                <a:cxn ang="0">
                  <a:pos x="8" y="10"/>
                </a:cxn>
                <a:cxn ang="0">
                  <a:pos x="5" y="10"/>
                </a:cxn>
                <a:cxn ang="0">
                  <a:pos x="2" y="7"/>
                </a:cxn>
                <a:cxn ang="0">
                  <a:pos x="0" y="3"/>
                </a:cxn>
                <a:cxn ang="0">
                  <a:pos x="2" y="0"/>
                </a:cxn>
              </a:cxnLst>
              <a:rect l="0" t="0" r="r" b="b"/>
              <a:pathLst>
                <a:path w="8" h="10">
                  <a:moveTo>
                    <a:pt x="2" y="0"/>
                  </a:moveTo>
                  <a:lnTo>
                    <a:pt x="5" y="0"/>
                  </a:lnTo>
                  <a:lnTo>
                    <a:pt x="8" y="10"/>
                  </a:lnTo>
                  <a:lnTo>
                    <a:pt x="5" y="10"/>
                  </a:lnTo>
                  <a:lnTo>
                    <a:pt x="2" y="7"/>
                  </a:lnTo>
                  <a:lnTo>
                    <a:pt x="0" y="3"/>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 name="Freeform 316"/>
            <p:cNvSpPr>
              <a:spLocks/>
            </p:cNvSpPr>
            <p:nvPr/>
          </p:nvSpPr>
          <p:spPr bwMode="auto">
            <a:xfrm>
              <a:off x="6842125" y="4678363"/>
              <a:ext cx="7938" cy="4763"/>
            </a:xfrm>
            <a:custGeom>
              <a:avLst/>
              <a:gdLst/>
              <a:ahLst/>
              <a:cxnLst>
                <a:cxn ang="0">
                  <a:pos x="4" y="0"/>
                </a:cxn>
                <a:cxn ang="0">
                  <a:pos x="5" y="1"/>
                </a:cxn>
                <a:cxn ang="0">
                  <a:pos x="4" y="3"/>
                </a:cxn>
                <a:cxn ang="0">
                  <a:pos x="0" y="0"/>
                </a:cxn>
                <a:cxn ang="0">
                  <a:pos x="4" y="0"/>
                </a:cxn>
              </a:cxnLst>
              <a:rect l="0" t="0" r="r" b="b"/>
              <a:pathLst>
                <a:path w="5" h="3">
                  <a:moveTo>
                    <a:pt x="4" y="0"/>
                  </a:moveTo>
                  <a:lnTo>
                    <a:pt x="5" y="1"/>
                  </a:lnTo>
                  <a:lnTo>
                    <a:pt x="4" y="3"/>
                  </a:lnTo>
                  <a:lnTo>
                    <a:pt x="0" y="0"/>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 name="Freeform 317"/>
            <p:cNvSpPr>
              <a:spLocks/>
            </p:cNvSpPr>
            <p:nvPr/>
          </p:nvSpPr>
          <p:spPr bwMode="auto">
            <a:xfrm>
              <a:off x="6842125" y="4710113"/>
              <a:ext cx="6350" cy="6350"/>
            </a:xfrm>
            <a:custGeom>
              <a:avLst/>
              <a:gdLst/>
              <a:ahLst/>
              <a:cxnLst>
                <a:cxn ang="0">
                  <a:pos x="0" y="2"/>
                </a:cxn>
                <a:cxn ang="0">
                  <a:pos x="2" y="0"/>
                </a:cxn>
                <a:cxn ang="0">
                  <a:pos x="4" y="2"/>
                </a:cxn>
                <a:cxn ang="0">
                  <a:pos x="4" y="2"/>
                </a:cxn>
                <a:cxn ang="0">
                  <a:pos x="4" y="4"/>
                </a:cxn>
                <a:cxn ang="0">
                  <a:pos x="2" y="4"/>
                </a:cxn>
                <a:cxn ang="0">
                  <a:pos x="0" y="2"/>
                </a:cxn>
              </a:cxnLst>
              <a:rect l="0" t="0" r="r" b="b"/>
              <a:pathLst>
                <a:path w="4" h="4">
                  <a:moveTo>
                    <a:pt x="0" y="2"/>
                  </a:moveTo>
                  <a:lnTo>
                    <a:pt x="2" y="0"/>
                  </a:lnTo>
                  <a:lnTo>
                    <a:pt x="4" y="2"/>
                  </a:lnTo>
                  <a:lnTo>
                    <a:pt x="4" y="2"/>
                  </a:lnTo>
                  <a:lnTo>
                    <a:pt x="4" y="4"/>
                  </a:lnTo>
                  <a:lnTo>
                    <a:pt x="2" y="4"/>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 name="Freeform 318"/>
            <p:cNvSpPr>
              <a:spLocks/>
            </p:cNvSpPr>
            <p:nvPr/>
          </p:nvSpPr>
          <p:spPr bwMode="auto">
            <a:xfrm>
              <a:off x="6861175" y="4738688"/>
              <a:ext cx="36513" cy="31750"/>
            </a:xfrm>
            <a:custGeom>
              <a:avLst/>
              <a:gdLst/>
              <a:ahLst/>
              <a:cxnLst>
                <a:cxn ang="0">
                  <a:pos x="0" y="5"/>
                </a:cxn>
                <a:cxn ang="0">
                  <a:pos x="4" y="0"/>
                </a:cxn>
                <a:cxn ang="0">
                  <a:pos x="7" y="0"/>
                </a:cxn>
                <a:cxn ang="0">
                  <a:pos x="9" y="1"/>
                </a:cxn>
                <a:cxn ang="0">
                  <a:pos x="9" y="0"/>
                </a:cxn>
                <a:cxn ang="0">
                  <a:pos x="11" y="0"/>
                </a:cxn>
                <a:cxn ang="0">
                  <a:pos x="16" y="12"/>
                </a:cxn>
                <a:cxn ang="0">
                  <a:pos x="23" y="13"/>
                </a:cxn>
                <a:cxn ang="0">
                  <a:pos x="21" y="20"/>
                </a:cxn>
                <a:cxn ang="0">
                  <a:pos x="21" y="20"/>
                </a:cxn>
                <a:cxn ang="0">
                  <a:pos x="14" y="17"/>
                </a:cxn>
                <a:cxn ang="0">
                  <a:pos x="9" y="8"/>
                </a:cxn>
                <a:cxn ang="0">
                  <a:pos x="0" y="5"/>
                </a:cxn>
              </a:cxnLst>
              <a:rect l="0" t="0" r="r" b="b"/>
              <a:pathLst>
                <a:path w="23" h="20">
                  <a:moveTo>
                    <a:pt x="0" y="5"/>
                  </a:moveTo>
                  <a:lnTo>
                    <a:pt x="4" y="0"/>
                  </a:lnTo>
                  <a:lnTo>
                    <a:pt x="7" y="0"/>
                  </a:lnTo>
                  <a:lnTo>
                    <a:pt x="9" y="1"/>
                  </a:lnTo>
                  <a:lnTo>
                    <a:pt x="9" y="0"/>
                  </a:lnTo>
                  <a:lnTo>
                    <a:pt x="11" y="0"/>
                  </a:lnTo>
                  <a:lnTo>
                    <a:pt x="16" y="12"/>
                  </a:lnTo>
                  <a:lnTo>
                    <a:pt x="23" y="13"/>
                  </a:lnTo>
                  <a:lnTo>
                    <a:pt x="21" y="20"/>
                  </a:lnTo>
                  <a:lnTo>
                    <a:pt x="21" y="20"/>
                  </a:lnTo>
                  <a:lnTo>
                    <a:pt x="14" y="17"/>
                  </a:lnTo>
                  <a:lnTo>
                    <a:pt x="9" y="8"/>
                  </a:lnTo>
                  <a:lnTo>
                    <a:pt x="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 name="Freeform 319"/>
            <p:cNvSpPr>
              <a:spLocks/>
            </p:cNvSpPr>
            <p:nvPr/>
          </p:nvSpPr>
          <p:spPr bwMode="auto">
            <a:xfrm>
              <a:off x="6916738" y="4759326"/>
              <a:ext cx="14288" cy="14288"/>
            </a:xfrm>
            <a:custGeom>
              <a:avLst/>
              <a:gdLst/>
              <a:ahLst/>
              <a:cxnLst>
                <a:cxn ang="0">
                  <a:pos x="2" y="0"/>
                </a:cxn>
                <a:cxn ang="0">
                  <a:pos x="5" y="0"/>
                </a:cxn>
                <a:cxn ang="0">
                  <a:pos x="9" y="4"/>
                </a:cxn>
                <a:cxn ang="0">
                  <a:pos x="7" y="9"/>
                </a:cxn>
                <a:cxn ang="0">
                  <a:pos x="0" y="9"/>
                </a:cxn>
                <a:cxn ang="0">
                  <a:pos x="0" y="4"/>
                </a:cxn>
                <a:cxn ang="0">
                  <a:pos x="2" y="0"/>
                </a:cxn>
              </a:cxnLst>
              <a:rect l="0" t="0" r="r" b="b"/>
              <a:pathLst>
                <a:path w="9" h="9">
                  <a:moveTo>
                    <a:pt x="2" y="0"/>
                  </a:moveTo>
                  <a:lnTo>
                    <a:pt x="5" y="0"/>
                  </a:lnTo>
                  <a:lnTo>
                    <a:pt x="9" y="4"/>
                  </a:lnTo>
                  <a:lnTo>
                    <a:pt x="7" y="9"/>
                  </a:lnTo>
                  <a:lnTo>
                    <a:pt x="0" y="9"/>
                  </a:lnTo>
                  <a:lnTo>
                    <a:pt x="0" y="4"/>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 name="Freeform 320"/>
            <p:cNvSpPr>
              <a:spLocks/>
            </p:cNvSpPr>
            <p:nvPr/>
          </p:nvSpPr>
          <p:spPr bwMode="auto">
            <a:xfrm>
              <a:off x="6938963" y="4246563"/>
              <a:ext cx="49213" cy="47625"/>
            </a:xfrm>
            <a:custGeom>
              <a:avLst/>
              <a:gdLst/>
              <a:ahLst/>
              <a:cxnLst>
                <a:cxn ang="0">
                  <a:pos x="26" y="2"/>
                </a:cxn>
                <a:cxn ang="0">
                  <a:pos x="26" y="0"/>
                </a:cxn>
                <a:cxn ang="0">
                  <a:pos x="31" y="2"/>
                </a:cxn>
                <a:cxn ang="0">
                  <a:pos x="31" y="7"/>
                </a:cxn>
                <a:cxn ang="0">
                  <a:pos x="29" y="9"/>
                </a:cxn>
                <a:cxn ang="0">
                  <a:pos x="24" y="21"/>
                </a:cxn>
                <a:cxn ang="0">
                  <a:pos x="19" y="24"/>
                </a:cxn>
                <a:cxn ang="0">
                  <a:pos x="15" y="26"/>
                </a:cxn>
                <a:cxn ang="0">
                  <a:pos x="14" y="30"/>
                </a:cxn>
                <a:cxn ang="0">
                  <a:pos x="2" y="24"/>
                </a:cxn>
                <a:cxn ang="0">
                  <a:pos x="0" y="23"/>
                </a:cxn>
                <a:cxn ang="0">
                  <a:pos x="0" y="12"/>
                </a:cxn>
                <a:cxn ang="0">
                  <a:pos x="12" y="2"/>
                </a:cxn>
                <a:cxn ang="0">
                  <a:pos x="26" y="2"/>
                </a:cxn>
              </a:cxnLst>
              <a:rect l="0" t="0" r="r" b="b"/>
              <a:pathLst>
                <a:path w="31" h="30">
                  <a:moveTo>
                    <a:pt x="26" y="2"/>
                  </a:moveTo>
                  <a:lnTo>
                    <a:pt x="26" y="0"/>
                  </a:lnTo>
                  <a:lnTo>
                    <a:pt x="31" y="2"/>
                  </a:lnTo>
                  <a:lnTo>
                    <a:pt x="31" y="7"/>
                  </a:lnTo>
                  <a:lnTo>
                    <a:pt x="29" y="9"/>
                  </a:lnTo>
                  <a:lnTo>
                    <a:pt x="24" y="21"/>
                  </a:lnTo>
                  <a:lnTo>
                    <a:pt x="19" y="24"/>
                  </a:lnTo>
                  <a:lnTo>
                    <a:pt x="15" y="26"/>
                  </a:lnTo>
                  <a:lnTo>
                    <a:pt x="14" y="30"/>
                  </a:lnTo>
                  <a:lnTo>
                    <a:pt x="2" y="24"/>
                  </a:lnTo>
                  <a:lnTo>
                    <a:pt x="0" y="23"/>
                  </a:lnTo>
                  <a:lnTo>
                    <a:pt x="0" y="12"/>
                  </a:lnTo>
                  <a:lnTo>
                    <a:pt x="12" y="2"/>
                  </a:lnTo>
                  <a:lnTo>
                    <a:pt x="26"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 name="Freeform 321"/>
            <p:cNvSpPr>
              <a:spLocks/>
            </p:cNvSpPr>
            <p:nvPr/>
          </p:nvSpPr>
          <p:spPr bwMode="auto">
            <a:xfrm>
              <a:off x="6535738" y="4186238"/>
              <a:ext cx="4763" cy="7938"/>
            </a:xfrm>
            <a:custGeom>
              <a:avLst/>
              <a:gdLst/>
              <a:ahLst/>
              <a:cxnLst>
                <a:cxn ang="0">
                  <a:pos x="0" y="0"/>
                </a:cxn>
                <a:cxn ang="0">
                  <a:pos x="0" y="5"/>
                </a:cxn>
                <a:cxn ang="0">
                  <a:pos x="1" y="5"/>
                </a:cxn>
                <a:cxn ang="0">
                  <a:pos x="3" y="2"/>
                </a:cxn>
                <a:cxn ang="0">
                  <a:pos x="1" y="0"/>
                </a:cxn>
                <a:cxn ang="0">
                  <a:pos x="0" y="0"/>
                </a:cxn>
              </a:cxnLst>
              <a:rect l="0" t="0" r="r" b="b"/>
              <a:pathLst>
                <a:path w="3" h="5">
                  <a:moveTo>
                    <a:pt x="0" y="0"/>
                  </a:moveTo>
                  <a:lnTo>
                    <a:pt x="0" y="5"/>
                  </a:lnTo>
                  <a:lnTo>
                    <a:pt x="1" y="5"/>
                  </a:lnTo>
                  <a:lnTo>
                    <a:pt x="3" y="2"/>
                  </a:lnTo>
                  <a:lnTo>
                    <a:pt x="1"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 name="Freeform 322"/>
            <p:cNvSpPr>
              <a:spLocks/>
            </p:cNvSpPr>
            <p:nvPr/>
          </p:nvSpPr>
          <p:spPr bwMode="auto">
            <a:xfrm>
              <a:off x="6577013" y="4400551"/>
              <a:ext cx="11113" cy="46038"/>
            </a:xfrm>
            <a:custGeom>
              <a:avLst/>
              <a:gdLst/>
              <a:ahLst/>
              <a:cxnLst>
                <a:cxn ang="0">
                  <a:pos x="5" y="0"/>
                </a:cxn>
                <a:cxn ang="0">
                  <a:pos x="3" y="19"/>
                </a:cxn>
                <a:cxn ang="0">
                  <a:pos x="0" y="24"/>
                </a:cxn>
                <a:cxn ang="0">
                  <a:pos x="1" y="29"/>
                </a:cxn>
                <a:cxn ang="0">
                  <a:pos x="3" y="28"/>
                </a:cxn>
                <a:cxn ang="0">
                  <a:pos x="5" y="7"/>
                </a:cxn>
                <a:cxn ang="0">
                  <a:pos x="7" y="7"/>
                </a:cxn>
                <a:cxn ang="0">
                  <a:pos x="7" y="0"/>
                </a:cxn>
                <a:cxn ang="0">
                  <a:pos x="5" y="0"/>
                </a:cxn>
              </a:cxnLst>
              <a:rect l="0" t="0" r="r" b="b"/>
              <a:pathLst>
                <a:path w="7" h="29">
                  <a:moveTo>
                    <a:pt x="5" y="0"/>
                  </a:moveTo>
                  <a:lnTo>
                    <a:pt x="3" y="19"/>
                  </a:lnTo>
                  <a:lnTo>
                    <a:pt x="0" y="24"/>
                  </a:lnTo>
                  <a:lnTo>
                    <a:pt x="1" y="29"/>
                  </a:lnTo>
                  <a:lnTo>
                    <a:pt x="3" y="28"/>
                  </a:lnTo>
                  <a:lnTo>
                    <a:pt x="5" y="7"/>
                  </a:lnTo>
                  <a:lnTo>
                    <a:pt x="7" y="7"/>
                  </a:lnTo>
                  <a:lnTo>
                    <a:pt x="7" y="0"/>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 name="Freeform 323"/>
            <p:cNvSpPr>
              <a:spLocks/>
            </p:cNvSpPr>
            <p:nvPr/>
          </p:nvSpPr>
          <p:spPr bwMode="auto">
            <a:xfrm>
              <a:off x="6288088" y="4486276"/>
              <a:ext cx="49213" cy="84138"/>
            </a:xfrm>
            <a:custGeom>
              <a:avLst/>
              <a:gdLst/>
              <a:ahLst/>
              <a:cxnLst>
                <a:cxn ang="0">
                  <a:pos x="5" y="0"/>
                </a:cxn>
                <a:cxn ang="0">
                  <a:pos x="4" y="0"/>
                </a:cxn>
                <a:cxn ang="0">
                  <a:pos x="9" y="5"/>
                </a:cxn>
                <a:cxn ang="0">
                  <a:pos x="7" y="7"/>
                </a:cxn>
                <a:cxn ang="0">
                  <a:pos x="2" y="24"/>
                </a:cxn>
                <a:cxn ang="0">
                  <a:pos x="0" y="24"/>
                </a:cxn>
                <a:cxn ang="0">
                  <a:pos x="4" y="41"/>
                </a:cxn>
                <a:cxn ang="0">
                  <a:pos x="9" y="53"/>
                </a:cxn>
                <a:cxn ang="0">
                  <a:pos x="16" y="53"/>
                </a:cxn>
                <a:cxn ang="0">
                  <a:pos x="28" y="46"/>
                </a:cxn>
                <a:cxn ang="0">
                  <a:pos x="30" y="43"/>
                </a:cxn>
                <a:cxn ang="0">
                  <a:pos x="31" y="31"/>
                </a:cxn>
                <a:cxn ang="0">
                  <a:pos x="24" y="19"/>
                </a:cxn>
                <a:cxn ang="0">
                  <a:pos x="17" y="8"/>
                </a:cxn>
                <a:cxn ang="0">
                  <a:pos x="11" y="0"/>
                </a:cxn>
                <a:cxn ang="0">
                  <a:pos x="5" y="0"/>
                </a:cxn>
              </a:cxnLst>
              <a:rect l="0" t="0" r="r" b="b"/>
              <a:pathLst>
                <a:path w="31" h="53">
                  <a:moveTo>
                    <a:pt x="5" y="0"/>
                  </a:moveTo>
                  <a:lnTo>
                    <a:pt x="4" y="0"/>
                  </a:lnTo>
                  <a:lnTo>
                    <a:pt x="9" y="5"/>
                  </a:lnTo>
                  <a:lnTo>
                    <a:pt x="7" y="7"/>
                  </a:lnTo>
                  <a:lnTo>
                    <a:pt x="2" y="24"/>
                  </a:lnTo>
                  <a:lnTo>
                    <a:pt x="0" y="24"/>
                  </a:lnTo>
                  <a:lnTo>
                    <a:pt x="4" y="41"/>
                  </a:lnTo>
                  <a:lnTo>
                    <a:pt x="9" y="53"/>
                  </a:lnTo>
                  <a:lnTo>
                    <a:pt x="16" y="53"/>
                  </a:lnTo>
                  <a:lnTo>
                    <a:pt x="28" y="46"/>
                  </a:lnTo>
                  <a:lnTo>
                    <a:pt x="30" y="43"/>
                  </a:lnTo>
                  <a:lnTo>
                    <a:pt x="31" y="31"/>
                  </a:lnTo>
                  <a:lnTo>
                    <a:pt x="24" y="19"/>
                  </a:lnTo>
                  <a:lnTo>
                    <a:pt x="17" y="8"/>
                  </a:lnTo>
                  <a:lnTo>
                    <a:pt x="11" y="0"/>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 name="Freeform 324"/>
            <p:cNvSpPr>
              <a:spLocks/>
            </p:cNvSpPr>
            <p:nvPr/>
          </p:nvSpPr>
          <p:spPr bwMode="auto">
            <a:xfrm>
              <a:off x="7677150" y="3255963"/>
              <a:ext cx="68263" cy="293688"/>
            </a:xfrm>
            <a:custGeom>
              <a:avLst/>
              <a:gdLst/>
              <a:ahLst/>
              <a:cxnLst>
                <a:cxn ang="0">
                  <a:pos x="14" y="0"/>
                </a:cxn>
                <a:cxn ang="0">
                  <a:pos x="15" y="2"/>
                </a:cxn>
                <a:cxn ang="0">
                  <a:pos x="17" y="6"/>
                </a:cxn>
                <a:cxn ang="0">
                  <a:pos x="19" y="16"/>
                </a:cxn>
                <a:cxn ang="0">
                  <a:pos x="24" y="37"/>
                </a:cxn>
                <a:cxn ang="0">
                  <a:pos x="22" y="49"/>
                </a:cxn>
                <a:cxn ang="0">
                  <a:pos x="20" y="49"/>
                </a:cxn>
                <a:cxn ang="0">
                  <a:pos x="22" y="66"/>
                </a:cxn>
                <a:cxn ang="0">
                  <a:pos x="26" y="70"/>
                </a:cxn>
                <a:cxn ang="0">
                  <a:pos x="29" y="83"/>
                </a:cxn>
                <a:cxn ang="0">
                  <a:pos x="33" y="99"/>
                </a:cxn>
                <a:cxn ang="0">
                  <a:pos x="36" y="115"/>
                </a:cxn>
                <a:cxn ang="0">
                  <a:pos x="43" y="128"/>
                </a:cxn>
                <a:cxn ang="0">
                  <a:pos x="38" y="120"/>
                </a:cxn>
                <a:cxn ang="0">
                  <a:pos x="31" y="116"/>
                </a:cxn>
                <a:cxn ang="0">
                  <a:pos x="24" y="115"/>
                </a:cxn>
                <a:cxn ang="0">
                  <a:pos x="20" y="118"/>
                </a:cxn>
                <a:cxn ang="0">
                  <a:pos x="14" y="142"/>
                </a:cxn>
                <a:cxn ang="0">
                  <a:pos x="14" y="151"/>
                </a:cxn>
                <a:cxn ang="0">
                  <a:pos x="19" y="159"/>
                </a:cxn>
                <a:cxn ang="0">
                  <a:pos x="20" y="166"/>
                </a:cxn>
                <a:cxn ang="0">
                  <a:pos x="26" y="170"/>
                </a:cxn>
                <a:cxn ang="0">
                  <a:pos x="27" y="180"/>
                </a:cxn>
                <a:cxn ang="0">
                  <a:pos x="26" y="184"/>
                </a:cxn>
                <a:cxn ang="0">
                  <a:pos x="24" y="173"/>
                </a:cxn>
                <a:cxn ang="0">
                  <a:pos x="14" y="170"/>
                </a:cxn>
                <a:cxn ang="0">
                  <a:pos x="12" y="173"/>
                </a:cxn>
                <a:cxn ang="0">
                  <a:pos x="8" y="185"/>
                </a:cxn>
                <a:cxn ang="0">
                  <a:pos x="5" y="184"/>
                </a:cxn>
                <a:cxn ang="0">
                  <a:pos x="3" y="172"/>
                </a:cxn>
                <a:cxn ang="0">
                  <a:pos x="7" y="146"/>
                </a:cxn>
                <a:cxn ang="0">
                  <a:pos x="8" y="142"/>
                </a:cxn>
                <a:cxn ang="0">
                  <a:pos x="3" y="128"/>
                </a:cxn>
                <a:cxn ang="0">
                  <a:pos x="8" y="101"/>
                </a:cxn>
                <a:cxn ang="0">
                  <a:pos x="7" y="85"/>
                </a:cxn>
                <a:cxn ang="0">
                  <a:pos x="7" y="73"/>
                </a:cxn>
                <a:cxn ang="0">
                  <a:pos x="5" y="68"/>
                </a:cxn>
                <a:cxn ang="0">
                  <a:pos x="1" y="63"/>
                </a:cxn>
                <a:cxn ang="0">
                  <a:pos x="0" y="49"/>
                </a:cxn>
                <a:cxn ang="0">
                  <a:pos x="1" y="42"/>
                </a:cxn>
                <a:cxn ang="0">
                  <a:pos x="1" y="25"/>
                </a:cxn>
                <a:cxn ang="0">
                  <a:pos x="3" y="21"/>
                </a:cxn>
                <a:cxn ang="0">
                  <a:pos x="12" y="23"/>
                </a:cxn>
                <a:cxn ang="0">
                  <a:pos x="14" y="18"/>
                </a:cxn>
                <a:cxn ang="0">
                  <a:pos x="15" y="16"/>
                </a:cxn>
                <a:cxn ang="0">
                  <a:pos x="10" y="2"/>
                </a:cxn>
                <a:cxn ang="0">
                  <a:pos x="14" y="0"/>
                </a:cxn>
              </a:cxnLst>
              <a:rect l="0" t="0" r="r" b="b"/>
              <a:pathLst>
                <a:path w="43" h="185">
                  <a:moveTo>
                    <a:pt x="14" y="0"/>
                  </a:moveTo>
                  <a:lnTo>
                    <a:pt x="15" y="2"/>
                  </a:lnTo>
                  <a:lnTo>
                    <a:pt x="17" y="6"/>
                  </a:lnTo>
                  <a:lnTo>
                    <a:pt x="19" y="16"/>
                  </a:lnTo>
                  <a:lnTo>
                    <a:pt x="24" y="37"/>
                  </a:lnTo>
                  <a:lnTo>
                    <a:pt x="22" y="49"/>
                  </a:lnTo>
                  <a:lnTo>
                    <a:pt x="20" y="49"/>
                  </a:lnTo>
                  <a:lnTo>
                    <a:pt x="22" y="66"/>
                  </a:lnTo>
                  <a:lnTo>
                    <a:pt x="26" y="70"/>
                  </a:lnTo>
                  <a:lnTo>
                    <a:pt x="29" y="83"/>
                  </a:lnTo>
                  <a:lnTo>
                    <a:pt x="33" y="99"/>
                  </a:lnTo>
                  <a:lnTo>
                    <a:pt x="36" y="115"/>
                  </a:lnTo>
                  <a:lnTo>
                    <a:pt x="43" y="128"/>
                  </a:lnTo>
                  <a:lnTo>
                    <a:pt x="38" y="120"/>
                  </a:lnTo>
                  <a:lnTo>
                    <a:pt x="31" y="116"/>
                  </a:lnTo>
                  <a:lnTo>
                    <a:pt x="24" y="115"/>
                  </a:lnTo>
                  <a:lnTo>
                    <a:pt x="20" y="118"/>
                  </a:lnTo>
                  <a:lnTo>
                    <a:pt x="14" y="142"/>
                  </a:lnTo>
                  <a:lnTo>
                    <a:pt x="14" y="151"/>
                  </a:lnTo>
                  <a:lnTo>
                    <a:pt x="19" y="159"/>
                  </a:lnTo>
                  <a:lnTo>
                    <a:pt x="20" y="166"/>
                  </a:lnTo>
                  <a:lnTo>
                    <a:pt x="26" y="170"/>
                  </a:lnTo>
                  <a:lnTo>
                    <a:pt x="27" y="180"/>
                  </a:lnTo>
                  <a:lnTo>
                    <a:pt x="26" y="184"/>
                  </a:lnTo>
                  <a:lnTo>
                    <a:pt x="24" y="173"/>
                  </a:lnTo>
                  <a:lnTo>
                    <a:pt x="14" y="170"/>
                  </a:lnTo>
                  <a:lnTo>
                    <a:pt x="12" y="173"/>
                  </a:lnTo>
                  <a:lnTo>
                    <a:pt x="8" y="185"/>
                  </a:lnTo>
                  <a:lnTo>
                    <a:pt x="5" y="184"/>
                  </a:lnTo>
                  <a:lnTo>
                    <a:pt x="3" y="172"/>
                  </a:lnTo>
                  <a:lnTo>
                    <a:pt x="7" y="146"/>
                  </a:lnTo>
                  <a:lnTo>
                    <a:pt x="8" y="142"/>
                  </a:lnTo>
                  <a:lnTo>
                    <a:pt x="3" y="128"/>
                  </a:lnTo>
                  <a:lnTo>
                    <a:pt x="8" y="101"/>
                  </a:lnTo>
                  <a:lnTo>
                    <a:pt x="7" y="85"/>
                  </a:lnTo>
                  <a:lnTo>
                    <a:pt x="7" y="73"/>
                  </a:lnTo>
                  <a:lnTo>
                    <a:pt x="5" y="68"/>
                  </a:lnTo>
                  <a:lnTo>
                    <a:pt x="1" y="63"/>
                  </a:lnTo>
                  <a:lnTo>
                    <a:pt x="0" y="49"/>
                  </a:lnTo>
                  <a:lnTo>
                    <a:pt x="1" y="42"/>
                  </a:lnTo>
                  <a:lnTo>
                    <a:pt x="1" y="25"/>
                  </a:lnTo>
                  <a:lnTo>
                    <a:pt x="3" y="21"/>
                  </a:lnTo>
                  <a:lnTo>
                    <a:pt x="12" y="23"/>
                  </a:lnTo>
                  <a:lnTo>
                    <a:pt x="14" y="18"/>
                  </a:lnTo>
                  <a:lnTo>
                    <a:pt x="15" y="16"/>
                  </a:lnTo>
                  <a:lnTo>
                    <a:pt x="10" y="2"/>
                  </a:lnTo>
                  <a:lnTo>
                    <a:pt x="1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9" name="Freeform 325"/>
            <p:cNvSpPr>
              <a:spLocks/>
            </p:cNvSpPr>
            <p:nvPr/>
          </p:nvSpPr>
          <p:spPr bwMode="auto">
            <a:xfrm>
              <a:off x="8002588" y="3386138"/>
              <a:ext cx="6350" cy="7938"/>
            </a:xfrm>
            <a:custGeom>
              <a:avLst/>
              <a:gdLst/>
              <a:ahLst/>
              <a:cxnLst>
                <a:cxn ang="0">
                  <a:pos x="4" y="0"/>
                </a:cxn>
                <a:cxn ang="0">
                  <a:pos x="0" y="5"/>
                </a:cxn>
                <a:cxn ang="0">
                  <a:pos x="4" y="0"/>
                </a:cxn>
              </a:cxnLst>
              <a:rect l="0" t="0" r="r" b="b"/>
              <a:pathLst>
                <a:path w="4" h="5">
                  <a:moveTo>
                    <a:pt x="4" y="0"/>
                  </a:moveTo>
                  <a:lnTo>
                    <a:pt x="0" y="5"/>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0" name="Freeform 326"/>
            <p:cNvSpPr>
              <a:spLocks/>
            </p:cNvSpPr>
            <p:nvPr/>
          </p:nvSpPr>
          <p:spPr bwMode="auto">
            <a:xfrm>
              <a:off x="7981950" y="3390901"/>
              <a:ext cx="19050" cy="22225"/>
            </a:xfrm>
            <a:custGeom>
              <a:avLst/>
              <a:gdLst/>
              <a:ahLst/>
              <a:cxnLst>
                <a:cxn ang="0">
                  <a:pos x="10" y="0"/>
                </a:cxn>
                <a:cxn ang="0">
                  <a:pos x="6" y="7"/>
                </a:cxn>
                <a:cxn ang="0">
                  <a:pos x="0" y="9"/>
                </a:cxn>
                <a:cxn ang="0">
                  <a:pos x="0" y="14"/>
                </a:cxn>
                <a:cxn ang="0">
                  <a:pos x="10" y="9"/>
                </a:cxn>
                <a:cxn ang="0">
                  <a:pos x="12" y="4"/>
                </a:cxn>
                <a:cxn ang="0">
                  <a:pos x="10" y="0"/>
                </a:cxn>
              </a:cxnLst>
              <a:rect l="0" t="0" r="r" b="b"/>
              <a:pathLst>
                <a:path w="12" h="14">
                  <a:moveTo>
                    <a:pt x="10" y="0"/>
                  </a:moveTo>
                  <a:lnTo>
                    <a:pt x="6" y="7"/>
                  </a:lnTo>
                  <a:lnTo>
                    <a:pt x="0" y="9"/>
                  </a:lnTo>
                  <a:lnTo>
                    <a:pt x="0" y="14"/>
                  </a:lnTo>
                  <a:lnTo>
                    <a:pt x="10" y="9"/>
                  </a:lnTo>
                  <a:lnTo>
                    <a:pt x="12" y="4"/>
                  </a:lnTo>
                  <a:lnTo>
                    <a:pt x="1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1" name="Freeform 327"/>
            <p:cNvSpPr>
              <a:spLocks/>
            </p:cNvSpPr>
            <p:nvPr/>
          </p:nvSpPr>
          <p:spPr bwMode="auto">
            <a:xfrm>
              <a:off x="7964488" y="3427413"/>
              <a:ext cx="6350" cy="12700"/>
            </a:xfrm>
            <a:custGeom>
              <a:avLst/>
              <a:gdLst/>
              <a:ahLst/>
              <a:cxnLst>
                <a:cxn ang="0">
                  <a:pos x="4" y="0"/>
                </a:cxn>
                <a:cxn ang="0">
                  <a:pos x="0" y="8"/>
                </a:cxn>
                <a:cxn ang="0">
                  <a:pos x="2" y="7"/>
                </a:cxn>
                <a:cxn ang="0">
                  <a:pos x="4" y="0"/>
                </a:cxn>
              </a:cxnLst>
              <a:rect l="0" t="0" r="r" b="b"/>
              <a:pathLst>
                <a:path w="4" h="8">
                  <a:moveTo>
                    <a:pt x="4" y="0"/>
                  </a:moveTo>
                  <a:lnTo>
                    <a:pt x="0" y="8"/>
                  </a:lnTo>
                  <a:lnTo>
                    <a:pt x="2" y="7"/>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2" name="Freeform 328"/>
            <p:cNvSpPr>
              <a:spLocks/>
            </p:cNvSpPr>
            <p:nvPr/>
          </p:nvSpPr>
          <p:spPr bwMode="auto">
            <a:xfrm>
              <a:off x="7953375" y="3454401"/>
              <a:ext cx="3175" cy="4763"/>
            </a:xfrm>
            <a:custGeom>
              <a:avLst/>
              <a:gdLst/>
              <a:ahLst/>
              <a:cxnLst>
                <a:cxn ang="0">
                  <a:pos x="2" y="0"/>
                </a:cxn>
                <a:cxn ang="0">
                  <a:pos x="0" y="3"/>
                </a:cxn>
                <a:cxn ang="0">
                  <a:pos x="2" y="2"/>
                </a:cxn>
                <a:cxn ang="0">
                  <a:pos x="2" y="0"/>
                </a:cxn>
              </a:cxnLst>
              <a:rect l="0" t="0" r="r" b="b"/>
              <a:pathLst>
                <a:path w="2" h="3">
                  <a:moveTo>
                    <a:pt x="2" y="0"/>
                  </a:moveTo>
                  <a:lnTo>
                    <a:pt x="0" y="3"/>
                  </a:lnTo>
                  <a:lnTo>
                    <a:pt x="2"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3" name="Freeform 329"/>
            <p:cNvSpPr>
              <a:spLocks/>
            </p:cNvSpPr>
            <p:nvPr/>
          </p:nvSpPr>
          <p:spPr bwMode="auto">
            <a:xfrm>
              <a:off x="7904163" y="3511551"/>
              <a:ext cx="7938" cy="11113"/>
            </a:xfrm>
            <a:custGeom>
              <a:avLst/>
              <a:gdLst/>
              <a:ahLst/>
              <a:cxnLst>
                <a:cxn ang="0">
                  <a:pos x="5" y="0"/>
                </a:cxn>
                <a:cxn ang="0">
                  <a:pos x="4" y="5"/>
                </a:cxn>
                <a:cxn ang="0">
                  <a:pos x="0" y="7"/>
                </a:cxn>
                <a:cxn ang="0">
                  <a:pos x="5" y="0"/>
                </a:cxn>
              </a:cxnLst>
              <a:rect l="0" t="0" r="r" b="b"/>
              <a:pathLst>
                <a:path w="5" h="7">
                  <a:moveTo>
                    <a:pt x="5" y="0"/>
                  </a:moveTo>
                  <a:lnTo>
                    <a:pt x="4" y="5"/>
                  </a:lnTo>
                  <a:lnTo>
                    <a:pt x="0" y="7"/>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4" name="Freeform 330"/>
            <p:cNvSpPr>
              <a:spLocks/>
            </p:cNvSpPr>
            <p:nvPr/>
          </p:nvSpPr>
          <p:spPr bwMode="auto">
            <a:xfrm>
              <a:off x="7854950" y="3541713"/>
              <a:ext cx="19050" cy="19050"/>
            </a:xfrm>
            <a:custGeom>
              <a:avLst/>
              <a:gdLst/>
              <a:ahLst/>
              <a:cxnLst>
                <a:cxn ang="0">
                  <a:pos x="12" y="2"/>
                </a:cxn>
                <a:cxn ang="0">
                  <a:pos x="5" y="9"/>
                </a:cxn>
                <a:cxn ang="0">
                  <a:pos x="0" y="12"/>
                </a:cxn>
                <a:cxn ang="0">
                  <a:pos x="0" y="11"/>
                </a:cxn>
                <a:cxn ang="0">
                  <a:pos x="5" y="4"/>
                </a:cxn>
                <a:cxn ang="0">
                  <a:pos x="10" y="0"/>
                </a:cxn>
                <a:cxn ang="0">
                  <a:pos x="12" y="2"/>
                </a:cxn>
              </a:cxnLst>
              <a:rect l="0" t="0" r="r" b="b"/>
              <a:pathLst>
                <a:path w="12" h="12">
                  <a:moveTo>
                    <a:pt x="12" y="2"/>
                  </a:moveTo>
                  <a:lnTo>
                    <a:pt x="5" y="9"/>
                  </a:lnTo>
                  <a:lnTo>
                    <a:pt x="0" y="12"/>
                  </a:lnTo>
                  <a:lnTo>
                    <a:pt x="0" y="11"/>
                  </a:lnTo>
                  <a:lnTo>
                    <a:pt x="5" y="4"/>
                  </a:lnTo>
                  <a:lnTo>
                    <a:pt x="10" y="0"/>
                  </a:lnTo>
                  <a:lnTo>
                    <a:pt x="12"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5" name="Freeform 331"/>
            <p:cNvSpPr>
              <a:spLocks/>
            </p:cNvSpPr>
            <p:nvPr/>
          </p:nvSpPr>
          <p:spPr bwMode="auto">
            <a:xfrm>
              <a:off x="7797800" y="3563938"/>
              <a:ext cx="41275" cy="34925"/>
            </a:xfrm>
            <a:custGeom>
              <a:avLst/>
              <a:gdLst/>
              <a:ahLst/>
              <a:cxnLst>
                <a:cxn ang="0">
                  <a:pos x="26" y="3"/>
                </a:cxn>
                <a:cxn ang="0">
                  <a:pos x="12" y="12"/>
                </a:cxn>
                <a:cxn ang="0">
                  <a:pos x="1" y="22"/>
                </a:cxn>
                <a:cxn ang="0">
                  <a:pos x="0" y="22"/>
                </a:cxn>
                <a:cxn ang="0">
                  <a:pos x="3" y="16"/>
                </a:cxn>
                <a:cxn ang="0">
                  <a:pos x="12" y="5"/>
                </a:cxn>
                <a:cxn ang="0">
                  <a:pos x="17" y="5"/>
                </a:cxn>
                <a:cxn ang="0">
                  <a:pos x="24" y="0"/>
                </a:cxn>
                <a:cxn ang="0">
                  <a:pos x="26" y="3"/>
                </a:cxn>
              </a:cxnLst>
              <a:rect l="0" t="0" r="r" b="b"/>
              <a:pathLst>
                <a:path w="26" h="22">
                  <a:moveTo>
                    <a:pt x="26" y="3"/>
                  </a:moveTo>
                  <a:lnTo>
                    <a:pt x="12" y="12"/>
                  </a:lnTo>
                  <a:lnTo>
                    <a:pt x="1" y="22"/>
                  </a:lnTo>
                  <a:lnTo>
                    <a:pt x="0" y="22"/>
                  </a:lnTo>
                  <a:lnTo>
                    <a:pt x="3" y="16"/>
                  </a:lnTo>
                  <a:lnTo>
                    <a:pt x="12" y="5"/>
                  </a:lnTo>
                  <a:lnTo>
                    <a:pt x="17" y="5"/>
                  </a:lnTo>
                  <a:lnTo>
                    <a:pt x="24" y="0"/>
                  </a:lnTo>
                  <a:lnTo>
                    <a:pt x="26"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6" name="Freeform 332"/>
            <p:cNvSpPr>
              <a:spLocks/>
            </p:cNvSpPr>
            <p:nvPr/>
          </p:nvSpPr>
          <p:spPr bwMode="auto">
            <a:xfrm>
              <a:off x="7786688" y="3616326"/>
              <a:ext cx="7938" cy="4763"/>
            </a:xfrm>
            <a:custGeom>
              <a:avLst/>
              <a:gdLst/>
              <a:ahLst/>
              <a:cxnLst>
                <a:cxn ang="0">
                  <a:pos x="5" y="0"/>
                </a:cxn>
                <a:cxn ang="0">
                  <a:pos x="5" y="2"/>
                </a:cxn>
                <a:cxn ang="0">
                  <a:pos x="5" y="2"/>
                </a:cxn>
                <a:cxn ang="0">
                  <a:pos x="0" y="3"/>
                </a:cxn>
                <a:cxn ang="0">
                  <a:pos x="5" y="0"/>
                </a:cxn>
              </a:cxnLst>
              <a:rect l="0" t="0" r="r" b="b"/>
              <a:pathLst>
                <a:path w="5" h="3">
                  <a:moveTo>
                    <a:pt x="5" y="0"/>
                  </a:moveTo>
                  <a:lnTo>
                    <a:pt x="5" y="2"/>
                  </a:lnTo>
                  <a:lnTo>
                    <a:pt x="5" y="2"/>
                  </a:lnTo>
                  <a:lnTo>
                    <a:pt x="0" y="3"/>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7" name="Freeform 333"/>
            <p:cNvSpPr>
              <a:spLocks/>
            </p:cNvSpPr>
            <p:nvPr/>
          </p:nvSpPr>
          <p:spPr bwMode="auto">
            <a:xfrm>
              <a:off x="7761288" y="3598863"/>
              <a:ext cx="19050" cy="22225"/>
            </a:xfrm>
            <a:custGeom>
              <a:avLst/>
              <a:gdLst/>
              <a:ahLst/>
              <a:cxnLst>
                <a:cxn ang="0">
                  <a:pos x="11" y="0"/>
                </a:cxn>
                <a:cxn ang="0">
                  <a:pos x="12" y="2"/>
                </a:cxn>
                <a:cxn ang="0">
                  <a:pos x="2" y="14"/>
                </a:cxn>
                <a:cxn ang="0">
                  <a:pos x="0" y="13"/>
                </a:cxn>
                <a:cxn ang="0">
                  <a:pos x="11" y="0"/>
                </a:cxn>
              </a:cxnLst>
              <a:rect l="0" t="0" r="r" b="b"/>
              <a:pathLst>
                <a:path w="12" h="14">
                  <a:moveTo>
                    <a:pt x="11" y="0"/>
                  </a:moveTo>
                  <a:lnTo>
                    <a:pt x="12" y="2"/>
                  </a:lnTo>
                  <a:lnTo>
                    <a:pt x="2" y="14"/>
                  </a:lnTo>
                  <a:lnTo>
                    <a:pt x="0" y="13"/>
                  </a:lnTo>
                  <a:lnTo>
                    <a:pt x="1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8" name="Freeform 334"/>
            <p:cNvSpPr>
              <a:spLocks/>
            </p:cNvSpPr>
            <p:nvPr/>
          </p:nvSpPr>
          <p:spPr bwMode="auto">
            <a:xfrm>
              <a:off x="7635875" y="3567113"/>
              <a:ext cx="133350" cy="122238"/>
            </a:xfrm>
            <a:custGeom>
              <a:avLst/>
              <a:gdLst/>
              <a:ahLst/>
              <a:cxnLst>
                <a:cxn ang="0">
                  <a:pos x="74" y="27"/>
                </a:cxn>
                <a:cxn ang="0">
                  <a:pos x="78" y="24"/>
                </a:cxn>
                <a:cxn ang="0">
                  <a:pos x="79" y="24"/>
                </a:cxn>
                <a:cxn ang="0">
                  <a:pos x="74" y="33"/>
                </a:cxn>
                <a:cxn ang="0">
                  <a:pos x="78" y="38"/>
                </a:cxn>
                <a:cxn ang="0">
                  <a:pos x="78" y="41"/>
                </a:cxn>
                <a:cxn ang="0">
                  <a:pos x="84" y="39"/>
                </a:cxn>
                <a:cxn ang="0">
                  <a:pos x="84" y="43"/>
                </a:cxn>
                <a:cxn ang="0">
                  <a:pos x="76" y="48"/>
                </a:cxn>
                <a:cxn ang="0">
                  <a:pos x="72" y="48"/>
                </a:cxn>
                <a:cxn ang="0">
                  <a:pos x="71" y="50"/>
                </a:cxn>
                <a:cxn ang="0">
                  <a:pos x="62" y="50"/>
                </a:cxn>
                <a:cxn ang="0">
                  <a:pos x="57" y="52"/>
                </a:cxn>
                <a:cxn ang="0">
                  <a:pos x="55" y="53"/>
                </a:cxn>
                <a:cxn ang="0">
                  <a:pos x="48" y="69"/>
                </a:cxn>
                <a:cxn ang="0">
                  <a:pos x="29" y="57"/>
                </a:cxn>
                <a:cxn ang="0">
                  <a:pos x="26" y="57"/>
                </a:cxn>
                <a:cxn ang="0">
                  <a:pos x="19" y="60"/>
                </a:cxn>
                <a:cxn ang="0">
                  <a:pos x="10" y="57"/>
                </a:cxn>
                <a:cxn ang="0">
                  <a:pos x="7" y="60"/>
                </a:cxn>
                <a:cxn ang="0">
                  <a:pos x="8" y="64"/>
                </a:cxn>
                <a:cxn ang="0">
                  <a:pos x="19" y="71"/>
                </a:cxn>
                <a:cxn ang="0">
                  <a:pos x="19" y="72"/>
                </a:cxn>
                <a:cxn ang="0">
                  <a:pos x="14" y="72"/>
                </a:cxn>
                <a:cxn ang="0">
                  <a:pos x="5" y="77"/>
                </a:cxn>
                <a:cxn ang="0">
                  <a:pos x="3" y="77"/>
                </a:cxn>
                <a:cxn ang="0">
                  <a:pos x="3" y="76"/>
                </a:cxn>
                <a:cxn ang="0">
                  <a:pos x="5" y="67"/>
                </a:cxn>
                <a:cxn ang="0">
                  <a:pos x="0" y="62"/>
                </a:cxn>
                <a:cxn ang="0">
                  <a:pos x="2" y="57"/>
                </a:cxn>
                <a:cxn ang="0">
                  <a:pos x="8" y="50"/>
                </a:cxn>
                <a:cxn ang="0">
                  <a:pos x="8" y="43"/>
                </a:cxn>
                <a:cxn ang="0">
                  <a:pos x="21" y="45"/>
                </a:cxn>
                <a:cxn ang="0">
                  <a:pos x="22" y="41"/>
                </a:cxn>
                <a:cxn ang="0">
                  <a:pos x="22" y="34"/>
                </a:cxn>
                <a:cxn ang="0">
                  <a:pos x="26" y="27"/>
                </a:cxn>
                <a:cxn ang="0">
                  <a:pos x="27" y="14"/>
                </a:cxn>
                <a:cxn ang="0">
                  <a:pos x="27" y="8"/>
                </a:cxn>
                <a:cxn ang="0">
                  <a:pos x="26" y="3"/>
                </a:cxn>
                <a:cxn ang="0">
                  <a:pos x="29" y="0"/>
                </a:cxn>
                <a:cxn ang="0">
                  <a:pos x="31" y="1"/>
                </a:cxn>
                <a:cxn ang="0">
                  <a:pos x="41" y="14"/>
                </a:cxn>
                <a:cxn ang="0">
                  <a:pos x="52" y="22"/>
                </a:cxn>
                <a:cxn ang="0">
                  <a:pos x="67" y="31"/>
                </a:cxn>
                <a:cxn ang="0">
                  <a:pos x="74" y="27"/>
                </a:cxn>
              </a:cxnLst>
              <a:rect l="0" t="0" r="r" b="b"/>
              <a:pathLst>
                <a:path w="84" h="77">
                  <a:moveTo>
                    <a:pt x="74" y="27"/>
                  </a:moveTo>
                  <a:lnTo>
                    <a:pt x="78" y="24"/>
                  </a:lnTo>
                  <a:lnTo>
                    <a:pt x="79" y="24"/>
                  </a:lnTo>
                  <a:lnTo>
                    <a:pt x="74" y="33"/>
                  </a:lnTo>
                  <a:lnTo>
                    <a:pt x="78" y="38"/>
                  </a:lnTo>
                  <a:lnTo>
                    <a:pt x="78" y="41"/>
                  </a:lnTo>
                  <a:lnTo>
                    <a:pt x="84" y="39"/>
                  </a:lnTo>
                  <a:lnTo>
                    <a:pt x="84" y="43"/>
                  </a:lnTo>
                  <a:lnTo>
                    <a:pt x="76" y="48"/>
                  </a:lnTo>
                  <a:lnTo>
                    <a:pt x="72" y="48"/>
                  </a:lnTo>
                  <a:lnTo>
                    <a:pt x="71" y="50"/>
                  </a:lnTo>
                  <a:lnTo>
                    <a:pt x="62" y="50"/>
                  </a:lnTo>
                  <a:lnTo>
                    <a:pt x="57" y="52"/>
                  </a:lnTo>
                  <a:lnTo>
                    <a:pt x="55" y="53"/>
                  </a:lnTo>
                  <a:lnTo>
                    <a:pt x="48" y="69"/>
                  </a:lnTo>
                  <a:lnTo>
                    <a:pt x="29" y="57"/>
                  </a:lnTo>
                  <a:lnTo>
                    <a:pt x="26" y="57"/>
                  </a:lnTo>
                  <a:lnTo>
                    <a:pt x="19" y="60"/>
                  </a:lnTo>
                  <a:lnTo>
                    <a:pt x="10" y="57"/>
                  </a:lnTo>
                  <a:lnTo>
                    <a:pt x="7" y="60"/>
                  </a:lnTo>
                  <a:lnTo>
                    <a:pt x="8" y="64"/>
                  </a:lnTo>
                  <a:lnTo>
                    <a:pt x="19" y="71"/>
                  </a:lnTo>
                  <a:lnTo>
                    <a:pt x="19" y="72"/>
                  </a:lnTo>
                  <a:lnTo>
                    <a:pt x="14" y="72"/>
                  </a:lnTo>
                  <a:lnTo>
                    <a:pt x="5" y="77"/>
                  </a:lnTo>
                  <a:lnTo>
                    <a:pt x="3" y="77"/>
                  </a:lnTo>
                  <a:lnTo>
                    <a:pt x="3" y="76"/>
                  </a:lnTo>
                  <a:lnTo>
                    <a:pt x="5" y="67"/>
                  </a:lnTo>
                  <a:lnTo>
                    <a:pt x="0" y="62"/>
                  </a:lnTo>
                  <a:lnTo>
                    <a:pt x="2" y="57"/>
                  </a:lnTo>
                  <a:lnTo>
                    <a:pt x="8" y="50"/>
                  </a:lnTo>
                  <a:lnTo>
                    <a:pt x="8" y="43"/>
                  </a:lnTo>
                  <a:lnTo>
                    <a:pt x="21" y="45"/>
                  </a:lnTo>
                  <a:lnTo>
                    <a:pt x="22" y="41"/>
                  </a:lnTo>
                  <a:lnTo>
                    <a:pt x="22" y="34"/>
                  </a:lnTo>
                  <a:lnTo>
                    <a:pt x="26" y="27"/>
                  </a:lnTo>
                  <a:lnTo>
                    <a:pt x="27" y="14"/>
                  </a:lnTo>
                  <a:lnTo>
                    <a:pt x="27" y="8"/>
                  </a:lnTo>
                  <a:lnTo>
                    <a:pt x="26" y="3"/>
                  </a:lnTo>
                  <a:lnTo>
                    <a:pt x="29" y="0"/>
                  </a:lnTo>
                  <a:lnTo>
                    <a:pt x="31" y="1"/>
                  </a:lnTo>
                  <a:lnTo>
                    <a:pt x="41" y="14"/>
                  </a:lnTo>
                  <a:lnTo>
                    <a:pt x="52" y="22"/>
                  </a:lnTo>
                  <a:lnTo>
                    <a:pt x="67" y="31"/>
                  </a:lnTo>
                  <a:lnTo>
                    <a:pt x="74" y="2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9" name="Freeform 335"/>
            <p:cNvSpPr>
              <a:spLocks/>
            </p:cNvSpPr>
            <p:nvPr/>
          </p:nvSpPr>
          <p:spPr bwMode="auto">
            <a:xfrm>
              <a:off x="7662863" y="3575051"/>
              <a:ext cx="6350" cy="3175"/>
            </a:xfrm>
            <a:custGeom>
              <a:avLst/>
              <a:gdLst/>
              <a:ahLst/>
              <a:cxnLst>
                <a:cxn ang="0">
                  <a:pos x="2" y="0"/>
                </a:cxn>
                <a:cxn ang="0">
                  <a:pos x="0" y="0"/>
                </a:cxn>
                <a:cxn ang="0">
                  <a:pos x="4" y="2"/>
                </a:cxn>
                <a:cxn ang="0">
                  <a:pos x="4" y="0"/>
                </a:cxn>
                <a:cxn ang="0">
                  <a:pos x="2" y="0"/>
                </a:cxn>
              </a:cxnLst>
              <a:rect l="0" t="0" r="r" b="b"/>
              <a:pathLst>
                <a:path w="4" h="2">
                  <a:moveTo>
                    <a:pt x="2" y="0"/>
                  </a:moveTo>
                  <a:lnTo>
                    <a:pt x="0" y="0"/>
                  </a:lnTo>
                  <a:lnTo>
                    <a:pt x="4" y="2"/>
                  </a:lnTo>
                  <a:lnTo>
                    <a:pt x="4" y="0"/>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0" name="Freeform 336"/>
            <p:cNvSpPr>
              <a:spLocks/>
            </p:cNvSpPr>
            <p:nvPr/>
          </p:nvSpPr>
          <p:spPr bwMode="auto">
            <a:xfrm>
              <a:off x="7437438" y="3689351"/>
              <a:ext cx="250825" cy="225425"/>
            </a:xfrm>
            <a:custGeom>
              <a:avLst/>
              <a:gdLst/>
              <a:ahLst/>
              <a:cxnLst>
                <a:cxn ang="0">
                  <a:pos x="147" y="2"/>
                </a:cxn>
                <a:cxn ang="0">
                  <a:pos x="154" y="25"/>
                </a:cxn>
                <a:cxn ang="0">
                  <a:pos x="156" y="44"/>
                </a:cxn>
                <a:cxn ang="0">
                  <a:pos x="149" y="58"/>
                </a:cxn>
                <a:cxn ang="0">
                  <a:pos x="142" y="59"/>
                </a:cxn>
                <a:cxn ang="0">
                  <a:pos x="144" y="82"/>
                </a:cxn>
                <a:cxn ang="0">
                  <a:pos x="137" y="94"/>
                </a:cxn>
                <a:cxn ang="0">
                  <a:pos x="140" y="104"/>
                </a:cxn>
                <a:cxn ang="0">
                  <a:pos x="127" y="118"/>
                </a:cxn>
                <a:cxn ang="0">
                  <a:pos x="130" y="104"/>
                </a:cxn>
                <a:cxn ang="0">
                  <a:pos x="123" y="113"/>
                </a:cxn>
                <a:cxn ang="0">
                  <a:pos x="114" y="121"/>
                </a:cxn>
                <a:cxn ang="0">
                  <a:pos x="113" y="115"/>
                </a:cxn>
                <a:cxn ang="0">
                  <a:pos x="102" y="123"/>
                </a:cxn>
                <a:cxn ang="0">
                  <a:pos x="90" y="120"/>
                </a:cxn>
                <a:cxn ang="0">
                  <a:pos x="85" y="120"/>
                </a:cxn>
                <a:cxn ang="0">
                  <a:pos x="83" y="115"/>
                </a:cxn>
                <a:cxn ang="0">
                  <a:pos x="83" y="125"/>
                </a:cxn>
                <a:cxn ang="0">
                  <a:pos x="82" y="128"/>
                </a:cxn>
                <a:cxn ang="0">
                  <a:pos x="71" y="140"/>
                </a:cxn>
                <a:cxn ang="0">
                  <a:pos x="64" y="140"/>
                </a:cxn>
                <a:cxn ang="0">
                  <a:pos x="59" y="128"/>
                </a:cxn>
                <a:cxn ang="0">
                  <a:pos x="63" y="121"/>
                </a:cxn>
                <a:cxn ang="0">
                  <a:pos x="49" y="120"/>
                </a:cxn>
                <a:cxn ang="0">
                  <a:pos x="40" y="125"/>
                </a:cxn>
                <a:cxn ang="0">
                  <a:pos x="21" y="127"/>
                </a:cxn>
                <a:cxn ang="0">
                  <a:pos x="11" y="132"/>
                </a:cxn>
                <a:cxn ang="0">
                  <a:pos x="0" y="132"/>
                </a:cxn>
                <a:cxn ang="0">
                  <a:pos x="7" y="125"/>
                </a:cxn>
                <a:cxn ang="0">
                  <a:pos x="44" y="108"/>
                </a:cxn>
                <a:cxn ang="0">
                  <a:pos x="61" y="106"/>
                </a:cxn>
                <a:cxn ang="0">
                  <a:pos x="73" y="104"/>
                </a:cxn>
                <a:cxn ang="0">
                  <a:pos x="80" y="87"/>
                </a:cxn>
                <a:cxn ang="0">
                  <a:pos x="89" y="73"/>
                </a:cxn>
                <a:cxn ang="0">
                  <a:pos x="90" y="75"/>
                </a:cxn>
                <a:cxn ang="0">
                  <a:pos x="87" y="85"/>
                </a:cxn>
                <a:cxn ang="0">
                  <a:pos x="106" y="77"/>
                </a:cxn>
                <a:cxn ang="0">
                  <a:pos x="118" y="63"/>
                </a:cxn>
                <a:cxn ang="0">
                  <a:pos x="128" y="35"/>
                </a:cxn>
                <a:cxn ang="0">
                  <a:pos x="125" y="28"/>
                </a:cxn>
                <a:cxn ang="0">
                  <a:pos x="128" y="16"/>
                </a:cxn>
                <a:cxn ang="0">
                  <a:pos x="132" y="7"/>
                </a:cxn>
                <a:cxn ang="0">
                  <a:pos x="139" y="13"/>
                </a:cxn>
                <a:cxn ang="0">
                  <a:pos x="144" y="11"/>
                </a:cxn>
                <a:cxn ang="0">
                  <a:pos x="140" y="6"/>
                </a:cxn>
                <a:cxn ang="0">
                  <a:pos x="140" y="0"/>
                </a:cxn>
              </a:cxnLst>
              <a:rect l="0" t="0" r="r" b="b"/>
              <a:pathLst>
                <a:path w="158" h="142">
                  <a:moveTo>
                    <a:pt x="144" y="2"/>
                  </a:moveTo>
                  <a:lnTo>
                    <a:pt x="147" y="2"/>
                  </a:lnTo>
                  <a:lnTo>
                    <a:pt x="149" y="14"/>
                  </a:lnTo>
                  <a:lnTo>
                    <a:pt x="154" y="25"/>
                  </a:lnTo>
                  <a:lnTo>
                    <a:pt x="158" y="37"/>
                  </a:lnTo>
                  <a:lnTo>
                    <a:pt x="156" y="44"/>
                  </a:lnTo>
                  <a:lnTo>
                    <a:pt x="152" y="45"/>
                  </a:lnTo>
                  <a:lnTo>
                    <a:pt x="149" y="58"/>
                  </a:lnTo>
                  <a:lnTo>
                    <a:pt x="147" y="58"/>
                  </a:lnTo>
                  <a:lnTo>
                    <a:pt x="142" y="59"/>
                  </a:lnTo>
                  <a:lnTo>
                    <a:pt x="142" y="64"/>
                  </a:lnTo>
                  <a:lnTo>
                    <a:pt x="144" y="82"/>
                  </a:lnTo>
                  <a:lnTo>
                    <a:pt x="140" y="83"/>
                  </a:lnTo>
                  <a:lnTo>
                    <a:pt x="137" y="94"/>
                  </a:lnTo>
                  <a:lnTo>
                    <a:pt x="137" y="99"/>
                  </a:lnTo>
                  <a:lnTo>
                    <a:pt x="140" y="104"/>
                  </a:lnTo>
                  <a:lnTo>
                    <a:pt x="133" y="113"/>
                  </a:lnTo>
                  <a:lnTo>
                    <a:pt x="127" y="118"/>
                  </a:lnTo>
                  <a:lnTo>
                    <a:pt x="127" y="109"/>
                  </a:lnTo>
                  <a:lnTo>
                    <a:pt x="130" y="104"/>
                  </a:lnTo>
                  <a:lnTo>
                    <a:pt x="127" y="104"/>
                  </a:lnTo>
                  <a:lnTo>
                    <a:pt x="123" y="113"/>
                  </a:lnTo>
                  <a:lnTo>
                    <a:pt x="118" y="111"/>
                  </a:lnTo>
                  <a:lnTo>
                    <a:pt x="114" y="121"/>
                  </a:lnTo>
                  <a:lnTo>
                    <a:pt x="113" y="121"/>
                  </a:lnTo>
                  <a:lnTo>
                    <a:pt x="113" y="115"/>
                  </a:lnTo>
                  <a:lnTo>
                    <a:pt x="109" y="115"/>
                  </a:lnTo>
                  <a:lnTo>
                    <a:pt x="102" y="123"/>
                  </a:lnTo>
                  <a:lnTo>
                    <a:pt x="87" y="123"/>
                  </a:lnTo>
                  <a:lnTo>
                    <a:pt x="90" y="120"/>
                  </a:lnTo>
                  <a:lnTo>
                    <a:pt x="87" y="118"/>
                  </a:lnTo>
                  <a:lnTo>
                    <a:pt x="85" y="120"/>
                  </a:lnTo>
                  <a:lnTo>
                    <a:pt x="83" y="118"/>
                  </a:lnTo>
                  <a:lnTo>
                    <a:pt x="83" y="115"/>
                  </a:lnTo>
                  <a:lnTo>
                    <a:pt x="80" y="121"/>
                  </a:lnTo>
                  <a:lnTo>
                    <a:pt x="83" y="125"/>
                  </a:lnTo>
                  <a:lnTo>
                    <a:pt x="83" y="130"/>
                  </a:lnTo>
                  <a:lnTo>
                    <a:pt x="82" y="128"/>
                  </a:lnTo>
                  <a:lnTo>
                    <a:pt x="76" y="130"/>
                  </a:lnTo>
                  <a:lnTo>
                    <a:pt x="71" y="140"/>
                  </a:lnTo>
                  <a:lnTo>
                    <a:pt x="68" y="142"/>
                  </a:lnTo>
                  <a:lnTo>
                    <a:pt x="64" y="140"/>
                  </a:lnTo>
                  <a:lnTo>
                    <a:pt x="59" y="134"/>
                  </a:lnTo>
                  <a:lnTo>
                    <a:pt x="59" y="128"/>
                  </a:lnTo>
                  <a:lnTo>
                    <a:pt x="63" y="123"/>
                  </a:lnTo>
                  <a:lnTo>
                    <a:pt x="63" y="121"/>
                  </a:lnTo>
                  <a:lnTo>
                    <a:pt x="59" y="121"/>
                  </a:lnTo>
                  <a:lnTo>
                    <a:pt x="49" y="120"/>
                  </a:lnTo>
                  <a:lnTo>
                    <a:pt x="42" y="125"/>
                  </a:lnTo>
                  <a:lnTo>
                    <a:pt x="40" y="125"/>
                  </a:lnTo>
                  <a:lnTo>
                    <a:pt x="23" y="128"/>
                  </a:lnTo>
                  <a:lnTo>
                    <a:pt x="21" y="127"/>
                  </a:lnTo>
                  <a:lnTo>
                    <a:pt x="16" y="135"/>
                  </a:lnTo>
                  <a:lnTo>
                    <a:pt x="11" y="132"/>
                  </a:lnTo>
                  <a:lnTo>
                    <a:pt x="6" y="134"/>
                  </a:lnTo>
                  <a:lnTo>
                    <a:pt x="0" y="132"/>
                  </a:lnTo>
                  <a:lnTo>
                    <a:pt x="0" y="127"/>
                  </a:lnTo>
                  <a:lnTo>
                    <a:pt x="7" y="125"/>
                  </a:lnTo>
                  <a:lnTo>
                    <a:pt x="26" y="108"/>
                  </a:lnTo>
                  <a:lnTo>
                    <a:pt x="44" y="108"/>
                  </a:lnTo>
                  <a:lnTo>
                    <a:pt x="61" y="104"/>
                  </a:lnTo>
                  <a:lnTo>
                    <a:pt x="61" y="106"/>
                  </a:lnTo>
                  <a:lnTo>
                    <a:pt x="68" y="108"/>
                  </a:lnTo>
                  <a:lnTo>
                    <a:pt x="73" y="104"/>
                  </a:lnTo>
                  <a:lnTo>
                    <a:pt x="73" y="96"/>
                  </a:lnTo>
                  <a:lnTo>
                    <a:pt x="80" y="87"/>
                  </a:lnTo>
                  <a:lnTo>
                    <a:pt x="83" y="75"/>
                  </a:lnTo>
                  <a:lnTo>
                    <a:pt x="89" y="73"/>
                  </a:lnTo>
                  <a:lnTo>
                    <a:pt x="90" y="73"/>
                  </a:lnTo>
                  <a:lnTo>
                    <a:pt x="90" y="75"/>
                  </a:lnTo>
                  <a:lnTo>
                    <a:pt x="85" y="80"/>
                  </a:lnTo>
                  <a:lnTo>
                    <a:pt x="87" y="85"/>
                  </a:lnTo>
                  <a:lnTo>
                    <a:pt x="90" y="85"/>
                  </a:lnTo>
                  <a:lnTo>
                    <a:pt x="106" y="77"/>
                  </a:lnTo>
                  <a:lnTo>
                    <a:pt x="113" y="66"/>
                  </a:lnTo>
                  <a:lnTo>
                    <a:pt x="118" y="63"/>
                  </a:lnTo>
                  <a:lnTo>
                    <a:pt x="125" y="49"/>
                  </a:lnTo>
                  <a:lnTo>
                    <a:pt x="128" y="35"/>
                  </a:lnTo>
                  <a:lnTo>
                    <a:pt x="128" y="32"/>
                  </a:lnTo>
                  <a:lnTo>
                    <a:pt x="125" y="28"/>
                  </a:lnTo>
                  <a:lnTo>
                    <a:pt x="128" y="23"/>
                  </a:lnTo>
                  <a:lnTo>
                    <a:pt x="128" y="16"/>
                  </a:lnTo>
                  <a:lnTo>
                    <a:pt x="132" y="13"/>
                  </a:lnTo>
                  <a:lnTo>
                    <a:pt x="132" y="7"/>
                  </a:lnTo>
                  <a:lnTo>
                    <a:pt x="135" y="6"/>
                  </a:lnTo>
                  <a:lnTo>
                    <a:pt x="139" y="13"/>
                  </a:lnTo>
                  <a:lnTo>
                    <a:pt x="140" y="9"/>
                  </a:lnTo>
                  <a:lnTo>
                    <a:pt x="144" y="11"/>
                  </a:lnTo>
                  <a:lnTo>
                    <a:pt x="146" y="4"/>
                  </a:lnTo>
                  <a:lnTo>
                    <a:pt x="140" y="6"/>
                  </a:lnTo>
                  <a:lnTo>
                    <a:pt x="139" y="4"/>
                  </a:lnTo>
                  <a:lnTo>
                    <a:pt x="140" y="0"/>
                  </a:lnTo>
                  <a:lnTo>
                    <a:pt x="144"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1" name="Freeform 337"/>
            <p:cNvSpPr>
              <a:spLocks/>
            </p:cNvSpPr>
            <p:nvPr/>
          </p:nvSpPr>
          <p:spPr bwMode="auto">
            <a:xfrm>
              <a:off x="7466013" y="3890963"/>
              <a:ext cx="57150" cy="42863"/>
            </a:xfrm>
            <a:custGeom>
              <a:avLst/>
              <a:gdLst/>
              <a:ahLst/>
              <a:cxnLst>
                <a:cxn ang="0">
                  <a:pos x="27" y="17"/>
                </a:cxn>
                <a:cxn ang="0">
                  <a:pos x="22" y="15"/>
                </a:cxn>
                <a:cxn ang="0">
                  <a:pos x="19" y="15"/>
                </a:cxn>
                <a:cxn ang="0">
                  <a:pos x="15" y="17"/>
                </a:cxn>
                <a:cxn ang="0">
                  <a:pos x="12" y="27"/>
                </a:cxn>
                <a:cxn ang="0">
                  <a:pos x="8" y="27"/>
                </a:cxn>
                <a:cxn ang="0">
                  <a:pos x="7" y="24"/>
                </a:cxn>
                <a:cxn ang="0">
                  <a:pos x="3" y="17"/>
                </a:cxn>
                <a:cxn ang="0">
                  <a:pos x="0" y="17"/>
                </a:cxn>
                <a:cxn ang="0">
                  <a:pos x="8" y="7"/>
                </a:cxn>
                <a:cxn ang="0">
                  <a:pos x="17" y="7"/>
                </a:cxn>
                <a:cxn ang="0">
                  <a:pos x="26" y="0"/>
                </a:cxn>
                <a:cxn ang="0">
                  <a:pos x="32" y="1"/>
                </a:cxn>
                <a:cxn ang="0">
                  <a:pos x="36" y="8"/>
                </a:cxn>
                <a:cxn ang="0">
                  <a:pos x="27" y="17"/>
                </a:cxn>
              </a:cxnLst>
              <a:rect l="0" t="0" r="r" b="b"/>
              <a:pathLst>
                <a:path w="36" h="27">
                  <a:moveTo>
                    <a:pt x="27" y="17"/>
                  </a:moveTo>
                  <a:lnTo>
                    <a:pt x="22" y="15"/>
                  </a:lnTo>
                  <a:lnTo>
                    <a:pt x="19" y="15"/>
                  </a:lnTo>
                  <a:lnTo>
                    <a:pt x="15" y="17"/>
                  </a:lnTo>
                  <a:lnTo>
                    <a:pt x="12" y="27"/>
                  </a:lnTo>
                  <a:lnTo>
                    <a:pt x="8" y="27"/>
                  </a:lnTo>
                  <a:lnTo>
                    <a:pt x="7" y="24"/>
                  </a:lnTo>
                  <a:lnTo>
                    <a:pt x="3" y="17"/>
                  </a:lnTo>
                  <a:lnTo>
                    <a:pt x="0" y="17"/>
                  </a:lnTo>
                  <a:lnTo>
                    <a:pt x="8" y="7"/>
                  </a:lnTo>
                  <a:lnTo>
                    <a:pt x="17" y="7"/>
                  </a:lnTo>
                  <a:lnTo>
                    <a:pt x="26" y="0"/>
                  </a:lnTo>
                  <a:lnTo>
                    <a:pt x="32" y="1"/>
                  </a:lnTo>
                  <a:lnTo>
                    <a:pt x="36" y="8"/>
                  </a:lnTo>
                  <a:lnTo>
                    <a:pt x="27" y="1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2" name="Freeform 338"/>
            <p:cNvSpPr>
              <a:spLocks/>
            </p:cNvSpPr>
            <p:nvPr/>
          </p:nvSpPr>
          <p:spPr bwMode="auto">
            <a:xfrm>
              <a:off x="7407275" y="3903663"/>
              <a:ext cx="52388" cy="74613"/>
            </a:xfrm>
            <a:custGeom>
              <a:avLst/>
              <a:gdLst/>
              <a:ahLst/>
              <a:cxnLst>
                <a:cxn ang="0">
                  <a:pos x="18" y="0"/>
                </a:cxn>
                <a:cxn ang="0">
                  <a:pos x="14" y="0"/>
                </a:cxn>
                <a:cxn ang="0">
                  <a:pos x="11" y="5"/>
                </a:cxn>
                <a:cxn ang="0">
                  <a:pos x="4" y="5"/>
                </a:cxn>
                <a:cxn ang="0">
                  <a:pos x="0" y="11"/>
                </a:cxn>
                <a:cxn ang="0">
                  <a:pos x="4" y="16"/>
                </a:cxn>
                <a:cxn ang="0">
                  <a:pos x="4" y="18"/>
                </a:cxn>
                <a:cxn ang="0">
                  <a:pos x="2" y="14"/>
                </a:cxn>
                <a:cxn ang="0">
                  <a:pos x="2" y="21"/>
                </a:cxn>
                <a:cxn ang="0">
                  <a:pos x="7" y="19"/>
                </a:cxn>
                <a:cxn ang="0">
                  <a:pos x="9" y="21"/>
                </a:cxn>
                <a:cxn ang="0">
                  <a:pos x="11" y="18"/>
                </a:cxn>
                <a:cxn ang="0">
                  <a:pos x="9" y="16"/>
                </a:cxn>
                <a:cxn ang="0">
                  <a:pos x="9" y="12"/>
                </a:cxn>
                <a:cxn ang="0">
                  <a:pos x="9" y="12"/>
                </a:cxn>
                <a:cxn ang="0">
                  <a:pos x="12" y="18"/>
                </a:cxn>
                <a:cxn ang="0">
                  <a:pos x="14" y="24"/>
                </a:cxn>
                <a:cxn ang="0">
                  <a:pos x="9" y="31"/>
                </a:cxn>
                <a:cxn ang="0">
                  <a:pos x="9" y="42"/>
                </a:cxn>
                <a:cxn ang="0">
                  <a:pos x="14" y="45"/>
                </a:cxn>
                <a:cxn ang="0">
                  <a:pos x="14" y="37"/>
                </a:cxn>
                <a:cxn ang="0">
                  <a:pos x="18" y="37"/>
                </a:cxn>
                <a:cxn ang="0">
                  <a:pos x="16" y="40"/>
                </a:cxn>
                <a:cxn ang="0">
                  <a:pos x="16" y="47"/>
                </a:cxn>
                <a:cxn ang="0">
                  <a:pos x="21" y="45"/>
                </a:cxn>
                <a:cxn ang="0">
                  <a:pos x="23" y="40"/>
                </a:cxn>
                <a:cxn ang="0">
                  <a:pos x="25" y="42"/>
                </a:cxn>
                <a:cxn ang="0">
                  <a:pos x="30" y="24"/>
                </a:cxn>
                <a:cxn ang="0">
                  <a:pos x="33" y="18"/>
                </a:cxn>
                <a:cxn ang="0">
                  <a:pos x="31" y="11"/>
                </a:cxn>
                <a:cxn ang="0">
                  <a:pos x="28" y="11"/>
                </a:cxn>
                <a:cxn ang="0">
                  <a:pos x="28" y="4"/>
                </a:cxn>
                <a:cxn ang="0">
                  <a:pos x="23" y="5"/>
                </a:cxn>
                <a:cxn ang="0">
                  <a:pos x="19" y="0"/>
                </a:cxn>
                <a:cxn ang="0">
                  <a:pos x="18" y="0"/>
                </a:cxn>
              </a:cxnLst>
              <a:rect l="0" t="0" r="r" b="b"/>
              <a:pathLst>
                <a:path w="33" h="47">
                  <a:moveTo>
                    <a:pt x="18" y="0"/>
                  </a:moveTo>
                  <a:lnTo>
                    <a:pt x="14" y="0"/>
                  </a:lnTo>
                  <a:lnTo>
                    <a:pt x="11" y="5"/>
                  </a:lnTo>
                  <a:lnTo>
                    <a:pt x="4" y="5"/>
                  </a:lnTo>
                  <a:lnTo>
                    <a:pt x="0" y="11"/>
                  </a:lnTo>
                  <a:lnTo>
                    <a:pt x="4" y="16"/>
                  </a:lnTo>
                  <a:lnTo>
                    <a:pt x="4" y="18"/>
                  </a:lnTo>
                  <a:lnTo>
                    <a:pt x="2" y="14"/>
                  </a:lnTo>
                  <a:lnTo>
                    <a:pt x="2" y="21"/>
                  </a:lnTo>
                  <a:lnTo>
                    <a:pt x="7" y="19"/>
                  </a:lnTo>
                  <a:lnTo>
                    <a:pt x="9" y="21"/>
                  </a:lnTo>
                  <a:lnTo>
                    <a:pt x="11" y="18"/>
                  </a:lnTo>
                  <a:lnTo>
                    <a:pt x="9" y="16"/>
                  </a:lnTo>
                  <a:lnTo>
                    <a:pt x="9" y="12"/>
                  </a:lnTo>
                  <a:lnTo>
                    <a:pt x="9" y="12"/>
                  </a:lnTo>
                  <a:lnTo>
                    <a:pt x="12" y="18"/>
                  </a:lnTo>
                  <a:lnTo>
                    <a:pt x="14" y="24"/>
                  </a:lnTo>
                  <a:lnTo>
                    <a:pt x="9" y="31"/>
                  </a:lnTo>
                  <a:lnTo>
                    <a:pt x="9" y="42"/>
                  </a:lnTo>
                  <a:lnTo>
                    <a:pt x="14" y="45"/>
                  </a:lnTo>
                  <a:lnTo>
                    <a:pt x="14" y="37"/>
                  </a:lnTo>
                  <a:lnTo>
                    <a:pt x="18" y="37"/>
                  </a:lnTo>
                  <a:lnTo>
                    <a:pt x="16" y="40"/>
                  </a:lnTo>
                  <a:lnTo>
                    <a:pt x="16" y="47"/>
                  </a:lnTo>
                  <a:lnTo>
                    <a:pt x="21" y="45"/>
                  </a:lnTo>
                  <a:lnTo>
                    <a:pt x="23" y="40"/>
                  </a:lnTo>
                  <a:lnTo>
                    <a:pt x="25" y="42"/>
                  </a:lnTo>
                  <a:lnTo>
                    <a:pt x="30" y="24"/>
                  </a:lnTo>
                  <a:lnTo>
                    <a:pt x="33" y="18"/>
                  </a:lnTo>
                  <a:lnTo>
                    <a:pt x="31" y="11"/>
                  </a:lnTo>
                  <a:lnTo>
                    <a:pt x="28" y="11"/>
                  </a:lnTo>
                  <a:lnTo>
                    <a:pt x="28" y="4"/>
                  </a:lnTo>
                  <a:lnTo>
                    <a:pt x="23" y="5"/>
                  </a:lnTo>
                  <a:lnTo>
                    <a:pt x="19" y="0"/>
                  </a:lnTo>
                  <a:lnTo>
                    <a:pt x="18"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3" name="Freeform 339"/>
            <p:cNvSpPr>
              <a:spLocks/>
            </p:cNvSpPr>
            <p:nvPr/>
          </p:nvSpPr>
          <p:spPr bwMode="auto">
            <a:xfrm>
              <a:off x="7418388" y="3940176"/>
              <a:ext cx="3175" cy="7938"/>
            </a:xfrm>
            <a:custGeom>
              <a:avLst/>
              <a:gdLst/>
              <a:ahLst/>
              <a:cxnLst>
                <a:cxn ang="0">
                  <a:pos x="0" y="0"/>
                </a:cxn>
                <a:cxn ang="0">
                  <a:pos x="0" y="5"/>
                </a:cxn>
                <a:cxn ang="0">
                  <a:pos x="2" y="1"/>
                </a:cxn>
                <a:cxn ang="0">
                  <a:pos x="0" y="0"/>
                </a:cxn>
              </a:cxnLst>
              <a:rect l="0" t="0" r="r" b="b"/>
              <a:pathLst>
                <a:path w="2" h="5">
                  <a:moveTo>
                    <a:pt x="0" y="0"/>
                  </a:moveTo>
                  <a:lnTo>
                    <a:pt x="0" y="5"/>
                  </a:lnTo>
                  <a:lnTo>
                    <a:pt x="2" y="1"/>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4" name="Freeform 340"/>
            <p:cNvSpPr>
              <a:spLocks/>
            </p:cNvSpPr>
            <p:nvPr/>
          </p:nvSpPr>
          <p:spPr bwMode="auto">
            <a:xfrm>
              <a:off x="7437438" y="3983038"/>
              <a:ext cx="3175" cy="11113"/>
            </a:xfrm>
            <a:custGeom>
              <a:avLst/>
              <a:gdLst/>
              <a:ahLst/>
              <a:cxnLst>
                <a:cxn ang="0">
                  <a:pos x="2" y="4"/>
                </a:cxn>
                <a:cxn ang="0">
                  <a:pos x="0" y="0"/>
                </a:cxn>
                <a:cxn ang="0">
                  <a:pos x="0" y="4"/>
                </a:cxn>
                <a:cxn ang="0">
                  <a:pos x="0" y="7"/>
                </a:cxn>
                <a:cxn ang="0">
                  <a:pos x="2" y="4"/>
                </a:cxn>
              </a:cxnLst>
              <a:rect l="0" t="0" r="r" b="b"/>
              <a:pathLst>
                <a:path w="2" h="7">
                  <a:moveTo>
                    <a:pt x="2" y="4"/>
                  </a:moveTo>
                  <a:lnTo>
                    <a:pt x="0" y="0"/>
                  </a:lnTo>
                  <a:lnTo>
                    <a:pt x="0" y="4"/>
                  </a:lnTo>
                  <a:lnTo>
                    <a:pt x="0" y="7"/>
                  </a:lnTo>
                  <a:lnTo>
                    <a:pt x="2"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5" name="Freeform 341"/>
            <p:cNvSpPr>
              <a:spLocks/>
            </p:cNvSpPr>
            <p:nvPr/>
          </p:nvSpPr>
          <p:spPr bwMode="auto">
            <a:xfrm>
              <a:off x="7424738" y="3994151"/>
              <a:ext cx="4763" cy="6350"/>
            </a:xfrm>
            <a:custGeom>
              <a:avLst/>
              <a:gdLst/>
              <a:ahLst/>
              <a:cxnLst>
                <a:cxn ang="0">
                  <a:pos x="1" y="0"/>
                </a:cxn>
                <a:cxn ang="0">
                  <a:pos x="0" y="2"/>
                </a:cxn>
                <a:cxn ang="0">
                  <a:pos x="1" y="4"/>
                </a:cxn>
                <a:cxn ang="0">
                  <a:pos x="3" y="4"/>
                </a:cxn>
                <a:cxn ang="0">
                  <a:pos x="3" y="2"/>
                </a:cxn>
                <a:cxn ang="0">
                  <a:pos x="1" y="0"/>
                </a:cxn>
              </a:cxnLst>
              <a:rect l="0" t="0" r="r" b="b"/>
              <a:pathLst>
                <a:path w="3" h="4">
                  <a:moveTo>
                    <a:pt x="1" y="0"/>
                  </a:moveTo>
                  <a:lnTo>
                    <a:pt x="0" y="2"/>
                  </a:lnTo>
                  <a:lnTo>
                    <a:pt x="1" y="4"/>
                  </a:lnTo>
                  <a:lnTo>
                    <a:pt x="3" y="4"/>
                  </a:lnTo>
                  <a:lnTo>
                    <a:pt x="3" y="2"/>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6" name="Freeform 342"/>
            <p:cNvSpPr>
              <a:spLocks/>
            </p:cNvSpPr>
            <p:nvPr/>
          </p:nvSpPr>
          <p:spPr bwMode="auto">
            <a:xfrm>
              <a:off x="7386638" y="3933826"/>
              <a:ext cx="1588" cy="6350"/>
            </a:xfrm>
            <a:custGeom>
              <a:avLst/>
              <a:gdLst/>
              <a:ahLst/>
              <a:cxnLst>
                <a:cxn ang="0">
                  <a:pos x="1" y="0"/>
                </a:cxn>
                <a:cxn ang="0">
                  <a:pos x="0" y="0"/>
                </a:cxn>
                <a:cxn ang="0">
                  <a:pos x="0" y="4"/>
                </a:cxn>
                <a:cxn ang="0">
                  <a:pos x="1" y="2"/>
                </a:cxn>
                <a:cxn ang="0">
                  <a:pos x="1" y="0"/>
                </a:cxn>
              </a:cxnLst>
              <a:rect l="0" t="0" r="r" b="b"/>
              <a:pathLst>
                <a:path w="1" h="4">
                  <a:moveTo>
                    <a:pt x="1" y="0"/>
                  </a:moveTo>
                  <a:lnTo>
                    <a:pt x="0" y="0"/>
                  </a:lnTo>
                  <a:lnTo>
                    <a:pt x="0" y="4"/>
                  </a:lnTo>
                  <a:lnTo>
                    <a:pt x="1" y="2"/>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7" name="Freeform 343"/>
            <p:cNvSpPr>
              <a:spLocks/>
            </p:cNvSpPr>
            <p:nvPr/>
          </p:nvSpPr>
          <p:spPr bwMode="auto">
            <a:xfrm>
              <a:off x="7394575" y="3925888"/>
              <a:ext cx="1588" cy="6350"/>
            </a:xfrm>
            <a:custGeom>
              <a:avLst/>
              <a:gdLst/>
              <a:ahLst/>
              <a:cxnLst>
                <a:cxn ang="0">
                  <a:pos x="1" y="2"/>
                </a:cxn>
                <a:cxn ang="0">
                  <a:pos x="1" y="0"/>
                </a:cxn>
                <a:cxn ang="0">
                  <a:pos x="0" y="4"/>
                </a:cxn>
                <a:cxn ang="0">
                  <a:pos x="1" y="2"/>
                </a:cxn>
              </a:cxnLst>
              <a:rect l="0" t="0" r="r" b="b"/>
              <a:pathLst>
                <a:path w="1" h="4">
                  <a:moveTo>
                    <a:pt x="1" y="2"/>
                  </a:moveTo>
                  <a:lnTo>
                    <a:pt x="1" y="0"/>
                  </a:lnTo>
                  <a:lnTo>
                    <a:pt x="0" y="4"/>
                  </a:lnTo>
                  <a:lnTo>
                    <a:pt x="1"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8" name="Freeform 344"/>
            <p:cNvSpPr>
              <a:spLocks/>
            </p:cNvSpPr>
            <p:nvPr/>
          </p:nvSpPr>
          <p:spPr bwMode="auto">
            <a:xfrm>
              <a:off x="7410450" y="3903663"/>
              <a:ext cx="1588" cy="3175"/>
            </a:xfrm>
            <a:custGeom>
              <a:avLst/>
              <a:gdLst/>
              <a:ahLst/>
              <a:cxnLst>
                <a:cxn ang="0">
                  <a:pos x="0" y="0"/>
                </a:cxn>
                <a:cxn ang="0">
                  <a:pos x="0" y="2"/>
                </a:cxn>
                <a:cxn ang="0">
                  <a:pos x="0" y="0"/>
                </a:cxn>
              </a:cxnLst>
              <a:rect l="0" t="0" r="r" b="b"/>
              <a:pathLst>
                <a:path h="2">
                  <a:moveTo>
                    <a:pt x="0" y="0"/>
                  </a:move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9" name="Freeform 345"/>
            <p:cNvSpPr>
              <a:spLocks/>
            </p:cNvSpPr>
            <p:nvPr/>
          </p:nvSpPr>
          <p:spPr bwMode="auto">
            <a:xfrm>
              <a:off x="7396163" y="3892551"/>
              <a:ext cx="3175" cy="6350"/>
            </a:xfrm>
            <a:custGeom>
              <a:avLst/>
              <a:gdLst/>
              <a:ahLst/>
              <a:cxnLst>
                <a:cxn ang="0">
                  <a:pos x="2" y="0"/>
                </a:cxn>
                <a:cxn ang="0">
                  <a:pos x="0" y="4"/>
                </a:cxn>
                <a:cxn ang="0">
                  <a:pos x="2" y="2"/>
                </a:cxn>
                <a:cxn ang="0">
                  <a:pos x="2" y="0"/>
                </a:cxn>
              </a:cxnLst>
              <a:rect l="0" t="0" r="r" b="b"/>
              <a:pathLst>
                <a:path w="2" h="4">
                  <a:moveTo>
                    <a:pt x="2" y="0"/>
                  </a:moveTo>
                  <a:lnTo>
                    <a:pt x="0" y="4"/>
                  </a:lnTo>
                  <a:lnTo>
                    <a:pt x="2"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0" name="Freeform 346"/>
            <p:cNvSpPr>
              <a:spLocks/>
            </p:cNvSpPr>
            <p:nvPr/>
          </p:nvSpPr>
          <p:spPr bwMode="auto">
            <a:xfrm>
              <a:off x="7402513" y="3881438"/>
              <a:ext cx="1588" cy="9525"/>
            </a:xfrm>
            <a:custGeom>
              <a:avLst/>
              <a:gdLst/>
              <a:ahLst/>
              <a:cxnLst>
                <a:cxn ang="0">
                  <a:pos x="0" y="0"/>
                </a:cxn>
                <a:cxn ang="0">
                  <a:pos x="0" y="2"/>
                </a:cxn>
                <a:cxn ang="0">
                  <a:pos x="0" y="6"/>
                </a:cxn>
                <a:cxn ang="0">
                  <a:pos x="0" y="0"/>
                </a:cxn>
              </a:cxnLst>
              <a:rect l="0" t="0" r="r" b="b"/>
              <a:pathLst>
                <a:path h="6">
                  <a:moveTo>
                    <a:pt x="0" y="0"/>
                  </a:moveTo>
                  <a:lnTo>
                    <a:pt x="0" y="2"/>
                  </a:lnTo>
                  <a:lnTo>
                    <a:pt x="0" y="6"/>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1" name="Freeform 347"/>
            <p:cNvSpPr>
              <a:spLocks/>
            </p:cNvSpPr>
            <p:nvPr/>
          </p:nvSpPr>
          <p:spPr bwMode="auto">
            <a:xfrm>
              <a:off x="7435850" y="3802063"/>
              <a:ext cx="1588" cy="3175"/>
            </a:xfrm>
            <a:custGeom>
              <a:avLst/>
              <a:gdLst/>
              <a:ahLst/>
              <a:cxnLst>
                <a:cxn ang="0">
                  <a:pos x="0" y="0"/>
                </a:cxn>
                <a:cxn ang="0">
                  <a:pos x="0" y="2"/>
                </a:cxn>
                <a:cxn ang="0">
                  <a:pos x="1" y="0"/>
                </a:cxn>
                <a:cxn ang="0">
                  <a:pos x="0" y="0"/>
                </a:cxn>
              </a:cxnLst>
              <a:rect l="0" t="0" r="r" b="b"/>
              <a:pathLst>
                <a:path w="1" h="2">
                  <a:moveTo>
                    <a:pt x="0" y="0"/>
                  </a:moveTo>
                  <a:lnTo>
                    <a:pt x="0" y="2"/>
                  </a:lnTo>
                  <a:lnTo>
                    <a:pt x="1"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2" name="Freeform 348"/>
            <p:cNvSpPr>
              <a:spLocks/>
            </p:cNvSpPr>
            <p:nvPr/>
          </p:nvSpPr>
          <p:spPr bwMode="auto">
            <a:xfrm>
              <a:off x="7331075" y="3914776"/>
              <a:ext cx="15875" cy="7938"/>
            </a:xfrm>
            <a:custGeom>
              <a:avLst/>
              <a:gdLst/>
              <a:ahLst/>
              <a:cxnLst>
                <a:cxn ang="0">
                  <a:pos x="2" y="2"/>
                </a:cxn>
                <a:cxn ang="0">
                  <a:pos x="0" y="4"/>
                </a:cxn>
                <a:cxn ang="0">
                  <a:pos x="3" y="5"/>
                </a:cxn>
                <a:cxn ang="0">
                  <a:pos x="7" y="4"/>
                </a:cxn>
                <a:cxn ang="0">
                  <a:pos x="10" y="2"/>
                </a:cxn>
                <a:cxn ang="0">
                  <a:pos x="9" y="0"/>
                </a:cxn>
                <a:cxn ang="0">
                  <a:pos x="2" y="2"/>
                </a:cxn>
              </a:cxnLst>
              <a:rect l="0" t="0" r="r" b="b"/>
              <a:pathLst>
                <a:path w="10" h="5">
                  <a:moveTo>
                    <a:pt x="2" y="2"/>
                  </a:moveTo>
                  <a:lnTo>
                    <a:pt x="0" y="4"/>
                  </a:lnTo>
                  <a:lnTo>
                    <a:pt x="3" y="5"/>
                  </a:lnTo>
                  <a:lnTo>
                    <a:pt x="7" y="4"/>
                  </a:lnTo>
                  <a:lnTo>
                    <a:pt x="10" y="2"/>
                  </a:lnTo>
                  <a:lnTo>
                    <a:pt x="9" y="0"/>
                  </a:lnTo>
                  <a:lnTo>
                    <a:pt x="2"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3" name="Freeform 349"/>
            <p:cNvSpPr>
              <a:spLocks/>
            </p:cNvSpPr>
            <p:nvPr/>
          </p:nvSpPr>
          <p:spPr bwMode="auto">
            <a:xfrm>
              <a:off x="7194550" y="4124326"/>
              <a:ext cx="38100" cy="79375"/>
            </a:xfrm>
            <a:custGeom>
              <a:avLst/>
              <a:gdLst/>
              <a:ahLst/>
              <a:cxnLst>
                <a:cxn ang="0">
                  <a:pos x="19" y="0"/>
                </a:cxn>
                <a:cxn ang="0">
                  <a:pos x="24" y="3"/>
                </a:cxn>
                <a:cxn ang="0">
                  <a:pos x="24" y="10"/>
                </a:cxn>
                <a:cxn ang="0">
                  <a:pos x="19" y="29"/>
                </a:cxn>
                <a:cxn ang="0">
                  <a:pos x="12" y="43"/>
                </a:cxn>
                <a:cxn ang="0">
                  <a:pos x="10" y="50"/>
                </a:cxn>
                <a:cxn ang="0">
                  <a:pos x="6" y="43"/>
                </a:cxn>
                <a:cxn ang="0">
                  <a:pos x="1" y="38"/>
                </a:cxn>
                <a:cxn ang="0">
                  <a:pos x="0" y="25"/>
                </a:cxn>
                <a:cxn ang="0">
                  <a:pos x="1" y="19"/>
                </a:cxn>
                <a:cxn ang="0">
                  <a:pos x="12" y="3"/>
                </a:cxn>
                <a:cxn ang="0">
                  <a:pos x="19" y="0"/>
                </a:cxn>
              </a:cxnLst>
              <a:rect l="0" t="0" r="r" b="b"/>
              <a:pathLst>
                <a:path w="24" h="50">
                  <a:moveTo>
                    <a:pt x="19" y="0"/>
                  </a:moveTo>
                  <a:lnTo>
                    <a:pt x="24" y="3"/>
                  </a:lnTo>
                  <a:lnTo>
                    <a:pt x="24" y="10"/>
                  </a:lnTo>
                  <a:lnTo>
                    <a:pt x="19" y="29"/>
                  </a:lnTo>
                  <a:lnTo>
                    <a:pt x="12" y="43"/>
                  </a:lnTo>
                  <a:lnTo>
                    <a:pt x="10" y="50"/>
                  </a:lnTo>
                  <a:lnTo>
                    <a:pt x="6" y="43"/>
                  </a:lnTo>
                  <a:lnTo>
                    <a:pt x="1" y="38"/>
                  </a:lnTo>
                  <a:lnTo>
                    <a:pt x="0" y="25"/>
                  </a:lnTo>
                  <a:lnTo>
                    <a:pt x="1" y="19"/>
                  </a:lnTo>
                  <a:lnTo>
                    <a:pt x="12" y="3"/>
                  </a:lnTo>
                  <a:lnTo>
                    <a:pt x="19"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4" name="Freeform 350"/>
            <p:cNvSpPr>
              <a:spLocks/>
            </p:cNvSpPr>
            <p:nvPr/>
          </p:nvSpPr>
          <p:spPr bwMode="auto">
            <a:xfrm>
              <a:off x="7275513" y="4144963"/>
              <a:ext cx="3175" cy="3175"/>
            </a:xfrm>
            <a:custGeom>
              <a:avLst/>
              <a:gdLst/>
              <a:ahLst/>
              <a:cxnLst>
                <a:cxn ang="0">
                  <a:pos x="0" y="0"/>
                </a:cxn>
                <a:cxn ang="0">
                  <a:pos x="2" y="2"/>
                </a:cxn>
                <a:cxn ang="0">
                  <a:pos x="0" y="2"/>
                </a:cxn>
                <a:cxn ang="0">
                  <a:pos x="0" y="0"/>
                </a:cxn>
              </a:cxnLst>
              <a:rect l="0" t="0" r="r" b="b"/>
              <a:pathLst>
                <a:path w="2" h="2">
                  <a:moveTo>
                    <a:pt x="0" y="0"/>
                  </a:moveTo>
                  <a:lnTo>
                    <a:pt x="2" y="2"/>
                  </a:ln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5" name="Freeform 351"/>
            <p:cNvSpPr>
              <a:spLocks/>
            </p:cNvSpPr>
            <p:nvPr/>
          </p:nvSpPr>
          <p:spPr bwMode="auto">
            <a:xfrm>
              <a:off x="7285038" y="4143376"/>
              <a:ext cx="1588" cy="1588"/>
            </a:xfrm>
            <a:custGeom>
              <a:avLst/>
              <a:gdLst/>
              <a:ahLst/>
              <a:cxnLst>
                <a:cxn ang="0">
                  <a:pos x="0" y="1"/>
                </a:cxn>
                <a:cxn ang="0">
                  <a:pos x="1" y="0"/>
                </a:cxn>
                <a:cxn ang="0">
                  <a:pos x="1" y="1"/>
                </a:cxn>
                <a:cxn ang="0">
                  <a:pos x="0" y="1"/>
                </a:cxn>
                <a:cxn ang="0">
                  <a:pos x="0" y="1"/>
                </a:cxn>
              </a:cxnLst>
              <a:rect l="0" t="0" r="r" b="b"/>
              <a:pathLst>
                <a:path w="1" h="1">
                  <a:moveTo>
                    <a:pt x="0" y="1"/>
                  </a:moveTo>
                  <a:lnTo>
                    <a:pt x="1" y="0"/>
                  </a:lnTo>
                  <a:lnTo>
                    <a:pt x="1" y="1"/>
                  </a:lnTo>
                  <a:lnTo>
                    <a:pt x="0" y="1"/>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6" name="Freeform 352"/>
            <p:cNvSpPr>
              <a:spLocks/>
            </p:cNvSpPr>
            <p:nvPr/>
          </p:nvSpPr>
          <p:spPr bwMode="auto">
            <a:xfrm>
              <a:off x="7364413" y="4084638"/>
              <a:ext cx="11113" cy="17463"/>
            </a:xfrm>
            <a:custGeom>
              <a:avLst/>
              <a:gdLst/>
              <a:ahLst/>
              <a:cxnLst>
                <a:cxn ang="0">
                  <a:pos x="1" y="6"/>
                </a:cxn>
                <a:cxn ang="0">
                  <a:pos x="1" y="2"/>
                </a:cxn>
                <a:cxn ang="0">
                  <a:pos x="7" y="0"/>
                </a:cxn>
                <a:cxn ang="0">
                  <a:pos x="5" y="4"/>
                </a:cxn>
                <a:cxn ang="0">
                  <a:pos x="1" y="7"/>
                </a:cxn>
                <a:cxn ang="0">
                  <a:pos x="0" y="11"/>
                </a:cxn>
                <a:cxn ang="0">
                  <a:pos x="0" y="9"/>
                </a:cxn>
                <a:cxn ang="0">
                  <a:pos x="1" y="6"/>
                </a:cxn>
              </a:cxnLst>
              <a:rect l="0" t="0" r="r" b="b"/>
              <a:pathLst>
                <a:path w="7" h="11">
                  <a:moveTo>
                    <a:pt x="1" y="6"/>
                  </a:moveTo>
                  <a:lnTo>
                    <a:pt x="1" y="2"/>
                  </a:lnTo>
                  <a:lnTo>
                    <a:pt x="7" y="0"/>
                  </a:lnTo>
                  <a:lnTo>
                    <a:pt x="5" y="4"/>
                  </a:lnTo>
                  <a:lnTo>
                    <a:pt x="1" y="7"/>
                  </a:lnTo>
                  <a:lnTo>
                    <a:pt x="0" y="11"/>
                  </a:lnTo>
                  <a:lnTo>
                    <a:pt x="0" y="9"/>
                  </a:lnTo>
                  <a:lnTo>
                    <a:pt x="1" y="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7" name="Freeform 353"/>
            <p:cNvSpPr>
              <a:spLocks/>
            </p:cNvSpPr>
            <p:nvPr/>
          </p:nvSpPr>
          <p:spPr bwMode="auto">
            <a:xfrm>
              <a:off x="7391400" y="4057651"/>
              <a:ext cx="1588" cy="3175"/>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8" name="Freeform 354"/>
            <p:cNvSpPr>
              <a:spLocks/>
            </p:cNvSpPr>
            <p:nvPr/>
          </p:nvSpPr>
          <p:spPr bwMode="auto">
            <a:xfrm>
              <a:off x="7399338" y="4043363"/>
              <a:ext cx="7938" cy="6350"/>
            </a:xfrm>
            <a:custGeom>
              <a:avLst/>
              <a:gdLst/>
              <a:ahLst/>
              <a:cxnLst>
                <a:cxn ang="0">
                  <a:pos x="2" y="0"/>
                </a:cxn>
                <a:cxn ang="0">
                  <a:pos x="5" y="0"/>
                </a:cxn>
                <a:cxn ang="0">
                  <a:pos x="0" y="4"/>
                </a:cxn>
                <a:cxn ang="0">
                  <a:pos x="0" y="2"/>
                </a:cxn>
                <a:cxn ang="0">
                  <a:pos x="2" y="0"/>
                </a:cxn>
              </a:cxnLst>
              <a:rect l="0" t="0" r="r" b="b"/>
              <a:pathLst>
                <a:path w="5" h="4">
                  <a:moveTo>
                    <a:pt x="2" y="0"/>
                  </a:moveTo>
                  <a:lnTo>
                    <a:pt x="5" y="0"/>
                  </a:lnTo>
                  <a:lnTo>
                    <a:pt x="0" y="4"/>
                  </a:lnTo>
                  <a:lnTo>
                    <a:pt x="0"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9" name="Freeform 355"/>
            <p:cNvSpPr>
              <a:spLocks/>
            </p:cNvSpPr>
            <p:nvPr/>
          </p:nvSpPr>
          <p:spPr bwMode="auto">
            <a:xfrm>
              <a:off x="7308850" y="4133851"/>
              <a:ext cx="3175" cy="3175"/>
            </a:xfrm>
            <a:custGeom>
              <a:avLst/>
              <a:gdLst/>
              <a:ahLst/>
              <a:cxnLst>
                <a:cxn ang="0">
                  <a:pos x="0" y="0"/>
                </a:cxn>
                <a:cxn ang="0">
                  <a:pos x="2" y="2"/>
                </a:cxn>
                <a:cxn ang="0">
                  <a:pos x="2" y="2"/>
                </a:cxn>
                <a:cxn ang="0">
                  <a:pos x="0" y="0"/>
                </a:cxn>
              </a:cxnLst>
              <a:rect l="0" t="0" r="r" b="b"/>
              <a:pathLst>
                <a:path w="2" h="2">
                  <a:moveTo>
                    <a:pt x="0" y="0"/>
                  </a:moveTo>
                  <a:lnTo>
                    <a:pt x="2" y="2"/>
                  </a:lnTo>
                  <a:lnTo>
                    <a:pt x="2"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0" name="Freeform 356"/>
            <p:cNvSpPr>
              <a:spLocks/>
            </p:cNvSpPr>
            <p:nvPr/>
          </p:nvSpPr>
          <p:spPr bwMode="auto">
            <a:xfrm>
              <a:off x="8359775" y="3308351"/>
              <a:ext cx="19050" cy="7938"/>
            </a:xfrm>
            <a:custGeom>
              <a:avLst/>
              <a:gdLst/>
              <a:ahLst/>
              <a:cxnLst>
                <a:cxn ang="0">
                  <a:pos x="0" y="2"/>
                </a:cxn>
                <a:cxn ang="0">
                  <a:pos x="7" y="0"/>
                </a:cxn>
                <a:cxn ang="0">
                  <a:pos x="12" y="4"/>
                </a:cxn>
                <a:cxn ang="0">
                  <a:pos x="7" y="5"/>
                </a:cxn>
                <a:cxn ang="0">
                  <a:pos x="5" y="2"/>
                </a:cxn>
                <a:cxn ang="0">
                  <a:pos x="0" y="2"/>
                </a:cxn>
              </a:cxnLst>
              <a:rect l="0" t="0" r="r" b="b"/>
              <a:pathLst>
                <a:path w="12" h="5">
                  <a:moveTo>
                    <a:pt x="0" y="2"/>
                  </a:moveTo>
                  <a:lnTo>
                    <a:pt x="7" y="0"/>
                  </a:lnTo>
                  <a:lnTo>
                    <a:pt x="12" y="4"/>
                  </a:lnTo>
                  <a:lnTo>
                    <a:pt x="7" y="5"/>
                  </a:lnTo>
                  <a:lnTo>
                    <a:pt x="5" y="2"/>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1" name="Freeform 357"/>
            <p:cNvSpPr>
              <a:spLocks/>
            </p:cNvSpPr>
            <p:nvPr/>
          </p:nvSpPr>
          <p:spPr bwMode="auto">
            <a:xfrm>
              <a:off x="8469313" y="3338513"/>
              <a:ext cx="7938" cy="11113"/>
            </a:xfrm>
            <a:custGeom>
              <a:avLst/>
              <a:gdLst/>
              <a:ahLst/>
              <a:cxnLst>
                <a:cxn ang="0">
                  <a:pos x="4" y="0"/>
                </a:cxn>
                <a:cxn ang="0">
                  <a:pos x="5" y="6"/>
                </a:cxn>
                <a:cxn ang="0">
                  <a:pos x="0" y="7"/>
                </a:cxn>
                <a:cxn ang="0">
                  <a:pos x="0" y="6"/>
                </a:cxn>
                <a:cxn ang="0">
                  <a:pos x="4" y="0"/>
                </a:cxn>
              </a:cxnLst>
              <a:rect l="0" t="0" r="r" b="b"/>
              <a:pathLst>
                <a:path w="5" h="7">
                  <a:moveTo>
                    <a:pt x="4" y="0"/>
                  </a:moveTo>
                  <a:lnTo>
                    <a:pt x="5" y="6"/>
                  </a:lnTo>
                  <a:lnTo>
                    <a:pt x="0" y="7"/>
                  </a:lnTo>
                  <a:lnTo>
                    <a:pt x="0" y="6"/>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2" name="Freeform 358"/>
            <p:cNvSpPr>
              <a:spLocks/>
            </p:cNvSpPr>
            <p:nvPr/>
          </p:nvSpPr>
          <p:spPr bwMode="auto">
            <a:xfrm>
              <a:off x="8499475" y="3357563"/>
              <a:ext cx="17463" cy="9525"/>
            </a:xfrm>
            <a:custGeom>
              <a:avLst/>
              <a:gdLst/>
              <a:ahLst/>
              <a:cxnLst>
                <a:cxn ang="0">
                  <a:pos x="0" y="0"/>
                </a:cxn>
                <a:cxn ang="0">
                  <a:pos x="11" y="6"/>
                </a:cxn>
                <a:cxn ang="0">
                  <a:pos x="7" y="6"/>
                </a:cxn>
                <a:cxn ang="0">
                  <a:pos x="0" y="0"/>
                </a:cxn>
              </a:cxnLst>
              <a:rect l="0" t="0" r="r" b="b"/>
              <a:pathLst>
                <a:path w="11" h="6">
                  <a:moveTo>
                    <a:pt x="0" y="0"/>
                  </a:moveTo>
                  <a:lnTo>
                    <a:pt x="11" y="6"/>
                  </a:lnTo>
                  <a:lnTo>
                    <a:pt x="7" y="6"/>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3" name="Freeform 359"/>
            <p:cNvSpPr>
              <a:spLocks/>
            </p:cNvSpPr>
            <p:nvPr/>
          </p:nvSpPr>
          <p:spPr bwMode="auto">
            <a:xfrm>
              <a:off x="8518525" y="3344863"/>
              <a:ext cx="6350" cy="3175"/>
            </a:xfrm>
            <a:custGeom>
              <a:avLst/>
              <a:gdLst/>
              <a:ahLst/>
              <a:cxnLst>
                <a:cxn ang="0">
                  <a:pos x="0" y="0"/>
                </a:cxn>
                <a:cxn ang="0">
                  <a:pos x="4" y="2"/>
                </a:cxn>
                <a:cxn ang="0">
                  <a:pos x="0" y="2"/>
                </a:cxn>
                <a:cxn ang="0">
                  <a:pos x="0" y="2"/>
                </a:cxn>
                <a:cxn ang="0">
                  <a:pos x="0" y="0"/>
                </a:cxn>
              </a:cxnLst>
              <a:rect l="0" t="0" r="r" b="b"/>
              <a:pathLst>
                <a:path w="4" h="2">
                  <a:moveTo>
                    <a:pt x="0" y="0"/>
                  </a:moveTo>
                  <a:lnTo>
                    <a:pt x="4" y="2"/>
                  </a:lnTo>
                  <a:lnTo>
                    <a:pt x="0" y="2"/>
                  </a:ln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8" name="Freeform 364"/>
            <p:cNvSpPr>
              <a:spLocks/>
            </p:cNvSpPr>
            <p:nvPr/>
          </p:nvSpPr>
          <p:spPr bwMode="auto">
            <a:xfrm>
              <a:off x="4930775" y="2159001"/>
              <a:ext cx="7938" cy="11113"/>
            </a:xfrm>
            <a:custGeom>
              <a:avLst/>
              <a:gdLst/>
              <a:ahLst/>
              <a:cxnLst>
                <a:cxn ang="0">
                  <a:pos x="0" y="2"/>
                </a:cxn>
                <a:cxn ang="0">
                  <a:pos x="1" y="7"/>
                </a:cxn>
                <a:cxn ang="0">
                  <a:pos x="5" y="0"/>
                </a:cxn>
                <a:cxn ang="0">
                  <a:pos x="0" y="2"/>
                </a:cxn>
              </a:cxnLst>
              <a:rect l="0" t="0" r="r" b="b"/>
              <a:pathLst>
                <a:path w="5" h="7">
                  <a:moveTo>
                    <a:pt x="0" y="2"/>
                  </a:moveTo>
                  <a:lnTo>
                    <a:pt x="1" y="7"/>
                  </a:lnTo>
                  <a:lnTo>
                    <a:pt x="5" y="0"/>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0" name="Freeform 366"/>
            <p:cNvSpPr>
              <a:spLocks/>
            </p:cNvSpPr>
            <p:nvPr/>
          </p:nvSpPr>
          <p:spPr bwMode="auto">
            <a:xfrm>
              <a:off x="6502400" y="1898651"/>
              <a:ext cx="7938" cy="17463"/>
            </a:xfrm>
            <a:custGeom>
              <a:avLst/>
              <a:gdLst/>
              <a:ahLst/>
              <a:cxnLst>
                <a:cxn ang="0">
                  <a:pos x="3" y="0"/>
                </a:cxn>
                <a:cxn ang="0">
                  <a:pos x="3" y="4"/>
                </a:cxn>
                <a:cxn ang="0">
                  <a:pos x="5" y="7"/>
                </a:cxn>
                <a:cxn ang="0">
                  <a:pos x="3" y="11"/>
                </a:cxn>
                <a:cxn ang="0">
                  <a:pos x="0" y="7"/>
                </a:cxn>
                <a:cxn ang="0">
                  <a:pos x="3" y="0"/>
                </a:cxn>
              </a:cxnLst>
              <a:rect l="0" t="0" r="r" b="b"/>
              <a:pathLst>
                <a:path w="5" h="11">
                  <a:moveTo>
                    <a:pt x="3" y="0"/>
                  </a:moveTo>
                  <a:lnTo>
                    <a:pt x="3" y="4"/>
                  </a:lnTo>
                  <a:lnTo>
                    <a:pt x="5" y="7"/>
                  </a:lnTo>
                  <a:lnTo>
                    <a:pt x="3" y="11"/>
                  </a:lnTo>
                  <a:lnTo>
                    <a:pt x="0" y="7"/>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1" name="Freeform 367"/>
            <p:cNvSpPr>
              <a:spLocks/>
            </p:cNvSpPr>
            <p:nvPr/>
          </p:nvSpPr>
          <p:spPr bwMode="auto">
            <a:xfrm>
              <a:off x="482600" y="2384426"/>
              <a:ext cx="1588" cy="38100"/>
            </a:xfrm>
            <a:custGeom>
              <a:avLst/>
              <a:gdLst/>
              <a:ahLst/>
              <a:cxnLst>
                <a:cxn ang="0">
                  <a:pos x="0" y="0"/>
                </a:cxn>
                <a:cxn ang="0">
                  <a:pos x="0" y="0"/>
                </a:cxn>
                <a:cxn ang="0">
                  <a:pos x="0" y="0"/>
                </a:cxn>
              </a:cxnLst>
              <a:rect l="0" t="0" r="r" b="b"/>
              <a:pathLst>
                <a:path h="14">
                  <a:moveTo>
                    <a:pt x="0" y="0"/>
                  </a:moveTo>
                  <a:cubicBezTo>
                    <a:pt x="0" y="0"/>
                    <a:pt x="0" y="0"/>
                    <a:pt x="0" y="0"/>
                  </a:cubicBezTo>
                  <a:cubicBezTo>
                    <a:pt x="0" y="0"/>
                    <a:pt x="0" y="14"/>
                    <a:pt x="0" y="0"/>
                  </a:cubicBez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 name="Freeform 368"/>
            <p:cNvSpPr>
              <a:spLocks/>
            </p:cNvSpPr>
            <p:nvPr/>
          </p:nvSpPr>
          <p:spPr bwMode="auto">
            <a:xfrm>
              <a:off x="7578725" y="3224213"/>
              <a:ext cx="19050" cy="22225"/>
            </a:xfrm>
            <a:custGeom>
              <a:avLst/>
              <a:gdLst/>
              <a:ahLst/>
              <a:cxnLst>
                <a:cxn ang="0">
                  <a:pos x="1" y="8"/>
                </a:cxn>
                <a:cxn ang="0">
                  <a:pos x="0" y="12"/>
                </a:cxn>
                <a:cxn ang="0">
                  <a:pos x="3" y="12"/>
                </a:cxn>
                <a:cxn ang="0">
                  <a:pos x="6" y="14"/>
                </a:cxn>
                <a:cxn ang="0">
                  <a:pos x="8" y="14"/>
                </a:cxn>
                <a:cxn ang="0">
                  <a:pos x="12" y="5"/>
                </a:cxn>
                <a:cxn ang="0">
                  <a:pos x="12" y="3"/>
                </a:cxn>
                <a:cxn ang="0">
                  <a:pos x="6" y="0"/>
                </a:cxn>
                <a:cxn ang="0">
                  <a:pos x="5" y="0"/>
                </a:cxn>
                <a:cxn ang="0">
                  <a:pos x="1" y="8"/>
                </a:cxn>
              </a:cxnLst>
              <a:rect l="0" t="0" r="r" b="b"/>
              <a:pathLst>
                <a:path w="12" h="14">
                  <a:moveTo>
                    <a:pt x="1" y="8"/>
                  </a:moveTo>
                  <a:lnTo>
                    <a:pt x="0" y="12"/>
                  </a:lnTo>
                  <a:lnTo>
                    <a:pt x="3" y="12"/>
                  </a:lnTo>
                  <a:lnTo>
                    <a:pt x="6" y="14"/>
                  </a:lnTo>
                  <a:lnTo>
                    <a:pt x="8" y="14"/>
                  </a:lnTo>
                  <a:lnTo>
                    <a:pt x="12" y="5"/>
                  </a:lnTo>
                  <a:lnTo>
                    <a:pt x="12" y="3"/>
                  </a:lnTo>
                  <a:lnTo>
                    <a:pt x="6" y="0"/>
                  </a:lnTo>
                  <a:lnTo>
                    <a:pt x="5" y="0"/>
                  </a:lnTo>
                  <a:lnTo>
                    <a:pt x="1" y="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 name="Freeform 369"/>
            <p:cNvSpPr>
              <a:spLocks/>
            </p:cNvSpPr>
            <p:nvPr/>
          </p:nvSpPr>
          <p:spPr bwMode="auto">
            <a:xfrm>
              <a:off x="8216900" y="3221038"/>
              <a:ext cx="17463" cy="22225"/>
            </a:xfrm>
            <a:custGeom>
              <a:avLst/>
              <a:gdLst/>
              <a:ahLst/>
              <a:cxnLst>
                <a:cxn ang="0">
                  <a:pos x="2" y="0"/>
                </a:cxn>
                <a:cxn ang="0">
                  <a:pos x="5" y="0"/>
                </a:cxn>
                <a:cxn ang="0">
                  <a:pos x="5" y="7"/>
                </a:cxn>
                <a:cxn ang="0">
                  <a:pos x="11" y="14"/>
                </a:cxn>
                <a:cxn ang="0">
                  <a:pos x="5" y="10"/>
                </a:cxn>
                <a:cxn ang="0">
                  <a:pos x="0" y="0"/>
                </a:cxn>
                <a:cxn ang="0">
                  <a:pos x="2" y="0"/>
                </a:cxn>
              </a:cxnLst>
              <a:rect l="0" t="0" r="r" b="b"/>
              <a:pathLst>
                <a:path w="11" h="14">
                  <a:moveTo>
                    <a:pt x="2" y="0"/>
                  </a:moveTo>
                  <a:lnTo>
                    <a:pt x="5" y="0"/>
                  </a:lnTo>
                  <a:lnTo>
                    <a:pt x="5" y="7"/>
                  </a:lnTo>
                  <a:lnTo>
                    <a:pt x="11" y="14"/>
                  </a:lnTo>
                  <a:lnTo>
                    <a:pt x="5" y="10"/>
                  </a:lnTo>
                  <a:lnTo>
                    <a:pt x="0" y="0"/>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 name="Freeform 370"/>
            <p:cNvSpPr>
              <a:spLocks/>
            </p:cNvSpPr>
            <p:nvPr/>
          </p:nvSpPr>
          <p:spPr bwMode="auto">
            <a:xfrm>
              <a:off x="8250238" y="3236913"/>
              <a:ext cx="11113" cy="14288"/>
            </a:xfrm>
            <a:custGeom>
              <a:avLst/>
              <a:gdLst/>
              <a:ahLst/>
              <a:cxnLst>
                <a:cxn ang="0">
                  <a:pos x="0" y="0"/>
                </a:cxn>
                <a:cxn ang="0">
                  <a:pos x="7" y="9"/>
                </a:cxn>
                <a:cxn ang="0">
                  <a:pos x="2" y="6"/>
                </a:cxn>
                <a:cxn ang="0">
                  <a:pos x="0" y="0"/>
                </a:cxn>
              </a:cxnLst>
              <a:rect l="0" t="0" r="r" b="b"/>
              <a:pathLst>
                <a:path w="7" h="9">
                  <a:moveTo>
                    <a:pt x="0" y="0"/>
                  </a:moveTo>
                  <a:lnTo>
                    <a:pt x="7" y="9"/>
                  </a:lnTo>
                  <a:lnTo>
                    <a:pt x="2" y="6"/>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 name="Freeform 371"/>
            <p:cNvSpPr>
              <a:spLocks/>
            </p:cNvSpPr>
            <p:nvPr/>
          </p:nvSpPr>
          <p:spPr bwMode="auto">
            <a:xfrm>
              <a:off x="5745163" y="4083051"/>
              <a:ext cx="19050" cy="11113"/>
            </a:xfrm>
            <a:custGeom>
              <a:avLst/>
              <a:gdLst/>
              <a:ahLst/>
              <a:cxnLst>
                <a:cxn ang="0">
                  <a:pos x="12" y="0"/>
                </a:cxn>
                <a:cxn ang="0">
                  <a:pos x="7" y="0"/>
                </a:cxn>
                <a:cxn ang="0">
                  <a:pos x="0" y="7"/>
                </a:cxn>
                <a:cxn ang="0">
                  <a:pos x="7" y="5"/>
                </a:cxn>
                <a:cxn ang="0">
                  <a:pos x="12" y="0"/>
                </a:cxn>
              </a:cxnLst>
              <a:rect l="0" t="0" r="r" b="b"/>
              <a:pathLst>
                <a:path w="12" h="7">
                  <a:moveTo>
                    <a:pt x="12" y="0"/>
                  </a:moveTo>
                  <a:lnTo>
                    <a:pt x="7" y="0"/>
                  </a:lnTo>
                  <a:lnTo>
                    <a:pt x="0" y="7"/>
                  </a:lnTo>
                  <a:lnTo>
                    <a:pt x="7" y="5"/>
                  </a:lnTo>
                  <a:lnTo>
                    <a:pt x="1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6" name="Freeform 372"/>
            <p:cNvSpPr>
              <a:spLocks/>
            </p:cNvSpPr>
            <p:nvPr/>
          </p:nvSpPr>
          <p:spPr bwMode="auto">
            <a:xfrm>
              <a:off x="5819775" y="4233863"/>
              <a:ext cx="4763" cy="11113"/>
            </a:xfrm>
            <a:custGeom>
              <a:avLst/>
              <a:gdLst/>
              <a:ahLst/>
              <a:cxnLst>
                <a:cxn ang="0">
                  <a:pos x="0" y="7"/>
                </a:cxn>
                <a:cxn ang="0">
                  <a:pos x="3" y="3"/>
                </a:cxn>
                <a:cxn ang="0">
                  <a:pos x="3" y="0"/>
                </a:cxn>
                <a:cxn ang="0">
                  <a:pos x="0" y="5"/>
                </a:cxn>
                <a:cxn ang="0">
                  <a:pos x="0" y="7"/>
                </a:cxn>
              </a:cxnLst>
              <a:rect l="0" t="0" r="r" b="b"/>
              <a:pathLst>
                <a:path w="3" h="7">
                  <a:moveTo>
                    <a:pt x="0" y="7"/>
                  </a:moveTo>
                  <a:lnTo>
                    <a:pt x="3" y="3"/>
                  </a:lnTo>
                  <a:lnTo>
                    <a:pt x="3" y="0"/>
                  </a:lnTo>
                  <a:lnTo>
                    <a:pt x="0" y="5"/>
                  </a:lnTo>
                  <a:lnTo>
                    <a:pt x="0"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7" name="Freeform 373"/>
            <p:cNvSpPr>
              <a:spLocks/>
            </p:cNvSpPr>
            <p:nvPr/>
          </p:nvSpPr>
          <p:spPr bwMode="auto">
            <a:xfrm>
              <a:off x="5707063" y="4148138"/>
              <a:ext cx="4763" cy="3175"/>
            </a:xfrm>
            <a:custGeom>
              <a:avLst/>
              <a:gdLst/>
              <a:ahLst/>
              <a:cxnLst>
                <a:cxn ang="0">
                  <a:pos x="0" y="2"/>
                </a:cxn>
                <a:cxn ang="0">
                  <a:pos x="3" y="2"/>
                </a:cxn>
                <a:cxn ang="0">
                  <a:pos x="2" y="0"/>
                </a:cxn>
                <a:cxn ang="0">
                  <a:pos x="0" y="2"/>
                </a:cxn>
              </a:cxnLst>
              <a:rect l="0" t="0" r="r" b="b"/>
              <a:pathLst>
                <a:path w="3" h="2">
                  <a:moveTo>
                    <a:pt x="0" y="2"/>
                  </a:moveTo>
                  <a:lnTo>
                    <a:pt x="3" y="2"/>
                  </a:lnTo>
                  <a:lnTo>
                    <a:pt x="2" y="0"/>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8" name="Freeform 374"/>
            <p:cNvSpPr>
              <a:spLocks/>
            </p:cNvSpPr>
            <p:nvPr/>
          </p:nvSpPr>
          <p:spPr bwMode="auto">
            <a:xfrm>
              <a:off x="5462588" y="4397376"/>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9" name="Freeform 375"/>
            <p:cNvSpPr>
              <a:spLocks/>
            </p:cNvSpPr>
            <p:nvPr/>
          </p:nvSpPr>
          <p:spPr bwMode="auto">
            <a:xfrm>
              <a:off x="5462588" y="4389438"/>
              <a:ext cx="3175" cy="3175"/>
            </a:xfrm>
            <a:custGeom>
              <a:avLst/>
              <a:gdLst/>
              <a:ahLst/>
              <a:cxnLst>
                <a:cxn ang="0">
                  <a:pos x="0" y="2"/>
                </a:cxn>
                <a:cxn ang="0">
                  <a:pos x="2" y="2"/>
                </a:cxn>
                <a:cxn ang="0">
                  <a:pos x="0" y="0"/>
                </a:cxn>
                <a:cxn ang="0">
                  <a:pos x="0" y="2"/>
                </a:cxn>
              </a:cxnLst>
              <a:rect l="0" t="0" r="r" b="b"/>
              <a:pathLst>
                <a:path w="2" h="2">
                  <a:moveTo>
                    <a:pt x="0" y="2"/>
                  </a:moveTo>
                  <a:lnTo>
                    <a:pt x="2" y="2"/>
                  </a:lnTo>
                  <a:lnTo>
                    <a:pt x="0" y="0"/>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0" name="Freeform 376"/>
            <p:cNvSpPr>
              <a:spLocks/>
            </p:cNvSpPr>
            <p:nvPr/>
          </p:nvSpPr>
          <p:spPr bwMode="auto">
            <a:xfrm>
              <a:off x="5676900" y="4430713"/>
              <a:ext cx="4763" cy="1588"/>
            </a:xfrm>
            <a:custGeom>
              <a:avLst/>
              <a:gdLst/>
              <a:ahLst/>
              <a:cxnLst>
                <a:cxn ang="0">
                  <a:pos x="0" y="0"/>
                </a:cxn>
                <a:cxn ang="0">
                  <a:pos x="3" y="0"/>
                </a:cxn>
                <a:cxn ang="0">
                  <a:pos x="0" y="0"/>
                </a:cxn>
              </a:cxnLst>
              <a:rect l="0" t="0" r="r" b="b"/>
              <a:pathLst>
                <a:path w="3">
                  <a:moveTo>
                    <a:pt x="0" y="0"/>
                  </a:moveTo>
                  <a:lnTo>
                    <a:pt x="3"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1" name="Freeform 377"/>
            <p:cNvSpPr>
              <a:spLocks/>
            </p:cNvSpPr>
            <p:nvPr/>
          </p:nvSpPr>
          <p:spPr bwMode="auto">
            <a:xfrm>
              <a:off x="5700713" y="4419601"/>
              <a:ext cx="25400" cy="11113"/>
            </a:xfrm>
            <a:custGeom>
              <a:avLst/>
              <a:gdLst/>
              <a:ahLst/>
              <a:cxnLst>
                <a:cxn ang="0">
                  <a:pos x="14" y="2"/>
                </a:cxn>
                <a:cxn ang="0">
                  <a:pos x="16" y="2"/>
                </a:cxn>
                <a:cxn ang="0">
                  <a:pos x="14" y="5"/>
                </a:cxn>
                <a:cxn ang="0">
                  <a:pos x="9" y="7"/>
                </a:cxn>
                <a:cxn ang="0">
                  <a:pos x="0" y="4"/>
                </a:cxn>
                <a:cxn ang="0">
                  <a:pos x="4" y="0"/>
                </a:cxn>
                <a:cxn ang="0">
                  <a:pos x="6" y="2"/>
                </a:cxn>
                <a:cxn ang="0">
                  <a:pos x="14" y="2"/>
                </a:cxn>
              </a:cxnLst>
              <a:rect l="0" t="0" r="r" b="b"/>
              <a:pathLst>
                <a:path w="16" h="7">
                  <a:moveTo>
                    <a:pt x="14" y="2"/>
                  </a:moveTo>
                  <a:lnTo>
                    <a:pt x="16" y="2"/>
                  </a:lnTo>
                  <a:lnTo>
                    <a:pt x="14" y="5"/>
                  </a:lnTo>
                  <a:lnTo>
                    <a:pt x="9" y="7"/>
                  </a:lnTo>
                  <a:lnTo>
                    <a:pt x="0" y="4"/>
                  </a:lnTo>
                  <a:lnTo>
                    <a:pt x="4" y="0"/>
                  </a:lnTo>
                  <a:lnTo>
                    <a:pt x="6" y="2"/>
                  </a:lnTo>
                  <a:lnTo>
                    <a:pt x="14"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2" name="Freeform 378"/>
            <p:cNvSpPr>
              <a:spLocks/>
            </p:cNvSpPr>
            <p:nvPr/>
          </p:nvSpPr>
          <p:spPr bwMode="auto">
            <a:xfrm>
              <a:off x="5440363" y="4324351"/>
              <a:ext cx="3175" cy="4763"/>
            </a:xfrm>
            <a:custGeom>
              <a:avLst/>
              <a:gdLst/>
              <a:ahLst/>
              <a:cxnLst>
                <a:cxn ang="0">
                  <a:pos x="2" y="3"/>
                </a:cxn>
                <a:cxn ang="0">
                  <a:pos x="0" y="0"/>
                </a:cxn>
                <a:cxn ang="0">
                  <a:pos x="2" y="3"/>
                </a:cxn>
              </a:cxnLst>
              <a:rect l="0" t="0" r="r" b="b"/>
              <a:pathLst>
                <a:path w="2" h="3">
                  <a:moveTo>
                    <a:pt x="2" y="3"/>
                  </a:moveTo>
                  <a:lnTo>
                    <a:pt x="0" y="0"/>
                  </a:lnTo>
                  <a:lnTo>
                    <a:pt x="2"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3" name="Freeform 379"/>
            <p:cNvSpPr>
              <a:spLocks/>
            </p:cNvSpPr>
            <p:nvPr/>
          </p:nvSpPr>
          <p:spPr bwMode="auto">
            <a:xfrm>
              <a:off x="5443538" y="4321176"/>
              <a:ext cx="3175" cy="4763"/>
            </a:xfrm>
            <a:custGeom>
              <a:avLst/>
              <a:gdLst/>
              <a:ahLst/>
              <a:cxnLst>
                <a:cxn ang="0">
                  <a:pos x="0" y="0"/>
                </a:cxn>
                <a:cxn ang="0">
                  <a:pos x="2" y="3"/>
                </a:cxn>
                <a:cxn ang="0">
                  <a:pos x="0" y="0"/>
                </a:cxn>
              </a:cxnLst>
              <a:rect l="0" t="0" r="r" b="b"/>
              <a:pathLst>
                <a:path w="2" h="3">
                  <a:moveTo>
                    <a:pt x="0" y="0"/>
                  </a:moveTo>
                  <a:lnTo>
                    <a:pt x="2"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4" name="Freeform 380"/>
            <p:cNvSpPr>
              <a:spLocks/>
            </p:cNvSpPr>
            <p:nvPr/>
          </p:nvSpPr>
          <p:spPr bwMode="auto">
            <a:xfrm>
              <a:off x="5446713" y="4325938"/>
              <a:ext cx="1588" cy="3175"/>
            </a:xfrm>
            <a:custGeom>
              <a:avLst/>
              <a:gdLst/>
              <a:ahLst/>
              <a:cxnLst>
                <a:cxn ang="0">
                  <a:pos x="1" y="2"/>
                </a:cxn>
                <a:cxn ang="0">
                  <a:pos x="0" y="0"/>
                </a:cxn>
                <a:cxn ang="0">
                  <a:pos x="1" y="2"/>
                </a:cxn>
              </a:cxnLst>
              <a:rect l="0" t="0" r="r" b="b"/>
              <a:pathLst>
                <a:path w="1" h="2">
                  <a:moveTo>
                    <a:pt x="1" y="2"/>
                  </a:moveTo>
                  <a:lnTo>
                    <a:pt x="0" y="0"/>
                  </a:lnTo>
                  <a:lnTo>
                    <a:pt x="1"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5" name="Freeform 381"/>
            <p:cNvSpPr>
              <a:spLocks/>
            </p:cNvSpPr>
            <p:nvPr/>
          </p:nvSpPr>
          <p:spPr bwMode="auto">
            <a:xfrm>
              <a:off x="5086350" y="3748088"/>
              <a:ext cx="17463" cy="11113"/>
            </a:xfrm>
            <a:custGeom>
              <a:avLst/>
              <a:gdLst/>
              <a:ahLst/>
              <a:cxnLst>
                <a:cxn ang="0">
                  <a:pos x="9" y="7"/>
                </a:cxn>
                <a:cxn ang="0">
                  <a:pos x="11" y="7"/>
                </a:cxn>
                <a:cxn ang="0">
                  <a:pos x="7" y="0"/>
                </a:cxn>
                <a:cxn ang="0">
                  <a:pos x="0" y="3"/>
                </a:cxn>
                <a:cxn ang="0">
                  <a:pos x="0" y="5"/>
                </a:cxn>
                <a:cxn ang="0">
                  <a:pos x="5" y="5"/>
                </a:cxn>
                <a:cxn ang="0">
                  <a:pos x="4" y="7"/>
                </a:cxn>
                <a:cxn ang="0">
                  <a:pos x="9" y="7"/>
                </a:cxn>
              </a:cxnLst>
              <a:rect l="0" t="0" r="r" b="b"/>
              <a:pathLst>
                <a:path w="11" h="7">
                  <a:moveTo>
                    <a:pt x="9" y="7"/>
                  </a:moveTo>
                  <a:lnTo>
                    <a:pt x="11" y="7"/>
                  </a:lnTo>
                  <a:lnTo>
                    <a:pt x="7" y="0"/>
                  </a:lnTo>
                  <a:lnTo>
                    <a:pt x="0" y="3"/>
                  </a:lnTo>
                  <a:lnTo>
                    <a:pt x="0" y="5"/>
                  </a:lnTo>
                  <a:lnTo>
                    <a:pt x="5" y="5"/>
                  </a:lnTo>
                  <a:lnTo>
                    <a:pt x="4" y="7"/>
                  </a:lnTo>
                  <a:lnTo>
                    <a:pt x="9"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6" name="Freeform 382"/>
            <p:cNvSpPr>
              <a:spLocks/>
            </p:cNvSpPr>
            <p:nvPr/>
          </p:nvSpPr>
          <p:spPr bwMode="auto">
            <a:xfrm>
              <a:off x="5086350" y="3771901"/>
              <a:ext cx="6350" cy="11113"/>
            </a:xfrm>
            <a:custGeom>
              <a:avLst/>
              <a:gdLst/>
              <a:ahLst/>
              <a:cxnLst>
                <a:cxn ang="0">
                  <a:pos x="2" y="7"/>
                </a:cxn>
                <a:cxn ang="0">
                  <a:pos x="4" y="6"/>
                </a:cxn>
                <a:cxn ang="0">
                  <a:pos x="4" y="0"/>
                </a:cxn>
                <a:cxn ang="0">
                  <a:pos x="0" y="0"/>
                </a:cxn>
                <a:cxn ang="0">
                  <a:pos x="2" y="7"/>
                </a:cxn>
              </a:cxnLst>
              <a:rect l="0" t="0" r="r" b="b"/>
              <a:pathLst>
                <a:path w="4" h="7">
                  <a:moveTo>
                    <a:pt x="2" y="7"/>
                  </a:moveTo>
                  <a:lnTo>
                    <a:pt x="4" y="6"/>
                  </a:lnTo>
                  <a:lnTo>
                    <a:pt x="4" y="0"/>
                  </a:lnTo>
                  <a:lnTo>
                    <a:pt x="0" y="0"/>
                  </a:lnTo>
                  <a:lnTo>
                    <a:pt x="2"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7" name="Freeform 383"/>
            <p:cNvSpPr>
              <a:spLocks/>
            </p:cNvSpPr>
            <p:nvPr/>
          </p:nvSpPr>
          <p:spPr bwMode="auto">
            <a:xfrm>
              <a:off x="5127625" y="3832226"/>
              <a:ext cx="14288" cy="14288"/>
            </a:xfrm>
            <a:custGeom>
              <a:avLst/>
              <a:gdLst/>
              <a:ahLst/>
              <a:cxnLst>
                <a:cxn ang="0">
                  <a:pos x="5" y="7"/>
                </a:cxn>
                <a:cxn ang="0">
                  <a:pos x="9" y="0"/>
                </a:cxn>
                <a:cxn ang="0">
                  <a:pos x="2" y="6"/>
                </a:cxn>
                <a:cxn ang="0">
                  <a:pos x="0" y="9"/>
                </a:cxn>
                <a:cxn ang="0">
                  <a:pos x="5" y="7"/>
                </a:cxn>
              </a:cxnLst>
              <a:rect l="0" t="0" r="r" b="b"/>
              <a:pathLst>
                <a:path w="9" h="9">
                  <a:moveTo>
                    <a:pt x="5" y="7"/>
                  </a:moveTo>
                  <a:lnTo>
                    <a:pt x="9" y="0"/>
                  </a:lnTo>
                  <a:lnTo>
                    <a:pt x="2" y="6"/>
                  </a:lnTo>
                  <a:lnTo>
                    <a:pt x="0" y="9"/>
                  </a:lnTo>
                  <a:lnTo>
                    <a:pt x="5"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8" name="Freeform 384"/>
            <p:cNvSpPr>
              <a:spLocks/>
            </p:cNvSpPr>
            <p:nvPr/>
          </p:nvSpPr>
          <p:spPr bwMode="auto">
            <a:xfrm>
              <a:off x="5232400" y="3851276"/>
              <a:ext cx="52388" cy="33338"/>
            </a:xfrm>
            <a:custGeom>
              <a:avLst/>
              <a:gdLst/>
              <a:ahLst/>
              <a:cxnLst>
                <a:cxn ang="0">
                  <a:pos x="22" y="6"/>
                </a:cxn>
                <a:cxn ang="0">
                  <a:pos x="33" y="0"/>
                </a:cxn>
                <a:cxn ang="0">
                  <a:pos x="27" y="6"/>
                </a:cxn>
                <a:cxn ang="0">
                  <a:pos x="22" y="14"/>
                </a:cxn>
                <a:cxn ang="0">
                  <a:pos x="10" y="21"/>
                </a:cxn>
                <a:cxn ang="0">
                  <a:pos x="3" y="18"/>
                </a:cxn>
                <a:cxn ang="0">
                  <a:pos x="0" y="13"/>
                </a:cxn>
                <a:cxn ang="0">
                  <a:pos x="8" y="9"/>
                </a:cxn>
                <a:cxn ang="0">
                  <a:pos x="10" y="7"/>
                </a:cxn>
                <a:cxn ang="0">
                  <a:pos x="22" y="6"/>
                </a:cxn>
              </a:cxnLst>
              <a:rect l="0" t="0" r="r" b="b"/>
              <a:pathLst>
                <a:path w="33" h="21">
                  <a:moveTo>
                    <a:pt x="22" y="6"/>
                  </a:moveTo>
                  <a:lnTo>
                    <a:pt x="33" y="0"/>
                  </a:lnTo>
                  <a:lnTo>
                    <a:pt x="27" y="6"/>
                  </a:lnTo>
                  <a:lnTo>
                    <a:pt x="22" y="14"/>
                  </a:lnTo>
                  <a:lnTo>
                    <a:pt x="10" y="21"/>
                  </a:lnTo>
                  <a:lnTo>
                    <a:pt x="3" y="18"/>
                  </a:lnTo>
                  <a:lnTo>
                    <a:pt x="0" y="13"/>
                  </a:lnTo>
                  <a:lnTo>
                    <a:pt x="8" y="9"/>
                  </a:lnTo>
                  <a:lnTo>
                    <a:pt x="10" y="7"/>
                  </a:lnTo>
                  <a:lnTo>
                    <a:pt x="22" y="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9" name="Freeform 385"/>
            <p:cNvSpPr>
              <a:spLocks/>
            </p:cNvSpPr>
            <p:nvPr/>
          </p:nvSpPr>
          <p:spPr bwMode="auto">
            <a:xfrm>
              <a:off x="5056188" y="3709988"/>
              <a:ext cx="6350" cy="4763"/>
            </a:xfrm>
            <a:custGeom>
              <a:avLst/>
              <a:gdLst/>
              <a:ahLst/>
              <a:cxnLst>
                <a:cxn ang="0">
                  <a:pos x="2" y="3"/>
                </a:cxn>
                <a:cxn ang="0">
                  <a:pos x="4" y="1"/>
                </a:cxn>
                <a:cxn ang="0">
                  <a:pos x="4" y="0"/>
                </a:cxn>
                <a:cxn ang="0">
                  <a:pos x="0" y="1"/>
                </a:cxn>
                <a:cxn ang="0">
                  <a:pos x="2" y="3"/>
                </a:cxn>
              </a:cxnLst>
              <a:rect l="0" t="0" r="r" b="b"/>
              <a:pathLst>
                <a:path w="4" h="3">
                  <a:moveTo>
                    <a:pt x="2" y="3"/>
                  </a:moveTo>
                  <a:lnTo>
                    <a:pt x="4" y="1"/>
                  </a:lnTo>
                  <a:lnTo>
                    <a:pt x="4" y="0"/>
                  </a:lnTo>
                  <a:lnTo>
                    <a:pt x="0" y="1"/>
                  </a:lnTo>
                  <a:lnTo>
                    <a:pt x="2"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0" name="Freeform 386"/>
            <p:cNvSpPr>
              <a:spLocks/>
            </p:cNvSpPr>
            <p:nvPr/>
          </p:nvSpPr>
          <p:spPr bwMode="auto">
            <a:xfrm>
              <a:off x="5067300" y="3730626"/>
              <a:ext cx="7938" cy="6350"/>
            </a:xfrm>
            <a:custGeom>
              <a:avLst/>
              <a:gdLst/>
              <a:ahLst/>
              <a:cxnLst>
                <a:cxn ang="0">
                  <a:pos x="5" y="2"/>
                </a:cxn>
                <a:cxn ang="0">
                  <a:pos x="4" y="0"/>
                </a:cxn>
                <a:cxn ang="0">
                  <a:pos x="0" y="2"/>
                </a:cxn>
                <a:cxn ang="0">
                  <a:pos x="0" y="4"/>
                </a:cxn>
                <a:cxn ang="0">
                  <a:pos x="4" y="4"/>
                </a:cxn>
                <a:cxn ang="0">
                  <a:pos x="5" y="2"/>
                </a:cxn>
              </a:cxnLst>
              <a:rect l="0" t="0" r="r" b="b"/>
              <a:pathLst>
                <a:path w="5" h="4">
                  <a:moveTo>
                    <a:pt x="5" y="2"/>
                  </a:moveTo>
                  <a:lnTo>
                    <a:pt x="4" y="0"/>
                  </a:lnTo>
                  <a:lnTo>
                    <a:pt x="0" y="2"/>
                  </a:lnTo>
                  <a:lnTo>
                    <a:pt x="0" y="4"/>
                  </a:lnTo>
                  <a:lnTo>
                    <a:pt x="4" y="4"/>
                  </a:lnTo>
                  <a:lnTo>
                    <a:pt x="5"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1" name="Freeform 387"/>
            <p:cNvSpPr>
              <a:spLocks/>
            </p:cNvSpPr>
            <p:nvPr/>
          </p:nvSpPr>
          <p:spPr bwMode="auto">
            <a:xfrm>
              <a:off x="5033963" y="3854451"/>
              <a:ext cx="60325" cy="22225"/>
            </a:xfrm>
            <a:custGeom>
              <a:avLst/>
              <a:gdLst/>
              <a:ahLst/>
              <a:cxnLst>
                <a:cxn ang="0">
                  <a:pos x="21" y="5"/>
                </a:cxn>
                <a:cxn ang="0">
                  <a:pos x="12" y="5"/>
                </a:cxn>
                <a:cxn ang="0">
                  <a:pos x="9" y="4"/>
                </a:cxn>
                <a:cxn ang="0">
                  <a:pos x="9" y="2"/>
                </a:cxn>
                <a:cxn ang="0">
                  <a:pos x="7" y="2"/>
                </a:cxn>
                <a:cxn ang="0">
                  <a:pos x="4" y="0"/>
                </a:cxn>
                <a:cxn ang="0">
                  <a:pos x="2" y="4"/>
                </a:cxn>
                <a:cxn ang="0">
                  <a:pos x="0" y="2"/>
                </a:cxn>
                <a:cxn ang="0">
                  <a:pos x="0" y="9"/>
                </a:cxn>
                <a:cxn ang="0">
                  <a:pos x="12" y="9"/>
                </a:cxn>
                <a:cxn ang="0">
                  <a:pos x="18" y="14"/>
                </a:cxn>
                <a:cxn ang="0">
                  <a:pos x="35" y="11"/>
                </a:cxn>
                <a:cxn ang="0">
                  <a:pos x="37" y="12"/>
                </a:cxn>
                <a:cxn ang="0">
                  <a:pos x="38" y="7"/>
                </a:cxn>
                <a:cxn ang="0">
                  <a:pos x="33" y="9"/>
                </a:cxn>
                <a:cxn ang="0">
                  <a:pos x="30" y="5"/>
                </a:cxn>
                <a:cxn ang="0">
                  <a:pos x="21" y="5"/>
                </a:cxn>
              </a:cxnLst>
              <a:rect l="0" t="0" r="r" b="b"/>
              <a:pathLst>
                <a:path w="38" h="14">
                  <a:moveTo>
                    <a:pt x="21" y="5"/>
                  </a:moveTo>
                  <a:lnTo>
                    <a:pt x="12" y="5"/>
                  </a:lnTo>
                  <a:lnTo>
                    <a:pt x="9" y="4"/>
                  </a:lnTo>
                  <a:lnTo>
                    <a:pt x="9" y="2"/>
                  </a:lnTo>
                  <a:lnTo>
                    <a:pt x="7" y="2"/>
                  </a:lnTo>
                  <a:lnTo>
                    <a:pt x="4" y="0"/>
                  </a:lnTo>
                  <a:lnTo>
                    <a:pt x="2" y="4"/>
                  </a:lnTo>
                  <a:lnTo>
                    <a:pt x="0" y="2"/>
                  </a:lnTo>
                  <a:lnTo>
                    <a:pt x="0" y="9"/>
                  </a:lnTo>
                  <a:lnTo>
                    <a:pt x="12" y="9"/>
                  </a:lnTo>
                  <a:lnTo>
                    <a:pt x="18" y="14"/>
                  </a:lnTo>
                  <a:lnTo>
                    <a:pt x="35" y="11"/>
                  </a:lnTo>
                  <a:lnTo>
                    <a:pt x="37" y="12"/>
                  </a:lnTo>
                  <a:lnTo>
                    <a:pt x="38" y="7"/>
                  </a:lnTo>
                  <a:lnTo>
                    <a:pt x="33" y="9"/>
                  </a:lnTo>
                  <a:lnTo>
                    <a:pt x="30" y="5"/>
                  </a:lnTo>
                  <a:lnTo>
                    <a:pt x="21"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2" name="Freeform 388"/>
            <p:cNvSpPr>
              <a:spLocks/>
            </p:cNvSpPr>
            <p:nvPr/>
          </p:nvSpPr>
          <p:spPr bwMode="auto">
            <a:xfrm>
              <a:off x="5059363" y="3790951"/>
              <a:ext cx="4763" cy="9525"/>
            </a:xfrm>
            <a:custGeom>
              <a:avLst/>
              <a:gdLst/>
              <a:ahLst/>
              <a:cxnLst>
                <a:cxn ang="0">
                  <a:pos x="3" y="6"/>
                </a:cxn>
                <a:cxn ang="0">
                  <a:pos x="3" y="0"/>
                </a:cxn>
                <a:cxn ang="0">
                  <a:pos x="0" y="0"/>
                </a:cxn>
                <a:cxn ang="0">
                  <a:pos x="3" y="6"/>
                </a:cxn>
              </a:cxnLst>
              <a:rect l="0" t="0" r="r" b="b"/>
              <a:pathLst>
                <a:path w="3" h="6">
                  <a:moveTo>
                    <a:pt x="3" y="6"/>
                  </a:moveTo>
                  <a:lnTo>
                    <a:pt x="3" y="0"/>
                  </a:lnTo>
                  <a:lnTo>
                    <a:pt x="0" y="0"/>
                  </a:lnTo>
                  <a:lnTo>
                    <a:pt x="3" y="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3" name="Freeform 389"/>
            <p:cNvSpPr>
              <a:spLocks/>
            </p:cNvSpPr>
            <p:nvPr/>
          </p:nvSpPr>
          <p:spPr bwMode="auto">
            <a:xfrm>
              <a:off x="5075238" y="3813176"/>
              <a:ext cx="6350" cy="6350"/>
            </a:xfrm>
            <a:custGeom>
              <a:avLst/>
              <a:gdLst/>
              <a:ahLst/>
              <a:cxnLst>
                <a:cxn ang="0">
                  <a:pos x="0" y="4"/>
                </a:cxn>
                <a:cxn ang="0">
                  <a:pos x="2" y="4"/>
                </a:cxn>
                <a:cxn ang="0">
                  <a:pos x="4" y="0"/>
                </a:cxn>
                <a:cxn ang="0">
                  <a:pos x="0" y="2"/>
                </a:cxn>
                <a:cxn ang="0">
                  <a:pos x="0" y="4"/>
                </a:cxn>
              </a:cxnLst>
              <a:rect l="0" t="0" r="r" b="b"/>
              <a:pathLst>
                <a:path w="4" h="4">
                  <a:moveTo>
                    <a:pt x="0" y="4"/>
                  </a:moveTo>
                  <a:lnTo>
                    <a:pt x="2" y="4"/>
                  </a:lnTo>
                  <a:lnTo>
                    <a:pt x="4" y="0"/>
                  </a:lnTo>
                  <a:lnTo>
                    <a:pt x="0" y="2"/>
                  </a:lnTo>
                  <a:lnTo>
                    <a:pt x="0"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4" name="Freeform 390"/>
            <p:cNvSpPr>
              <a:spLocks/>
            </p:cNvSpPr>
            <p:nvPr/>
          </p:nvSpPr>
          <p:spPr bwMode="auto">
            <a:xfrm>
              <a:off x="4979988" y="3781426"/>
              <a:ext cx="52388" cy="50800"/>
            </a:xfrm>
            <a:custGeom>
              <a:avLst/>
              <a:gdLst/>
              <a:ahLst/>
              <a:cxnLst>
                <a:cxn ang="0">
                  <a:pos x="14" y="0"/>
                </a:cxn>
                <a:cxn ang="0">
                  <a:pos x="5" y="3"/>
                </a:cxn>
                <a:cxn ang="0">
                  <a:pos x="3" y="1"/>
                </a:cxn>
                <a:cxn ang="0">
                  <a:pos x="0" y="8"/>
                </a:cxn>
                <a:cxn ang="0">
                  <a:pos x="8" y="17"/>
                </a:cxn>
                <a:cxn ang="0">
                  <a:pos x="7" y="25"/>
                </a:cxn>
                <a:cxn ang="0">
                  <a:pos x="10" y="27"/>
                </a:cxn>
                <a:cxn ang="0">
                  <a:pos x="14" y="22"/>
                </a:cxn>
                <a:cxn ang="0">
                  <a:pos x="15" y="25"/>
                </a:cxn>
                <a:cxn ang="0">
                  <a:pos x="17" y="32"/>
                </a:cxn>
                <a:cxn ang="0">
                  <a:pos x="19" y="32"/>
                </a:cxn>
                <a:cxn ang="0">
                  <a:pos x="21" y="27"/>
                </a:cxn>
                <a:cxn ang="0">
                  <a:pos x="22" y="27"/>
                </a:cxn>
                <a:cxn ang="0">
                  <a:pos x="27" y="32"/>
                </a:cxn>
                <a:cxn ang="0">
                  <a:pos x="26" y="19"/>
                </a:cxn>
                <a:cxn ang="0">
                  <a:pos x="22" y="13"/>
                </a:cxn>
                <a:cxn ang="0">
                  <a:pos x="27" y="19"/>
                </a:cxn>
                <a:cxn ang="0">
                  <a:pos x="33" y="15"/>
                </a:cxn>
                <a:cxn ang="0">
                  <a:pos x="33" y="13"/>
                </a:cxn>
                <a:cxn ang="0">
                  <a:pos x="29" y="12"/>
                </a:cxn>
                <a:cxn ang="0">
                  <a:pos x="27" y="6"/>
                </a:cxn>
                <a:cxn ang="0">
                  <a:pos x="26" y="5"/>
                </a:cxn>
                <a:cxn ang="0">
                  <a:pos x="14" y="0"/>
                </a:cxn>
              </a:cxnLst>
              <a:rect l="0" t="0" r="r" b="b"/>
              <a:pathLst>
                <a:path w="33" h="32">
                  <a:moveTo>
                    <a:pt x="14" y="0"/>
                  </a:moveTo>
                  <a:lnTo>
                    <a:pt x="5" y="3"/>
                  </a:lnTo>
                  <a:lnTo>
                    <a:pt x="3" y="1"/>
                  </a:lnTo>
                  <a:lnTo>
                    <a:pt x="0" y="8"/>
                  </a:lnTo>
                  <a:lnTo>
                    <a:pt x="8" y="17"/>
                  </a:lnTo>
                  <a:lnTo>
                    <a:pt x="7" y="25"/>
                  </a:lnTo>
                  <a:lnTo>
                    <a:pt x="10" y="27"/>
                  </a:lnTo>
                  <a:lnTo>
                    <a:pt x="14" y="22"/>
                  </a:lnTo>
                  <a:lnTo>
                    <a:pt x="15" y="25"/>
                  </a:lnTo>
                  <a:lnTo>
                    <a:pt x="17" y="32"/>
                  </a:lnTo>
                  <a:lnTo>
                    <a:pt x="19" y="32"/>
                  </a:lnTo>
                  <a:lnTo>
                    <a:pt x="21" y="27"/>
                  </a:lnTo>
                  <a:lnTo>
                    <a:pt x="22" y="27"/>
                  </a:lnTo>
                  <a:lnTo>
                    <a:pt x="27" y="32"/>
                  </a:lnTo>
                  <a:lnTo>
                    <a:pt x="26" y="19"/>
                  </a:lnTo>
                  <a:lnTo>
                    <a:pt x="22" y="13"/>
                  </a:lnTo>
                  <a:lnTo>
                    <a:pt x="27" y="19"/>
                  </a:lnTo>
                  <a:lnTo>
                    <a:pt x="33" y="15"/>
                  </a:lnTo>
                  <a:lnTo>
                    <a:pt x="33" y="13"/>
                  </a:lnTo>
                  <a:lnTo>
                    <a:pt x="29" y="12"/>
                  </a:lnTo>
                  <a:lnTo>
                    <a:pt x="27" y="6"/>
                  </a:lnTo>
                  <a:lnTo>
                    <a:pt x="26" y="5"/>
                  </a:lnTo>
                  <a:lnTo>
                    <a:pt x="1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5" name="Freeform 391"/>
            <p:cNvSpPr>
              <a:spLocks/>
            </p:cNvSpPr>
            <p:nvPr/>
          </p:nvSpPr>
          <p:spPr bwMode="auto">
            <a:xfrm>
              <a:off x="4962525" y="3778251"/>
              <a:ext cx="9525" cy="11113"/>
            </a:xfrm>
            <a:custGeom>
              <a:avLst/>
              <a:gdLst/>
              <a:ahLst/>
              <a:cxnLst>
                <a:cxn ang="0">
                  <a:pos x="6" y="7"/>
                </a:cxn>
                <a:cxn ang="0">
                  <a:pos x="6" y="3"/>
                </a:cxn>
                <a:cxn ang="0">
                  <a:pos x="4" y="0"/>
                </a:cxn>
                <a:cxn ang="0">
                  <a:pos x="0" y="3"/>
                </a:cxn>
                <a:cxn ang="0">
                  <a:pos x="6" y="7"/>
                </a:cxn>
              </a:cxnLst>
              <a:rect l="0" t="0" r="r" b="b"/>
              <a:pathLst>
                <a:path w="6" h="7">
                  <a:moveTo>
                    <a:pt x="6" y="7"/>
                  </a:moveTo>
                  <a:lnTo>
                    <a:pt x="6" y="3"/>
                  </a:lnTo>
                  <a:lnTo>
                    <a:pt x="4" y="0"/>
                  </a:lnTo>
                  <a:lnTo>
                    <a:pt x="0" y="3"/>
                  </a:lnTo>
                  <a:lnTo>
                    <a:pt x="6"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6" name="Freeform 392"/>
            <p:cNvSpPr>
              <a:spLocks/>
            </p:cNvSpPr>
            <p:nvPr/>
          </p:nvSpPr>
          <p:spPr bwMode="auto">
            <a:xfrm>
              <a:off x="5021263" y="3760788"/>
              <a:ext cx="38100" cy="30163"/>
            </a:xfrm>
            <a:custGeom>
              <a:avLst/>
              <a:gdLst/>
              <a:ahLst/>
              <a:cxnLst>
                <a:cxn ang="0">
                  <a:pos x="22" y="16"/>
                </a:cxn>
                <a:cxn ang="0">
                  <a:pos x="24" y="16"/>
                </a:cxn>
                <a:cxn ang="0">
                  <a:pos x="19" y="14"/>
                </a:cxn>
                <a:cxn ang="0">
                  <a:pos x="15" y="7"/>
                </a:cxn>
                <a:cxn ang="0">
                  <a:pos x="10" y="4"/>
                </a:cxn>
                <a:cxn ang="0">
                  <a:pos x="5" y="0"/>
                </a:cxn>
                <a:cxn ang="0">
                  <a:pos x="0" y="4"/>
                </a:cxn>
                <a:cxn ang="0">
                  <a:pos x="3" y="4"/>
                </a:cxn>
                <a:cxn ang="0">
                  <a:pos x="8" y="9"/>
                </a:cxn>
                <a:cxn ang="0">
                  <a:pos x="17" y="14"/>
                </a:cxn>
                <a:cxn ang="0">
                  <a:pos x="19" y="19"/>
                </a:cxn>
                <a:cxn ang="0">
                  <a:pos x="22" y="19"/>
                </a:cxn>
                <a:cxn ang="0">
                  <a:pos x="22" y="16"/>
                </a:cxn>
              </a:cxnLst>
              <a:rect l="0" t="0" r="r" b="b"/>
              <a:pathLst>
                <a:path w="24" h="19">
                  <a:moveTo>
                    <a:pt x="22" y="16"/>
                  </a:moveTo>
                  <a:lnTo>
                    <a:pt x="24" y="16"/>
                  </a:lnTo>
                  <a:lnTo>
                    <a:pt x="19" y="14"/>
                  </a:lnTo>
                  <a:lnTo>
                    <a:pt x="15" y="7"/>
                  </a:lnTo>
                  <a:lnTo>
                    <a:pt x="10" y="4"/>
                  </a:lnTo>
                  <a:lnTo>
                    <a:pt x="5" y="0"/>
                  </a:lnTo>
                  <a:lnTo>
                    <a:pt x="0" y="4"/>
                  </a:lnTo>
                  <a:lnTo>
                    <a:pt x="3" y="4"/>
                  </a:lnTo>
                  <a:lnTo>
                    <a:pt x="8" y="9"/>
                  </a:lnTo>
                  <a:lnTo>
                    <a:pt x="17" y="14"/>
                  </a:lnTo>
                  <a:lnTo>
                    <a:pt x="19" y="19"/>
                  </a:lnTo>
                  <a:lnTo>
                    <a:pt x="22" y="19"/>
                  </a:lnTo>
                  <a:lnTo>
                    <a:pt x="22" y="1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7" name="Freeform 393"/>
            <p:cNvSpPr>
              <a:spLocks/>
            </p:cNvSpPr>
            <p:nvPr/>
          </p:nvSpPr>
          <p:spPr bwMode="auto">
            <a:xfrm>
              <a:off x="4946650" y="3740151"/>
              <a:ext cx="7938" cy="11113"/>
            </a:xfrm>
            <a:custGeom>
              <a:avLst/>
              <a:gdLst/>
              <a:ahLst/>
              <a:cxnLst>
                <a:cxn ang="0">
                  <a:pos x="5" y="7"/>
                </a:cxn>
                <a:cxn ang="0">
                  <a:pos x="3" y="0"/>
                </a:cxn>
                <a:cxn ang="0">
                  <a:pos x="0" y="0"/>
                </a:cxn>
                <a:cxn ang="0">
                  <a:pos x="3" y="5"/>
                </a:cxn>
                <a:cxn ang="0">
                  <a:pos x="5" y="7"/>
                </a:cxn>
              </a:cxnLst>
              <a:rect l="0" t="0" r="r" b="b"/>
              <a:pathLst>
                <a:path w="5" h="7">
                  <a:moveTo>
                    <a:pt x="5" y="7"/>
                  </a:moveTo>
                  <a:lnTo>
                    <a:pt x="3" y="0"/>
                  </a:lnTo>
                  <a:lnTo>
                    <a:pt x="0" y="0"/>
                  </a:lnTo>
                  <a:lnTo>
                    <a:pt x="3" y="5"/>
                  </a:lnTo>
                  <a:lnTo>
                    <a:pt x="5"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8" name="Freeform 394"/>
            <p:cNvSpPr>
              <a:spLocks/>
            </p:cNvSpPr>
            <p:nvPr/>
          </p:nvSpPr>
          <p:spPr bwMode="auto">
            <a:xfrm>
              <a:off x="4830763" y="3571876"/>
              <a:ext cx="6350" cy="7938"/>
            </a:xfrm>
            <a:custGeom>
              <a:avLst/>
              <a:gdLst/>
              <a:ahLst/>
              <a:cxnLst>
                <a:cxn ang="0">
                  <a:pos x="0" y="0"/>
                </a:cxn>
                <a:cxn ang="0">
                  <a:pos x="4" y="5"/>
                </a:cxn>
                <a:cxn ang="0">
                  <a:pos x="0" y="4"/>
                </a:cxn>
                <a:cxn ang="0">
                  <a:pos x="0" y="0"/>
                </a:cxn>
              </a:cxnLst>
              <a:rect l="0" t="0" r="r" b="b"/>
              <a:pathLst>
                <a:path w="4" h="5">
                  <a:moveTo>
                    <a:pt x="0" y="0"/>
                  </a:moveTo>
                  <a:lnTo>
                    <a:pt x="4" y="5"/>
                  </a:lnTo>
                  <a:lnTo>
                    <a:pt x="0"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9" name="Freeform 395"/>
            <p:cNvSpPr>
              <a:spLocks/>
            </p:cNvSpPr>
            <p:nvPr/>
          </p:nvSpPr>
          <p:spPr bwMode="auto">
            <a:xfrm>
              <a:off x="4826000" y="3575051"/>
              <a:ext cx="4763" cy="15875"/>
            </a:xfrm>
            <a:custGeom>
              <a:avLst/>
              <a:gdLst/>
              <a:ahLst/>
              <a:cxnLst>
                <a:cxn ang="0">
                  <a:pos x="0" y="0"/>
                </a:cxn>
                <a:cxn ang="0">
                  <a:pos x="3" y="10"/>
                </a:cxn>
                <a:cxn ang="0">
                  <a:pos x="0" y="5"/>
                </a:cxn>
                <a:cxn ang="0">
                  <a:pos x="0" y="0"/>
                </a:cxn>
              </a:cxnLst>
              <a:rect l="0" t="0" r="r" b="b"/>
              <a:pathLst>
                <a:path w="3" h="10">
                  <a:moveTo>
                    <a:pt x="0" y="0"/>
                  </a:moveTo>
                  <a:lnTo>
                    <a:pt x="3" y="10"/>
                  </a:lnTo>
                  <a:lnTo>
                    <a:pt x="0"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0" name="Freeform 396"/>
            <p:cNvSpPr>
              <a:spLocks/>
            </p:cNvSpPr>
            <p:nvPr/>
          </p:nvSpPr>
          <p:spPr bwMode="auto">
            <a:xfrm>
              <a:off x="4875213" y="3629026"/>
              <a:ext cx="7938" cy="6350"/>
            </a:xfrm>
            <a:custGeom>
              <a:avLst/>
              <a:gdLst/>
              <a:ahLst/>
              <a:cxnLst>
                <a:cxn ang="0">
                  <a:pos x="0" y="0"/>
                </a:cxn>
                <a:cxn ang="0">
                  <a:pos x="5" y="2"/>
                </a:cxn>
                <a:cxn ang="0">
                  <a:pos x="5" y="4"/>
                </a:cxn>
                <a:cxn ang="0">
                  <a:pos x="0" y="2"/>
                </a:cxn>
                <a:cxn ang="0">
                  <a:pos x="0" y="0"/>
                </a:cxn>
              </a:cxnLst>
              <a:rect l="0" t="0" r="r" b="b"/>
              <a:pathLst>
                <a:path w="5" h="4">
                  <a:moveTo>
                    <a:pt x="0" y="0"/>
                  </a:moveTo>
                  <a:lnTo>
                    <a:pt x="5" y="2"/>
                  </a:lnTo>
                  <a:lnTo>
                    <a:pt x="5" y="4"/>
                  </a:ln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1" name="Freeform 397"/>
            <p:cNvSpPr>
              <a:spLocks/>
            </p:cNvSpPr>
            <p:nvPr/>
          </p:nvSpPr>
          <p:spPr bwMode="auto">
            <a:xfrm>
              <a:off x="4691063" y="3692526"/>
              <a:ext cx="33338" cy="71438"/>
            </a:xfrm>
            <a:custGeom>
              <a:avLst/>
              <a:gdLst/>
              <a:ahLst/>
              <a:cxnLst>
                <a:cxn ang="0">
                  <a:pos x="12" y="0"/>
                </a:cxn>
                <a:cxn ang="0">
                  <a:pos x="18" y="4"/>
                </a:cxn>
                <a:cxn ang="0">
                  <a:pos x="21" y="12"/>
                </a:cxn>
                <a:cxn ang="0">
                  <a:pos x="21" y="37"/>
                </a:cxn>
                <a:cxn ang="0">
                  <a:pos x="18" y="40"/>
                </a:cxn>
                <a:cxn ang="0">
                  <a:pos x="14" y="38"/>
                </a:cxn>
                <a:cxn ang="0">
                  <a:pos x="12" y="43"/>
                </a:cxn>
                <a:cxn ang="0">
                  <a:pos x="7" y="45"/>
                </a:cxn>
                <a:cxn ang="0">
                  <a:pos x="4" y="38"/>
                </a:cxn>
                <a:cxn ang="0">
                  <a:pos x="4" y="35"/>
                </a:cxn>
                <a:cxn ang="0">
                  <a:pos x="5" y="26"/>
                </a:cxn>
                <a:cxn ang="0">
                  <a:pos x="4" y="16"/>
                </a:cxn>
                <a:cxn ang="0">
                  <a:pos x="0" y="12"/>
                </a:cxn>
                <a:cxn ang="0">
                  <a:pos x="0" y="7"/>
                </a:cxn>
                <a:cxn ang="0">
                  <a:pos x="5" y="9"/>
                </a:cxn>
                <a:cxn ang="0">
                  <a:pos x="12" y="0"/>
                </a:cxn>
              </a:cxnLst>
              <a:rect l="0" t="0" r="r" b="b"/>
              <a:pathLst>
                <a:path w="21" h="45">
                  <a:moveTo>
                    <a:pt x="12" y="0"/>
                  </a:moveTo>
                  <a:lnTo>
                    <a:pt x="18" y="4"/>
                  </a:lnTo>
                  <a:lnTo>
                    <a:pt x="21" y="12"/>
                  </a:lnTo>
                  <a:lnTo>
                    <a:pt x="21" y="37"/>
                  </a:lnTo>
                  <a:lnTo>
                    <a:pt x="18" y="40"/>
                  </a:lnTo>
                  <a:lnTo>
                    <a:pt x="14" y="38"/>
                  </a:lnTo>
                  <a:lnTo>
                    <a:pt x="12" y="43"/>
                  </a:lnTo>
                  <a:lnTo>
                    <a:pt x="7" y="45"/>
                  </a:lnTo>
                  <a:lnTo>
                    <a:pt x="4" y="38"/>
                  </a:lnTo>
                  <a:lnTo>
                    <a:pt x="4" y="35"/>
                  </a:lnTo>
                  <a:lnTo>
                    <a:pt x="5" y="26"/>
                  </a:lnTo>
                  <a:lnTo>
                    <a:pt x="4" y="16"/>
                  </a:lnTo>
                  <a:lnTo>
                    <a:pt x="0" y="12"/>
                  </a:lnTo>
                  <a:lnTo>
                    <a:pt x="0" y="7"/>
                  </a:lnTo>
                  <a:lnTo>
                    <a:pt x="5" y="9"/>
                  </a:lnTo>
                  <a:lnTo>
                    <a:pt x="1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2" name="Freeform 398"/>
            <p:cNvSpPr>
              <a:spLocks/>
            </p:cNvSpPr>
            <p:nvPr/>
          </p:nvSpPr>
          <p:spPr bwMode="auto">
            <a:xfrm>
              <a:off x="4699000" y="3640138"/>
              <a:ext cx="22225" cy="49213"/>
            </a:xfrm>
            <a:custGeom>
              <a:avLst/>
              <a:gdLst/>
              <a:ahLst/>
              <a:cxnLst>
                <a:cxn ang="0">
                  <a:pos x="11" y="0"/>
                </a:cxn>
                <a:cxn ang="0">
                  <a:pos x="13" y="2"/>
                </a:cxn>
                <a:cxn ang="0">
                  <a:pos x="14" y="16"/>
                </a:cxn>
                <a:cxn ang="0">
                  <a:pos x="9" y="31"/>
                </a:cxn>
                <a:cxn ang="0">
                  <a:pos x="2" y="25"/>
                </a:cxn>
                <a:cxn ang="0">
                  <a:pos x="0" y="12"/>
                </a:cxn>
                <a:cxn ang="0">
                  <a:pos x="2" y="9"/>
                </a:cxn>
                <a:cxn ang="0">
                  <a:pos x="11" y="6"/>
                </a:cxn>
                <a:cxn ang="0">
                  <a:pos x="11" y="0"/>
                </a:cxn>
              </a:cxnLst>
              <a:rect l="0" t="0" r="r" b="b"/>
              <a:pathLst>
                <a:path w="14" h="31">
                  <a:moveTo>
                    <a:pt x="11" y="0"/>
                  </a:moveTo>
                  <a:lnTo>
                    <a:pt x="13" y="2"/>
                  </a:lnTo>
                  <a:lnTo>
                    <a:pt x="14" y="16"/>
                  </a:lnTo>
                  <a:lnTo>
                    <a:pt x="9" y="31"/>
                  </a:lnTo>
                  <a:lnTo>
                    <a:pt x="2" y="25"/>
                  </a:lnTo>
                  <a:lnTo>
                    <a:pt x="0" y="12"/>
                  </a:lnTo>
                  <a:lnTo>
                    <a:pt x="2" y="9"/>
                  </a:lnTo>
                  <a:lnTo>
                    <a:pt x="11" y="6"/>
                  </a:lnTo>
                  <a:lnTo>
                    <a:pt x="1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3" name="Freeform 399"/>
            <p:cNvSpPr>
              <a:spLocks/>
            </p:cNvSpPr>
            <p:nvPr/>
          </p:nvSpPr>
          <p:spPr bwMode="auto">
            <a:xfrm>
              <a:off x="4538663" y="3759201"/>
              <a:ext cx="7938" cy="4763"/>
            </a:xfrm>
            <a:custGeom>
              <a:avLst/>
              <a:gdLst/>
              <a:ahLst/>
              <a:cxnLst>
                <a:cxn ang="0">
                  <a:pos x="3" y="0"/>
                </a:cxn>
                <a:cxn ang="0">
                  <a:pos x="5" y="1"/>
                </a:cxn>
                <a:cxn ang="0">
                  <a:pos x="3" y="3"/>
                </a:cxn>
                <a:cxn ang="0">
                  <a:pos x="0" y="3"/>
                </a:cxn>
                <a:cxn ang="0">
                  <a:pos x="3" y="0"/>
                </a:cxn>
              </a:cxnLst>
              <a:rect l="0" t="0" r="r" b="b"/>
              <a:pathLst>
                <a:path w="5" h="3">
                  <a:moveTo>
                    <a:pt x="3" y="0"/>
                  </a:moveTo>
                  <a:lnTo>
                    <a:pt x="5" y="1"/>
                  </a:lnTo>
                  <a:lnTo>
                    <a:pt x="3" y="3"/>
                  </a:lnTo>
                  <a:lnTo>
                    <a:pt x="0" y="3"/>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4" name="Freeform 400"/>
            <p:cNvSpPr>
              <a:spLocks/>
            </p:cNvSpPr>
            <p:nvPr/>
          </p:nvSpPr>
          <p:spPr bwMode="auto">
            <a:xfrm>
              <a:off x="4562475" y="3733801"/>
              <a:ext cx="25400" cy="19050"/>
            </a:xfrm>
            <a:custGeom>
              <a:avLst/>
              <a:gdLst/>
              <a:ahLst/>
              <a:cxnLst>
                <a:cxn ang="0">
                  <a:pos x="12" y="0"/>
                </a:cxn>
                <a:cxn ang="0">
                  <a:pos x="12" y="4"/>
                </a:cxn>
                <a:cxn ang="0">
                  <a:pos x="16" y="5"/>
                </a:cxn>
                <a:cxn ang="0">
                  <a:pos x="10" y="12"/>
                </a:cxn>
                <a:cxn ang="0">
                  <a:pos x="5" y="7"/>
                </a:cxn>
                <a:cxn ang="0">
                  <a:pos x="2" y="9"/>
                </a:cxn>
                <a:cxn ang="0">
                  <a:pos x="0" y="7"/>
                </a:cxn>
                <a:cxn ang="0">
                  <a:pos x="4" y="4"/>
                </a:cxn>
                <a:cxn ang="0">
                  <a:pos x="12" y="0"/>
                </a:cxn>
              </a:cxnLst>
              <a:rect l="0" t="0" r="r" b="b"/>
              <a:pathLst>
                <a:path w="16" h="12">
                  <a:moveTo>
                    <a:pt x="12" y="0"/>
                  </a:moveTo>
                  <a:lnTo>
                    <a:pt x="12" y="4"/>
                  </a:lnTo>
                  <a:lnTo>
                    <a:pt x="16" y="5"/>
                  </a:lnTo>
                  <a:lnTo>
                    <a:pt x="10" y="12"/>
                  </a:lnTo>
                  <a:lnTo>
                    <a:pt x="5" y="7"/>
                  </a:lnTo>
                  <a:lnTo>
                    <a:pt x="2" y="9"/>
                  </a:lnTo>
                  <a:lnTo>
                    <a:pt x="0" y="7"/>
                  </a:lnTo>
                  <a:lnTo>
                    <a:pt x="4" y="4"/>
                  </a:lnTo>
                  <a:lnTo>
                    <a:pt x="1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5" name="Freeform 401"/>
            <p:cNvSpPr>
              <a:spLocks/>
            </p:cNvSpPr>
            <p:nvPr/>
          </p:nvSpPr>
          <p:spPr bwMode="auto">
            <a:xfrm>
              <a:off x="4595813" y="3730626"/>
              <a:ext cx="7938" cy="6350"/>
            </a:xfrm>
            <a:custGeom>
              <a:avLst/>
              <a:gdLst/>
              <a:ahLst/>
              <a:cxnLst>
                <a:cxn ang="0">
                  <a:pos x="5" y="0"/>
                </a:cxn>
                <a:cxn ang="0">
                  <a:pos x="5" y="4"/>
                </a:cxn>
                <a:cxn ang="0">
                  <a:pos x="0" y="0"/>
                </a:cxn>
                <a:cxn ang="0">
                  <a:pos x="5" y="0"/>
                </a:cxn>
              </a:cxnLst>
              <a:rect l="0" t="0" r="r" b="b"/>
              <a:pathLst>
                <a:path w="5" h="4">
                  <a:moveTo>
                    <a:pt x="5" y="0"/>
                  </a:moveTo>
                  <a:lnTo>
                    <a:pt x="5" y="4"/>
                  </a:lnTo>
                  <a:lnTo>
                    <a:pt x="0" y="0"/>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6" name="Freeform 402"/>
            <p:cNvSpPr>
              <a:spLocks/>
            </p:cNvSpPr>
            <p:nvPr/>
          </p:nvSpPr>
          <p:spPr bwMode="auto">
            <a:xfrm>
              <a:off x="4540250" y="3654426"/>
              <a:ext cx="6350" cy="4763"/>
            </a:xfrm>
            <a:custGeom>
              <a:avLst/>
              <a:gdLst/>
              <a:ahLst/>
              <a:cxnLst>
                <a:cxn ang="0">
                  <a:pos x="2" y="0"/>
                </a:cxn>
                <a:cxn ang="0">
                  <a:pos x="4" y="2"/>
                </a:cxn>
                <a:cxn ang="0">
                  <a:pos x="2" y="3"/>
                </a:cxn>
                <a:cxn ang="0">
                  <a:pos x="0" y="0"/>
                </a:cxn>
                <a:cxn ang="0">
                  <a:pos x="2" y="0"/>
                </a:cxn>
              </a:cxnLst>
              <a:rect l="0" t="0" r="r" b="b"/>
              <a:pathLst>
                <a:path w="4" h="3">
                  <a:moveTo>
                    <a:pt x="2" y="0"/>
                  </a:moveTo>
                  <a:lnTo>
                    <a:pt x="4" y="2"/>
                  </a:lnTo>
                  <a:lnTo>
                    <a:pt x="2" y="3"/>
                  </a:lnTo>
                  <a:lnTo>
                    <a:pt x="0" y="0"/>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7" name="Freeform 403"/>
            <p:cNvSpPr>
              <a:spLocks/>
            </p:cNvSpPr>
            <p:nvPr/>
          </p:nvSpPr>
          <p:spPr bwMode="auto">
            <a:xfrm>
              <a:off x="4614863" y="3300413"/>
              <a:ext cx="4763" cy="11113"/>
            </a:xfrm>
            <a:custGeom>
              <a:avLst/>
              <a:gdLst/>
              <a:ahLst/>
              <a:cxnLst>
                <a:cxn ang="0">
                  <a:pos x="3" y="0"/>
                </a:cxn>
                <a:cxn ang="0">
                  <a:pos x="0" y="7"/>
                </a:cxn>
                <a:cxn ang="0">
                  <a:pos x="2" y="5"/>
                </a:cxn>
                <a:cxn ang="0">
                  <a:pos x="3" y="0"/>
                </a:cxn>
              </a:cxnLst>
              <a:rect l="0" t="0" r="r" b="b"/>
              <a:pathLst>
                <a:path w="3" h="7">
                  <a:moveTo>
                    <a:pt x="3" y="0"/>
                  </a:moveTo>
                  <a:lnTo>
                    <a:pt x="0" y="7"/>
                  </a:lnTo>
                  <a:lnTo>
                    <a:pt x="2" y="5"/>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8" name="Freeform 404"/>
            <p:cNvSpPr>
              <a:spLocks/>
            </p:cNvSpPr>
            <p:nvPr/>
          </p:nvSpPr>
          <p:spPr bwMode="auto">
            <a:xfrm>
              <a:off x="4589463" y="3360738"/>
              <a:ext cx="3175" cy="6350"/>
            </a:xfrm>
            <a:custGeom>
              <a:avLst/>
              <a:gdLst/>
              <a:ahLst/>
              <a:cxnLst>
                <a:cxn ang="0">
                  <a:pos x="0" y="0"/>
                </a:cxn>
                <a:cxn ang="0">
                  <a:pos x="0" y="4"/>
                </a:cxn>
                <a:cxn ang="0">
                  <a:pos x="2" y="2"/>
                </a:cxn>
                <a:cxn ang="0">
                  <a:pos x="0" y="0"/>
                </a:cxn>
              </a:cxnLst>
              <a:rect l="0" t="0" r="r" b="b"/>
              <a:pathLst>
                <a:path w="2" h="4">
                  <a:moveTo>
                    <a:pt x="0" y="0"/>
                  </a:moveTo>
                  <a:lnTo>
                    <a:pt x="0" y="4"/>
                  </a:lnTo>
                  <a:lnTo>
                    <a:pt x="2"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9" name="Freeform 405"/>
            <p:cNvSpPr>
              <a:spLocks/>
            </p:cNvSpPr>
            <p:nvPr/>
          </p:nvSpPr>
          <p:spPr bwMode="auto">
            <a:xfrm>
              <a:off x="4870450" y="3135313"/>
              <a:ext cx="15875" cy="47625"/>
            </a:xfrm>
            <a:custGeom>
              <a:avLst/>
              <a:gdLst/>
              <a:ahLst/>
              <a:cxnLst>
                <a:cxn ang="0">
                  <a:pos x="0" y="30"/>
                </a:cxn>
                <a:cxn ang="0">
                  <a:pos x="3" y="25"/>
                </a:cxn>
                <a:cxn ang="0">
                  <a:pos x="10" y="0"/>
                </a:cxn>
                <a:cxn ang="0">
                  <a:pos x="1" y="19"/>
                </a:cxn>
                <a:cxn ang="0">
                  <a:pos x="0" y="30"/>
                </a:cxn>
              </a:cxnLst>
              <a:rect l="0" t="0" r="r" b="b"/>
              <a:pathLst>
                <a:path w="10" h="30">
                  <a:moveTo>
                    <a:pt x="0" y="30"/>
                  </a:moveTo>
                  <a:lnTo>
                    <a:pt x="3" y="25"/>
                  </a:lnTo>
                  <a:lnTo>
                    <a:pt x="10" y="0"/>
                  </a:lnTo>
                  <a:lnTo>
                    <a:pt x="1" y="19"/>
                  </a:lnTo>
                  <a:lnTo>
                    <a:pt x="0" y="3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0" name="Freeform 406"/>
            <p:cNvSpPr>
              <a:spLocks/>
            </p:cNvSpPr>
            <p:nvPr/>
          </p:nvSpPr>
          <p:spPr bwMode="auto">
            <a:xfrm>
              <a:off x="4911725" y="3114676"/>
              <a:ext cx="19050" cy="41275"/>
            </a:xfrm>
            <a:custGeom>
              <a:avLst/>
              <a:gdLst/>
              <a:ahLst/>
              <a:cxnLst>
                <a:cxn ang="0">
                  <a:pos x="0" y="26"/>
                </a:cxn>
                <a:cxn ang="0">
                  <a:pos x="10" y="13"/>
                </a:cxn>
                <a:cxn ang="0">
                  <a:pos x="10" y="5"/>
                </a:cxn>
                <a:cxn ang="0">
                  <a:pos x="12" y="0"/>
                </a:cxn>
                <a:cxn ang="0">
                  <a:pos x="6" y="0"/>
                </a:cxn>
                <a:cxn ang="0">
                  <a:pos x="0" y="8"/>
                </a:cxn>
                <a:cxn ang="0">
                  <a:pos x="0" y="17"/>
                </a:cxn>
                <a:cxn ang="0">
                  <a:pos x="1" y="20"/>
                </a:cxn>
                <a:cxn ang="0">
                  <a:pos x="0" y="26"/>
                </a:cxn>
              </a:cxnLst>
              <a:rect l="0" t="0" r="r" b="b"/>
              <a:pathLst>
                <a:path w="12" h="26">
                  <a:moveTo>
                    <a:pt x="0" y="26"/>
                  </a:moveTo>
                  <a:lnTo>
                    <a:pt x="10" y="13"/>
                  </a:lnTo>
                  <a:lnTo>
                    <a:pt x="10" y="5"/>
                  </a:lnTo>
                  <a:lnTo>
                    <a:pt x="12" y="0"/>
                  </a:lnTo>
                  <a:lnTo>
                    <a:pt x="6" y="0"/>
                  </a:lnTo>
                  <a:lnTo>
                    <a:pt x="0" y="8"/>
                  </a:lnTo>
                  <a:lnTo>
                    <a:pt x="0" y="17"/>
                  </a:lnTo>
                  <a:lnTo>
                    <a:pt x="1" y="20"/>
                  </a:lnTo>
                  <a:lnTo>
                    <a:pt x="0" y="2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2" name="Freeform 408"/>
            <p:cNvSpPr>
              <a:spLocks/>
            </p:cNvSpPr>
            <p:nvPr/>
          </p:nvSpPr>
          <p:spPr bwMode="auto">
            <a:xfrm>
              <a:off x="4946650" y="3006726"/>
              <a:ext cx="7938" cy="17463"/>
            </a:xfrm>
            <a:custGeom>
              <a:avLst/>
              <a:gdLst/>
              <a:ahLst/>
              <a:cxnLst>
                <a:cxn ang="0">
                  <a:pos x="5" y="0"/>
                </a:cxn>
                <a:cxn ang="0">
                  <a:pos x="0" y="0"/>
                </a:cxn>
                <a:cxn ang="0">
                  <a:pos x="2" y="4"/>
                </a:cxn>
                <a:cxn ang="0">
                  <a:pos x="0" y="2"/>
                </a:cxn>
                <a:cxn ang="0">
                  <a:pos x="0" y="7"/>
                </a:cxn>
                <a:cxn ang="0">
                  <a:pos x="5" y="11"/>
                </a:cxn>
                <a:cxn ang="0">
                  <a:pos x="5" y="9"/>
                </a:cxn>
                <a:cxn ang="0">
                  <a:pos x="3" y="5"/>
                </a:cxn>
                <a:cxn ang="0">
                  <a:pos x="5" y="4"/>
                </a:cxn>
                <a:cxn ang="0">
                  <a:pos x="5" y="0"/>
                </a:cxn>
              </a:cxnLst>
              <a:rect l="0" t="0" r="r" b="b"/>
              <a:pathLst>
                <a:path w="5" h="11">
                  <a:moveTo>
                    <a:pt x="5" y="0"/>
                  </a:moveTo>
                  <a:lnTo>
                    <a:pt x="0" y="0"/>
                  </a:lnTo>
                  <a:lnTo>
                    <a:pt x="2" y="4"/>
                  </a:lnTo>
                  <a:lnTo>
                    <a:pt x="0" y="2"/>
                  </a:lnTo>
                  <a:lnTo>
                    <a:pt x="0" y="7"/>
                  </a:lnTo>
                  <a:lnTo>
                    <a:pt x="5" y="11"/>
                  </a:lnTo>
                  <a:lnTo>
                    <a:pt x="5" y="9"/>
                  </a:lnTo>
                  <a:lnTo>
                    <a:pt x="3" y="5"/>
                  </a:lnTo>
                  <a:lnTo>
                    <a:pt x="5" y="4"/>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3" name="Freeform 409"/>
            <p:cNvSpPr>
              <a:spLocks/>
            </p:cNvSpPr>
            <p:nvPr/>
          </p:nvSpPr>
          <p:spPr bwMode="auto">
            <a:xfrm>
              <a:off x="4833938" y="3221039"/>
              <a:ext cx="7938" cy="11113"/>
            </a:xfrm>
            <a:custGeom>
              <a:avLst/>
              <a:gdLst/>
              <a:ahLst/>
              <a:cxnLst>
                <a:cxn ang="0">
                  <a:pos x="5" y="7"/>
                </a:cxn>
                <a:cxn ang="0">
                  <a:pos x="5" y="3"/>
                </a:cxn>
                <a:cxn ang="0">
                  <a:pos x="0" y="0"/>
                </a:cxn>
                <a:cxn ang="0">
                  <a:pos x="0" y="5"/>
                </a:cxn>
                <a:cxn ang="0">
                  <a:pos x="5" y="7"/>
                </a:cxn>
              </a:cxnLst>
              <a:rect l="0" t="0" r="r" b="b"/>
              <a:pathLst>
                <a:path w="5" h="7">
                  <a:moveTo>
                    <a:pt x="5" y="7"/>
                  </a:moveTo>
                  <a:lnTo>
                    <a:pt x="5" y="3"/>
                  </a:lnTo>
                  <a:lnTo>
                    <a:pt x="0" y="0"/>
                  </a:lnTo>
                  <a:lnTo>
                    <a:pt x="0" y="5"/>
                  </a:lnTo>
                  <a:lnTo>
                    <a:pt x="5"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4" name="Freeform 410"/>
            <p:cNvSpPr>
              <a:spLocks/>
            </p:cNvSpPr>
            <p:nvPr/>
          </p:nvSpPr>
          <p:spPr bwMode="auto">
            <a:xfrm>
              <a:off x="4799013" y="3246439"/>
              <a:ext cx="12700" cy="12700"/>
            </a:xfrm>
            <a:custGeom>
              <a:avLst/>
              <a:gdLst/>
              <a:ahLst/>
              <a:cxnLst>
                <a:cxn ang="0">
                  <a:pos x="7" y="5"/>
                </a:cxn>
                <a:cxn ang="0">
                  <a:pos x="8" y="8"/>
                </a:cxn>
                <a:cxn ang="0">
                  <a:pos x="0" y="6"/>
                </a:cxn>
                <a:cxn ang="0">
                  <a:pos x="0" y="1"/>
                </a:cxn>
                <a:cxn ang="0">
                  <a:pos x="5" y="3"/>
                </a:cxn>
                <a:cxn ang="0">
                  <a:pos x="3" y="0"/>
                </a:cxn>
                <a:cxn ang="0">
                  <a:pos x="8" y="1"/>
                </a:cxn>
                <a:cxn ang="0">
                  <a:pos x="7" y="5"/>
                </a:cxn>
              </a:cxnLst>
              <a:rect l="0" t="0" r="r" b="b"/>
              <a:pathLst>
                <a:path w="8" h="8">
                  <a:moveTo>
                    <a:pt x="7" y="5"/>
                  </a:moveTo>
                  <a:lnTo>
                    <a:pt x="8" y="8"/>
                  </a:lnTo>
                  <a:lnTo>
                    <a:pt x="0" y="6"/>
                  </a:lnTo>
                  <a:lnTo>
                    <a:pt x="0" y="1"/>
                  </a:lnTo>
                  <a:lnTo>
                    <a:pt x="5" y="3"/>
                  </a:lnTo>
                  <a:lnTo>
                    <a:pt x="3" y="0"/>
                  </a:lnTo>
                  <a:lnTo>
                    <a:pt x="8" y="1"/>
                  </a:lnTo>
                  <a:lnTo>
                    <a:pt x="7"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5" name="Freeform 411"/>
            <p:cNvSpPr>
              <a:spLocks/>
            </p:cNvSpPr>
            <p:nvPr/>
          </p:nvSpPr>
          <p:spPr bwMode="auto">
            <a:xfrm>
              <a:off x="4991100" y="3014664"/>
              <a:ext cx="1588" cy="3175"/>
            </a:xfrm>
            <a:custGeom>
              <a:avLst/>
              <a:gdLst/>
              <a:ahLst/>
              <a:cxnLst>
                <a:cxn ang="0">
                  <a:pos x="1" y="0"/>
                </a:cxn>
                <a:cxn ang="0">
                  <a:pos x="0" y="0"/>
                </a:cxn>
                <a:cxn ang="0">
                  <a:pos x="1" y="2"/>
                </a:cxn>
                <a:cxn ang="0">
                  <a:pos x="1" y="0"/>
                </a:cxn>
              </a:cxnLst>
              <a:rect l="0" t="0" r="r" b="b"/>
              <a:pathLst>
                <a:path w="1" h="2">
                  <a:moveTo>
                    <a:pt x="1" y="0"/>
                  </a:moveTo>
                  <a:lnTo>
                    <a:pt x="0" y="0"/>
                  </a:lnTo>
                  <a:lnTo>
                    <a:pt x="1" y="2"/>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6" name="Freeform 412"/>
            <p:cNvSpPr>
              <a:spLocks/>
            </p:cNvSpPr>
            <p:nvPr/>
          </p:nvSpPr>
          <p:spPr bwMode="auto">
            <a:xfrm>
              <a:off x="5003800" y="3009901"/>
              <a:ext cx="11113" cy="11113"/>
            </a:xfrm>
            <a:custGeom>
              <a:avLst/>
              <a:gdLst/>
              <a:ahLst/>
              <a:cxnLst>
                <a:cxn ang="0">
                  <a:pos x="6" y="7"/>
                </a:cxn>
                <a:cxn ang="0">
                  <a:pos x="7" y="0"/>
                </a:cxn>
                <a:cxn ang="0">
                  <a:pos x="2" y="3"/>
                </a:cxn>
                <a:cxn ang="0">
                  <a:pos x="0" y="7"/>
                </a:cxn>
                <a:cxn ang="0">
                  <a:pos x="6" y="7"/>
                </a:cxn>
              </a:cxnLst>
              <a:rect l="0" t="0" r="r" b="b"/>
              <a:pathLst>
                <a:path w="7" h="7">
                  <a:moveTo>
                    <a:pt x="6" y="7"/>
                  </a:moveTo>
                  <a:lnTo>
                    <a:pt x="7" y="0"/>
                  </a:lnTo>
                  <a:lnTo>
                    <a:pt x="2" y="3"/>
                  </a:lnTo>
                  <a:lnTo>
                    <a:pt x="0" y="7"/>
                  </a:lnTo>
                  <a:lnTo>
                    <a:pt x="6"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7" name="Freeform 413"/>
            <p:cNvSpPr>
              <a:spLocks/>
            </p:cNvSpPr>
            <p:nvPr/>
          </p:nvSpPr>
          <p:spPr bwMode="auto">
            <a:xfrm>
              <a:off x="4995863" y="3084514"/>
              <a:ext cx="30163" cy="26988"/>
            </a:xfrm>
            <a:custGeom>
              <a:avLst/>
              <a:gdLst/>
              <a:ahLst/>
              <a:cxnLst>
                <a:cxn ang="0">
                  <a:pos x="16" y="0"/>
                </a:cxn>
                <a:cxn ang="0">
                  <a:pos x="0" y="1"/>
                </a:cxn>
                <a:cxn ang="0">
                  <a:pos x="0" y="8"/>
                </a:cxn>
                <a:cxn ang="0">
                  <a:pos x="4" y="12"/>
                </a:cxn>
                <a:cxn ang="0">
                  <a:pos x="2" y="15"/>
                </a:cxn>
                <a:cxn ang="0">
                  <a:pos x="2" y="17"/>
                </a:cxn>
                <a:cxn ang="0">
                  <a:pos x="7" y="8"/>
                </a:cxn>
                <a:cxn ang="0">
                  <a:pos x="11" y="8"/>
                </a:cxn>
                <a:cxn ang="0">
                  <a:pos x="19" y="3"/>
                </a:cxn>
                <a:cxn ang="0">
                  <a:pos x="16" y="0"/>
                </a:cxn>
              </a:cxnLst>
              <a:rect l="0" t="0" r="r" b="b"/>
              <a:pathLst>
                <a:path w="19" h="17">
                  <a:moveTo>
                    <a:pt x="16" y="0"/>
                  </a:moveTo>
                  <a:lnTo>
                    <a:pt x="0" y="1"/>
                  </a:lnTo>
                  <a:lnTo>
                    <a:pt x="0" y="8"/>
                  </a:lnTo>
                  <a:lnTo>
                    <a:pt x="4" y="12"/>
                  </a:lnTo>
                  <a:lnTo>
                    <a:pt x="2" y="15"/>
                  </a:lnTo>
                  <a:lnTo>
                    <a:pt x="2" y="17"/>
                  </a:lnTo>
                  <a:lnTo>
                    <a:pt x="7" y="8"/>
                  </a:lnTo>
                  <a:lnTo>
                    <a:pt x="11" y="8"/>
                  </a:lnTo>
                  <a:lnTo>
                    <a:pt x="19" y="3"/>
                  </a:lnTo>
                  <a:lnTo>
                    <a:pt x="16"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8" name="Freeform 414"/>
            <p:cNvSpPr>
              <a:spLocks/>
            </p:cNvSpPr>
            <p:nvPr/>
          </p:nvSpPr>
          <p:spPr bwMode="auto">
            <a:xfrm>
              <a:off x="4999038" y="3062289"/>
              <a:ext cx="22225" cy="15875"/>
            </a:xfrm>
            <a:custGeom>
              <a:avLst/>
              <a:gdLst/>
              <a:ahLst/>
              <a:cxnLst>
                <a:cxn ang="0">
                  <a:pos x="10" y="3"/>
                </a:cxn>
                <a:cxn ang="0">
                  <a:pos x="9" y="0"/>
                </a:cxn>
                <a:cxn ang="0">
                  <a:pos x="5" y="5"/>
                </a:cxn>
                <a:cxn ang="0">
                  <a:pos x="0" y="5"/>
                </a:cxn>
                <a:cxn ang="0">
                  <a:pos x="2" y="7"/>
                </a:cxn>
                <a:cxn ang="0">
                  <a:pos x="3" y="7"/>
                </a:cxn>
                <a:cxn ang="0">
                  <a:pos x="5" y="10"/>
                </a:cxn>
                <a:cxn ang="0">
                  <a:pos x="14" y="7"/>
                </a:cxn>
                <a:cxn ang="0">
                  <a:pos x="14" y="5"/>
                </a:cxn>
                <a:cxn ang="0">
                  <a:pos x="10" y="3"/>
                </a:cxn>
              </a:cxnLst>
              <a:rect l="0" t="0" r="r" b="b"/>
              <a:pathLst>
                <a:path w="14" h="10">
                  <a:moveTo>
                    <a:pt x="10" y="3"/>
                  </a:moveTo>
                  <a:lnTo>
                    <a:pt x="9" y="0"/>
                  </a:lnTo>
                  <a:lnTo>
                    <a:pt x="5" y="5"/>
                  </a:lnTo>
                  <a:lnTo>
                    <a:pt x="0" y="5"/>
                  </a:lnTo>
                  <a:lnTo>
                    <a:pt x="2" y="7"/>
                  </a:lnTo>
                  <a:lnTo>
                    <a:pt x="3" y="7"/>
                  </a:lnTo>
                  <a:lnTo>
                    <a:pt x="5" y="10"/>
                  </a:lnTo>
                  <a:lnTo>
                    <a:pt x="14" y="7"/>
                  </a:lnTo>
                  <a:lnTo>
                    <a:pt x="14" y="5"/>
                  </a:lnTo>
                  <a:lnTo>
                    <a:pt x="1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9" name="Freeform 415"/>
            <p:cNvSpPr>
              <a:spLocks/>
            </p:cNvSpPr>
            <p:nvPr/>
          </p:nvSpPr>
          <p:spPr bwMode="auto">
            <a:xfrm>
              <a:off x="4837113" y="2620964"/>
              <a:ext cx="14288" cy="11113"/>
            </a:xfrm>
            <a:custGeom>
              <a:avLst/>
              <a:gdLst/>
              <a:ahLst/>
              <a:cxnLst>
                <a:cxn ang="0">
                  <a:pos x="3" y="3"/>
                </a:cxn>
                <a:cxn ang="0">
                  <a:pos x="2" y="0"/>
                </a:cxn>
                <a:cxn ang="0">
                  <a:pos x="9" y="1"/>
                </a:cxn>
                <a:cxn ang="0">
                  <a:pos x="2" y="7"/>
                </a:cxn>
                <a:cxn ang="0">
                  <a:pos x="0" y="7"/>
                </a:cxn>
                <a:cxn ang="0">
                  <a:pos x="3" y="3"/>
                </a:cxn>
              </a:cxnLst>
              <a:rect l="0" t="0" r="r" b="b"/>
              <a:pathLst>
                <a:path w="9" h="7">
                  <a:moveTo>
                    <a:pt x="3" y="3"/>
                  </a:moveTo>
                  <a:lnTo>
                    <a:pt x="2" y="0"/>
                  </a:lnTo>
                  <a:lnTo>
                    <a:pt x="9" y="1"/>
                  </a:lnTo>
                  <a:lnTo>
                    <a:pt x="2" y="7"/>
                  </a:lnTo>
                  <a:lnTo>
                    <a:pt x="0" y="7"/>
                  </a:lnTo>
                  <a:lnTo>
                    <a:pt x="3"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0" name="Freeform 416"/>
            <p:cNvSpPr>
              <a:spLocks/>
            </p:cNvSpPr>
            <p:nvPr/>
          </p:nvSpPr>
          <p:spPr bwMode="auto">
            <a:xfrm>
              <a:off x="4697413" y="2847976"/>
              <a:ext cx="15875" cy="11113"/>
            </a:xfrm>
            <a:custGeom>
              <a:avLst/>
              <a:gdLst/>
              <a:ahLst/>
              <a:cxnLst>
                <a:cxn ang="0">
                  <a:pos x="0" y="5"/>
                </a:cxn>
                <a:cxn ang="0">
                  <a:pos x="7" y="0"/>
                </a:cxn>
                <a:cxn ang="0">
                  <a:pos x="8" y="0"/>
                </a:cxn>
                <a:cxn ang="0">
                  <a:pos x="10" y="3"/>
                </a:cxn>
                <a:cxn ang="0">
                  <a:pos x="1" y="7"/>
                </a:cxn>
                <a:cxn ang="0">
                  <a:pos x="0" y="5"/>
                </a:cxn>
              </a:cxnLst>
              <a:rect l="0" t="0" r="r" b="b"/>
              <a:pathLst>
                <a:path w="10" h="7">
                  <a:moveTo>
                    <a:pt x="0" y="5"/>
                  </a:moveTo>
                  <a:lnTo>
                    <a:pt x="7" y="0"/>
                  </a:lnTo>
                  <a:lnTo>
                    <a:pt x="8" y="0"/>
                  </a:lnTo>
                  <a:lnTo>
                    <a:pt x="10" y="3"/>
                  </a:lnTo>
                  <a:lnTo>
                    <a:pt x="1" y="7"/>
                  </a:lnTo>
                  <a:lnTo>
                    <a:pt x="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1" name="Freeform 417"/>
            <p:cNvSpPr>
              <a:spLocks/>
            </p:cNvSpPr>
            <p:nvPr/>
          </p:nvSpPr>
          <p:spPr bwMode="auto">
            <a:xfrm>
              <a:off x="4637088" y="2913064"/>
              <a:ext cx="4763" cy="9525"/>
            </a:xfrm>
            <a:custGeom>
              <a:avLst/>
              <a:gdLst/>
              <a:ahLst/>
              <a:cxnLst>
                <a:cxn ang="0">
                  <a:pos x="1" y="6"/>
                </a:cxn>
                <a:cxn ang="0">
                  <a:pos x="3" y="0"/>
                </a:cxn>
                <a:cxn ang="0">
                  <a:pos x="0" y="0"/>
                </a:cxn>
                <a:cxn ang="0">
                  <a:pos x="1" y="6"/>
                </a:cxn>
              </a:cxnLst>
              <a:rect l="0" t="0" r="r" b="b"/>
              <a:pathLst>
                <a:path w="3" h="6">
                  <a:moveTo>
                    <a:pt x="1" y="6"/>
                  </a:moveTo>
                  <a:lnTo>
                    <a:pt x="3" y="0"/>
                  </a:lnTo>
                  <a:lnTo>
                    <a:pt x="0" y="0"/>
                  </a:lnTo>
                  <a:lnTo>
                    <a:pt x="1" y="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2" name="Freeform 418"/>
            <p:cNvSpPr>
              <a:spLocks/>
            </p:cNvSpPr>
            <p:nvPr/>
          </p:nvSpPr>
          <p:spPr bwMode="auto">
            <a:xfrm>
              <a:off x="4625975" y="3025776"/>
              <a:ext cx="3175" cy="9525"/>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 name="Freeform 419"/>
            <p:cNvSpPr>
              <a:spLocks/>
            </p:cNvSpPr>
            <p:nvPr/>
          </p:nvSpPr>
          <p:spPr bwMode="auto">
            <a:xfrm>
              <a:off x="4622800" y="3054351"/>
              <a:ext cx="3175" cy="7938"/>
            </a:xfrm>
            <a:custGeom>
              <a:avLst/>
              <a:gdLst/>
              <a:ahLst/>
              <a:cxnLst>
                <a:cxn ang="0">
                  <a:pos x="2" y="5"/>
                </a:cxn>
                <a:cxn ang="0">
                  <a:pos x="2" y="0"/>
                </a:cxn>
                <a:cxn ang="0">
                  <a:pos x="0" y="5"/>
                </a:cxn>
                <a:cxn ang="0">
                  <a:pos x="2" y="5"/>
                </a:cxn>
              </a:cxnLst>
              <a:rect l="0" t="0" r="r" b="b"/>
              <a:pathLst>
                <a:path w="2" h="5">
                  <a:moveTo>
                    <a:pt x="2" y="5"/>
                  </a:moveTo>
                  <a:lnTo>
                    <a:pt x="2" y="0"/>
                  </a:lnTo>
                  <a:lnTo>
                    <a:pt x="0" y="5"/>
                  </a:lnTo>
                  <a:lnTo>
                    <a:pt x="2"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 name="Freeform 420"/>
            <p:cNvSpPr>
              <a:spLocks/>
            </p:cNvSpPr>
            <p:nvPr/>
          </p:nvSpPr>
          <p:spPr bwMode="auto">
            <a:xfrm>
              <a:off x="4132263" y="4041776"/>
              <a:ext cx="15875" cy="12700"/>
            </a:xfrm>
            <a:custGeom>
              <a:avLst/>
              <a:gdLst/>
              <a:ahLst/>
              <a:cxnLst>
                <a:cxn ang="0">
                  <a:pos x="8" y="0"/>
                </a:cxn>
                <a:cxn ang="0">
                  <a:pos x="0" y="3"/>
                </a:cxn>
                <a:cxn ang="0">
                  <a:pos x="0" y="7"/>
                </a:cxn>
                <a:cxn ang="0">
                  <a:pos x="3" y="8"/>
                </a:cxn>
                <a:cxn ang="0">
                  <a:pos x="5" y="7"/>
                </a:cxn>
                <a:cxn ang="0">
                  <a:pos x="7" y="3"/>
                </a:cxn>
                <a:cxn ang="0">
                  <a:pos x="10" y="1"/>
                </a:cxn>
                <a:cxn ang="0">
                  <a:pos x="8" y="0"/>
                </a:cxn>
              </a:cxnLst>
              <a:rect l="0" t="0" r="r" b="b"/>
              <a:pathLst>
                <a:path w="10" h="8">
                  <a:moveTo>
                    <a:pt x="8" y="0"/>
                  </a:moveTo>
                  <a:lnTo>
                    <a:pt x="0" y="3"/>
                  </a:lnTo>
                  <a:lnTo>
                    <a:pt x="0" y="7"/>
                  </a:lnTo>
                  <a:lnTo>
                    <a:pt x="3" y="8"/>
                  </a:lnTo>
                  <a:lnTo>
                    <a:pt x="5" y="7"/>
                  </a:lnTo>
                  <a:lnTo>
                    <a:pt x="7" y="3"/>
                  </a:lnTo>
                  <a:lnTo>
                    <a:pt x="10" y="1"/>
                  </a:lnTo>
                  <a:lnTo>
                    <a:pt x="8"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 name="Freeform 421"/>
            <p:cNvSpPr>
              <a:spLocks/>
            </p:cNvSpPr>
            <p:nvPr/>
          </p:nvSpPr>
          <p:spPr bwMode="auto">
            <a:xfrm>
              <a:off x="4156075" y="4052889"/>
              <a:ext cx="7938" cy="9525"/>
            </a:xfrm>
            <a:custGeom>
              <a:avLst/>
              <a:gdLst/>
              <a:ahLst/>
              <a:cxnLst>
                <a:cxn ang="0">
                  <a:pos x="2" y="0"/>
                </a:cxn>
                <a:cxn ang="0">
                  <a:pos x="0" y="5"/>
                </a:cxn>
                <a:cxn ang="0">
                  <a:pos x="4" y="6"/>
                </a:cxn>
                <a:cxn ang="0">
                  <a:pos x="5" y="5"/>
                </a:cxn>
                <a:cxn ang="0">
                  <a:pos x="5" y="1"/>
                </a:cxn>
                <a:cxn ang="0">
                  <a:pos x="2" y="0"/>
                </a:cxn>
              </a:cxnLst>
              <a:rect l="0" t="0" r="r" b="b"/>
              <a:pathLst>
                <a:path w="5" h="6">
                  <a:moveTo>
                    <a:pt x="2" y="0"/>
                  </a:moveTo>
                  <a:lnTo>
                    <a:pt x="0" y="5"/>
                  </a:lnTo>
                  <a:lnTo>
                    <a:pt x="4" y="6"/>
                  </a:lnTo>
                  <a:lnTo>
                    <a:pt x="5" y="5"/>
                  </a:lnTo>
                  <a:lnTo>
                    <a:pt x="5" y="1"/>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 name="Freeform 422"/>
            <p:cNvSpPr>
              <a:spLocks/>
            </p:cNvSpPr>
            <p:nvPr/>
          </p:nvSpPr>
          <p:spPr bwMode="auto">
            <a:xfrm>
              <a:off x="4186238" y="4038601"/>
              <a:ext cx="11113" cy="14288"/>
            </a:xfrm>
            <a:custGeom>
              <a:avLst/>
              <a:gdLst/>
              <a:ahLst/>
              <a:cxnLst>
                <a:cxn ang="0">
                  <a:pos x="7" y="0"/>
                </a:cxn>
                <a:cxn ang="0">
                  <a:pos x="7" y="0"/>
                </a:cxn>
                <a:cxn ang="0">
                  <a:pos x="2" y="9"/>
                </a:cxn>
                <a:cxn ang="0">
                  <a:pos x="0" y="9"/>
                </a:cxn>
                <a:cxn ang="0">
                  <a:pos x="7" y="5"/>
                </a:cxn>
                <a:cxn ang="0">
                  <a:pos x="7" y="0"/>
                </a:cxn>
              </a:cxnLst>
              <a:rect l="0" t="0" r="r" b="b"/>
              <a:pathLst>
                <a:path w="7" h="9">
                  <a:moveTo>
                    <a:pt x="7" y="0"/>
                  </a:moveTo>
                  <a:lnTo>
                    <a:pt x="7" y="0"/>
                  </a:lnTo>
                  <a:lnTo>
                    <a:pt x="2" y="9"/>
                  </a:lnTo>
                  <a:lnTo>
                    <a:pt x="0" y="9"/>
                  </a:lnTo>
                  <a:lnTo>
                    <a:pt x="7" y="5"/>
                  </a:lnTo>
                  <a:lnTo>
                    <a:pt x="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 name="Freeform 423"/>
            <p:cNvSpPr>
              <a:spLocks/>
            </p:cNvSpPr>
            <p:nvPr/>
          </p:nvSpPr>
          <p:spPr bwMode="auto">
            <a:xfrm>
              <a:off x="4200525" y="4024314"/>
              <a:ext cx="7938" cy="7938"/>
            </a:xfrm>
            <a:custGeom>
              <a:avLst/>
              <a:gdLst/>
              <a:ahLst/>
              <a:cxnLst>
                <a:cxn ang="0">
                  <a:pos x="5" y="0"/>
                </a:cxn>
                <a:cxn ang="0">
                  <a:pos x="0" y="4"/>
                </a:cxn>
                <a:cxn ang="0">
                  <a:pos x="0" y="5"/>
                </a:cxn>
                <a:cxn ang="0">
                  <a:pos x="3" y="4"/>
                </a:cxn>
                <a:cxn ang="0">
                  <a:pos x="5" y="0"/>
                </a:cxn>
              </a:cxnLst>
              <a:rect l="0" t="0" r="r" b="b"/>
              <a:pathLst>
                <a:path w="5" h="5">
                  <a:moveTo>
                    <a:pt x="5" y="0"/>
                  </a:moveTo>
                  <a:lnTo>
                    <a:pt x="0" y="4"/>
                  </a:lnTo>
                  <a:lnTo>
                    <a:pt x="0" y="5"/>
                  </a:lnTo>
                  <a:lnTo>
                    <a:pt x="3" y="4"/>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 name="Freeform 424"/>
            <p:cNvSpPr>
              <a:spLocks/>
            </p:cNvSpPr>
            <p:nvPr/>
          </p:nvSpPr>
          <p:spPr bwMode="auto">
            <a:xfrm>
              <a:off x="4743450" y="3903664"/>
              <a:ext cx="6350" cy="3175"/>
            </a:xfrm>
            <a:custGeom>
              <a:avLst/>
              <a:gdLst/>
              <a:ahLst/>
              <a:cxnLst>
                <a:cxn ang="0">
                  <a:pos x="4" y="0"/>
                </a:cxn>
                <a:cxn ang="0">
                  <a:pos x="4" y="2"/>
                </a:cxn>
                <a:cxn ang="0">
                  <a:pos x="2" y="2"/>
                </a:cxn>
                <a:cxn ang="0">
                  <a:pos x="0" y="0"/>
                </a:cxn>
                <a:cxn ang="0">
                  <a:pos x="4" y="0"/>
                </a:cxn>
              </a:cxnLst>
              <a:rect l="0" t="0" r="r" b="b"/>
              <a:pathLst>
                <a:path w="4" h="2">
                  <a:moveTo>
                    <a:pt x="4" y="0"/>
                  </a:moveTo>
                  <a:lnTo>
                    <a:pt x="4" y="2"/>
                  </a:lnTo>
                  <a:lnTo>
                    <a:pt x="2" y="2"/>
                  </a:lnTo>
                  <a:lnTo>
                    <a:pt x="0" y="0"/>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 name="Freeform 425"/>
            <p:cNvSpPr>
              <a:spLocks/>
            </p:cNvSpPr>
            <p:nvPr/>
          </p:nvSpPr>
          <p:spPr bwMode="auto">
            <a:xfrm>
              <a:off x="5399088" y="4343401"/>
              <a:ext cx="6350" cy="1588"/>
            </a:xfrm>
            <a:custGeom>
              <a:avLst/>
              <a:gdLst/>
              <a:ahLst/>
              <a:cxnLst>
                <a:cxn ang="0">
                  <a:pos x="2" y="0"/>
                </a:cxn>
                <a:cxn ang="0">
                  <a:pos x="0" y="0"/>
                </a:cxn>
                <a:cxn ang="0">
                  <a:pos x="4" y="1"/>
                </a:cxn>
                <a:cxn ang="0">
                  <a:pos x="2" y="0"/>
                </a:cxn>
              </a:cxnLst>
              <a:rect l="0" t="0" r="r" b="b"/>
              <a:pathLst>
                <a:path w="4" h="1">
                  <a:moveTo>
                    <a:pt x="2" y="0"/>
                  </a:moveTo>
                  <a:lnTo>
                    <a:pt x="0" y="0"/>
                  </a:lnTo>
                  <a:lnTo>
                    <a:pt x="4" y="1"/>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 name="Freeform 426"/>
            <p:cNvSpPr>
              <a:spLocks/>
            </p:cNvSpPr>
            <p:nvPr/>
          </p:nvSpPr>
          <p:spPr bwMode="auto">
            <a:xfrm>
              <a:off x="5399088" y="4348164"/>
              <a:ext cx="11113" cy="6350"/>
            </a:xfrm>
            <a:custGeom>
              <a:avLst/>
              <a:gdLst/>
              <a:ahLst/>
              <a:cxnLst>
                <a:cxn ang="0">
                  <a:pos x="4" y="2"/>
                </a:cxn>
                <a:cxn ang="0">
                  <a:pos x="2" y="0"/>
                </a:cxn>
                <a:cxn ang="0">
                  <a:pos x="0" y="0"/>
                </a:cxn>
                <a:cxn ang="0">
                  <a:pos x="2" y="2"/>
                </a:cxn>
                <a:cxn ang="0">
                  <a:pos x="2" y="2"/>
                </a:cxn>
                <a:cxn ang="0">
                  <a:pos x="0" y="2"/>
                </a:cxn>
                <a:cxn ang="0">
                  <a:pos x="2" y="4"/>
                </a:cxn>
                <a:cxn ang="0">
                  <a:pos x="7" y="4"/>
                </a:cxn>
                <a:cxn ang="0">
                  <a:pos x="4" y="2"/>
                </a:cxn>
              </a:cxnLst>
              <a:rect l="0" t="0" r="r" b="b"/>
              <a:pathLst>
                <a:path w="7" h="4">
                  <a:moveTo>
                    <a:pt x="4" y="2"/>
                  </a:moveTo>
                  <a:lnTo>
                    <a:pt x="2" y="0"/>
                  </a:lnTo>
                  <a:lnTo>
                    <a:pt x="0" y="0"/>
                  </a:lnTo>
                  <a:lnTo>
                    <a:pt x="2" y="2"/>
                  </a:lnTo>
                  <a:lnTo>
                    <a:pt x="2" y="2"/>
                  </a:lnTo>
                  <a:lnTo>
                    <a:pt x="0" y="2"/>
                  </a:lnTo>
                  <a:lnTo>
                    <a:pt x="2" y="4"/>
                  </a:lnTo>
                  <a:lnTo>
                    <a:pt x="7" y="4"/>
                  </a:lnTo>
                  <a:lnTo>
                    <a:pt x="4"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 name="Freeform 427"/>
            <p:cNvSpPr>
              <a:spLocks/>
            </p:cNvSpPr>
            <p:nvPr/>
          </p:nvSpPr>
          <p:spPr bwMode="auto">
            <a:xfrm>
              <a:off x="5473700" y="4957764"/>
              <a:ext cx="4763" cy="12700"/>
            </a:xfrm>
            <a:custGeom>
              <a:avLst/>
              <a:gdLst/>
              <a:ahLst/>
              <a:cxnLst>
                <a:cxn ang="0">
                  <a:pos x="2" y="0"/>
                </a:cxn>
                <a:cxn ang="0">
                  <a:pos x="3" y="8"/>
                </a:cxn>
                <a:cxn ang="0">
                  <a:pos x="0" y="5"/>
                </a:cxn>
                <a:cxn ang="0">
                  <a:pos x="0" y="0"/>
                </a:cxn>
                <a:cxn ang="0">
                  <a:pos x="2" y="0"/>
                </a:cxn>
              </a:cxnLst>
              <a:rect l="0" t="0" r="r" b="b"/>
              <a:pathLst>
                <a:path w="3" h="8">
                  <a:moveTo>
                    <a:pt x="2" y="0"/>
                  </a:moveTo>
                  <a:lnTo>
                    <a:pt x="3" y="8"/>
                  </a:lnTo>
                  <a:lnTo>
                    <a:pt x="0" y="5"/>
                  </a:lnTo>
                  <a:lnTo>
                    <a:pt x="0" y="0"/>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 name="Freeform 428"/>
            <p:cNvSpPr>
              <a:spLocks/>
            </p:cNvSpPr>
            <p:nvPr/>
          </p:nvSpPr>
          <p:spPr bwMode="auto">
            <a:xfrm>
              <a:off x="5484813" y="4979989"/>
              <a:ext cx="4763" cy="1588"/>
            </a:xfrm>
            <a:custGeom>
              <a:avLst/>
              <a:gdLst/>
              <a:ahLst/>
              <a:cxnLst>
                <a:cxn ang="0">
                  <a:pos x="3" y="1"/>
                </a:cxn>
                <a:cxn ang="0">
                  <a:pos x="0" y="0"/>
                </a:cxn>
                <a:cxn ang="0">
                  <a:pos x="3" y="1"/>
                </a:cxn>
              </a:cxnLst>
              <a:rect l="0" t="0" r="r" b="b"/>
              <a:pathLst>
                <a:path w="3" h="1">
                  <a:moveTo>
                    <a:pt x="3" y="1"/>
                  </a:moveTo>
                  <a:lnTo>
                    <a:pt x="0" y="0"/>
                  </a:lnTo>
                  <a:lnTo>
                    <a:pt x="3"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 name="Freeform 429"/>
            <p:cNvSpPr>
              <a:spLocks/>
            </p:cNvSpPr>
            <p:nvPr/>
          </p:nvSpPr>
          <p:spPr bwMode="auto">
            <a:xfrm>
              <a:off x="5497513" y="4973639"/>
              <a:ext cx="6350" cy="7938"/>
            </a:xfrm>
            <a:custGeom>
              <a:avLst/>
              <a:gdLst/>
              <a:ahLst/>
              <a:cxnLst>
                <a:cxn ang="0">
                  <a:pos x="4" y="0"/>
                </a:cxn>
                <a:cxn ang="0">
                  <a:pos x="4" y="5"/>
                </a:cxn>
                <a:cxn ang="0">
                  <a:pos x="0" y="2"/>
                </a:cxn>
                <a:cxn ang="0">
                  <a:pos x="4" y="0"/>
                </a:cxn>
              </a:cxnLst>
              <a:rect l="0" t="0" r="r" b="b"/>
              <a:pathLst>
                <a:path w="4" h="5">
                  <a:moveTo>
                    <a:pt x="4" y="0"/>
                  </a:moveTo>
                  <a:lnTo>
                    <a:pt x="4" y="5"/>
                  </a:lnTo>
                  <a:lnTo>
                    <a:pt x="0" y="2"/>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4" name="Freeform 430"/>
            <p:cNvSpPr>
              <a:spLocks/>
            </p:cNvSpPr>
            <p:nvPr/>
          </p:nvSpPr>
          <p:spPr bwMode="auto">
            <a:xfrm>
              <a:off x="5514975" y="4991101"/>
              <a:ext cx="4763" cy="4763"/>
            </a:xfrm>
            <a:custGeom>
              <a:avLst/>
              <a:gdLst/>
              <a:ahLst/>
              <a:cxnLst>
                <a:cxn ang="0">
                  <a:pos x="3" y="0"/>
                </a:cxn>
                <a:cxn ang="0">
                  <a:pos x="3" y="3"/>
                </a:cxn>
                <a:cxn ang="0">
                  <a:pos x="2" y="3"/>
                </a:cxn>
                <a:cxn ang="0">
                  <a:pos x="0" y="0"/>
                </a:cxn>
                <a:cxn ang="0">
                  <a:pos x="3" y="0"/>
                </a:cxn>
              </a:cxnLst>
              <a:rect l="0" t="0" r="r" b="b"/>
              <a:pathLst>
                <a:path w="3" h="3">
                  <a:moveTo>
                    <a:pt x="3" y="0"/>
                  </a:moveTo>
                  <a:lnTo>
                    <a:pt x="3" y="3"/>
                  </a:lnTo>
                  <a:lnTo>
                    <a:pt x="2" y="3"/>
                  </a:lnTo>
                  <a:lnTo>
                    <a:pt x="0" y="0"/>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5" name="Freeform 431"/>
            <p:cNvSpPr>
              <a:spLocks/>
            </p:cNvSpPr>
            <p:nvPr/>
          </p:nvSpPr>
          <p:spPr bwMode="auto">
            <a:xfrm>
              <a:off x="5395913" y="4811714"/>
              <a:ext cx="3175" cy="14288"/>
            </a:xfrm>
            <a:custGeom>
              <a:avLst/>
              <a:gdLst/>
              <a:ahLst/>
              <a:cxnLst>
                <a:cxn ang="0">
                  <a:pos x="2" y="4"/>
                </a:cxn>
                <a:cxn ang="0">
                  <a:pos x="2" y="9"/>
                </a:cxn>
                <a:cxn ang="0">
                  <a:pos x="0" y="7"/>
                </a:cxn>
                <a:cxn ang="0">
                  <a:pos x="0" y="0"/>
                </a:cxn>
                <a:cxn ang="0">
                  <a:pos x="2" y="0"/>
                </a:cxn>
                <a:cxn ang="0">
                  <a:pos x="2" y="4"/>
                </a:cxn>
              </a:cxnLst>
              <a:rect l="0" t="0" r="r" b="b"/>
              <a:pathLst>
                <a:path w="2" h="9">
                  <a:moveTo>
                    <a:pt x="2" y="4"/>
                  </a:moveTo>
                  <a:lnTo>
                    <a:pt x="2" y="9"/>
                  </a:lnTo>
                  <a:lnTo>
                    <a:pt x="0" y="7"/>
                  </a:lnTo>
                  <a:lnTo>
                    <a:pt x="0" y="0"/>
                  </a:lnTo>
                  <a:lnTo>
                    <a:pt x="2" y="0"/>
                  </a:lnTo>
                  <a:lnTo>
                    <a:pt x="2"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6" name="Freeform 432"/>
            <p:cNvSpPr>
              <a:spLocks/>
            </p:cNvSpPr>
            <p:nvPr/>
          </p:nvSpPr>
          <p:spPr bwMode="auto">
            <a:xfrm>
              <a:off x="5387975" y="4830764"/>
              <a:ext cx="6350" cy="17463"/>
            </a:xfrm>
            <a:custGeom>
              <a:avLst/>
              <a:gdLst/>
              <a:ahLst/>
              <a:cxnLst>
                <a:cxn ang="0">
                  <a:pos x="0" y="0"/>
                </a:cxn>
                <a:cxn ang="0">
                  <a:pos x="4" y="11"/>
                </a:cxn>
                <a:cxn ang="0">
                  <a:pos x="0" y="7"/>
                </a:cxn>
                <a:cxn ang="0">
                  <a:pos x="0" y="0"/>
                </a:cxn>
              </a:cxnLst>
              <a:rect l="0" t="0" r="r" b="b"/>
              <a:pathLst>
                <a:path w="4" h="11">
                  <a:moveTo>
                    <a:pt x="0" y="0"/>
                  </a:moveTo>
                  <a:lnTo>
                    <a:pt x="4" y="11"/>
                  </a:lnTo>
                  <a:lnTo>
                    <a:pt x="0" y="7"/>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7" name="Freeform 433"/>
            <p:cNvSpPr>
              <a:spLocks/>
            </p:cNvSpPr>
            <p:nvPr/>
          </p:nvSpPr>
          <p:spPr bwMode="auto">
            <a:xfrm>
              <a:off x="5541963" y="4913314"/>
              <a:ext cx="7938" cy="3175"/>
            </a:xfrm>
            <a:custGeom>
              <a:avLst/>
              <a:gdLst/>
              <a:ahLst/>
              <a:cxnLst>
                <a:cxn ang="0">
                  <a:pos x="4" y="0"/>
                </a:cxn>
                <a:cxn ang="0">
                  <a:pos x="0" y="2"/>
                </a:cxn>
                <a:cxn ang="0">
                  <a:pos x="4" y="2"/>
                </a:cxn>
                <a:cxn ang="0">
                  <a:pos x="5" y="0"/>
                </a:cxn>
                <a:cxn ang="0">
                  <a:pos x="4" y="0"/>
                </a:cxn>
              </a:cxnLst>
              <a:rect l="0" t="0" r="r" b="b"/>
              <a:pathLst>
                <a:path w="5" h="2">
                  <a:moveTo>
                    <a:pt x="4" y="0"/>
                  </a:moveTo>
                  <a:lnTo>
                    <a:pt x="0" y="2"/>
                  </a:lnTo>
                  <a:lnTo>
                    <a:pt x="4" y="2"/>
                  </a:lnTo>
                  <a:lnTo>
                    <a:pt x="5" y="0"/>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8" name="Freeform 434"/>
            <p:cNvSpPr>
              <a:spLocks/>
            </p:cNvSpPr>
            <p:nvPr/>
          </p:nvSpPr>
          <p:spPr bwMode="auto">
            <a:xfrm>
              <a:off x="5473700" y="4976814"/>
              <a:ext cx="158750" cy="315913"/>
            </a:xfrm>
            <a:custGeom>
              <a:avLst/>
              <a:gdLst/>
              <a:ahLst/>
              <a:cxnLst>
                <a:cxn ang="0">
                  <a:pos x="17" y="57"/>
                </a:cxn>
                <a:cxn ang="0">
                  <a:pos x="28" y="55"/>
                </a:cxn>
                <a:cxn ang="0">
                  <a:pos x="29" y="55"/>
                </a:cxn>
                <a:cxn ang="0">
                  <a:pos x="33" y="52"/>
                </a:cxn>
                <a:cxn ang="0">
                  <a:pos x="38" y="52"/>
                </a:cxn>
                <a:cxn ang="0">
                  <a:pos x="47" y="55"/>
                </a:cxn>
                <a:cxn ang="0">
                  <a:pos x="43" y="48"/>
                </a:cxn>
                <a:cxn ang="0">
                  <a:pos x="52" y="45"/>
                </a:cxn>
                <a:cxn ang="0">
                  <a:pos x="55" y="48"/>
                </a:cxn>
                <a:cxn ang="0">
                  <a:pos x="55" y="38"/>
                </a:cxn>
                <a:cxn ang="0">
                  <a:pos x="59" y="41"/>
                </a:cxn>
                <a:cxn ang="0">
                  <a:pos x="66" y="36"/>
                </a:cxn>
                <a:cxn ang="0">
                  <a:pos x="64" y="28"/>
                </a:cxn>
                <a:cxn ang="0">
                  <a:pos x="64" y="21"/>
                </a:cxn>
                <a:cxn ang="0">
                  <a:pos x="67" y="21"/>
                </a:cxn>
                <a:cxn ang="0">
                  <a:pos x="72" y="15"/>
                </a:cxn>
                <a:cxn ang="0">
                  <a:pos x="76" y="15"/>
                </a:cxn>
                <a:cxn ang="0">
                  <a:pos x="76" y="3"/>
                </a:cxn>
                <a:cxn ang="0">
                  <a:pos x="83" y="0"/>
                </a:cxn>
                <a:cxn ang="0">
                  <a:pos x="100" y="47"/>
                </a:cxn>
                <a:cxn ang="0">
                  <a:pos x="97" y="53"/>
                </a:cxn>
                <a:cxn ang="0">
                  <a:pos x="91" y="47"/>
                </a:cxn>
                <a:cxn ang="0">
                  <a:pos x="91" y="64"/>
                </a:cxn>
                <a:cxn ang="0">
                  <a:pos x="85" y="93"/>
                </a:cxn>
                <a:cxn ang="0">
                  <a:pos x="60" y="176"/>
                </a:cxn>
                <a:cxn ang="0">
                  <a:pos x="53" y="188"/>
                </a:cxn>
                <a:cxn ang="0">
                  <a:pos x="38" y="193"/>
                </a:cxn>
                <a:cxn ang="0">
                  <a:pos x="12" y="188"/>
                </a:cxn>
                <a:cxn ang="0">
                  <a:pos x="5" y="174"/>
                </a:cxn>
                <a:cxn ang="0">
                  <a:pos x="3" y="161"/>
                </a:cxn>
                <a:cxn ang="0">
                  <a:pos x="0" y="142"/>
                </a:cxn>
                <a:cxn ang="0">
                  <a:pos x="5" y="133"/>
                </a:cxn>
                <a:cxn ang="0">
                  <a:pos x="9" y="126"/>
                </a:cxn>
                <a:cxn ang="0">
                  <a:pos x="17" y="107"/>
                </a:cxn>
                <a:cxn ang="0">
                  <a:pos x="12" y="81"/>
                </a:cxn>
                <a:cxn ang="0">
                  <a:pos x="15" y="64"/>
                </a:cxn>
              </a:cxnLst>
              <a:rect l="0" t="0" r="r" b="b"/>
              <a:pathLst>
                <a:path w="100" h="199">
                  <a:moveTo>
                    <a:pt x="15" y="59"/>
                  </a:moveTo>
                  <a:lnTo>
                    <a:pt x="17" y="57"/>
                  </a:lnTo>
                  <a:lnTo>
                    <a:pt x="22" y="57"/>
                  </a:lnTo>
                  <a:lnTo>
                    <a:pt x="28" y="55"/>
                  </a:lnTo>
                  <a:lnTo>
                    <a:pt x="28" y="57"/>
                  </a:lnTo>
                  <a:lnTo>
                    <a:pt x="29" y="55"/>
                  </a:lnTo>
                  <a:lnTo>
                    <a:pt x="31" y="55"/>
                  </a:lnTo>
                  <a:lnTo>
                    <a:pt x="33" y="52"/>
                  </a:lnTo>
                  <a:lnTo>
                    <a:pt x="36" y="52"/>
                  </a:lnTo>
                  <a:lnTo>
                    <a:pt x="38" y="52"/>
                  </a:lnTo>
                  <a:lnTo>
                    <a:pt x="43" y="55"/>
                  </a:lnTo>
                  <a:lnTo>
                    <a:pt x="47" y="55"/>
                  </a:lnTo>
                  <a:lnTo>
                    <a:pt x="43" y="52"/>
                  </a:lnTo>
                  <a:lnTo>
                    <a:pt x="43" y="48"/>
                  </a:lnTo>
                  <a:lnTo>
                    <a:pt x="50" y="45"/>
                  </a:lnTo>
                  <a:lnTo>
                    <a:pt x="52" y="45"/>
                  </a:lnTo>
                  <a:lnTo>
                    <a:pt x="52" y="48"/>
                  </a:lnTo>
                  <a:lnTo>
                    <a:pt x="55" y="48"/>
                  </a:lnTo>
                  <a:lnTo>
                    <a:pt x="53" y="43"/>
                  </a:lnTo>
                  <a:lnTo>
                    <a:pt x="55" y="38"/>
                  </a:lnTo>
                  <a:lnTo>
                    <a:pt x="57" y="36"/>
                  </a:lnTo>
                  <a:lnTo>
                    <a:pt x="59" y="41"/>
                  </a:lnTo>
                  <a:lnTo>
                    <a:pt x="62" y="36"/>
                  </a:lnTo>
                  <a:lnTo>
                    <a:pt x="66" y="36"/>
                  </a:lnTo>
                  <a:lnTo>
                    <a:pt x="62" y="31"/>
                  </a:lnTo>
                  <a:lnTo>
                    <a:pt x="64" y="28"/>
                  </a:lnTo>
                  <a:lnTo>
                    <a:pt x="66" y="29"/>
                  </a:lnTo>
                  <a:lnTo>
                    <a:pt x="64" y="21"/>
                  </a:lnTo>
                  <a:lnTo>
                    <a:pt x="66" y="19"/>
                  </a:lnTo>
                  <a:lnTo>
                    <a:pt x="67" y="21"/>
                  </a:lnTo>
                  <a:lnTo>
                    <a:pt x="69" y="24"/>
                  </a:lnTo>
                  <a:lnTo>
                    <a:pt x="72" y="15"/>
                  </a:lnTo>
                  <a:lnTo>
                    <a:pt x="74" y="17"/>
                  </a:lnTo>
                  <a:lnTo>
                    <a:pt x="76" y="15"/>
                  </a:lnTo>
                  <a:lnTo>
                    <a:pt x="78" y="7"/>
                  </a:lnTo>
                  <a:lnTo>
                    <a:pt x="76" y="3"/>
                  </a:lnTo>
                  <a:lnTo>
                    <a:pt x="78" y="3"/>
                  </a:lnTo>
                  <a:lnTo>
                    <a:pt x="83" y="0"/>
                  </a:lnTo>
                  <a:lnTo>
                    <a:pt x="91" y="12"/>
                  </a:lnTo>
                  <a:lnTo>
                    <a:pt x="100" y="47"/>
                  </a:lnTo>
                  <a:lnTo>
                    <a:pt x="98" y="53"/>
                  </a:lnTo>
                  <a:lnTo>
                    <a:pt x="97" y="53"/>
                  </a:lnTo>
                  <a:lnTo>
                    <a:pt x="93" y="47"/>
                  </a:lnTo>
                  <a:lnTo>
                    <a:pt x="91" y="47"/>
                  </a:lnTo>
                  <a:lnTo>
                    <a:pt x="90" y="57"/>
                  </a:lnTo>
                  <a:lnTo>
                    <a:pt x="91" y="64"/>
                  </a:lnTo>
                  <a:lnTo>
                    <a:pt x="86" y="72"/>
                  </a:lnTo>
                  <a:lnTo>
                    <a:pt x="85" y="93"/>
                  </a:lnTo>
                  <a:lnTo>
                    <a:pt x="72" y="124"/>
                  </a:lnTo>
                  <a:lnTo>
                    <a:pt x="60" y="176"/>
                  </a:lnTo>
                  <a:lnTo>
                    <a:pt x="57" y="183"/>
                  </a:lnTo>
                  <a:lnTo>
                    <a:pt x="53" y="188"/>
                  </a:lnTo>
                  <a:lnTo>
                    <a:pt x="48" y="192"/>
                  </a:lnTo>
                  <a:lnTo>
                    <a:pt x="38" y="193"/>
                  </a:lnTo>
                  <a:lnTo>
                    <a:pt x="26" y="199"/>
                  </a:lnTo>
                  <a:lnTo>
                    <a:pt x="12" y="188"/>
                  </a:lnTo>
                  <a:lnTo>
                    <a:pt x="7" y="183"/>
                  </a:lnTo>
                  <a:lnTo>
                    <a:pt x="5" y="174"/>
                  </a:lnTo>
                  <a:lnTo>
                    <a:pt x="7" y="168"/>
                  </a:lnTo>
                  <a:lnTo>
                    <a:pt x="3" y="161"/>
                  </a:lnTo>
                  <a:lnTo>
                    <a:pt x="0" y="154"/>
                  </a:lnTo>
                  <a:lnTo>
                    <a:pt x="0" y="142"/>
                  </a:lnTo>
                  <a:lnTo>
                    <a:pt x="3" y="135"/>
                  </a:lnTo>
                  <a:lnTo>
                    <a:pt x="5" y="133"/>
                  </a:lnTo>
                  <a:lnTo>
                    <a:pt x="7" y="133"/>
                  </a:lnTo>
                  <a:lnTo>
                    <a:pt x="9" y="126"/>
                  </a:lnTo>
                  <a:lnTo>
                    <a:pt x="17" y="112"/>
                  </a:lnTo>
                  <a:lnTo>
                    <a:pt x="17" y="107"/>
                  </a:lnTo>
                  <a:lnTo>
                    <a:pt x="14" y="97"/>
                  </a:lnTo>
                  <a:lnTo>
                    <a:pt x="12" y="81"/>
                  </a:lnTo>
                  <a:lnTo>
                    <a:pt x="9" y="78"/>
                  </a:lnTo>
                  <a:lnTo>
                    <a:pt x="15" y="64"/>
                  </a:lnTo>
                  <a:lnTo>
                    <a:pt x="15" y="5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9" name="Freeform 435"/>
            <p:cNvSpPr>
              <a:spLocks/>
            </p:cNvSpPr>
            <p:nvPr/>
          </p:nvSpPr>
          <p:spPr bwMode="auto">
            <a:xfrm>
              <a:off x="5349875" y="5888039"/>
              <a:ext cx="3175" cy="4763"/>
            </a:xfrm>
            <a:custGeom>
              <a:avLst/>
              <a:gdLst/>
              <a:ahLst/>
              <a:cxnLst>
                <a:cxn ang="0">
                  <a:pos x="0" y="0"/>
                </a:cxn>
                <a:cxn ang="0">
                  <a:pos x="2" y="1"/>
                </a:cxn>
                <a:cxn ang="0">
                  <a:pos x="0" y="3"/>
                </a:cxn>
                <a:cxn ang="0">
                  <a:pos x="0" y="0"/>
                </a:cxn>
              </a:cxnLst>
              <a:rect l="0" t="0" r="r" b="b"/>
              <a:pathLst>
                <a:path w="2" h="3">
                  <a:moveTo>
                    <a:pt x="0" y="0"/>
                  </a:moveTo>
                  <a:lnTo>
                    <a:pt x="2" y="1"/>
                  </a:lnTo>
                  <a:lnTo>
                    <a:pt x="0"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0" name="Freeform 436"/>
            <p:cNvSpPr>
              <a:spLocks/>
            </p:cNvSpPr>
            <p:nvPr/>
          </p:nvSpPr>
          <p:spPr bwMode="auto">
            <a:xfrm>
              <a:off x="4697413" y="4618039"/>
              <a:ext cx="7938" cy="12700"/>
            </a:xfrm>
            <a:custGeom>
              <a:avLst/>
              <a:gdLst/>
              <a:ahLst/>
              <a:cxnLst>
                <a:cxn ang="0">
                  <a:pos x="5" y="3"/>
                </a:cxn>
                <a:cxn ang="0">
                  <a:pos x="3" y="8"/>
                </a:cxn>
                <a:cxn ang="0">
                  <a:pos x="0" y="8"/>
                </a:cxn>
                <a:cxn ang="0">
                  <a:pos x="1" y="0"/>
                </a:cxn>
                <a:cxn ang="0">
                  <a:pos x="5" y="3"/>
                </a:cxn>
              </a:cxnLst>
              <a:rect l="0" t="0" r="r" b="b"/>
              <a:pathLst>
                <a:path w="5" h="8">
                  <a:moveTo>
                    <a:pt x="5" y="3"/>
                  </a:moveTo>
                  <a:lnTo>
                    <a:pt x="3" y="8"/>
                  </a:lnTo>
                  <a:lnTo>
                    <a:pt x="0" y="8"/>
                  </a:lnTo>
                  <a:lnTo>
                    <a:pt x="1" y="0"/>
                  </a:lnTo>
                  <a:lnTo>
                    <a:pt x="5"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1" name="Freeform 437"/>
            <p:cNvSpPr>
              <a:spLocks/>
            </p:cNvSpPr>
            <p:nvPr/>
          </p:nvSpPr>
          <p:spPr bwMode="auto">
            <a:xfrm>
              <a:off x="4668838" y="4664076"/>
              <a:ext cx="3175" cy="4763"/>
            </a:xfrm>
            <a:custGeom>
              <a:avLst/>
              <a:gdLst/>
              <a:ahLst/>
              <a:cxnLst>
                <a:cxn ang="0">
                  <a:pos x="2" y="0"/>
                </a:cxn>
                <a:cxn ang="0">
                  <a:pos x="2" y="2"/>
                </a:cxn>
                <a:cxn ang="0">
                  <a:pos x="0" y="3"/>
                </a:cxn>
                <a:cxn ang="0">
                  <a:pos x="2" y="0"/>
                </a:cxn>
              </a:cxnLst>
              <a:rect l="0" t="0" r="r" b="b"/>
              <a:pathLst>
                <a:path w="2" h="3">
                  <a:moveTo>
                    <a:pt x="2" y="0"/>
                  </a:moveTo>
                  <a:lnTo>
                    <a:pt x="2" y="2"/>
                  </a:lnTo>
                  <a:lnTo>
                    <a:pt x="0" y="3"/>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2" name="Freeform 438"/>
            <p:cNvSpPr>
              <a:spLocks/>
            </p:cNvSpPr>
            <p:nvPr/>
          </p:nvSpPr>
          <p:spPr bwMode="auto">
            <a:xfrm>
              <a:off x="4649788" y="4694239"/>
              <a:ext cx="9525" cy="7938"/>
            </a:xfrm>
            <a:custGeom>
              <a:avLst/>
              <a:gdLst/>
              <a:ahLst/>
              <a:cxnLst>
                <a:cxn ang="0">
                  <a:pos x="4" y="0"/>
                </a:cxn>
                <a:cxn ang="0">
                  <a:pos x="6" y="2"/>
                </a:cxn>
                <a:cxn ang="0">
                  <a:pos x="2" y="5"/>
                </a:cxn>
                <a:cxn ang="0">
                  <a:pos x="0" y="2"/>
                </a:cxn>
                <a:cxn ang="0">
                  <a:pos x="4" y="0"/>
                </a:cxn>
              </a:cxnLst>
              <a:rect l="0" t="0" r="r" b="b"/>
              <a:pathLst>
                <a:path w="6" h="5">
                  <a:moveTo>
                    <a:pt x="4" y="0"/>
                  </a:moveTo>
                  <a:lnTo>
                    <a:pt x="6" y="2"/>
                  </a:lnTo>
                  <a:lnTo>
                    <a:pt x="2" y="5"/>
                  </a:lnTo>
                  <a:lnTo>
                    <a:pt x="0" y="2"/>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3" name="Freeform 439"/>
            <p:cNvSpPr>
              <a:spLocks/>
            </p:cNvSpPr>
            <p:nvPr/>
          </p:nvSpPr>
          <p:spPr bwMode="auto">
            <a:xfrm>
              <a:off x="4633913" y="4735514"/>
              <a:ext cx="1588" cy="3175"/>
            </a:xfrm>
            <a:custGeom>
              <a:avLst/>
              <a:gdLst/>
              <a:ahLst/>
              <a:cxnLst>
                <a:cxn ang="0">
                  <a:pos x="0" y="0"/>
                </a:cxn>
                <a:cxn ang="0">
                  <a:pos x="0" y="2"/>
                </a:cxn>
                <a:cxn ang="0">
                  <a:pos x="0" y="0"/>
                </a:cxn>
              </a:cxnLst>
              <a:rect l="0" t="0" r="r" b="b"/>
              <a:pathLst>
                <a:path h="2">
                  <a:moveTo>
                    <a:pt x="0" y="0"/>
                  </a:move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4" name="Freeform 440"/>
            <p:cNvSpPr>
              <a:spLocks/>
            </p:cNvSpPr>
            <p:nvPr/>
          </p:nvSpPr>
          <p:spPr bwMode="auto">
            <a:xfrm>
              <a:off x="4125913" y="3932239"/>
              <a:ext cx="11113" cy="4763"/>
            </a:xfrm>
            <a:custGeom>
              <a:avLst/>
              <a:gdLst/>
              <a:ahLst/>
              <a:cxnLst>
                <a:cxn ang="0">
                  <a:pos x="4" y="0"/>
                </a:cxn>
                <a:cxn ang="0">
                  <a:pos x="0" y="0"/>
                </a:cxn>
                <a:cxn ang="0">
                  <a:pos x="4" y="3"/>
                </a:cxn>
                <a:cxn ang="0">
                  <a:pos x="7" y="1"/>
                </a:cxn>
                <a:cxn ang="0">
                  <a:pos x="5" y="0"/>
                </a:cxn>
                <a:cxn ang="0">
                  <a:pos x="4" y="0"/>
                </a:cxn>
              </a:cxnLst>
              <a:rect l="0" t="0" r="r" b="b"/>
              <a:pathLst>
                <a:path w="7" h="3">
                  <a:moveTo>
                    <a:pt x="4" y="0"/>
                  </a:moveTo>
                  <a:lnTo>
                    <a:pt x="0" y="0"/>
                  </a:lnTo>
                  <a:lnTo>
                    <a:pt x="4" y="3"/>
                  </a:lnTo>
                  <a:lnTo>
                    <a:pt x="7" y="1"/>
                  </a:lnTo>
                  <a:lnTo>
                    <a:pt x="5" y="0"/>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5" name="Freeform 441"/>
            <p:cNvSpPr>
              <a:spLocks/>
            </p:cNvSpPr>
            <p:nvPr/>
          </p:nvSpPr>
          <p:spPr bwMode="auto">
            <a:xfrm>
              <a:off x="4143375" y="3922714"/>
              <a:ext cx="1588" cy="3175"/>
            </a:xfrm>
            <a:custGeom>
              <a:avLst/>
              <a:gdLst/>
              <a:ahLst/>
              <a:cxnLst>
                <a:cxn ang="0">
                  <a:pos x="1" y="0"/>
                </a:cxn>
                <a:cxn ang="0">
                  <a:pos x="0" y="2"/>
                </a:cxn>
                <a:cxn ang="0">
                  <a:pos x="1" y="0"/>
                </a:cxn>
              </a:cxnLst>
              <a:rect l="0" t="0" r="r" b="b"/>
              <a:pathLst>
                <a:path w="1" h="2">
                  <a:moveTo>
                    <a:pt x="1" y="0"/>
                  </a:moveTo>
                  <a:lnTo>
                    <a:pt x="0" y="2"/>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6" name="Freeform 442"/>
            <p:cNvSpPr>
              <a:spLocks/>
            </p:cNvSpPr>
            <p:nvPr/>
          </p:nvSpPr>
          <p:spPr bwMode="auto">
            <a:xfrm>
              <a:off x="3941763" y="4318001"/>
              <a:ext cx="9525" cy="6350"/>
            </a:xfrm>
            <a:custGeom>
              <a:avLst/>
              <a:gdLst/>
              <a:ahLst/>
              <a:cxnLst>
                <a:cxn ang="0">
                  <a:pos x="4" y="0"/>
                </a:cxn>
                <a:cxn ang="0">
                  <a:pos x="0" y="0"/>
                </a:cxn>
                <a:cxn ang="0">
                  <a:pos x="0" y="4"/>
                </a:cxn>
                <a:cxn ang="0">
                  <a:pos x="6" y="2"/>
                </a:cxn>
                <a:cxn ang="0">
                  <a:pos x="4" y="0"/>
                </a:cxn>
              </a:cxnLst>
              <a:rect l="0" t="0" r="r" b="b"/>
              <a:pathLst>
                <a:path w="6" h="4">
                  <a:moveTo>
                    <a:pt x="4" y="0"/>
                  </a:moveTo>
                  <a:lnTo>
                    <a:pt x="0" y="0"/>
                  </a:lnTo>
                  <a:lnTo>
                    <a:pt x="0" y="4"/>
                  </a:lnTo>
                  <a:lnTo>
                    <a:pt x="6" y="2"/>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7" name="Freeform 443"/>
            <p:cNvSpPr>
              <a:spLocks/>
            </p:cNvSpPr>
            <p:nvPr/>
          </p:nvSpPr>
          <p:spPr bwMode="auto">
            <a:xfrm>
              <a:off x="3963988" y="4329114"/>
              <a:ext cx="7938" cy="3175"/>
            </a:xfrm>
            <a:custGeom>
              <a:avLst/>
              <a:gdLst/>
              <a:ahLst/>
              <a:cxnLst>
                <a:cxn ang="0">
                  <a:pos x="5" y="2"/>
                </a:cxn>
                <a:cxn ang="0">
                  <a:pos x="0" y="0"/>
                </a:cxn>
                <a:cxn ang="0">
                  <a:pos x="0" y="2"/>
                </a:cxn>
                <a:cxn ang="0">
                  <a:pos x="5" y="2"/>
                </a:cxn>
              </a:cxnLst>
              <a:rect l="0" t="0" r="r" b="b"/>
              <a:pathLst>
                <a:path w="5" h="2">
                  <a:moveTo>
                    <a:pt x="5" y="2"/>
                  </a:moveTo>
                  <a:lnTo>
                    <a:pt x="0" y="0"/>
                  </a:lnTo>
                  <a:lnTo>
                    <a:pt x="0" y="2"/>
                  </a:lnTo>
                  <a:lnTo>
                    <a:pt x="5"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8" name="Freeform 444"/>
            <p:cNvSpPr>
              <a:spLocks/>
            </p:cNvSpPr>
            <p:nvPr/>
          </p:nvSpPr>
          <p:spPr bwMode="auto">
            <a:xfrm>
              <a:off x="3994150" y="4324351"/>
              <a:ext cx="3175" cy="4763"/>
            </a:xfrm>
            <a:custGeom>
              <a:avLst/>
              <a:gdLst/>
              <a:ahLst/>
              <a:cxnLst>
                <a:cxn ang="0">
                  <a:pos x="0" y="0"/>
                </a:cxn>
                <a:cxn ang="0">
                  <a:pos x="0" y="3"/>
                </a:cxn>
                <a:cxn ang="0">
                  <a:pos x="2" y="3"/>
                </a:cxn>
                <a:cxn ang="0">
                  <a:pos x="0" y="0"/>
                </a:cxn>
              </a:cxnLst>
              <a:rect l="0" t="0" r="r" b="b"/>
              <a:pathLst>
                <a:path w="2" h="3">
                  <a:moveTo>
                    <a:pt x="0" y="0"/>
                  </a:moveTo>
                  <a:lnTo>
                    <a:pt x="0" y="3"/>
                  </a:lnTo>
                  <a:lnTo>
                    <a:pt x="2"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9" name="Freeform 445"/>
            <p:cNvSpPr>
              <a:spLocks/>
            </p:cNvSpPr>
            <p:nvPr/>
          </p:nvSpPr>
          <p:spPr bwMode="auto">
            <a:xfrm>
              <a:off x="3997325" y="4340226"/>
              <a:ext cx="3175" cy="4763"/>
            </a:xfrm>
            <a:custGeom>
              <a:avLst/>
              <a:gdLst/>
              <a:ahLst/>
              <a:cxnLst>
                <a:cxn ang="0">
                  <a:pos x="0" y="0"/>
                </a:cxn>
                <a:cxn ang="0">
                  <a:pos x="2" y="0"/>
                </a:cxn>
                <a:cxn ang="0">
                  <a:pos x="2" y="2"/>
                </a:cxn>
                <a:cxn ang="0">
                  <a:pos x="0" y="3"/>
                </a:cxn>
                <a:cxn ang="0">
                  <a:pos x="0" y="0"/>
                </a:cxn>
              </a:cxnLst>
              <a:rect l="0" t="0" r="r" b="b"/>
              <a:pathLst>
                <a:path w="2" h="3">
                  <a:moveTo>
                    <a:pt x="0" y="0"/>
                  </a:moveTo>
                  <a:lnTo>
                    <a:pt x="2" y="0"/>
                  </a:lnTo>
                  <a:lnTo>
                    <a:pt x="2" y="2"/>
                  </a:lnTo>
                  <a:lnTo>
                    <a:pt x="0"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0" name="Freeform 446"/>
            <p:cNvSpPr>
              <a:spLocks/>
            </p:cNvSpPr>
            <p:nvPr/>
          </p:nvSpPr>
          <p:spPr bwMode="auto">
            <a:xfrm>
              <a:off x="3978275" y="4362451"/>
              <a:ext cx="4763" cy="7938"/>
            </a:xfrm>
            <a:custGeom>
              <a:avLst/>
              <a:gdLst/>
              <a:ahLst/>
              <a:cxnLst>
                <a:cxn ang="0">
                  <a:pos x="0" y="0"/>
                </a:cxn>
                <a:cxn ang="0">
                  <a:pos x="0" y="5"/>
                </a:cxn>
                <a:cxn ang="0">
                  <a:pos x="3" y="5"/>
                </a:cxn>
                <a:cxn ang="0">
                  <a:pos x="3" y="2"/>
                </a:cxn>
                <a:cxn ang="0">
                  <a:pos x="0" y="0"/>
                </a:cxn>
              </a:cxnLst>
              <a:rect l="0" t="0" r="r" b="b"/>
              <a:pathLst>
                <a:path w="3" h="5">
                  <a:moveTo>
                    <a:pt x="0" y="0"/>
                  </a:moveTo>
                  <a:lnTo>
                    <a:pt x="0" y="5"/>
                  </a:lnTo>
                  <a:lnTo>
                    <a:pt x="3" y="5"/>
                  </a:lnTo>
                  <a:lnTo>
                    <a:pt x="3"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1" name="Freeform 447"/>
            <p:cNvSpPr>
              <a:spLocks/>
            </p:cNvSpPr>
            <p:nvPr/>
          </p:nvSpPr>
          <p:spPr bwMode="auto">
            <a:xfrm>
              <a:off x="3962400" y="4367214"/>
              <a:ext cx="1588" cy="6350"/>
            </a:xfrm>
            <a:custGeom>
              <a:avLst/>
              <a:gdLst/>
              <a:ahLst/>
              <a:cxnLst>
                <a:cxn ang="0">
                  <a:pos x="1" y="0"/>
                </a:cxn>
                <a:cxn ang="0">
                  <a:pos x="0" y="2"/>
                </a:cxn>
                <a:cxn ang="0">
                  <a:pos x="0" y="4"/>
                </a:cxn>
                <a:cxn ang="0">
                  <a:pos x="1" y="2"/>
                </a:cxn>
                <a:cxn ang="0">
                  <a:pos x="1" y="0"/>
                </a:cxn>
              </a:cxnLst>
              <a:rect l="0" t="0" r="r" b="b"/>
              <a:pathLst>
                <a:path w="1" h="4">
                  <a:moveTo>
                    <a:pt x="1" y="0"/>
                  </a:moveTo>
                  <a:lnTo>
                    <a:pt x="0" y="2"/>
                  </a:lnTo>
                  <a:lnTo>
                    <a:pt x="0" y="4"/>
                  </a:lnTo>
                  <a:lnTo>
                    <a:pt x="1" y="2"/>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2" name="Freeform 448"/>
            <p:cNvSpPr>
              <a:spLocks/>
            </p:cNvSpPr>
            <p:nvPr/>
          </p:nvSpPr>
          <p:spPr bwMode="auto">
            <a:xfrm>
              <a:off x="3811588" y="3744914"/>
              <a:ext cx="1588" cy="3175"/>
            </a:xfrm>
            <a:custGeom>
              <a:avLst/>
              <a:gdLst/>
              <a:ahLst/>
              <a:cxnLst>
                <a:cxn ang="0">
                  <a:pos x="1" y="2"/>
                </a:cxn>
                <a:cxn ang="0">
                  <a:pos x="0" y="0"/>
                </a:cxn>
                <a:cxn ang="0">
                  <a:pos x="0" y="2"/>
                </a:cxn>
                <a:cxn ang="0">
                  <a:pos x="1" y="2"/>
                </a:cxn>
              </a:cxnLst>
              <a:rect l="0" t="0" r="r" b="b"/>
              <a:pathLst>
                <a:path w="1" h="2">
                  <a:moveTo>
                    <a:pt x="1" y="2"/>
                  </a:moveTo>
                  <a:lnTo>
                    <a:pt x="0" y="0"/>
                  </a:lnTo>
                  <a:lnTo>
                    <a:pt x="0" y="2"/>
                  </a:lnTo>
                  <a:lnTo>
                    <a:pt x="1"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3" name="Freeform 449"/>
            <p:cNvSpPr>
              <a:spLocks/>
            </p:cNvSpPr>
            <p:nvPr/>
          </p:nvSpPr>
          <p:spPr bwMode="auto">
            <a:xfrm>
              <a:off x="3868738" y="3771901"/>
              <a:ext cx="1588" cy="3175"/>
            </a:xfrm>
            <a:custGeom>
              <a:avLst/>
              <a:gdLst/>
              <a:ahLst/>
              <a:cxnLst>
                <a:cxn ang="0">
                  <a:pos x="0" y="0"/>
                </a:cxn>
                <a:cxn ang="0">
                  <a:pos x="0" y="2"/>
                </a:cxn>
                <a:cxn ang="0">
                  <a:pos x="0" y="0"/>
                </a:cxn>
              </a:cxnLst>
              <a:rect l="0" t="0" r="r" b="b"/>
              <a:pathLst>
                <a:path h="2">
                  <a:moveTo>
                    <a:pt x="0" y="0"/>
                  </a:move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4" name="Freeform 450"/>
            <p:cNvSpPr>
              <a:spLocks/>
            </p:cNvSpPr>
            <p:nvPr/>
          </p:nvSpPr>
          <p:spPr bwMode="auto">
            <a:xfrm>
              <a:off x="3871913" y="3775076"/>
              <a:ext cx="9525" cy="3175"/>
            </a:xfrm>
            <a:custGeom>
              <a:avLst/>
              <a:gdLst/>
              <a:ahLst/>
              <a:cxnLst>
                <a:cxn ang="0">
                  <a:pos x="5" y="2"/>
                </a:cxn>
                <a:cxn ang="0">
                  <a:pos x="6" y="2"/>
                </a:cxn>
                <a:cxn ang="0">
                  <a:pos x="5" y="0"/>
                </a:cxn>
                <a:cxn ang="0">
                  <a:pos x="0" y="0"/>
                </a:cxn>
                <a:cxn ang="0">
                  <a:pos x="5" y="2"/>
                </a:cxn>
              </a:cxnLst>
              <a:rect l="0" t="0" r="r" b="b"/>
              <a:pathLst>
                <a:path w="6" h="2">
                  <a:moveTo>
                    <a:pt x="5" y="2"/>
                  </a:moveTo>
                  <a:lnTo>
                    <a:pt x="6" y="2"/>
                  </a:lnTo>
                  <a:lnTo>
                    <a:pt x="5" y="0"/>
                  </a:lnTo>
                  <a:lnTo>
                    <a:pt x="0" y="0"/>
                  </a:lnTo>
                  <a:lnTo>
                    <a:pt x="5"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5" name="Freeform 451"/>
            <p:cNvSpPr>
              <a:spLocks/>
            </p:cNvSpPr>
            <p:nvPr/>
          </p:nvSpPr>
          <p:spPr bwMode="auto">
            <a:xfrm>
              <a:off x="3879850" y="3770314"/>
              <a:ext cx="7938" cy="1588"/>
            </a:xfrm>
            <a:custGeom>
              <a:avLst/>
              <a:gdLst/>
              <a:ahLst/>
              <a:cxnLst>
                <a:cxn ang="0">
                  <a:pos x="5" y="1"/>
                </a:cxn>
                <a:cxn ang="0">
                  <a:pos x="0" y="0"/>
                </a:cxn>
                <a:cxn ang="0">
                  <a:pos x="5" y="1"/>
                </a:cxn>
              </a:cxnLst>
              <a:rect l="0" t="0" r="r" b="b"/>
              <a:pathLst>
                <a:path w="5" h="1">
                  <a:moveTo>
                    <a:pt x="5" y="1"/>
                  </a:moveTo>
                  <a:lnTo>
                    <a:pt x="0" y="0"/>
                  </a:lnTo>
                  <a:lnTo>
                    <a:pt x="5"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6" name="Freeform 452"/>
            <p:cNvSpPr>
              <a:spLocks/>
            </p:cNvSpPr>
            <p:nvPr/>
          </p:nvSpPr>
          <p:spPr bwMode="auto">
            <a:xfrm>
              <a:off x="3898900" y="3767139"/>
              <a:ext cx="4763" cy="4763"/>
            </a:xfrm>
            <a:custGeom>
              <a:avLst/>
              <a:gdLst/>
              <a:ahLst/>
              <a:cxnLst>
                <a:cxn ang="0">
                  <a:pos x="3" y="0"/>
                </a:cxn>
                <a:cxn ang="0">
                  <a:pos x="0" y="2"/>
                </a:cxn>
                <a:cxn ang="0">
                  <a:pos x="2" y="3"/>
                </a:cxn>
                <a:cxn ang="0">
                  <a:pos x="3" y="2"/>
                </a:cxn>
                <a:cxn ang="0">
                  <a:pos x="3" y="0"/>
                </a:cxn>
              </a:cxnLst>
              <a:rect l="0" t="0" r="r" b="b"/>
              <a:pathLst>
                <a:path w="3" h="3">
                  <a:moveTo>
                    <a:pt x="3" y="0"/>
                  </a:moveTo>
                  <a:lnTo>
                    <a:pt x="0" y="2"/>
                  </a:lnTo>
                  <a:lnTo>
                    <a:pt x="2" y="3"/>
                  </a:lnTo>
                  <a:lnTo>
                    <a:pt x="3" y="2"/>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7" name="Freeform 453"/>
            <p:cNvSpPr>
              <a:spLocks/>
            </p:cNvSpPr>
            <p:nvPr/>
          </p:nvSpPr>
          <p:spPr bwMode="auto">
            <a:xfrm>
              <a:off x="3932238" y="3794126"/>
              <a:ext cx="15875" cy="3175"/>
            </a:xfrm>
            <a:custGeom>
              <a:avLst/>
              <a:gdLst/>
              <a:ahLst/>
              <a:cxnLst>
                <a:cxn ang="0">
                  <a:pos x="10" y="0"/>
                </a:cxn>
                <a:cxn ang="0">
                  <a:pos x="0" y="0"/>
                </a:cxn>
                <a:cxn ang="0">
                  <a:pos x="6" y="2"/>
                </a:cxn>
                <a:cxn ang="0">
                  <a:pos x="10" y="0"/>
                </a:cxn>
              </a:cxnLst>
              <a:rect l="0" t="0" r="r" b="b"/>
              <a:pathLst>
                <a:path w="10" h="2">
                  <a:moveTo>
                    <a:pt x="10" y="0"/>
                  </a:moveTo>
                  <a:lnTo>
                    <a:pt x="0" y="0"/>
                  </a:lnTo>
                  <a:lnTo>
                    <a:pt x="6" y="2"/>
                  </a:lnTo>
                  <a:lnTo>
                    <a:pt x="1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8" name="Freeform 454"/>
            <p:cNvSpPr>
              <a:spLocks/>
            </p:cNvSpPr>
            <p:nvPr/>
          </p:nvSpPr>
          <p:spPr bwMode="auto">
            <a:xfrm>
              <a:off x="3948113" y="3819526"/>
              <a:ext cx="3175" cy="1588"/>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9" name="Freeform 455"/>
            <p:cNvSpPr>
              <a:spLocks/>
            </p:cNvSpPr>
            <p:nvPr/>
          </p:nvSpPr>
          <p:spPr bwMode="auto">
            <a:xfrm>
              <a:off x="4476750" y="3390901"/>
              <a:ext cx="9525" cy="3175"/>
            </a:xfrm>
            <a:custGeom>
              <a:avLst/>
              <a:gdLst/>
              <a:ahLst/>
              <a:cxnLst>
                <a:cxn ang="0">
                  <a:pos x="4" y="0"/>
                </a:cxn>
                <a:cxn ang="0">
                  <a:pos x="0" y="2"/>
                </a:cxn>
                <a:cxn ang="0">
                  <a:pos x="4" y="2"/>
                </a:cxn>
                <a:cxn ang="0">
                  <a:pos x="6" y="2"/>
                </a:cxn>
                <a:cxn ang="0">
                  <a:pos x="4" y="0"/>
                </a:cxn>
              </a:cxnLst>
              <a:rect l="0" t="0" r="r" b="b"/>
              <a:pathLst>
                <a:path w="6" h="2">
                  <a:moveTo>
                    <a:pt x="4" y="0"/>
                  </a:moveTo>
                  <a:lnTo>
                    <a:pt x="0" y="2"/>
                  </a:lnTo>
                  <a:lnTo>
                    <a:pt x="4" y="2"/>
                  </a:lnTo>
                  <a:lnTo>
                    <a:pt x="6" y="2"/>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0" name="Freeform 456"/>
            <p:cNvSpPr>
              <a:spLocks/>
            </p:cNvSpPr>
            <p:nvPr/>
          </p:nvSpPr>
          <p:spPr bwMode="auto">
            <a:xfrm>
              <a:off x="4411663" y="3292476"/>
              <a:ext cx="4763" cy="7938"/>
            </a:xfrm>
            <a:custGeom>
              <a:avLst/>
              <a:gdLst/>
              <a:ahLst/>
              <a:cxnLst>
                <a:cxn ang="0">
                  <a:pos x="3" y="5"/>
                </a:cxn>
                <a:cxn ang="0">
                  <a:pos x="3" y="3"/>
                </a:cxn>
                <a:cxn ang="0">
                  <a:pos x="0" y="0"/>
                </a:cxn>
                <a:cxn ang="0">
                  <a:pos x="3" y="5"/>
                </a:cxn>
              </a:cxnLst>
              <a:rect l="0" t="0" r="r" b="b"/>
              <a:pathLst>
                <a:path w="3" h="5">
                  <a:moveTo>
                    <a:pt x="3" y="5"/>
                  </a:moveTo>
                  <a:lnTo>
                    <a:pt x="3" y="3"/>
                  </a:lnTo>
                  <a:lnTo>
                    <a:pt x="0" y="0"/>
                  </a:lnTo>
                  <a:lnTo>
                    <a:pt x="3"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1" name="Freeform 457"/>
            <p:cNvSpPr>
              <a:spLocks/>
            </p:cNvSpPr>
            <p:nvPr/>
          </p:nvSpPr>
          <p:spPr bwMode="auto">
            <a:xfrm>
              <a:off x="2965450" y="1901826"/>
              <a:ext cx="68263" cy="11113"/>
            </a:xfrm>
            <a:custGeom>
              <a:avLst/>
              <a:gdLst/>
              <a:ahLst/>
              <a:cxnLst>
                <a:cxn ang="0">
                  <a:pos x="0" y="0"/>
                </a:cxn>
                <a:cxn ang="0">
                  <a:pos x="43" y="3"/>
                </a:cxn>
                <a:cxn ang="0">
                  <a:pos x="31" y="7"/>
                </a:cxn>
                <a:cxn ang="0">
                  <a:pos x="0" y="0"/>
                </a:cxn>
              </a:cxnLst>
              <a:rect l="0" t="0" r="r" b="b"/>
              <a:pathLst>
                <a:path w="43" h="7">
                  <a:moveTo>
                    <a:pt x="0" y="0"/>
                  </a:moveTo>
                  <a:lnTo>
                    <a:pt x="43" y="3"/>
                  </a:lnTo>
                  <a:lnTo>
                    <a:pt x="31" y="7"/>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2" name="Freeform 458"/>
            <p:cNvSpPr>
              <a:spLocks/>
            </p:cNvSpPr>
            <p:nvPr/>
          </p:nvSpPr>
          <p:spPr bwMode="auto">
            <a:xfrm>
              <a:off x="3281363" y="2466976"/>
              <a:ext cx="65088" cy="65088"/>
            </a:xfrm>
            <a:custGeom>
              <a:avLst/>
              <a:gdLst/>
              <a:ahLst/>
              <a:cxnLst>
                <a:cxn ang="0">
                  <a:pos x="7" y="0"/>
                </a:cxn>
                <a:cxn ang="0">
                  <a:pos x="22" y="7"/>
                </a:cxn>
                <a:cxn ang="0">
                  <a:pos x="33" y="21"/>
                </a:cxn>
                <a:cxn ang="0">
                  <a:pos x="41" y="26"/>
                </a:cxn>
                <a:cxn ang="0">
                  <a:pos x="41" y="29"/>
                </a:cxn>
                <a:cxn ang="0">
                  <a:pos x="36" y="36"/>
                </a:cxn>
                <a:cxn ang="0">
                  <a:pos x="22" y="41"/>
                </a:cxn>
                <a:cxn ang="0">
                  <a:pos x="10" y="38"/>
                </a:cxn>
                <a:cxn ang="0">
                  <a:pos x="19" y="34"/>
                </a:cxn>
                <a:cxn ang="0">
                  <a:pos x="0" y="31"/>
                </a:cxn>
                <a:cxn ang="0">
                  <a:pos x="0" y="26"/>
                </a:cxn>
                <a:cxn ang="0">
                  <a:pos x="7" y="27"/>
                </a:cxn>
                <a:cxn ang="0">
                  <a:pos x="0" y="21"/>
                </a:cxn>
                <a:cxn ang="0">
                  <a:pos x="9" y="17"/>
                </a:cxn>
                <a:cxn ang="0">
                  <a:pos x="2" y="8"/>
                </a:cxn>
                <a:cxn ang="0">
                  <a:pos x="2" y="3"/>
                </a:cxn>
                <a:cxn ang="0">
                  <a:pos x="7" y="0"/>
                </a:cxn>
              </a:cxnLst>
              <a:rect l="0" t="0" r="r" b="b"/>
              <a:pathLst>
                <a:path w="41" h="41">
                  <a:moveTo>
                    <a:pt x="7" y="0"/>
                  </a:moveTo>
                  <a:lnTo>
                    <a:pt x="22" y="7"/>
                  </a:lnTo>
                  <a:lnTo>
                    <a:pt x="33" y="21"/>
                  </a:lnTo>
                  <a:lnTo>
                    <a:pt x="41" y="26"/>
                  </a:lnTo>
                  <a:lnTo>
                    <a:pt x="41" y="29"/>
                  </a:lnTo>
                  <a:lnTo>
                    <a:pt x="36" y="36"/>
                  </a:lnTo>
                  <a:lnTo>
                    <a:pt x="22" y="41"/>
                  </a:lnTo>
                  <a:lnTo>
                    <a:pt x="10" y="38"/>
                  </a:lnTo>
                  <a:lnTo>
                    <a:pt x="19" y="34"/>
                  </a:lnTo>
                  <a:lnTo>
                    <a:pt x="0" y="31"/>
                  </a:lnTo>
                  <a:lnTo>
                    <a:pt x="0" y="26"/>
                  </a:lnTo>
                  <a:lnTo>
                    <a:pt x="7" y="27"/>
                  </a:lnTo>
                  <a:lnTo>
                    <a:pt x="0" y="21"/>
                  </a:lnTo>
                  <a:lnTo>
                    <a:pt x="9" y="17"/>
                  </a:lnTo>
                  <a:lnTo>
                    <a:pt x="2" y="8"/>
                  </a:lnTo>
                  <a:lnTo>
                    <a:pt x="2" y="3"/>
                  </a:lnTo>
                  <a:lnTo>
                    <a:pt x="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3" name="Freeform 459"/>
            <p:cNvSpPr>
              <a:spLocks/>
            </p:cNvSpPr>
            <p:nvPr/>
          </p:nvSpPr>
          <p:spPr bwMode="auto">
            <a:xfrm>
              <a:off x="4079875" y="1955801"/>
              <a:ext cx="11113" cy="74613"/>
            </a:xfrm>
            <a:custGeom>
              <a:avLst/>
              <a:gdLst/>
              <a:ahLst/>
              <a:cxnLst>
                <a:cxn ang="0">
                  <a:pos x="5" y="14"/>
                </a:cxn>
                <a:cxn ang="0">
                  <a:pos x="7" y="47"/>
                </a:cxn>
                <a:cxn ang="0">
                  <a:pos x="3" y="25"/>
                </a:cxn>
                <a:cxn ang="0">
                  <a:pos x="0" y="13"/>
                </a:cxn>
                <a:cxn ang="0">
                  <a:pos x="2" y="9"/>
                </a:cxn>
                <a:cxn ang="0">
                  <a:pos x="2" y="0"/>
                </a:cxn>
                <a:cxn ang="0">
                  <a:pos x="5" y="14"/>
                </a:cxn>
              </a:cxnLst>
              <a:rect l="0" t="0" r="r" b="b"/>
              <a:pathLst>
                <a:path w="7" h="47">
                  <a:moveTo>
                    <a:pt x="5" y="14"/>
                  </a:moveTo>
                  <a:lnTo>
                    <a:pt x="7" y="47"/>
                  </a:lnTo>
                  <a:lnTo>
                    <a:pt x="3" y="25"/>
                  </a:lnTo>
                  <a:lnTo>
                    <a:pt x="0" y="13"/>
                  </a:lnTo>
                  <a:lnTo>
                    <a:pt x="2" y="9"/>
                  </a:lnTo>
                  <a:lnTo>
                    <a:pt x="2" y="0"/>
                  </a:lnTo>
                  <a:lnTo>
                    <a:pt x="5"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4" name="Freeform 460"/>
            <p:cNvSpPr>
              <a:spLocks/>
            </p:cNvSpPr>
            <p:nvPr/>
          </p:nvSpPr>
          <p:spPr bwMode="auto">
            <a:xfrm>
              <a:off x="4084638" y="2079626"/>
              <a:ext cx="30163" cy="41275"/>
            </a:xfrm>
            <a:custGeom>
              <a:avLst/>
              <a:gdLst/>
              <a:ahLst/>
              <a:cxnLst>
                <a:cxn ang="0">
                  <a:pos x="12" y="5"/>
                </a:cxn>
                <a:cxn ang="0">
                  <a:pos x="11" y="11"/>
                </a:cxn>
                <a:cxn ang="0">
                  <a:pos x="14" y="17"/>
                </a:cxn>
                <a:cxn ang="0">
                  <a:pos x="19" y="14"/>
                </a:cxn>
                <a:cxn ang="0">
                  <a:pos x="18" y="26"/>
                </a:cxn>
                <a:cxn ang="0">
                  <a:pos x="0" y="23"/>
                </a:cxn>
                <a:cxn ang="0">
                  <a:pos x="0" y="17"/>
                </a:cxn>
                <a:cxn ang="0">
                  <a:pos x="0" y="4"/>
                </a:cxn>
                <a:cxn ang="0">
                  <a:pos x="12" y="0"/>
                </a:cxn>
                <a:cxn ang="0">
                  <a:pos x="12" y="5"/>
                </a:cxn>
              </a:cxnLst>
              <a:rect l="0" t="0" r="r" b="b"/>
              <a:pathLst>
                <a:path w="19" h="26">
                  <a:moveTo>
                    <a:pt x="12" y="5"/>
                  </a:moveTo>
                  <a:lnTo>
                    <a:pt x="11" y="11"/>
                  </a:lnTo>
                  <a:lnTo>
                    <a:pt x="14" y="17"/>
                  </a:lnTo>
                  <a:lnTo>
                    <a:pt x="19" y="14"/>
                  </a:lnTo>
                  <a:lnTo>
                    <a:pt x="18" y="26"/>
                  </a:lnTo>
                  <a:lnTo>
                    <a:pt x="0" y="23"/>
                  </a:lnTo>
                  <a:lnTo>
                    <a:pt x="0" y="17"/>
                  </a:lnTo>
                  <a:lnTo>
                    <a:pt x="0" y="4"/>
                  </a:lnTo>
                  <a:lnTo>
                    <a:pt x="12" y="0"/>
                  </a:lnTo>
                  <a:lnTo>
                    <a:pt x="12"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5" name="Freeform 461"/>
            <p:cNvSpPr>
              <a:spLocks/>
            </p:cNvSpPr>
            <p:nvPr/>
          </p:nvSpPr>
          <p:spPr bwMode="auto">
            <a:xfrm>
              <a:off x="4016375" y="2165351"/>
              <a:ext cx="38100" cy="26988"/>
            </a:xfrm>
            <a:custGeom>
              <a:avLst/>
              <a:gdLst/>
              <a:ahLst/>
              <a:cxnLst>
                <a:cxn ang="0">
                  <a:pos x="4" y="1"/>
                </a:cxn>
                <a:cxn ang="0">
                  <a:pos x="0" y="10"/>
                </a:cxn>
                <a:cxn ang="0">
                  <a:pos x="11" y="17"/>
                </a:cxn>
                <a:cxn ang="0">
                  <a:pos x="24" y="10"/>
                </a:cxn>
                <a:cxn ang="0">
                  <a:pos x="21" y="8"/>
                </a:cxn>
                <a:cxn ang="0">
                  <a:pos x="19" y="0"/>
                </a:cxn>
                <a:cxn ang="0">
                  <a:pos x="4" y="1"/>
                </a:cxn>
              </a:cxnLst>
              <a:rect l="0" t="0" r="r" b="b"/>
              <a:pathLst>
                <a:path w="24" h="17">
                  <a:moveTo>
                    <a:pt x="4" y="1"/>
                  </a:moveTo>
                  <a:lnTo>
                    <a:pt x="0" y="10"/>
                  </a:lnTo>
                  <a:lnTo>
                    <a:pt x="11" y="17"/>
                  </a:lnTo>
                  <a:lnTo>
                    <a:pt x="24" y="10"/>
                  </a:lnTo>
                  <a:lnTo>
                    <a:pt x="21" y="8"/>
                  </a:lnTo>
                  <a:lnTo>
                    <a:pt x="19" y="0"/>
                  </a:lnTo>
                  <a:lnTo>
                    <a:pt x="4"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6" name="Freeform 462"/>
            <p:cNvSpPr>
              <a:spLocks/>
            </p:cNvSpPr>
            <p:nvPr/>
          </p:nvSpPr>
          <p:spPr bwMode="auto">
            <a:xfrm>
              <a:off x="3933825" y="2244726"/>
              <a:ext cx="60325" cy="26988"/>
            </a:xfrm>
            <a:custGeom>
              <a:avLst/>
              <a:gdLst/>
              <a:ahLst/>
              <a:cxnLst>
                <a:cxn ang="0">
                  <a:pos x="0" y="10"/>
                </a:cxn>
                <a:cxn ang="0">
                  <a:pos x="0" y="14"/>
                </a:cxn>
                <a:cxn ang="0">
                  <a:pos x="19" y="17"/>
                </a:cxn>
                <a:cxn ang="0">
                  <a:pos x="38" y="14"/>
                </a:cxn>
                <a:cxn ang="0">
                  <a:pos x="31" y="9"/>
                </a:cxn>
                <a:cxn ang="0">
                  <a:pos x="9" y="0"/>
                </a:cxn>
                <a:cxn ang="0">
                  <a:pos x="0" y="10"/>
                </a:cxn>
              </a:cxnLst>
              <a:rect l="0" t="0" r="r" b="b"/>
              <a:pathLst>
                <a:path w="38" h="17">
                  <a:moveTo>
                    <a:pt x="0" y="10"/>
                  </a:moveTo>
                  <a:lnTo>
                    <a:pt x="0" y="14"/>
                  </a:lnTo>
                  <a:lnTo>
                    <a:pt x="19" y="17"/>
                  </a:lnTo>
                  <a:lnTo>
                    <a:pt x="38" y="14"/>
                  </a:lnTo>
                  <a:lnTo>
                    <a:pt x="31" y="9"/>
                  </a:lnTo>
                  <a:lnTo>
                    <a:pt x="9" y="0"/>
                  </a:lnTo>
                  <a:lnTo>
                    <a:pt x="0" y="1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7" name="Freeform 463"/>
            <p:cNvSpPr>
              <a:spLocks/>
            </p:cNvSpPr>
            <p:nvPr/>
          </p:nvSpPr>
          <p:spPr bwMode="auto">
            <a:xfrm>
              <a:off x="3956050" y="2274889"/>
              <a:ext cx="57150" cy="23813"/>
            </a:xfrm>
            <a:custGeom>
              <a:avLst/>
              <a:gdLst/>
              <a:ahLst/>
              <a:cxnLst>
                <a:cxn ang="0">
                  <a:pos x="36" y="7"/>
                </a:cxn>
                <a:cxn ang="0">
                  <a:pos x="35" y="10"/>
                </a:cxn>
                <a:cxn ang="0">
                  <a:pos x="36" y="15"/>
                </a:cxn>
                <a:cxn ang="0">
                  <a:pos x="33" y="15"/>
                </a:cxn>
                <a:cxn ang="0">
                  <a:pos x="19" y="7"/>
                </a:cxn>
                <a:cxn ang="0">
                  <a:pos x="5" y="7"/>
                </a:cxn>
                <a:cxn ang="0">
                  <a:pos x="0" y="3"/>
                </a:cxn>
                <a:cxn ang="0">
                  <a:pos x="19" y="0"/>
                </a:cxn>
                <a:cxn ang="0">
                  <a:pos x="36" y="7"/>
                </a:cxn>
              </a:cxnLst>
              <a:rect l="0" t="0" r="r" b="b"/>
              <a:pathLst>
                <a:path w="36" h="15">
                  <a:moveTo>
                    <a:pt x="36" y="7"/>
                  </a:moveTo>
                  <a:lnTo>
                    <a:pt x="35" y="10"/>
                  </a:lnTo>
                  <a:lnTo>
                    <a:pt x="36" y="15"/>
                  </a:lnTo>
                  <a:lnTo>
                    <a:pt x="33" y="15"/>
                  </a:lnTo>
                  <a:lnTo>
                    <a:pt x="19" y="7"/>
                  </a:lnTo>
                  <a:lnTo>
                    <a:pt x="5" y="7"/>
                  </a:lnTo>
                  <a:lnTo>
                    <a:pt x="0" y="3"/>
                  </a:lnTo>
                  <a:lnTo>
                    <a:pt x="19" y="0"/>
                  </a:lnTo>
                  <a:lnTo>
                    <a:pt x="36"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8" name="Freeform 464"/>
            <p:cNvSpPr>
              <a:spLocks/>
            </p:cNvSpPr>
            <p:nvPr/>
          </p:nvSpPr>
          <p:spPr bwMode="auto">
            <a:xfrm>
              <a:off x="3959225" y="2289176"/>
              <a:ext cx="57150" cy="53975"/>
            </a:xfrm>
            <a:custGeom>
              <a:avLst/>
              <a:gdLst/>
              <a:ahLst/>
              <a:cxnLst>
                <a:cxn ang="0">
                  <a:pos x="21" y="6"/>
                </a:cxn>
                <a:cxn ang="0">
                  <a:pos x="34" y="15"/>
                </a:cxn>
                <a:cxn ang="0">
                  <a:pos x="36" y="22"/>
                </a:cxn>
                <a:cxn ang="0">
                  <a:pos x="24" y="22"/>
                </a:cxn>
                <a:cxn ang="0">
                  <a:pos x="33" y="27"/>
                </a:cxn>
                <a:cxn ang="0">
                  <a:pos x="33" y="34"/>
                </a:cxn>
                <a:cxn ang="0">
                  <a:pos x="31" y="34"/>
                </a:cxn>
                <a:cxn ang="0">
                  <a:pos x="7" y="19"/>
                </a:cxn>
                <a:cxn ang="0">
                  <a:pos x="2" y="12"/>
                </a:cxn>
                <a:cxn ang="0">
                  <a:pos x="0" y="1"/>
                </a:cxn>
                <a:cxn ang="0">
                  <a:pos x="14" y="0"/>
                </a:cxn>
                <a:cxn ang="0">
                  <a:pos x="21" y="6"/>
                </a:cxn>
              </a:cxnLst>
              <a:rect l="0" t="0" r="r" b="b"/>
              <a:pathLst>
                <a:path w="36" h="34">
                  <a:moveTo>
                    <a:pt x="21" y="6"/>
                  </a:moveTo>
                  <a:lnTo>
                    <a:pt x="34" y="15"/>
                  </a:lnTo>
                  <a:lnTo>
                    <a:pt x="36" y="22"/>
                  </a:lnTo>
                  <a:lnTo>
                    <a:pt x="24" y="22"/>
                  </a:lnTo>
                  <a:lnTo>
                    <a:pt x="33" y="27"/>
                  </a:lnTo>
                  <a:lnTo>
                    <a:pt x="33" y="34"/>
                  </a:lnTo>
                  <a:lnTo>
                    <a:pt x="31" y="34"/>
                  </a:lnTo>
                  <a:lnTo>
                    <a:pt x="7" y="19"/>
                  </a:lnTo>
                  <a:lnTo>
                    <a:pt x="2" y="12"/>
                  </a:lnTo>
                  <a:lnTo>
                    <a:pt x="0" y="1"/>
                  </a:lnTo>
                  <a:lnTo>
                    <a:pt x="14" y="0"/>
                  </a:lnTo>
                  <a:lnTo>
                    <a:pt x="21" y="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9" name="Freeform 465"/>
            <p:cNvSpPr>
              <a:spLocks/>
            </p:cNvSpPr>
            <p:nvPr/>
          </p:nvSpPr>
          <p:spPr bwMode="auto">
            <a:xfrm>
              <a:off x="3879850" y="2419351"/>
              <a:ext cx="60325" cy="39688"/>
            </a:xfrm>
            <a:custGeom>
              <a:avLst/>
              <a:gdLst/>
              <a:ahLst/>
              <a:cxnLst>
                <a:cxn ang="0">
                  <a:pos x="36" y="7"/>
                </a:cxn>
                <a:cxn ang="0">
                  <a:pos x="38" y="18"/>
                </a:cxn>
                <a:cxn ang="0">
                  <a:pos x="34" y="19"/>
                </a:cxn>
                <a:cxn ang="0">
                  <a:pos x="0" y="25"/>
                </a:cxn>
                <a:cxn ang="0">
                  <a:pos x="1" y="18"/>
                </a:cxn>
                <a:cxn ang="0">
                  <a:pos x="14" y="7"/>
                </a:cxn>
                <a:cxn ang="0">
                  <a:pos x="31" y="0"/>
                </a:cxn>
                <a:cxn ang="0">
                  <a:pos x="36" y="7"/>
                </a:cxn>
              </a:cxnLst>
              <a:rect l="0" t="0" r="r" b="b"/>
              <a:pathLst>
                <a:path w="38" h="25">
                  <a:moveTo>
                    <a:pt x="36" y="7"/>
                  </a:moveTo>
                  <a:lnTo>
                    <a:pt x="38" y="18"/>
                  </a:lnTo>
                  <a:lnTo>
                    <a:pt x="34" y="19"/>
                  </a:lnTo>
                  <a:lnTo>
                    <a:pt x="0" y="25"/>
                  </a:lnTo>
                  <a:lnTo>
                    <a:pt x="1" y="18"/>
                  </a:lnTo>
                  <a:lnTo>
                    <a:pt x="14" y="7"/>
                  </a:lnTo>
                  <a:lnTo>
                    <a:pt x="31" y="0"/>
                  </a:lnTo>
                  <a:lnTo>
                    <a:pt x="36"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0" name="Freeform 466"/>
            <p:cNvSpPr>
              <a:spLocks/>
            </p:cNvSpPr>
            <p:nvPr/>
          </p:nvSpPr>
          <p:spPr bwMode="auto">
            <a:xfrm>
              <a:off x="4305300" y="2411414"/>
              <a:ext cx="23813" cy="22225"/>
            </a:xfrm>
            <a:custGeom>
              <a:avLst/>
              <a:gdLst/>
              <a:ahLst/>
              <a:cxnLst>
                <a:cxn ang="0">
                  <a:pos x="10" y="4"/>
                </a:cxn>
                <a:cxn ang="0">
                  <a:pos x="0" y="14"/>
                </a:cxn>
                <a:cxn ang="0">
                  <a:pos x="12" y="7"/>
                </a:cxn>
                <a:cxn ang="0">
                  <a:pos x="15" y="0"/>
                </a:cxn>
                <a:cxn ang="0">
                  <a:pos x="10" y="4"/>
                </a:cxn>
              </a:cxnLst>
              <a:rect l="0" t="0" r="r" b="b"/>
              <a:pathLst>
                <a:path w="15" h="14">
                  <a:moveTo>
                    <a:pt x="10" y="4"/>
                  </a:moveTo>
                  <a:lnTo>
                    <a:pt x="0" y="14"/>
                  </a:lnTo>
                  <a:lnTo>
                    <a:pt x="12" y="7"/>
                  </a:lnTo>
                  <a:lnTo>
                    <a:pt x="15" y="0"/>
                  </a:lnTo>
                  <a:lnTo>
                    <a:pt x="10"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1" name="Freeform 467"/>
            <p:cNvSpPr>
              <a:spLocks/>
            </p:cNvSpPr>
            <p:nvPr/>
          </p:nvSpPr>
          <p:spPr bwMode="auto">
            <a:xfrm>
              <a:off x="3959225" y="2697164"/>
              <a:ext cx="246063" cy="166688"/>
            </a:xfrm>
            <a:custGeom>
              <a:avLst/>
              <a:gdLst/>
              <a:ahLst/>
              <a:cxnLst>
                <a:cxn ang="0">
                  <a:pos x="47" y="90"/>
                </a:cxn>
                <a:cxn ang="0">
                  <a:pos x="26" y="85"/>
                </a:cxn>
                <a:cxn ang="0">
                  <a:pos x="38" y="79"/>
                </a:cxn>
                <a:cxn ang="0">
                  <a:pos x="33" y="76"/>
                </a:cxn>
                <a:cxn ang="0">
                  <a:pos x="34" y="71"/>
                </a:cxn>
                <a:cxn ang="0">
                  <a:pos x="8" y="60"/>
                </a:cxn>
                <a:cxn ang="0">
                  <a:pos x="24" y="52"/>
                </a:cxn>
                <a:cxn ang="0">
                  <a:pos x="40" y="47"/>
                </a:cxn>
                <a:cxn ang="0">
                  <a:pos x="27" y="48"/>
                </a:cxn>
                <a:cxn ang="0">
                  <a:pos x="31" y="38"/>
                </a:cxn>
                <a:cxn ang="0">
                  <a:pos x="22" y="33"/>
                </a:cxn>
                <a:cxn ang="0">
                  <a:pos x="0" y="38"/>
                </a:cxn>
                <a:cxn ang="0">
                  <a:pos x="8" y="33"/>
                </a:cxn>
                <a:cxn ang="0">
                  <a:pos x="5" y="26"/>
                </a:cxn>
                <a:cxn ang="0">
                  <a:pos x="17" y="31"/>
                </a:cxn>
                <a:cxn ang="0">
                  <a:pos x="17" y="26"/>
                </a:cxn>
                <a:cxn ang="0">
                  <a:pos x="14" y="22"/>
                </a:cxn>
                <a:cxn ang="0">
                  <a:pos x="14" y="19"/>
                </a:cxn>
                <a:cxn ang="0">
                  <a:pos x="15" y="17"/>
                </a:cxn>
                <a:cxn ang="0">
                  <a:pos x="19" y="16"/>
                </a:cxn>
                <a:cxn ang="0">
                  <a:pos x="24" y="19"/>
                </a:cxn>
                <a:cxn ang="0">
                  <a:pos x="27" y="21"/>
                </a:cxn>
                <a:cxn ang="0">
                  <a:pos x="31" y="21"/>
                </a:cxn>
                <a:cxn ang="0">
                  <a:pos x="22" y="12"/>
                </a:cxn>
                <a:cxn ang="0">
                  <a:pos x="29" y="10"/>
                </a:cxn>
                <a:cxn ang="0">
                  <a:pos x="19" y="7"/>
                </a:cxn>
                <a:cxn ang="0">
                  <a:pos x="29" y="5"/>
                </a:cxn>
                <a:cxn ang="0">
                  <a:pos x="41" y="21"/>
                </a:cxn>
                <a:cxn ang="0">
                  <a:pos x="45" y="26"/>
                </a:cxn>
                <a:cxn ang="0">
                  <a:pos x="43" y="33"/>
                </a:cxn>
                <a:cxn ang="0">
                  <a:pos x="45" y="33"/>
                </a:cxn>
                <a:cxn ang="0">
                  <a:pos x="43" y="38"/>
                </a:cxn>
                <a:cxn ang="0">
                  <a:pos x="47" y="45"/>
                </a:cxn>
                <a:cxn ang="0">
                  <a:pos x="52" y="40"/>
                </a:cxn>
                <a:cxn ang="0">
                  <a:pos x="57" y="36"/>
                </a:cxn>
                <a:cxn ang="0">
                  <a:pos x="60" y="26"/>
                </a:cxn>
                <a:cxn ang="0">
                  <a:pos x="60" y="16"/>
                </a:cxn>
                <a:cxn ang="0">
                  <a:pos x="72" y="22"/>
                </a:cxn>
                <a:cxn ang="0">
                  <a:pos x="81" y="12"/>
                </a:cxn>
                <a:cxn ang="0">
                  <a:pos x="91" y="24"/>
                </a:cxn>
                <a:cxn ang="0">
                  <a:pos x="91" y="14"/>
                </a:cxn>
                <a:cxn ang="0">
                  <a:pos x="100" y="17"/>
                </a:cxn>
                <a:cxn ang="0">
                  <a:pos x="114" y="14"/>
                </a:cxn>
                <a:cxn ang="0">
                  <a:pos x="117" y="0"/>
                </a:cxn>
                <a:cxn ang="0">
                  <a:pos x="123" y="10"/>
                </a:cxn>
                <a:cxn ang="0">
                  <a:pos x="140" y="5"/>
                </a:cxn>
                <a:cxn ang="0">
                  <a:pos x="131" y="16"/>
                </a:cxn>
                <a:cxn ang="0">
                  <a:pos x="138" y="17"/>
                </a:cxn>
                <a:cxn ang="0">
                  <a:pos x="138" y="29"/>
                </a:cxn>
                <a:cxn ang="0">
                  <a:pos x="143" y="33"/>
                </a:cxn>
                <a:cxn ang="0">
                  <a:pos x="148" y="29"/>
                </a:cxn>
                <a:cxn ang="0">
                  <a:pos x="150" y="43"/>
                </a:cxn>
                <a:cxn ang="0">
                  <a:pos x="155" y="45"/>
                </a:cxn>
                <a:cxn ang="0">
                  <a:pos x="152" y="57"/>
                </a:cxn>
                <a:cxn ang="0">
                  <a:pos x="140" y="66"/>
                </a:cxn>
                <a:cxn ang="0">
                  <a:pos x="135" y="78"/>
                </a:cxn>
                <a:cxn ang="0">
                  <a:pos x="129" y="76"/>
                </a:cxn>
                <a:cxn ang="0">
                  <a:pos x="105" y="88"/>
                </a:cxn>
                <a:cxn ang="0">
                  <a:pos x="83" y="105"/>
                </a:cxn>
              </a:cxnLst>
              <a:rect l="0" t="0" r="r" b="b"/>
              <a:pathLst>
                <a:path w="155" h="105">
                  <a:moveTo>
                    <a:pt x="64" y="100"/>
                  </a:moveTo>
                  <a:lnTo>
                    <a:pt x="47" y="90"/>
                  </a:lnTo>
                  <a:lnTo>
                    <a:pt x="26" y="92"/>
                  </a:lnTo>
                  <a:lnTo>
                    <a:pt x="26" y="85"/>
                  </a:lnTo>
                  <a:lnTo>
                    <a:pt x="29" y="86"/>
                  </a:lnTo>
                  <a:lnTo>
                    <a:pt x="38" y="79"/>
                  </a:lnTo>
                  <a:lnTo>
                    <a:pt x="38" y="74"/>
                  </a:lnTo>
                  <a:lnTo>
                    <a:pt x="33" y="76"/>
                  </a:lnTo>
                  <a:lnTo>
                    <a:pt x="38" y="67"/>
                  </a:lnTo>
                  <a:lnTo>
                    <a:pt x="34" y="71"/>
                  </a:lnTo>
                  <a:lnTo>
                    <a:pt x="27" y="59"/>
                  </a:lnTo>
                  <a:lnTo>
                    <a:pt x="8" y="60"/>
                  </a:lnTo>
                  <a:lnTo>
                    <a:pt x="8" y="57"/>
                  </a:lnTo>
                  <a:lnTo>
                    <a:pt x="24" y="52"/>
                  </a:lnTo>
                  <a:lnTo>
                    <a:pt x="36" y="52"/>
                  </a:lnTo>
                  <a:lnTo>
                    <a:pt x="40" y="47"/>
                  </a:lnTo>
                  <a:lnTo>
                    <a:pt x="36" y="50"/>
                  </a:lnTo>
                  <a:lnTo>
                    <a:pt x="27" y="48"/>
                  </a:lnTo>
                  <a:lnTo>
                    <a:pt x="38" y="38"/>
                  </a:lnTo>
                  <a:lnTo>
                    <a:pt x="31" y="38"/>
                  </a:lnTo>
                  <a:lnTo>
                    <a:pt x="27" y="33"/>
                  </a:lnTo>
                  <a:lnTo>
                    <a:pt x="22" y="33"/>
                  </a:lnTo>
                  <a:lnTo>
                    <a:pt x="12" y="38"/>
                  </a:lnTo>
                  <a:lnTo>
                    <a:pt x="0" y="38"/>
                  </a:lnTo>
                  <a:lnTo>
                    <a:pt x="2" y="33"/>
                  </a:lnTo>
                  <a:lnTo>
                    <a:pt x="8" y="33"/>
                  </a:lnTo>
                  <a:lnTo>
                    <a:pt x="8" y="31"/>
                  </a:lnTo>
                  <a:lnTo>
                    <a:pt x="5" y="26"/>
                  </a:lnTo>
                  <a:lnTo>
                    <a:pt x="14" y="31"/>
                  </a:lnTo>
                  <a:lnTo>
                    <a:pt x="17" y="31"/>
                  </a:lnTo>
                  <a:lnTo>
                    <a:pt x="15" y="29"/>
                  </a:lnTo>
                  <a:lnTo>
                    <a:pt x="17" y="26"/>
                  </a:lnTo>
                  <a:lnTo>
                    <a:pt x="10" y="24"/>
                  </a:lnTo>
                  <a:lnTo>
                    <a:pt x="14" y="22"/>
                  </a:lnTo>
                  <a:lnTo>
                    <a:pt x="8" y="17"/>
                  </a:lnTo>
                  <a:lnTo>
                    <a:pt x="14" y="19"/>
                  </a:lnTo>
                  <a:lnTo>
                    <a:pt x="12" y="16"/>
                  </a:lnTo>
                  <a:lnTo>
                    <a:pt x="15" y="17"/>
                  </a:lnTo>
                  <a:lnTo>
                    <a:pt x="12" y="14"/>
                  </a:lnTo>
                  <a:lnTo>
                    <a:pt x="19" y="16"/>
                  </a:lnTo>
                  <a:lnTo>
                    <a:pt x="21" y="21"/>
                  </a:lnTo>
                  <a:lnTo>
                    <a:pt x="24" y="19"/>
                  </a:lnTo>
                  <a:lnTo>
                    <a:pt x="26" y="24"/>
                  </a:lnTo>
                  <a:lnTo>
                    <a:pt x="27" y="21"/>
                  </a:lnTo>
                  <a:lnTo>
                    <a:pt x="29" y="24"/>
                  </a:lnTo>
                  <a:lnTo>
                    <a:pt x="31" y="21"/>
                  </a:lnTo>
                  <a:lnTo>
                    <a:pt x="29" y="16"/>
                  </a:lnTo>
                  <a:lnTo>
                    <a:pt x="22" y="12"/>
                  </a:lnTo>
                  <a:lnTo>
                    <a:pt x="24" y="9"/>
                  </a:lnTo>
                  <a:lnTo>
                    <a:pt x="29" y="10"/>
                  </a:lnTo>
                  <a:lnTo>
                    <a:pt x="26" y="7"/>
                  </a:lnTo>
                  <a:lnTo>
                    <a:pt x="19" y="7"/>
                  </a:lnTo>
                  <a:lnTo>
                    <a:pt x="19" y="3"/>
                  </a:lnTo>
                  <a:lnTo>
                    <a:pt x="29" y="5"/>
                  </a:lnTo>
                  <a:lnTo>
                    <a:pt x="45" y="19"/>
                  </a:lnTo>
                  <a:lnTo>
                    <a:pt x="41" y="21"/>
                  </a:lnTo>
                  <a:lnTo>
                    <a:pt x="45" y="22"/>
                  </a:lnTo>
                  <a:lnTo>
                    <a:pt x="45" y="26"/>
                  </a:lnTo>
                  <a:lnTo>
                    <a:pt x="43" y="29"/>
                  </a:lnTo>
                  <a:lnTo>
                    <a:pt x="43" y="33"/>
                  </a:lnTo>
                  <a:lnTo>
                    <a:pt x="43" y="35"/>
                  </a:lnTo>
                  <a:lnTo>
                    <a:pt x="45" y="33"/>
                  </a:lnTo>
                  <a:lnTo>
                    <a:pt x="45" y="36"/>
                  </a:lnTo>
                  <a:lnTo>
                    <a:pt x="43" y="38"/>
                  </a:lnTo>
                  <a:lnTo>
                    <a:pt x="47" y="40"/>
                  </a:lnTo>
                  <a:lnTo>
                    <a:pt x="47" y="45"/>
                  </a:lnTo>
                  <a:lnTo>
                    <a:pt x="48" y="40"/>
                  </a:lnTo>
                  <a:lnTo>
                    <a:pt x="52" y="40"/>
                  </a:lnTo>
                  <a:lnTo>
                    <a:pt x="53" y="31"/>
                  </a:lnTo>
                  <a:lnTo>
                    <a:pt x="57" y="36"/>
                  </a:lnTo>
                  <a:lnTo>
                    <a:pt x="59" y="33"/>
                  </a:lnTo>
                  <a:lnTo>
                    <a:pt x="60" y="26"/>
                  </a:lnTo>
                  <a:lnTo>
                    <a:pt x="59" y="16"/>
                  </a:lnTo>
                  <a:lnTo>
                    <a:pt x="60" y="16"/>
                  </a:lnTo>
                  <a:lnTo>
                    <a:pt x="71" y="28"/>
                  </a:lnTo>
                  <a:lnTo>
                    <a:pt x="72" y="22"/>
                  </a:lnTo>
                  <a:lnTo>
                    <a:pt x="72" y="17"/>
                  </a:lnTo>
                  <a:lnTo>
                    <a:pt x="81" y="12"/>
                  </a:lnTo>
                  <a:lnTo>
                    <a:pt x="90" y="31"/>
                  </a:lnTo>
                  <a:lnTo>
                    <a:pt x="91" y="24"/>
                  </a:lnTo>
                  <a:lnTo>
                    <a:pt x="88" y="14"/>
                  </a:lnTo>
                  <a:lnTo>
                    <a:pt x="91" y="14"/>
                  </a:lnTo>
                  <a:lnTo>
                    <a:pt x="97" y="19"/>
                  </a:lnTo>
                  <a:lnTo>
                    <a:pt x="100" y="17"/>
                  </a:lnTo>
                  <a:lnTo>
                    <a:pt x="102" y="14"/>
                  </a:lnTo>
                  <a:lnTo>
                    <a:pt x="114" y="14"/>
                  </a:lnTo>
                  <a:lnTo>
                    <a:pt x="112" y="2"/>
                  </a:lnTo>
                  <a:lnTo>
                    <a:pt x="117" y="0"/>
                  </a:lnTo>
                  <a:lnTo>
                    <a:pt x="123" y="5"/>
                  </a:lnTo>
                  <a:lnTo>
                    <a:pt x="123" y="10"/>
                  </a:lnTo>
                  <a:lnTo>
                    <a:pt x="128" y="14"/>
                  </a:lnTo>
                  <a:lnTo>
                    <a:pt x="140" y="5"/>
                  </a:lnTo>
                  <a:lnTo>
                    <a:pt x="140" y="7"/>
                  </a:lnTo>
                  <a:lnTo>
                    <a:pt x="131" y="16"/>
                  </a:lnTo>
                  <a:lnTo>
                    <a:pt x="133" y="17"/>
                  </a:lnTo>
                  <a:lnTo>
                    <a:pt x="138" y="17"/>
                  </a:lnTo>
                  <a:lnTo>
                    <a:pt x="138" y="22"/>
                  </a:lnTo>
                  <a:lnTo>
                    <a:pt x="138" y="29"/>
                  </a:lnTo>
                  <a:lnTo>
                    <a:pt x="143" y="28"/>
                  </a:lnTo>
                  <a:lnTo>
                    <a:pt x="143" y="33"/>
                  </a:lnTo>
                  <a:lnTo>
                    <a:pt x="148" y="35"/>
                  </a:lnTo>
                  <a:lnTo>
                    <a:pt x="148" y="29"/>
                  </a:lnTo>
                  <a:lnTo>
                    <a:pt x="152" y="38"/>
                  </a:lnTo>
                  <a:lnTo>
                    <a:pt x="150" y="43"/>
                  </a:lnTo>
                  <a:lnTo>
                    <a:pt x="152" y="47"/>
                  </a:lnTo>
                  <a:lnTo>
                    <a:pt x="155" y="45"/>
                  </a:lnTo>
                  <a:lnTo>
                    <a:pt x="155" y="50"/>
                  </a:lnTo>
                  <a:lnTo>
                    <a:pt x="152" y="57"/>
                  </a:lnTo>
                  <a:lnTo>
                    <a:pt x="142" y="62"/>
                  </a:lnTo>
                  <a:lnTo>
                    <a:pt x="140" y="66"/>
                  </a:lnTo>
                  <a:lnTo>
                    <a:pt x="145" y="64"/>
                  </a:lnTo>
                  <a:lnTo>
                    <a:pt x="135" y="78"/>
                  </a:lnTo>
                  <a:lnTo>
                    <a:pt x="129" y="73"/>
                  </a:lnTo>
                  <a:lnTo>
                    <a:pt x="129" y="76"/>
                  </a:lnTo>
                  <a:lnTo>
                    <a:pt x="116" y="88"/>
                  </a:lnTo>
                  <a:lnTo>
                    <a:pt x="105" y="88"/>
                  </a:lnTo>
                  <a:lnTo>
                    <a:pt x="91" y="102"/>
                  </a:lnTo>
                  <a:lnTo>
                    <a:pt x="83" y="105"/>
                  </a:lnTo>
                  <a:lnTo>
                    <a:pt x="64" y="10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2" name="Freeform 468"/>
            <p:cNvSpPr>
              <a:spLocks/>
            </p:cNvSpPr>
            <p:nvPr/>
          </p:nvSpPr>
          <p:spPr bwMode="auto">
            <a:xfrm>
              <a:off x="2911475" y="1898651"/>
              <a:ext cx="1190625" cy="1125538"/>
            </a:xfrm>
            <a:custGeom>
              <a:avLst/>
              <a:gdLst/>
              <a:ahLst/>
              <a:cxnLst>
                <a:cxn ang="0">
                  <a:pos x="409" y="638"/>
                </a:cxn>
                <a:cxn ang="0">
                  <a:pos x="376" y="709"/>
                </a:cxn>
                <a:cxn ang="0">
                  <a:pos x="366" y="684"/>
                </a:cxn>
                <a:cxn ang="0">
                  <a:pos x="328" y="686"/>
                </a:cxn>
                <a:cxn ang="0">
                  <a:pos x="312" y="665"/>
                </a:cxn>
                <a:cxn ang="0">
                  <a:pos x="309" y="643"/>
                </a:cxn>
                <a:cxn ang="0">
                  <a:pos x="287" y="612"/>
                </a:cxn>
                <a:cxn ang="0">
                  <a:pos x="288" y="577"/>
                </a:cxn>
                <a:cxn ang="0">
                  <a:pos x="285" y="567"/>
                </a:cxn>
                <a:cxn ang="0">
                  <a:pos x="271" y="550"/>
                </a:cxn>
                <a:cxn ang="0">
                  <a:pos x="261" y="525"/>
                </a:cxn>
                <a:cxn ang="0">
                  <a:pos x="257" y="505"/>
                </a:cxn>
                <a:cxn ang="0">
                  <a:pos x="248" y="474"/>
                </a:cxn>
                <a:cxn ang="0">
                  <a:pos x="288" y="446"/>
                </a:cxn>
                <a:cxn ang="0">
                  <a:pos x="261" y="436"/>
                </a:cxn>
                <a:cxn ang="0">
                  <a:pos x="295" y="410"/>
                </a:cxn>
                <a:cxn ang="0">
                  <a:pos x="290" y="387"/>
                </a:cxn>
                <a:cxn ang="0">
                  <a:pos x="247" y="356"/>
                </a:cxn>
                <a:cxn ang="0">
                  <a:pos x="283" y="347"/>
                </a:cxn>
                <a:cxn ang="0">
                  <a:pos x="283" y="328"/>
                </a:cxn>
                <a:cxn ang="0">
                  <a:pos x="259" y="313"/>
                </a:cxn>
                <a:cxn ang="0">
                  <a:pos x="245" y="306"/>
                </a:cxn>
                <a:cxn ang="0">
                  <a:pos x="228" y="289"/>
                </a:cxn>
                <a:cxn ang="0">
                  <a:pos x="228" y="228"/>
                </a:cxn>
                <a:cxn ang="0">
                  <a:pos x="219" y="197"/>
                </a:cxn>
                <a:cxn ang="0">
                  <a:pos x="202" y="152"/>
                </a:cxn>
                <a:cxn ang="0">
                  <a:pos x="176" y="97"/>
                </a:cxn>
                <a:cxn ang="0">
                  <a:pos x="107" y="73"/>
                </a:cxn>
                <a:cxn ang="0">
                  <a:pos x="58" y="73"/>
                </a:cxn>
                <a:cxn ang="0">
                  <a:pos x="22" y="19"/>
                </a:cxn>
                <a:cxn ang="0">
                  <a:pos x="736" y="5"/>
                </a:cxn>
                <a:cxn ang="0">
                  <a:pos x="686" y="40"/>
                </a:cxn>
                <a:cxn ang="0">
                  <a:pos x="724" y="68"/>
                </a:cxn>
                <a:cxn ang="0">
                  <a:pos x="720" y="119"/>
                </a:cxn>
                <a:cxn ang="0">
                  <a:pos x="736" y="168"/>
                </a:cxn>
                <a:cxn ang="0">
                  <a:pos x="700" y="187"/>
                </a:cxn>
                <a:cxn ang="0">
                  <a:pos x="662" y="202"/>
                </a:cxn>
                <a:cxn ang="0">
                  <a:pos x="627" y="233"/>
                </a:cxn>
                <a:cxn ang="0">
                  <a:pos x="634" y="258"/>
                </a:cxn>
                <a:cxn ang="0">
                  <a:pos x="658" y="266"/>
                </a:cxn>
                <a:cxn ang="0">
                  <a:pos x="698" y="309"/>
                </a:cxn>
                <a:cxn ang="0">
                  <a:pos x="700" y="353"/>
                </a:cxn>
                <a:cxn ang="0">
                  <a:pos x="656" y="315"/>
                </a:cxn>
                <a:cxn ang="0">
                  <a:pos x="620" y="309"/>
                </a:cxn>
                <a:cxn ang="0">
                  <a:pos x="615" y="328"/>
                </a:cxn>
                <a:cxn ang="0">
                  <a:pos x="629" y="354"/>
                </a:cxn>
                <a:cxn ang="0">
                  <a:pos x="670" y="368"/>
                </a:cxn>
                <a:cxn ang="0">
                  <a:pos x="670" y="391"/>
                </a:cxn>
                <a:cxn ang="0">
                  <a:pos x="646" y="413"/>
                </a:cxn>
                <a:cxn ang="0">
                  <a:pos x="584" y="436"/>
                </a:cxn>
                <a:cxn ang="0">
                  <a:pos x="575" y="448"/>
                </a:cxn>
                <a:cxn ang="0">
                  <a:pos x="551" y="432"/>
                </a:cxn>
                <a:cxn ang="0">
                  <a:pos x="554" y="448"/>
                </a:cxn>
                <a:cxn ang="0">
                  <a:pos x="534" y="474"/>
                </a:cxn>
                <a:cxn ang="0">
                  <a:pos x="520" y="496"/>
                </a:cxn>
                <a:cxn ang="0">
                  <a:pos x="501" y="510"/>
                </a:cxn>
                <a:cxn ang="0">
                  <a:pos x="482" y="525"/>
                </a:cxn>
                <a:cxn ang="0">
                  <a:pos x="470" y="510"/>
                </a:cxn>
                <a:cxn ang="0">
                  <a:pos x="466" y="534"/>
                </a:cxn>
                <a:cxn ang="0">
                  <a:pos x="439" y="539"/>
                </a:cxn>
                <a:cxn ang="0">
                  <a:pos x="433" y="574"/>
                </a:cxn>
                <a:cxn ang="0">
                  <a:pos x="423" y="595"/>
                </a:cxn>
                <a:cxn ang="0">
                  <a:pos x="420" y="610"/>
                </a:cxn>
              </a:cxnLst>
              <a:rect l="0" t="0" r="r" b="b"/>
              <a:pathLst>
                <a:path w="750" h="709">
                  <a:moveTo>
                    <a:pt x="418" y="620"/>
                  </a:moveTo>
                  <a:lnTo>
                    <a:pt x="421" y="620"/>
                  </a:lnTo>
                  <a:lnTo>
                    <a:pt x="421" y="622"/>
                  </a:lnTo>
                  <a:lnTo>
                    <a:pt x="418" y="626"/>
                  </a:lnTo>
                  <a:lnTo>
                    <a:pt x="408" y="626"/>
                  </a:lnTo>
                  <a:lnTo>
                    <a:pt x="402" y="631"/>
                  </a:lnTo>
                  <a:lnTo>
                    <a:pt x="408" y="633"/>
                  </a:lnTo>
                  <a:lnTo>
                    <a:pt x="409" y="638"/>
                  </a:lnTo>
                  <a:lnTo>
                    <a:pt x="413" y="657"/>
                  </a:lnTo>
                  <a:lnTo>
                    <a:pt x="404" y="672"/>
                  </a:lnTo>
                  <a:lnTo>
                    <a:pt x="402" y="691"/>
                  </a:lnTo>
                  <a:lnTo>
                    <a:pt x="397" y="697"/>
                  </a:lnTo>
                  <a:lnTo>
                    <a:pt x="399" y="705"/>
                  </a:lnTo>
                  <a:lnTo>
                    <a:pt x="385" y="705"/>
                  </a:lnTo>
                  <a:lnTo>
                    <a:pt x="385" y="702"/>
                  </a:lnTo>
                  <a:lnTo>
                    <a:pt x="376" y="709"/>
                  </a:lnTo>
                  <a:lnTo>
                    <a:pt x="369" y="703"/>
                  </a:lnTo>
                  <a:lnTo>
                    <a:pt x="373" y="693"/>
                  </a:lnTo>
                  <a:lnTo>
                    <a:pt x="368" y="697"/>
                  </a:lnTo>
                  <a:lnTo>
                    <a:pt x="369" y="690"/>
                  </a:lnTo>
                  <a:lnTo>
                    <a:pt x="368" y="690"/>
                  </a:lnTo>
                  <a:lnTo>
                    <a:pt x="364" y="695"/>
                  </a:lnTo>
                  <a:lnTo>
                    <a:pt x="361" y="690"/>
                  </a:lnTo>
                  <a:lnTo>
                    <a:pt x="366" y="684"/>
                  </a:lnTo>
                  <a:lnTo>
                    <a:pt x="366" y="681"/>
                  </a:lnTo>
                  <a:lnTo>
                    <a:pt x="356" y="688"/>
                  </a:lnTo>
                  <a:lnTo>
                    <a:pt x="354" y="688"/>
                  </a:lnTo>
                  <a:lnTo>
                    <a:pt x="356" y="686"/>
                  </a:lnTo>
                  <a:lnTo>
                    <a:pt x="363" y="681"/>
                  </a:lnTo>
                  <a:lnTo>
                    <a:pt x="357" y="681"/>
                  </a:lnTo>
                  <a:lnTo>
                    <a:pt x="359" y="678"/>
                  </a:lnTo>
                  <a:lnTo>
                    <a:pt x="328" y="686"/>
                  </a:lnTo>
                  <a:lnTo>
                    <a:pt x="335" y="679"/>
                  </a:lnTo>
                  <a:lnTo>
                    <a:pt x="326" y="672"/>
                  </a:lnTo>
                  <a:lnTo>
                    <a:pt x="323" y="674"/>
                  </a:lnTo>
                  <a:lnTo>
                    <a:pt x="321" y="672"/>
                  </a:lnTo>
                  <a:lnTo>
                    <a:pt x="321" y="669"/>
                  </a:lnTo>
                  <a:lnTo>
                    <a:pt x="316" y="669"/>
                  </a:lnTo>
                  <a:lnTo>
                    <a:pt x="326" y="665"/>
                  </a:lnTo>
                  <a:lnTo>
                    <a:pt x="312" y="665"/>
                  </a:lnTo>
                  <a:lnTo>
                    <a:pt x="316" y="660"/>
                  </a:lnTo>
                  <a:lnTo>
                    <a:pt x="311" y="653"/>
                  </a:lnTo>
                  <a:lnTo>
                    <a:pt x="316" y="648"/>
                  </a:lnTo>
                  <a:lnTo>
                    <a:pt x="307" y="652"/>
                  </a:lnTo>
                  <a:lnTo>
                    <a:pt x="306" y="648"/>
                  </a:lnTo>
                  <a:lnTo>
                    <a:pt x="307" y="646"/>
                  </a:lnTo>
                  <a:lnTo>
                    <a:pt x="306" y="645"/>
                  </a:lnTo>
                  <a:lnTo>
                    <a:pt x="309" y="643"/>
                  </a:lnTo>
                  <a:lnTo>
                    <a:pt x="304" y="643"/>
                  </a:lnTo>
                  <a:lnTo>
                    <a:pt x="304" y="638"/>
                  </a:lnTo>
                  <a:lnTo>
                    <a:pt x="299" y="634"/>
                  </a:lnTo>
                  <a:lnTo>
                    <a:pt x="300" y="627"/>
                  </a:lnTo>
                  <a:lnTo>
                    <a:pt x="297" y="629"/>
                  </a:lnTo>
                  <a:lnTo>
                    <a:pt x="295" y="620"/>
                  </a:lnTo>
                  <a:lnTo>
                    <a:pt x="292" y="620"/>
                  </a:lnTo>
                  <a:lnTo>
                    <a:pt x="287" y="612"/>
                  </a:lnTo>
                  <a:lnTo>
                    <a:pt x="285" y="607"/>
                  </a:lnTo>
                  <a:lnTo>
                    <a:pt x="281" y="601"/>
                  </a:lnTo>
                  <a:lnTo>
                    <a:pt x="283" y="596"/>
                  </a:lnTo>
                  <a:lnTo>
                    <a:pt x="281" y="598"/>
                  </a:lnTo>
                  <a:lnTo>
                    <a:pt x="281" y="591"/>
                  </a:lnTo>
                  <a:lnTo>
                    <a:pt x="280" y="586"/>
                  </a:lnTo>
                  <a:lnTo>
                    <a:pt x="287" y="581"/>
                  </a:lnTo>
                  <a:lnTo>
                    <a:pt x="288" y="577"/>
                  </a:lnTo>
                  <a:lnTo>
                    <a:pt x="299" y="574"/>
                  </a:lnTo>
                  <a:lnTo>
                    <a:pt x="290" y="570"/>
                  </a:lnTo>
                  <a:lnTo>
                    <a:pt x="293" y="567"/>
                  </a:lnTo>
                  <a:lnTo>
                    <a:pt x="300" y="569"/>
                  </a:lnTo>
                  <a:lnTo>
                    <a:pt x="299" y="565"/>
                  </a:lnTo>
                  <a:lnTo>
                    <a:pt x="292" y="562"/>
                  </a:lnTo>
                  <a:lnTo>
                    <a:pt x="290" y="567"/>
                  </a:lnTo>
                  <a:lnTo>
                    <a:pt x="285" y="567"/>
                  </a:lnTo>
                  <a:lnTo>
                    <a:pt x="278" y="581"/>
                  </a:lnTo>
                  <a:lnTo>
                    <a:pt x="273" y="581"/>
                  </a:lnTo>
                  <a:lnTo>
                    <a:pt x="271" y="569"/>
                  </a:lnTo>
                  <a:lnTo>
                    <a:pt x="276" y="562"/>
                  </a:lnTo>
                  <a:lnTo>
                    <a:pt x="273" y="563"/>
                  </a:lnTo>
                  <a:lnTo>
                    <a:pt x="271" y="557"/>
                  </a:lnTo>
                  <a:lnTo>
                    <a:pt x="269" y="555"/>
                  </a:lnTo>
                  <a:lnTo>
                    <a:pt x="271" y="550"/>
                  </a:lnTo>
                  <a:lnTo>
                    <a:pt x="269" y="546"/>
                  </a:lnTo>
                  <a:lnTo>
                    <a:pt x="268" y="550"/>
                  </a:lnTo>
                  <a:lnTo>
                    <a:pt x="266" y="546"/>
                  </a:lnTo>
                  <a:lnTo>
                    <a:pt x="271" y="543"/>
                  </a:lnTo>
                  <a:lnTo>
                    <a:pt x="264" y="539"/>
                  </a:lnTo>
                  <a:lnTo>
                    <a:pt x="262" y="532"/>
                  </a:lnTo>
                  <a:lnTo>
                    <a:pt x="257" y="534"/>
                  </a:lnTo>
                  <a:lnTo>
                    <a:pt x="261" y="525"/>
                  </a:lnTo>
                  <a:lnTo>
                    <a:pt x="257" y="527"/>
                  </a:lnTo>
                  <a:lnTo>
                    <a:pt x="254" y="522"/>
                  </a:lnTo>
                  <a:lnTo>
                    <a:pt x="261" y="517"/>
                  </a:lnTo>
                  <a:lnTo>
                    <a:pt x="252" y="517"/>
                  </a:lnTo>
                  <a:lnTo>
                    <a:pt x="255" y="513"/>
                  </a:lnTo>
                  <a:lnTo>
                    <a:pt x="250" y="510"/>
                  </a:lnTo>
                  <a:lnTo>
                    <a:pt x="252" y="503"/>
                  </a:lnTo>
                  <a:lnTo>
                    <a:pt x="257" y="505"/>
                  </a:lnTo>
                  <a:lnTo>
                    <a:pt x="254" y="501"/>
                  </a:lnTo>
                  <a:lnTo>
                    <a:pt x="259" y="496"/>
                  </a:lnTo>
                  <a:lnTo>
                    <a:pt x="259" y="491"/>
                  </a:lnTo>
                  <a:lnTo>
                    <a:pt x="250" y="491"/>
                  </a:lnTo>
                  <a:lnTo>
                    <a:pt x="250" y="487"/>
                  </a:lnTo>
                  <a:lnTo>
                    <a:pt x="247" y="484"/>
                  </a:lnTo>
                  <a:lnTo>
                    <a:pt x="247" y="477"/>
                  </a:lnTo>
                  <a:lnTo>
                    <a:pt x="248" y="474"/>
                  </a:lnTo>
                  <a:lnTo>
                    <a:pt x="248" y="472"/>
                  </a:lnTo>
                  <a:lnTo>
                    <a:pt x="254" y="467"/>
                  </a:lnTo>
                  <a:lnTo>
                    <a:pt x="250" y="467"/>
                  </a:lnTo>
                  <a:lnTo>
                    <a:pt x="252" y="463"/>
                  </a:lnTo>
                  <a:lnTo>
                    <a:pt x="252" y="455"/>
                  </a:lnTo>
                  <a:lnTo>
                    <a:pt x="259" y="453"/>
                  </a:lnTo>
                  <a:lnTo>
                    <a:pt x="254" y="446"/>
                  </a:lnTo>
                  <a:lnTo>
                    <a:pt x="288" y="446"/>
                  </a:lnTo>
                  <a:lnTo>
                    <a:pt x="280" y="439"/>
                  </a:lnTo>
                  <a:lnTo>
                    <a:pt x="283" y="437"/>
                  </a:lnTo>
                  <a:lnTo>
                    <a:pt x="285" y="434"/>
                  </a:lnTo>
                  <a:lnTo>
                    <a:pt x="280" y="434"/>
                  </a:lnTo>
                  <a:lnTo>
                    <a:pt x="281" y="437"/>
                  </a:lnTo>
                  <a:lnTo>
                    <a:pt x="268" y="443"/>
                  </a:lnTo>
                  <a:lnTo>
                    <a:pt x="262" y="443"/>
                  </a:lnTo>
                  <a:lnTo>
                    <a:pt x="261" y="436"/>
                  </a:lnTo>
                  <a:lnTo>
                    <a:pt x="266" y="429"/>
                  </a:lnTo>
                  <a:lnTo>
                    <a:pt x="285" y="429"/>
                  </a:lnTo>
                  <a:lnTo>
                    <a:pt x="288" y="422"/>
                  </a:lnTo>
                  <a:lnTo>
                    <a:pt x="283" y="420"/>
                  </a:lnTo>
                  <a:lnTo>
                    <a:pt x="287" y="417"/>
                  </a:lnTo>
                  <a:lnTo>
                    <a:pt x="285" y="415"/>
                  </a:lnTo>
                  <a:lnTo>
                    <a:pt x="285" y="408"/>
                  </a:lnTo>
                  <a:lnTo>
                    <a:pt x="295" y="410"/>
                  </a:lnTo>
                  <a:lnTo>
                    <a:pt x="293" y="406"/>
                  </a:lnTo>
                  <a:lnTo>
                    <a:pt x="297" y="404"/>
                  </a:lnTo>
                  <a:lnTo>
                    <a:pt x="295" y="399"/>
                  </a:lnTo>
                  <a:lnTo>
                    <a:pt x="292" y="403"/>
                  </a:lnTo>
                  <a:lnTo>
                    <a:pt x="287" y="401"/>
                  </a:lnTo>
                  <a:lnTo>
                    <a:pt x="288" y="394"/>
                  </a:lnTo>
                  <a:lnTo>
                    <a:pt x="292" y="392"/>
                  </a:lnTo>
                  <a:lnTo>
                    <a:pt x="290" y="387"/>
                  </a:lnTo>
                  <a:lnTo>
                    <a:pt x="293" y="385"/>
                  </a:lnTo>
                  <a:lnTo>
                    <a:pt x="292" y="380"/>
                  </a:lnTo>
                  <a:lnTo>
                    <a:pt x="297" y="380"/>
                  </a:lnTo>
                  <a:lnTo>
                    <a:pt x="295" y="375"/>
                  </a:lnTo>
                  <a:lnTo>
                    <a:pt x="295" y="372"/>
                  </a:lnTo>
                  <a:lnTo>
                    <a:pt x="268" y="368"/>
                  </a:lnTo>
                  <a:lnTo>
                    <a:pt x="261" y="361"/>
                  </a:lnTo>
                  <a:lnTo>
                    <a:pt x="247" y="356"/>
                  </a:lnTo>
                  <a:lnTo>
                    <a:pt x="238" y="344"/>
                  </a:lnTo>
                  <a:lnTo>
                    <a:pt x="245" y="339"/>
                  </a:lnTo>
                  <a:lnTo>
                    <a:pt x="261" y="341"/>
                  </a:lnTo>
                  <a:lnTo>
                    <a:pt x="278" y="354"/>
                  </a:lnTo>
                  <a:lnTo>
                    <a:pt x="292" y="358"/>
                  </a:lnTo>
                  <a:lnTo>
                    <a:pt x="292" y="353"/>
                  </a:lnTo>
                  <a:lnTo>
                    <a:pt x="287" y="354"/>
                  </a:lnTo>
                  <a:lnTo>
                    <a:pt x="283" y="347"/>
                  </a:lnTo>
                  <a:lnTo>
                    <a:pt x="288" y="349"/>
                  </a:lnTo>
                  <a:lnTo>
                    <a:pt x="287" y="346"/>
                  </a:lnTo>
                  <a:lnTo>
                    <a:pt x="290" y="344"/>
                  </a:lnTo>
                  <a:lnTo>
                    <a:pt x="292" y="342"/>
                  </a:lnTo>
                  <a:lnTo>
                    <a:pt x="290" y="339"/>
                  </a:lnTo>
                  <a:lnTo>
                    <a:pt x="274" y="327"/>
                  </a:lnTo>
                  <a:lnTo>
                    <a:pt x="281" y="330"/>
                  </a:lnTo>
                  <a:lnTo>
                    <a:pt x="283" y="328"/>
                  </a:lnTo>
                  <a:lnTo>
                    <a:pt x="280" y="327"/>
                  </a:lnTo>
                  <a:lnTo>
                    <a:pt x="281" y="323"/>
                  </a:lnTo>
                  <a:lnTo>
                    <a:pt x="271" y="325"/>
                  </a:lnTo>
                  <a:lnTo>
                    <a:pt x="278" y="315"/>
                  </a:lnTo>
                  <a:lnTo>
                    <a:pt x="266" y="323"/>
                  </a:lnTo>
                  <a:lnTo>
                    <a:pt x="269" y="313"/>
                  </a:lnTo>
                  <a:lnTo>
                    <a:pt x="274" y="309"/>
                  </a:lnTo>
                  <a:lnTo>
                    <a:pt x="259" y="313"/>
                  </a:lnTo>
                  <a:lnTo>
                    <a:pt x="274" y="301"/>
                  </a:lnTo>
                  <a:lnTo>
                    <a:pt x="257" y="299"/>
                  </a:lnTo>
                  <a:lnTo>
                    <a:pt x="259" y="290"/>
                  </a:lnTo>
                  <a:lnTo>
                    <a:pt x="255" y="294"/>
                  </a:lnTo>
                  <a:lnTo>
                    <a:pt x="252" y="285"/>
                  </a:lnTo>
                  <a:lnTo>
                    <a:pt x="250" y="294"/>
                  </a:lnTo>
                  <a:lnTo>
                    <a:pt x="242" y="303"/>
                  </a:lnTo>
                  <a:lnTo>
                    <a:pt x="245" y="306"/>
                  </a:lnTo>
                  <a:lnTo>
                    <a:pt x="245" y="309"/>
                  </a:lnTo>
                  <a:lnTo>
                    <a:pt x="236" y="315"/>
                  </a:lnTo>
                  <a:lnTo>
                    <a:pt x="228" y="308"/>
                  </a:lnTo>
                  <a:lnTo>
                    <a:pt x="226" y="311"/>
                  </a:lnTo>
                  <a:lnTo>
                    <a:pt x="221" y="304"/>
                  </a:lnTo>
                  <a:lnTo>
                    <a:pt x="221" y="299"/>
                  </a:lnTo>
                  <a:lnTo>
                    <a:pt x="223" y="296"/>
                  </a:lnTo>
                  <a:lnTo>
                    <a:pt x="228" y="289"/>
                  </a:lnTo>
                  <a:lnTo>
                    <a:pt x="223" y="284"/>
                  </a:lnTo>
                  <a:lnTo>
                    <a:pt x="235" y="268"/>
                  </a:lnTo>
                  <a:lnTo>
                    <a:pt x="233" y="265"/>
                  </a:lnTo>
                  <a:lnTo>
                    <a:pt x="236" y="265"/>
                  </a:lnTo>
                  <a:lnTo>
                    <a:pt x="235" y="256"/>
                  </a:lnTo>
                  <a:lnTo>
                    <a:pt x="236" y="246"/>
                  </a:lnTo>
                  <a:lnTo>
                    <a:pt x="221" y="237"/>
                  </a:lnTo>
                  <a:lnTo>
                    <a:pt x="228" y="228"/>
                  </a:lnTo>
                  <a:lnTo>
                    <a:pt x="224" y="227"/>
                  </a:lnTo>
                  <a:lnTo>
                    <a:pt x="229" y="220"/>
                  </a:lnTo>
                  <a:lnTo>
                    <a:pt x="223" y="221"/>
                  </a:lnTo>
                  <a:lnTo>
                    <a:pt x="223" y="214"/>
                  </a:lnTo>
                  <a:lnTo>
                    <a:pt x="217" y="208"/>
                  </a:lnTo>
                  <a:lnTo>
                    <a:pt x="217" y="202"/>
                  </a:lnTo>
                  <a:lnTo>
                    <a:pt x="219" y="204"/>
                  </a:lnTo>
                  <a:lnTo>
                    <a:pt x="219" y="197"/>
                  </a:lnTo>
                  <a:lnTo>
                    <a:pt x="216" y="192"/>
                  </a:lnTo>
                  <a:lnTo>
                    <a:pt x="217" y="188"/>
                  </a:lnTo>
                  <a:lnTo>
                    <a:pt x="212" y="187"/>
                  </a:lnTo>
                  <a:lnTo>
                    <a:pt x="214" y="176"/>
                  </a:lnTo>
                  <a:lnTo>
                    <a:pt x="207" y="171"/>
                  </a:lnTo>
                  <a:lnTo>
                    <a:pt x="205" y="166"/>
                  </a:lnTo>
                  <a:lnTo>
                    <a:pt x="214" y="164"/>
                  </a:lnTo>
                  <a:lnTo>
                    <a:pt x="202" y="152"/>
                  </a:lnTo>
                  <a:lnTo>
                    <a:pt x="202" y="150"/>
                  </a:lnTo>
                  <a:lnTo>
                    <a:pt x="204" y="144"/>
                  </a:lnTo>
                  <a:lnTo>
                    <a:pt x="188" y="130"/>
                  </a:lnTo>
                  <a:lnTo>
                    <a:pt x="183" y="114"/>
                  </a:lnTo>
                  <a:lnTo>
                    <a:pt x="181" y="118"/>
                  </a:lnTo>
                  <a:lnTo>
                    <a:pt x="185" y="107"/>
                  </a:lnTo>
                  <a:lnTo>
                    <a:pt x="181" y="95"/>
                  </a:lnTo>
                  <a:lnTo>
                    <a:pt x="176" y="97"/>
                  </a:lnTo>
                  <a:lnTo>
                    <a:pt x="171" y="88"/>
                  </a:lnTo>
                  <a:lnTo>
                    <a:pt x="164" y="93"/>
                  </a:lnTo>
                  <a:lnTo>
                    <a:pt x="164" y="85"/>
                  </a:lnTo>
                  <a:lnTo>
                    <a:pt x="152" y="76"/>
                  </a:lnTo>
                  <a:lnTo>
                    <a:pt x="150" y="83"/>
                  </a:lnTo>
                  <a:lnTo>
                    <a:pt x="147" y="73"/>
                  </a:lnTo>
                  <a:lnTo>
                    <a:pt x="115" y="61"/>
                  </a:lnTo>
                  <a:lnTo>
                    <a:pt x="107" y="73"/>
                  </a:lnTo>
                  <a:lnTo>
                    <a:pt x="105" y="64"/>
                  </a:lnTo>
                  <a:lnTo>
                    <a:pt x="86" y="81"/>
                  </a:lnTo>
                  <a:lnTo>
                    <a:pt x="81" y="76"/>
                  </a:lnTo>
                  <a:lnTo>
                    <a:pt x="84" y="68"/>
                  </a:lnTo>
                  <a:lnTo>
                    <a:pt x="76" y="64"/>
                  </a:lnTo>
                  <a:lnTo>
                    <a:pt x="72" y="74"/>
                  </a:lnTo>
                  <a:lnTo>
                    <a:pt x="62" y="68"/>
                  </a:lnTo>
                  <a:lnTo>
                    <a:pt x="58" y="73"/>
                  </a:lnTo>
                  <a:lnTo>
                    <a:pt x="72" y="88"/>
                  </a:lnTo>
                  <a:lnTo>
                    <a:pt x="45" y="80"/>
                  </a:lnTo>
                  <a:lnTo>
                    <a:pt x="26" y="57"/>
                  </a:lnTo>
                  <a:lnTo>
                    <a:pt x="46" y="40"/>
                  </a:lnTo>
                  <a:lnTo>
                    <a:pt x="20" y="36"/>
                  </a:lnTo>
                  <a:lnTo>
                    <a:pt x="19" y="30"/>
                  </a:lnTo>
                  <a:lnTo>
                    <a:pt x="24" y="21"/>
                  </a:lnTo>
                  <a:lnTo>
                    <a:pt x="22" y="19"/>
                  </a:lnTo>
                  <a:lnTo>
                    <a:pt x="17" y="33"/>
                  </a:lnTo>
                  <a:lnTo>
                    <a:pt x="12" y="33"/>
                  </a:lnTo>
                  <a:lnTo>
                    <a:pt x="0" y="23"/>
                  </a:lnTo>
                  <a:lnTo>
                    <a:pt x="1" y="19"/>
                  </a:lnTo>
                  <a:lnTo>
                    <a:pt x="15" y="5"/>
                  </a:lnTo>
                  <a:lnTo>
                    <a:pt x="70" y="12"/>
                  </a:lnTo>
                  <a:lnTo>
                    <a:pt x="81" y="5"/>
                  </a:lnTo>
                  <a:lnTo>
                    <a:pt x="736" y="5"/>
                  </a:lnTo>
                  <a:lnTo>
                    <a:pt x="748" y="0"/>
                  </a:lnTo>
                  <a:lnTo>
                    <a:pt x="750" y="21"/>
                  </a:lnTo>
                  <a:lnTo>
                    <a:pt x="745" y="33"/>
                  </a:lnTo>
                  <a:lnTo>
                    <a:pt x="713" y="26"/>
                  </a:lnTo>
                  <a:lnTo>
                    <a:pt x="712" y="33"/>
                  </a:lnTo>
                  <a:lnTo>
                    <a:pt x="700" y="42"/>
                  </a:lnTo>
                  <a:lnTo>
                    <a:pt x="694" y="33"/>
                  </a:lnTo>
                  <a:lnTo>
                    <a:pt x="686" y="40"/>
                  </a:lnTo>
                  <a:lnTo>
                    <a:pt x="687" y="49"/>
                  </a:lnTo>
                  <a:lnTo>
                    <a:pt x="693" y="47"/>
                  </a:lnTo>
                  <a:lnTo>
                    <a:pt x="698" y="55"/>
                  </a:lnTo>
                  <a:lnTo>
                    <a:pt x="700" y="57"/>
                  </a:lnTo>
                  <a:lnTo>
                    <a:pt x="700" y="68"/>
                  </a:lnTo>
                  <a:lnTo>
                    <a:pt x="715" y="73"/>
                  </a:lnTo>
                  <a:lnTo>
                    <a:pt x="708" y="64"/>
                  </a:lnTo>
                  <a:lnTo>
                    <a:pt x="724" y="68"/>
                  </a:lnTo>
                  <a:lnTo>
                    <a:pt x="727" y="74"/>
                  </a:lnTo>
                  <a:lnTo>
                    <a:pt x="708" y="83"/>
                  </a:lnTo>
                  <a:lnTo>
                    <a:pt x="722" y="87"/>
                  </a:lnTo>
                  <a:lnTo>
                    <a:pt x="729" y="97"/>
                  </a:lnTo>
                  <a:lnTo>
                    <a:pt x="731" y="121"/>
                  </a:lnTo>
                  <a:lnTo>
                    <a:pt x="729" y="128"/>
                  </a:lnTo>
                  <a:lnTo>
                    <a:pt x="724" y="128"/>
                  </a:lnTo>
                  <a:lnTo>
                    <a:pt x="720" y="119"/>
                  </a:lnTo>
                  <a:lnTo>
                    <a:pt x="701" y="111"/>
                  </a:lnTo>
                  <a:lnTo>
                    <a:pt x="693" y="111"/>
                  </a:lnTo>
                  <a:lnTo>
                    <a:pt x="713" y="126"/>
                  </a:lnTo>
                  <a:lnTo>
                    <a:pt x="715" y="130"/>
                  </a:lnTo>
                  <a:lnTo>
                    <a:pt x="713" y="137"/>
                  </a:lnTo>
                  <a:lnTo>
                    <a:pt x="712" y="152"/>
                  </a:lnTo>
                  <a:lnTo>
                    <a:pt x="731" y="156"/>
                  </a:lnTo>
                  <a:lnTo>
                    <a:pt x="736" y="168"/>
                  </a:lnTo>
                  <a:lnTo>
                    <a:pt x="729" y="178"/>
                  </a:lnTo>
                  <a:lnTo>
                    <a:pt x="722" y="176"/>
                  </a:lnTo>
                  <a:lnTo>
                    <a:pt x="715" y="166"/>
                  </a:lnTo>
                  <a:lnTo>
                    <a:pt x="694" y="161"/>
                  </a:lnTo>
                  <a:lnTo>
                    <a:pt x="696" y="171"/>
                  </a:lnTo>
                  <a:lnTo>
                    <a:pt x="693" y="175"/>
                  </a:lnTo>
                  <a:lnTo>
                    <a:pt x="689" y="187"/>
                  </a:lnTo>
                  <a:lnTo>
                    <a:pt x="700" y="187"/>
                  </a:lnTo>
                  <a:lnTo>
                    <a:pt x="719" y="197"/>
                  </a:lnTo>
                  <a:lnTo>
                    <a:pt x="715" y="204"/>
                  </a:lnTo>
                  <a:lnTo>
                    <a:pt x="717" y="214"/>
                  </a:lnTo>
                  <a:lnTo>
                    <a:pt x="703" y="214"/>
                  </a:lnTo>
                  <a:lnTo>
                    <a:pt x="689" y="227"/>
                  </a:lnTo>
                  <a:lnTo>
                    <a:pt x="670" y="214"/>
                  </a:lnTo>
                  <a:lnTo>
                    <a:pt x="663" y="201"/>
                  </a:lnTo>
                  <a:lnTo>
                    <a:pt x="662" y="202"/>
                  </a:lnTo>
                  <a:lnTo>
                    <a:pt x="660" y="211"/>
                  </a:lnTo>
                  <a:lnTo>
                    <a:pt x="653" y="208"/>
                  </a:lnTo>
                  <a:lnTo>
                    <a:pt x="655" y="214"/>
                  </a:lnTo>
                  <a:lnTo>
                    <a:pt x="651" y="214"/>
                  </a:lnTo>
                  <a:lnTo>
                    <a:pt x="641" y="227"/>
                  </a:lnTo>
                  <a:lnTo>
                    <a:pt x="632" y="227"/>
                  </a:lnTo>
                  <a:lnTo>
                    <a:pt x="625" y="232"/>
                  </a:lnTo>
                  <a:lnTo>
                    <a:pt x="627" y="233"/>
                  </a:lnTo>
                  <a:lnTo>
                    <a:pt x="637" y="230"/>
                  </a:lnTo>
                  <a:lnTo>
                    <a:pt x="643" y="237"/>
                  </a:lnTo>
                  <a:lnTo>
                    <a:pt x="653" y="237"/>
                  </a:lnTo>
                  <a:lnTo>
                    <a:pt x="641" y="247"/>
                  </a:lnTo>
                  <a:lnTo>
                    <a:pt x="629" y="247"/>
                  </a:lnTo>
                  <a:lnTo>
                    <a:pt x="627" y="254"/>
                  </a:lnTo>
                  <a:lnTo>
                    <a:pt x="632" y="252"/>
                  </a:lnTo>
                  <a:lnTo>
                    <a:pt x="634" y="258"/>
                  </a:lnTo>
                  <a:lnTo>
                    <a:pt x="646" y="249"/>
                  </a:lnTo>
                  <a:lnTo>
                    <a:pt x="655" y="254"/>
                  </a:lnTo>
                  <a:lnTo>
                    <a:pt x="656" y="263"/>
                  </a:lnTo>
                  <a:lnTo>
                    <a:pt x="644" y="266"/>
                  </a:lnTo>
                  <a:lnTo>
                    <a:pt x="648" y="268"/>
                  </a:lnTo>
                  <a:lnTo>
                    <a:pt x="646" y="282"/>
                  </a:lnTo>
                  <a:lnTo>
                    <a:pt x="651" y="268"/>
                  </a:lnTo>
                  <a:lnTo>
                    <a:pt x="658" y="266"/>
                  </a:lnTo>
                  <a:lnTo>
                    <a:pt x="670" y="280"/>
                  </a:lnTo>
                  <a:lnTo>
                    <a:pt x="687" y="289"/>
                  </a:lnTo>
                  <a:lnTo>
                    <a:pt x="687" y="296"/>
                  </a:lnTo>
                  <a:lnTo>
                    <a:pt x="694" y="297"/>
                  </a:lnTo>
                  <a:lnTo>
                    <a:pt x="687" y="309"/>
                  </a:lnTo>
                  <a:lnTo>
                    <a:pt x="687" y="318"/>
                  </a:lnTo>
                  <a:lnTo>
                    <a:pt x="691" y="311"/>
                  </a:lnTo>
                  <a:lnTo>
                    <a:pt x="698" y="309"/>
                  </a:lnTo>
                  <a:lnTo>
                    <a:pt x="698" y="325"/>
                  </a:lnTo>
                  <a:lnTo>
                    <a:pt x="694" y="327"/>
                  </a:lnTo>
                  <a:lnTo>
                    <a:pt x="698" y="330"/>
                  </a:lnTo>
                  <a:lnTo>
                    <a:pt x="698" y="337"/>
                  </a:lnTo>
                  <a:lnTo>
                    <a:pt x="696" y="337"/>
                  </a:lnTo>
                  <a:lnTo>
                    <a:pt x="698" y="347"/>
                  </a:lnTo>
                  <a:lnTo>
                    <a:pt x="701" y="347"/>
                  </a:lnTo>
                  <a:lnTo>
                    <a:pt x="700" y="353"/>
                  </a:lnTo>
                  <a:lnTo>
                    <a:pt x="691" y="351"/>
                  </a:lnTo>
                  <a:lnTo>
                    <a:pt x="689" y="339"/>
                  </a:lnTo>
                  <a:lnTo>
                    <a:pt x="687" y="337"/>
                  </a:lnTo>
                  <a:lnTo>
                    <a:pt x="686" y="353"/>
                  </a:lnTo>
                  <a:lnTo>
                    <a:pt x="675" y="351"/>
                  </a:lnTo>
                  <a:lnTo>
                    <a:pt x="665" y="341"/>
                  </a:lnTo>
                  <a:lnTo>
                    <a:pt x="663" y="327"/>
                  </a:lnTo>
                  <a:lnTo>
                    <a:pt x="656" y="315"/>
                  </a:lnTo>
                  <a:lnTo>
                    <a:pt x="651" y="316"/>
                  </a:lnTo>
                  <a:lnTo>
                    <a:pt x="634" y="303"/>
                  </a:lnTo>
                  <a:lnTo>
                    <a:pt x="625" y="304"/>
                  </a:lnTo>
                  <a:lnTo>
                    <a:pt x="615" y="294"/>
                  </a:lnTo>
                  <a:lnTo>
                    <a:pt x="617" y="301"/>
                  </a:lnTo>
                  <a:lnTo>
                    <a:pt x="613" y="303"/>
                  </a:lnTo>
                  <a:lnTo>
                    <a:pt x="620" y="306"/>
                  </a:lnTo>
                  <a:lnTo>
                    <a:pt x="620" y="309"/>
                  </a:lnTo>
                  <a:lnTo>
                    <a:pt x="641" y="309"/>
                  </a:lnTo>
                  <a:lnTo>
                    <a:pt x="644" y="313"/>
                  </a:lnTo>
                  <a:lnTo>
                    <a:pt x="644" y="320"/>
                  </a:lnTo>
                  <a:lnTo>
                    <a:pt x="641" y="318"/>
                  </a:lnTo>
                  <a:lnTo>
                    <a:pt x="643" y="322"/>
                  </a:lnTo>
                  <a:lnTo>
                    <a:pt x="630" y="332"/>
                  </a:lnTo>
                  <a:lnTo>
                    <a:pt x="618" y="332"/>
                  </a:lnTo>
                  <a:lnTo>
                    <a:pt x="615" y="328"/>
                  </a:lnTo>
                  <a:lnTo>
                    <a:pt x="615" y="334"/>
                  </a:lnTo>
                  <a:lnTo>
                    <a:pt x="606" y="332"/>
                  </a:lnTo>
                  <a:lnTo>
                    <a:pt x="606" y="334"/>
                  </a:lnTo>
                  <a:lnTo>
                    <a:pt x="610" y="339"/>
                  </a:lnTo>
                  <a:lnTo>
                    <a:pt x="608" y="346"/>
                  </a:lnTo>
                  <a:lnTo>
                    <a:pt x="598" y="353"/>
                  </a:lnTo>
                  <a:lnTo>
                    <a:pt x="610" y="356"/>
                  </a:lnTo>
                  <a:lnTo>
                    <a:pt x="629" y="354"/>
                  </a:lnTo>
                  <a:lnTo>
                    <a:pt x="630" y="358"/>
                  </a:lnTo>
                  <a:lnTo>
                    <a:pt x="601" y="370"/>
                  </a:lnTo>
                  <a:lnTo>
                    <a:pt x="611" y="372"/>
                  </a:lnTo>
                  <a:lnTo>
                    <a:pt x="620" y="372"/>
                  </a:lnTo>
                  <a:lnTo>
                    <a:pt x="622" y="365"/>
                  </a:lnTo>
                  <a:lnTo>
                    <a:pt x="634" y="365"/>
                  </a:lnTo>
                  <a:lnTo>
                    <a:pt x="646" y="356"/>
                  </a:lnTo>
                  <a:lnTo>
                    <a:pt x="670" y="368"/>
                  </a:lnTo>
                  <a:lnTo>
                    <a:pt x="693" y="366"/>
                  </a:lnTo>
                  <a:lnTo>
                    <a:pt x="689" y="375"/>
                  </a:lnTo>
                  <a:lnTo>
                    <a:pt x="679" y="375"/>
                  </a:lnTo>
                  <a:lnTo>
                    <a:pt x="677" y="377"/>
                  </a:lnTo>
                  <a:lnTo>
                    <a:pt x="677" y="379"/>
                  </a:lnTo>
                  <a:lnTo>
                    <a:pt x="668" y="384"/>
                  </a:lnTo>
                  <a:lnTo>
                    <a:pt x="672" y="387"/>
                  </a:lnTo>
                  <a:lnTo>
                    <a:pt x="670" y="391"/>
                  </a:lnTo>
                  <a:lnTo>
                    <a:pt x="662" y="391"/>
                  </a:lnTo>
                  <a:lnTo>
                    <a:pt x="665" y="396"/>
                  </a:lnTo>
                  <a:lnTo>
                    <a:pt x="662" y="394"/>
                  </a:lnTo>
                  <a:lnTo>
                    <a:pt x="655" y="403"/>
                  </a:lnTo>
                  <a:lnTo>
                    <a:pt x="651" y="404"/>
                  </a:lnTo>
                  <a:lnTo>
                    <a:pt x="651" y="408"/>
                  </a:lnTo>
                  <a:lnTo>
                    <a:pt x="644" y="408"/>
                  </a:lnTo>
                  <a:lnTo>
                    <a:pt x="646" y="413"/>
                  </a:lnTo>
                  <a:lnTo>
                    <a:pt x="634" y="422"/>
                  </a:lnTo>
                  <a:lnTo>
                    <a:pt x="634" y="423"/>
                  </a:lnTo>
                  <a:lnTo>
                    <a:pt x="625" y="425"/>
                  </a:lnTo>
                  <a:lnTo>
                    <a:pt x="624" y="429"/>
                  </a:lnTo>
                  <a:lnTo>
                    <a:pt x="613" y="432"/>
                  </a:lnTo>
                  <a:lnTo>
                    <a:pt x="610" y="429"/>
                  </a:lnTo>
                  <a:lnTo>
                    <a:pt x="591" y="441"/>
                  </a:lnTo>
                  <a:lnTo>
                    <a:pt x="584" y="436"/>
                  </a:lnTo>
                  <a:lnTo>
                    <a:pt x="582" y="437"/>
                  </a:lnTo>
                  <a:lnTo>
                    <a:pt x="582" y="443"/>
                  </a:lnTo>
                  <a:lnTo>
                    <a:pt x="579" y="443"/>
                  </a:lnTo>
                  <a:lnTo>
                    <a:pt x="580" y="444"/>
                  </a:lnTo>
                  <a:lnTo>
                    <a:pt x="579" y="446"/>
                  </a:lnTo>
                  <a:lnTo>
                    <a:pt x="577" y="441"/>
                  </a:lnTo>
                  <a:lnTo>
                    <a:pt x="572" y="441"/>
                  </a:lnTo>
                  <a:lnTo>
                    <a:pt x="575" y="448"/>
                  </a:lnTo>
                  <a:lnTo>
                    <a:pt x="568" y="444"/>
                  </a:lnTo>
                  <a:lnTo>
                    <a:pt x="567" y="446"/>
                  </a:lnTo>
                  <a:lnTo>
                    <a:pt x="568" y="449"/>
                  </a:lnTo>
                  <a:lnTo>
                    <a:pt x="560" y="449"/>
                  </a:lnTo>
                  <a:lnTo>
                    <a:pt x="556" y="443"/>
                  </a:lnTo>
                  <a:lnTo>
                    <a:pt x="560" y="441"/>
                  </a:lnTo>
                  <a:lnTo>
                    <a:pt x="554" y="439"/>
                  </a:lnTo>
                  <a:lnTo>
                    <a:pt x="551" y="432"/>
                  </a:lnTo>
                  <a:lnTo>
                    <a:pt x="549" y="436"/>
                  </a:lnTo>
                  <a:lnTo>
                    <a:pt x="549" y="429"/>
                  </a:lnTo>
                  <a:lnTo>
                    <a:pt x="546" y="427"/>
                  </a:lnTo>
                  <a:lnTo>
                    <a:pt x="547" y="429"/>
                  </a:lnTo>
                  <a:lnTo>
                    <a:pt x="544" y="430"/>
                  </a:lnTo>
                  <a:lnTo>
                    <a:pt x="549" y="443"/>
                  </a:lnTo>
                  <a:lnTo>
                    <a:pt x="547" y="443"/>
                  </a:lnTo>
                  <a:lnTo>
                    <a:pt x="554" y="448"/>
                  </a:lnTo>
                  <a:lnTo>
                    <a:pt x="553" y="449"/>
                  </a:lnTo>
                  <a:lnTo>
                    <a:pt x="551" y="455"/>
                  </a:lnTo>
                  <a:lnTo>
                    <a:pt x="547" y="453"/>
                  </a:lnTo>
                  <a:lnTo>
                    <a:pt x="542" y="460"/>
                  </a:lnTo>
                  <a:lnTo>
                    <a:pt x="537" y="462"/>
                  </a:lnTo>
                  <a:lnTo>
                    <a:pt x="537" y="467"/>
                  </a:lnTo>
                  <a:lnTo>
                    <a:pt x="535" y="467"/>
                  </a:lnTo>
                  <a:lnTo>
                    <a:pt x="534" y="474"/>
                  </a:lnTo>
                  <a:lnTo>
                    <a:pt x="532" y="474"/>
                  </a:lnTo>
                  <a:lnTo>
                    <a:pt x="534" y="479"/>
                  </a:lnTo>
                  <a:lnTo>
                    <a:pt x="532" y="484"/>
                  </a:lnTo>
                  <a:lnTo>
                    <a:pt x="527" y="489"/>
                  </a:lnTo>
                  <a:lnTo>
                    <a:pt x="527" y="494"/>
                  </a:lnTo>
                  <a:lnTo>
                    <a:pt x="525" y="493"/>
                  </a:lnTo>
                  <a:lnTo>
                    <a:pt x="523" y="501"/>
                  </a:lnTo>
                  <a:lnTo>
                    <a:pt x="520" y="496"/>
                  </a:lnTo>
                  <a:lnTo>
                    <a:pt x="516" y="510"/>
                  </a:lnTo>
                  <a:lnTo>
                    <a:pt x="511" y="510"/>
                  </a:lnTo>
                  <a:lnTo>
                    <a:pt x="511" y="506"/>
                  </a:lnTo>
                  <a:lnTo>
                    <a:pt x="509" y="510"/>
                  </a:lnTo>
                  <a:lnTo>
                    <a:pt x="511" y="513"/>
                  </a:lnTo>
                  <a:lnTo>
                    <a:pt x="509" y="513"/>
                  </a:lnTo>
                  <a:lnTo>
                    <a:pt x="501" y="508"/>
                  </a:lnTo>
                  <a:lnTo>
                    <a:pt x="501" y="510"/>
                  </a:lnTo>
                  <a:lnTo>
                    <a:pt x="503" y="515"/>
                  </a:lnTo>
                  <a:lnTo>
                    <a:pt x="497" y="525"/>
                  </a:lnTo>
                  <a:lnTo>
                    <a:pt x="492" y="524"/>
                  </a:lnTo>
                  <a:lnTo>
                    <a:pt x="494" y="520"/>
                  </a:lnTo>
                  <a:lnTo>
                    <a:pt x="492" y="520"/>
                  </a:lnTo>
                  <a:lnTo>
                    <a:pt x="489" y="529"/>
                  </a:lnTo>
                  <a:lnTo>
                    <a:pt x="482" y="519"/>
                  </a:lnTo>
                  <a:lnTo>
                    <a:pt x="482" y="525"/>
                  </a:lnTo>
                  <a:lnTo>
                    <a:pt x="478" y="524"/>
                  </a:lnTo>
                  <a:lnTo>
                    <a:pt x="480" y="529"/>
                  </a:lnTo>
                  <a:lnTo>
                    <a:pt x="473" y="522"/>
                  </a:lnTo>
                  <a:lnTo>
                    <a:pt x="482" y="512"/>
                  </a:lnTo>
                  <a:lnTo>
                    <a:pt x="475" y="512"/>
                  </a:lnTo>
                  <a:lnTo>
                    <a:pt x="471" y="508"/>
                  </a:lnTo>
                  <a:lnTo>
                    <a:pt x="471" y="512"/>
                  </a:lnTo>
                  <a:lnTo>
                    <a:pt x="470" y="510"/>
                  </a:lnTo>
                  <a:lnTo>
                    <a:pt x="473" y="513"/>
                  </a:lnTo>
                  <a:lnTo>
                    <a:pt x="468" y="519"/>
                  </a:lnTo>
                  <a:lnTo>
                    <a:pt x="470" y="520"/>
                  </a:lnTo>
                  <a:lnTo>
                    <a:pt x="470" y="524"/>
                  </a:lnTo>
                  <a:lnTo>
                    <a:pt x="465" y="522"/>
                  </a:lnTo>
                  <a:lnTo>
                    <a:pt x="463" y="527"/>
                  </a:lnTo>
                  <a:lnTo>
                    <a:pt x="468" y="529"/>
                  </a:lnTo>
                  <a:lnTo>
                    <a:pt x="466" y="534"/>
                  </a:lnTo>
                  <a:lnTo>
                    <a:pt x="459" y="534"/>
                  </a:lnTo>
                  <a:lnTo>
                    <a:pt x="461" y="536"/>
                  </a:lnTo>
                  <a:lnTo>
                    <a:pt x="454" y="538"/>
                  </a:lnTo>
                  <a:lnTo>
                    <a:pt x="451" y="532"/>
                  </a:lnTo>
                  <a:lnTo>
                    <a:pt x="451" y="538"/>
                  </a:lnTo>
                  <a:lnTo>
                    <a:pt x="446" y="534"/>
                  </a:lnTo>
                  <a:lnTo>
                    <a:pt x="444" y="539"/>
                  </a:lnTo>
                  <a:lnTo>
                    <a:pt x="439" y="539"/>
                  </a:lnTo>
                  <a:lnTo>
                    <a:pt x="442" y="541"/>
                  </a:lnTo>
                  <a:lnTo>
                    <a:pt x="444" y="548"/>
                  </a:lnTo>
                  <a:lnTo>
                    <a:pt x="439" y="555"/>
                  </a:lnTo>
                  <a:lnTo>
                    <a:pt x="427" y="553"/>
                  </a:lnTo>
                  <a:lnTo>
                    <a:pt x="423" y="558"/>
                  </a:lnTo>
                  <a:lnTo>
                    <a:pt x="427" y="558"/>
                  </a:lnTo>
                  <a:lnTo>
                    <a:pt x="432" y="569"/>
                  </a:lnTo>
                  <a:lnTo>
                    <a:pt x="433" y="574"/>
                  </a:lnTo>
                  <a:lnTo>
                    <a:pt x="437" y="576"/>
                  </a:lnTo>
                  <a:lnTo>
                    <a:pt x="421" y="579"/>
                  </a:lnTo>
                  <a:lnTo>
                    <a:pt x="421" y="582"/>
                  </a:lnTo>
                  <a:lnTo>
                    <a:pt x="432" y="584"/>
                  </a:lnTo>
                  <a:lnTo>
                    <a:pt x="433" y="586"/>
                  </a:lnTo>
                  <a:lnTo>
                    <a:pt x="432" y="588"/>
                  </a:lnTo>
                  <a:lnTo>
                    <a:pt x="433" y="596"/>
                  </a:lnTo>
                  <a:lnTo>
                    <a:pt x="423" y="595"/>
                  </a:lnTo>
                  <a:lnTo>
                    <a:pt x="430" y="598"/>
                  </a:lnTo>
                  <a:lnTo>
                    <a:pt x="432" y="603"/>
                  </a:lnTo>
                  <a:lnTo>
                    <a:pt x="430" y="607"/>
                  </a:lnTo>
                  <a:lnTo>
                    <a:pt x="425" y="607"/>
                  </a:lnTo>
                  <a:lnTo>
                    <a:pt x="427" y="610"/>
                  </a:lnTo>
                  <a:lnTo>
                    <a:pt x="425" y="610"/>
                  </a:lnTo>
                  <a:lnTo>
                    <a:pt x="425" y="614"/>
                  </a:lnTo>
                  <a:lnTo>
                    <a:pt x="420" y="610"/>
                  </a:lnTo>
                  <a:lnTo>
                    <a:pt x="421" y="614"/>
                  </a:lnTo>
                  <a:lnTo>
                    <a:pt x="418" y="614"/>
                  </a:lnTo>
                  <a:lnTo>
                    <a:pt x="420" y="617"/>
                  </a:lnTo>
                  <a:lnTo>
                    <a:pt x="423" y="619"/>
                  </a:lnTo>
                  <a:lnTo>
                    <a:pt x="413" y="615"/>
                  </a:lnTo>
                  <a:lnTo>
                    <a:pt x="418" y="62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3" name="Freeform 469"/>
            <p:cNvSpPr>
              <a:spLocks/>
            </p:cNvSpPr>
            <p:nvPr/>
          </p:nvSpPr>
          <p:spPr bwMode="auto">
            <a:xfrm>
              <a:off x="3522663" y="3025776"/>
              <a:ext cx="7938" cy="6350"/>
            </a:xfrm>
            <a:custGeom>
              <a:avLst/>
              <a:gdLst/>
              <a:ahLst/>
              <a:cxnLst>
                <a:cxn ang="0">
                  <a:pos x="2" y="0"/>
                </a:cxn>
                <a:cxn ang="0">
                  <a:pos x="0" y="0"/>
                </a:cxn>
                <a:cxn ang="0">
                  <a:pos x="0" y="4"/>
                </a:cxn>
                <a:cxn ang="0">
                  <a:pos x="5" y="2"/>
                </a:cxn>
                <a:cxn ang="0">
                  <a:pos x="2" y="0"/>
                </a:cxn>
              </a:cxnLst>
              <a:rect l="0" t="0" r="r" b="b"/>
              <a:pathLst>
                <a:path w="5" h="4">
                  <a:moveTo>
                    <a:pt x="2" y="0"/>
                  </a:moveTo>
                  <a:lnTo>
                    <a:pt x="0" y="0"/>
                  </a:lnTo>
                  <a:lnTo>
                    <a:pt x="0" y="4"/>
                  </a:lnTo>
                  <a:lnTo>
                    <a:pt x="5"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4" name="Freeform 470"/>
            <p:cNvSpPr>
              <a:spLocks/>
            </p:cNvSpPr>
            <p:nvPr/>
          </p:nvSpPr>
          <p:spPr bwMode="auto">
            <a:xfrm>
              <a:off x="3525838" y="3021014"/>
              <a:ext cx="15875" cy="4763"/>
            </a:xfrm>
            <a:custGeom>
              <a:avLst/>
              <a:gdLst/>
              <a:ahLst/>
              <a:cxnLst>
                <a:cxn ang="0">
                  <a:pos x="10" y="0"/>
                </a:cxn>
                <a:cxn ang="0">
                  <a:pos x="0" y="0"/>
                </a:cxn>
                <a:cxn ang="0">
                  <a:pos x="3" y="3"/>
                </a:cxn>
                <a:cxn ang="0">
                  <a:pos x="10" y="0"/>
                </a:cxn>
              </a:cxnLst>
              <a:rect l="0" t="0" r="r" b="b"/>
              <a:pathLst>
                <a:path w="10" h="3">
                  <a:moveTo>
                    <a:pt x="10" y="0"/>
                  </a:moveTo>
                  <a:lnTo>
                    <a:pt x="0" y="0"/>
                  </a:lnTo>
                  <a:lnTo>
                    <a:pt x="3" y="3"/>
                  </a:lnTo>
                  <a:lnTo>
                    <a:pt x="1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5" name="Freeform 471"/>
            <p:cNvSpPr>
              <a:spLocks/>
            </p:cNvSpPr>
            <p:nvPr/>
          </p:nvSpPr>
          <p:spPr bwMode="auto">
            <a:xfrm>
              <a:off x="1481138" y="2505076"/>
              <a:ext cx="33338" cy="44450"/>
            </a:xfrm>
            <a:custGeom>
              <a:avLst/>
              <a:gdLst/>
              <a:ahLst/>
              <a:cxnLst>
                <a:cxn ang="0">
                  <a:pos x="4" y="14"/>
                </a:cxn>
                <a:cxn ang="0">
                  <a:pos x="5" y="14"/>
                </a:cxn>
                <a:cxn ang="0">
                  <a:pos x="4" y="12"/>
                </a:cxn>
                <a:cxn ang="0">
                  <a:pos x="11" y="12"/>
                </a:cxn>
                <a:cxn ang="0">
                  <a:pos x="9" y="9"/>
                </a:cxn>
                <a:cxn ang="0">
                  <a:pos x="12" y="5"/>
                </a:cxn>
                <a:cxn ang="0">
                  <a:pos x="11" y="0"/>
                </a:cxn>
                <a:cxn ang="0">
                  <a:pos x="12" y="0"/>
                </a:cxn>
                <a:cxn ang="0">
                  <a:pos x="16" y="9"/>
                </a:cxn>
                <a:cxn ang="0">
                  <a:pos x="21" y="7"/>
                </a:cxn>
                <a:cxn ang="0">
                  <a:pos x="19" y="12"/>
                </a:cxn>
                <a:cxn ang="0">
                  <a:pos x="9" y="28"/>
                </a:cxn>
                <a:cxn ang="0">
                  <a:pos x="4" y="28"/>
                </a:cxn>
                <a:cxn ang="0">
                  <a:pos x="5" y="24"/>
                </a:cxn>
                <a:cxn ang="0">
                  <a:pos x="4" y="22"/>
                </a:cxn>
                <a:cxn ang="0">
                  <a:pos x="0" y="12"/>
                </a:cxn>
                <a:cxn ang="0">
                  <a:pos x="4" y="14"/>
                </a:cxn>
              </a:cxnLst>
              <a:rect l="0" t="0" r="r" b="b"/>
              <a:pathLst>
                <a:path w="21" h="28">
                  <a:moveTo>
                    <a:pt x="4" y="14"/>
                  </a:moveTo>
                  <a:lnTo>
                    <a:pt x="5" y="14"/>
                  </a:lnTo>
                  <a:lnTo>
                    <a:pt x="4" y="12"/>
                  </a:lnTo>
                  <a:lnTo>
                    <a:pt x="11" y="12"/>
                  </a:lnTo>
                  <a:lnTo>
                    <a:pt x="9" y="9"/>
                  </a:lnTo>
                  <a:lnTo>
                    <a:pt x="12" y="5"/>
                  </a:lnTo>
                  <a:lnTo>
                    <a:pt x="11" y="0"/>
                  </a:lnTo>
                  <a:lnTo>
                    <a:pt x="12" y="0"/>
                  </a:lnTo>
                  <a:lnTo>
                    <a:pt x="16" y="9"/>
                  </a:lnTo>
                  <a:lnTo>
                    <a:pt x="21" y="7"/>
                  </a:lnTo>
                  <a:lnTo>
                    <a:pt x="19" y="12"/>
                  </a:lnTo>
                  <a:lnTo>
                    <a:pt x="9" y="28"/>
                  </a:lnTo>
                  <a:lnTo>
                    <a:pt x="4" y="28"/>
                  </a:lnTo>
                  <a:lnTo>
                    <a:pt x="5" y="24"/>
                  </a:lnTo>
                  <a:lnTo>
                    <a:pt x="4" y="22"/>
                  </a:lnTo>
                  <a:lnTo>
                    <a:pt x="0" y="12"/>
                  </a:lnTo>
                  <a:lnTo>
                    <a:pt x="4"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6" name="Freeform 472"/>
            <p:cNvSpPr>
              <a:spLocks/>
            </p:cNvSpPr>
            <p:nvPr/>
          </p:nvSpPr>
          <p:spPr bwMode="auto">
            <a:xfrm>
              <a:off x="1468438" y="2535239"/>
              <a:ext cx="19050" cy="19050"/>
            </a:xfrm>
            <a:custGeom>
              <a:avLst/>
              <a:gdLst/>
              <a:ahLst/>
              <a:cxnLst>
                <a:cxn ang="0">
                  <a:pos x="0" y="0"/>
                </a:cxn>
                <a:cxn ang="0">
                  <a:pos x="0" y="5"/>
                </a:cxn>
                <a:cxn ang="0">
                  <a:pos x="1" y="9"/>
                </a:cxn>
                <a:cxn ang="0">
                  <a:pos x="12" y="12"/>
                </a:cxn>
                <a:cxn ang="0">
                  <a:pos x="1" y="0"/>
                </a:cxn>
                <a:cxn ang="0">
                  <a:pos x="0" y="0"/>
                </a:cxn>
              </a:cxnLst>
              <a:rect l="0" t="0" r="r" b="b"/>
              <a:pathLst>
                <a:path w="12" h="12">
                  <a:moveTo>
                    <a:pt x="0" y="0"/>
                  </a:moveTo>
                  <a:lnTo>
                    <a:pt x="0" y="5"/>
                  </a:lnTo>
                  <a:lnTo>
                    <a:pt x="1" y="9"/>
                  </a:lnTo>
                  <a:lnTo>
                    <a:pt x="12" y="12"/>
                  </a:lnTo>
                  <a:lnTo>
                    <a:pt x="1"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7" name="Freeform 473"/>
            <p:cNvSpPr>
              <a:spLocks/>
            </p:cNvSpPr>
            <p:nvPr/>
          </p:nvSpPr>
          <p:spPr bwMode="auto">
            <a:xfrm>
              <a:off x="2112963" y="2219326"/>
              <a:ext cx="57150" cy="66675"/>
            </a:xfrm>
            <a:custGeom>
              <a:avLst/>
              <a:gdLst/>
              <a:ahLst/>
              <a:cxnLst>
                <a:cxn ang="0">
                  <a:pos x="29" y="33"/>
                </a:cxn>
                <a:cxn ang="0">
                  <a:pos x="36" y="9"/>
                </a:cxn>
                <a:cxn ang="0">
                  <a:pos x="31" y="4"/>
                </a:cxn>
                <a:cxn ang="0">
                  <a:pos x="8" y="0"/>
                </a:cxn>
                <a:cxn ang="0">
                  <a:pos x="0" y="14"/>
                </a:cxn>
                <a:cxn ang="0">
                  <a:pos x="12" y="23"/>
                </a:cxn>
                <a:cxn ang="0">
                  <a:pos x="24" y="42"/>
                </a:cxn>
                <a:cxn ang="0">
                  <a:pos x="29" y="33"/>
                </a:cxn>
              </a:cxnLst>
              <a:rect l="0" t="0" r="r" b="b"/>
              <a:pathLst>
                <a:path w="36" h="42">
                  <a:moveTo>
                    <a:pt x="29" y="33"/>
                  </a:moveTo>
                  <a:lnTo>
                    <a:pt x="36" y="9"/>
                  </a:lnTo>
                  <a:lnTo>
                    <a:pt x="31" y="4"/>
                  </a:lnTo>
                  <a:lnTo>
                    <a:pt x="8" y="0"/>
                  </a:lnTo>
                  <a:lnTo>
                    <a:pt x="0" y="14"/>
                  </a:lnTo>
                  <a:lnTo>
                    <a:pt x="12" y="23"/>
                  </a:lnTo>
                  <a:lnTo>
                    <a:pt x="24" y="42"/>
                  </a:lnTo>
                  <a:lnTo>
                    <a:pt x="29" y="3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8" name="Freeform 474"/>
            <p:cNvSpPr>
              <a:spLocks/>
            </p:cNvSpPr>
            <p:nvPr/>
          </p:nvSpPr>
          <p:spPr bwMode="auto">
            <a:xfrm>
              <a:off x="2216150" y="2208214"/>
              <a:ext cx="134938" cy="195263"/>
            </a:xfrm>
            <a:custGeom>
              <a:avLst/>
              <a:gdLst/>
              <a:ahLst/>
              <a:cxnLst>
                <a:cxn ang="0">
                  <a:pos x="35" y="95"/>
                </a:cxn>
                <a:cxn ang="0">
                  <a:pos x="30" y="85"/>
                </a:cxn>
                <a:cxn ang="0">
                  <a:pos x="26" y="87"/>
                </a:cxn>
                <a:cxn ang="0">
                  <a:pos x="23" y="82"/>
                </a:cxn>
                <a:cxn ang="0">
                  <a:pos x="14" y="82"/>
                </a:cxn>
                <a:cxn ang="0">
                  <a:pos x="0" y="63"/>
                </a:cxn>
                <a:cxn ang="0">
                  <a:pos x="0" y="57"/>
                </a:cxn>
                <a:cxn ang="0">
                  <a:pos x="2" y="49"/>
                </a:cxn>
                <a:cxn ang="0">
                  <a:pos x="7" y="45"/>
                </a:cxn>
                <a:cxn ang="0">
                  <a:pos x="16" y="56"/>
                </a:cxn>
                <a:cxn ang="0">
                  <a:pos x="19" y="63"/>
                </a:cxn>
                <a:cxn ang="0">
                  <a:pos x="31" y="57"/>
                </a:cxn>
                <a:cxn ang="0">
                  <a:pos x="30" y="51"/>
                </a:cxn>
                <a:cxn ang="0">
                  <a:pos x="33" y="52"/>
                </a:cxn>
                <a:cxn ang="0">
                  <a:pos x="35" y="49"/>
                </a:cxn>
                <a:cxn ang="0">
                  <a:pos x="30" y="44"/>
                </a:cxn>
                <a:cxn ang="0">
                  <a:pos x="28" y="37"/>
                </a:cxn>
                <a:cxn ang="0">
                  <a:pos x="37" y="37"/>
                </a:cxn>
                <a:cxn ang="0">
                  <a:pos x="31" y="28"/>
                </a:cxn>
                <a:cxn ang="0">
                  <a:pos x="26" y="33"/>
                </a:cxn>
                <a:cxn ang="0">
                  <a:pos x="19" y="32"/>
                </a:cxn>
                <a:cxn ang="0">
                  <a:pos x="16" y="23"/>
                </a:cxn>
                <a:cxn ang="0">
                  <a:pos x="21" y="19"/>
                </a:cxn>
                <a:cxn ang="0">
                  <a:pos x="26" y="25"/>
                </a:cxn>
                <a:cxn ang="0">
                  <a:pos x="26" y="18"/>
                </a:cxn>
                <a:cxn ang="0">
                  <a:pos x="18" y="11"/>
                </a:cxn>
                <a:cxn ang="0">
                  <a:pos x="25" y="6"/>
                </a:cxn>
                <a:cxn ang="0">
                  <a:pos x="31" y="9"/>
                </a:cxn>
                <a:cxn ang="0">
                  <a:pos x="33" y="6"/>
                </a:cxn>
                <a:cxn ang="0">
                  <a:pos x="28" y="2"/>
                </a:cxn>
                <a:cxn ang="0">
                  <a:pos x="31" y="0"/>
                </a:cxn>
                <a:cxn ang="0">
                  <a:pos x="50" y="9"/>
                </a:cxn>
                <a:cxn ang="0">
                  <a:pos x="71" y="0"/>
                </a:cxn>
                <a:cxn ang="0">
                  <a:pos x="76" y="7"/>
                </a:cxn>
                <a:cxn ang="0">
                  <a:pos x="76" y="13"/>
                </a:cxn>
                <a:cxn ang="0">
                  <a:pos x="68" y="19"/>
                </a:cxn>
                <a:cxn ang="0">
                  <a:pos x="73" y="21"/>
                </a:cxn>
                <a:cxn ang="0">
                  <a:pos x="73" y="28"/>
                </a:cxn>
                <a:cxn ang="0">
                  <a:pos x="64" y="33"/>
                </a:cxn>
                <a:cxn ang="0">
                  <a:pos x="57" y="44"/>
                </a:cxn>
                <a:cxn ang="0">
                  <a:pos x="57" y="49"/>
                </a:cxn>
                <a:cxn ang="0">
                  <a:pos x="68" y="44"/>
                </a:cxn>
                <a:cxn ang="0">
                  <a:pos x="76" y="56"/>
                </a:cxn>
                <a:cxn ang="0">
                  <a:pos x="75" y="63"/>
                </a:cxn>
                <a:cxn ang="0">
                  <a:pos x="82" y="57"/>
                </a:cxn>
                <a:cxn ang="0">
                  <a:pos x="85" y="70"/>
                </a:cxn>
                <a:cxn ang="0">
                  <a:pos x="82" y="76"/>
                </a:cxn>
                <a:cxn ang="0">
                  <a:pos x="83" y="87"/>
                </a:cxn>
                <a:cxn ang="0">
                  <a:pos x="82" y="90"/>
                </a:cxn>
                <a:cxn ang="0">
                  <a:pos x="83" y="92"/>
                </a:cxn>
                <a:cxn ang="0">
                  <a:pos x="83" y="99"/>
                </a:cxn>
                <a:cxn ang="0">
                  <a:pos x="73" y="109"/>
                </a:cxn>
                <a:cxn ang="0">
                  <a:pos x="61" y="108"/>
                </a:cxn>
                <a:cxn ang="0">
                  <a:pos x="64" y="116"/>
                </a:cxn>
                <a:cxn ang="0">
                  <a:pos x="57" y="123"/>
                </a:cxn>
                <a:cxn ang="0">
                  <a:pos x="52" y="118"/>
                </a:cxn>
                <a:cxn ang="0">
                  <a:pos x="49" y="121"/>
                </a:cxn>
                <a:cxn ang="0">
                  <a:pos x="44" y="104"/>
                </a:cxn>
                <a:cxn ang="0">
                  <a:pos x="35" y="95"/>
                </a:cxn>
              </a:cxnLst>
              <a:rect l="0" t="0" r="r" b="b"/>
              <a:pathLst>
                <a:path w="85" h="123">
                  <a:moveTo>
                    <a:pt x="35" y="95"/>
                  </a:moveTo>
                  <a:lnTo>
                    <a:pt x="30" y="85"/>
                  </a:lnTo>
                  <a:lnTo>
                    <a:pt x="26" y="87"/>
                  </a:lnTo>
                  <a:lnTo>
                    <a:pt x="23" y="82"/>
                  </a:lnTo>
                  <a:lnTo>
                    <a:pt x="14" y="82"/>
                  </a:lnTo>
                  <a:lnTo>
                    <a:pt x="0" y="63"/>
                  </a:lnTo>
                  <a:lnTo>
                    <a:pt x="0" y="57"/>
                  </a:lnTo>
                  <a:lnTo>
                    <a:pt x="2" y="49"/>
                  </a:lnTo>
                  <a:lnTo>
                    <a:pt x="7" y="45"/>
                  </a:lnTo>
                  <a:lnTo>
                    <a:pt x="16" y="56"/>
                  </a:lnTo>
                  <a:lnTo>
                    <a:pt x="19" y="63"/>
                  </a:lnTo>
                  <a:lnTo>
                    <a:pt x="31" y="57"/>
                  </a:lnTo>
                  <a:lnTo>
                    <a:pt x="30" y="51"/>
                  </a:lnTo>
                  <a:lnTo>
                    <a:pt x="33" y="52"/>
                  </a:lnTo>
                  <a:lnTo>
                    <a:pt x="35" y="49"/>
                  </a:lnTo>
                  <a:lnTo>
                    <a:pt x="30" y="44"/>
                  </a:lnTo>
                  <a:lnTo>
                    <a:pt x="28" y="37"/>
                  </a:lnTo>
                  <a:lnTo>
                    <a:pt x="37" y="37"/>
                  </a:lnTo>
                  <a:lnTo>
                    <a:pt x="31" y="28"/>
                  </a:lnTo>
                  <a:lnTo>
                    <a:pt x="26" y="33"/>
                  </a:lnTo>
                  <a:lnTo>
                    <a:pt x="19" y="32"/>
                  </a:lnTo>
                  <a:lnTo>
                    <a:pt x="16" y="23"/>
                  </a:lnTo>
                  <a:lnTo>
                    <a:pt x="21" y="19"/>
                  </a:lnTo>
                  <a:lnTo>
                    <a:pt x="26" y="25"/>
                  </a:lnTo>
                  <a:lnTo>
                    <a:pt x="26" y="18"/>
                  </a:lnTo>
                  <a:lnTo>
                    <a:pt x="18" y="11"/>
                  </a:lnTo>
                  <a:lnTo>
                    <a:pt x="25" y="6"/>
                  </a:lnTo>
                  <a:lnTo>
                    <a:pt x="31" y="9"/>
                  </a:lnTo>
                  <a:lnTo>
                    <a:pt x="33" y="6"/>
                  </a:lnTo>
                  <a:lnTo>
                    <a:pt x="28" y="2"/>
                  </a:lnTo>
                  <a:lnTo>
                    <a:pt x="31" y="0"/>
                  </a:lnTo>
                  <a:lnTo>
                    <a:pt x="50" y="9"/>
                  </a:lnTo>
                  <a:lnTo>
                    <a:pt x="71" y="0"/>
                  </a:lnTo>
                  <a:lnTo>
                    <a:pt x="76" y="7"/>
                  </a:lnTo>
                  <a:lnTo>
                    <a:pt x="76" y="13"/>
                  </a:lnTo>
                  <a:lnTo>
                    <a:pt x="68" y="19"/>
                  </a:lnTo>
                  <a:lnTo>
                    <a:pt x="73" y="21"/>
                  </a:lnTo>
                  <a:lnTo>
                    <a:pt x="73" y="28"/>
                  </a:lnTo>
                  <a:lnTo>
                    <a:pt x="64" y="33"/>
                  </a:lnTo>
                  <a:lnTo>
                    <a:pt x="57" y="44"/>
                  </a:lnTo>
                  <a:lnTo>
                    <a:pt x="57" y="49"/>
                  </a:lnTo>
                  <a:lnTo>
                    <a:pt x="68" y="44"/>
                  </a:lnTo>
                  <a:lnTo>
                    <a:pt x="76" y="56"/>
                  </a:lnTo>
                  <a:lnTo>
                    <a:pt x="75" y="63"/>
                  </a:lnTo>
                  <a:lnTo>
                    <a:pt x="82" y="57"/>
                  </a:lnTo>
                  <a:lnTo>
                    <a:pt x="85" y="70"/>
                  </a:lnTo>
                  <a:lnTo>
                    <a:pt x="82" y="76"/>
                  </a:lnTo>
                  <a:lnTo>
                    <a:pt x="83" y="87"/>
                  </a:lnTo>
                  <a:lnTo>
                    <a:pt x="82" y="90"/>
                  </a:lnTo>
                  <a:lnTo>
                    <a:pt x="83" y="92"/>
                  </a:lnTo>
                  <a:lnTo>
                    <a:pt x="83" y="99"/>
                  </a:lnTo>
                  <a:lnTo>
                    <a:pt x="73" y="109"/>
                  </a:lnTo>
                  <a:lnTo>
                    <a:pt x="61" y="108"/>
                  </a:lnTo>
                  <a:lnTo>
                    <a:pt x="64" y="116"/>
                  </a:lnTo>
                  <a:lnTo>
                    <a:pt x="57" y="123"/>
                  </a:lnTo>
                  <a:lnTo>
                    <a:pt x="52" y="118"/>
                  </a:lnTo>
                  <a:lnTo>
                    <a:pt x="49" y="121"/>
                  </a:lnTo>
                  <a:lnTo>
                    <a:pt x="44" y="104"/>
                  </a:lnTo>
                  <a:lnTo>
                    <a:pt x="35" y="9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9" name="Freeform 475"/>
            <p:cNvSpPr>
              <a:spLocks/>
            </p:cNvSpPr>
            <p:nvPr/>
          </p:nvSpPr>
          <p:spPr bwMode="auto">
            <a:xfrm>
              <a:off x="2332038" y="2266951"/>
              <a:ext cx="15875" cy="19050"/>
            </a:xfrm>
            <a:custGeom>
              <a:avLst/>
              <a:gdLst/>
              <a:ahLst/>
              <a:cxnLst>
                <a:cxn ang="0">
                  <a:pos x="9" y="8"/>
                </a:cxn>
                <a:cxn ang="0">
                  <a:pos x="10" y="5"/>
                </a:cxn>
                <a:cxn ang="0">
                  <a:pos x="7" y="0"/>
                </a:cxn>
                <a:cxn ang="0">
                  <a:pos x="0" y="3"/>
                </a:cxn>
                <a:cxn ang="0">
                  <a:pos x="3" y="12"/>
                </a:cxn>
                <a:cxn ang="0">
                  <a:pos x="9" y="8"/>
                </a:cxn>
              </a:cxnLst>
              <a:rect l="0" t="0" r="r" b="b"/>
              <a:pathLst>
                <a:path w="10" h="12">
                  <a:moveTo>
                    <a:pt x="9" y="8"/>
                  </a:moveTo>
                  <a:lnTo>
                    <a:pt x="10" y="5"/>
                  </a:lnTo>
                  <a:lnTo>
                    <a:pt x="7" y="0"/>
                  </a:lnTo>
                  <a:lnTo>
                    <a:pt x="0" y="3"/>
                  </a:lnTo>
                  <a:lnTo>
                    <a:pt x="3" y="12"/>
                  </a:lnTo>
                  <a:lnTo>
                    <a:pt x="9" y="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0" name="Freeform 476"/>
            <p:cNvSpPr>
              <a:spLocks/>
            </p:cNvSpPr>
            <p:nvPr/>
          </p:nvSpPr>
          <p:spPr bwMode="auto">
            <a:xfrm>
              <a:off x="2282825" y="2192339"/>
              <a:ext cx="34925" cy="22225"/>
            </a:xfrm>
            <a:custGeom>
              <a:avLst/>
              <a:gdLst/>
              <a:ahLst/>
              <a:cxnLst>
                <a:cxn ang="0">
                  <a:pos x="12" y="14"/>
                </a:cxn>
                <a:cxn ang="0">
                  <a:pos x="21" y="9"/>
                </a:cxn>
                <a:cxn ang="0">
                  <a:pos x="22" y="0"/>
                </a:cxn>
                <a:cxn ang="0">
                  <a:pos x="0" y="12"/>
                </a:cxn>
                <a:cxn ang="0">
                  <a:pos x="12" y="14"/>
                </a:cxn>
              </a:cxnLst>
              <a:rect l="0" t="0" r="r" b="b"/>
              <a:pathLst>
                <a:path w="22" h="14">
                  <a:moveTo>
                    <a:pt x="12" y="14"/>
                  </a:moveTo>
                  <a:lnTo>
                    <a:pt x="21" y="9"/>
                  </a:lnTo>
                  <a:lnTo>
                    <a:pt x="22" y="0"/>
                  </a:lnTo>
                  <a:lnTo>
                    <a:pt x="0" y="12"/>
                  </a:lnTo>
                  <a:lnTo>
                    <a:pt x="12"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1" name="Freeform 477"/>
            <p:cNvSpPr>
              <a:spLocks/>
            </p:cNvSpPr>
            <p:nvPr/>
          </p:nvSpPr>
          <p:spPr bwMode="auto">
            <a:xfrm>
              <a:off x="2282825" y="2497139"/>
              <a:ext cx="95250" cy="87313"/>
            </a:xfrm>
            <a:custGeom>
              <a:avLst/>
              <a:gdLst/>
              <a:ahLst/>
              <a:cxnLst>
                <a:cxn ang="0">
                  <a:pos x="36" y="14"/>
                </a:cxn>
                <a:cxn ang="0">
                  <a:pos x="29" y="8"/>
                </a:cxn>
                <a:cxn ang="0">
                  <a:pos x="29" y="5"/>
                </a:cxn>
                <a:cxn ang="0">
                  <a:pos x="22" y="0"/>
                </a:cxn>
                <a:cxn ang="0">
                  <a:pos x="17" y="10"/>
                </a:cxn>
                <a:cxn ang="0">
                  <a:pos x="17" y="14"/>
                </a:cxn>
                <a:cxn ang="0">
                  <a:pos x="14" y="14"/>
                </a:cxn>
                <a:cxn ang="0">
                  <a:pos x="14" y="22"/>
                </a:cxn>
                <a:cxn ang="0">
                  <a:pos x="12" y="27"/>
                </a:cxn>
                <a:cxn ang="0">
                  <a:pos x="0" y="31"/>
                </a:cxn>
                <a:cxn ang="0">
                  <a:pos x="0" y="38"/>
                </a:cxn>
                <a:cxn ang="0">
                  <a:pos x="5" y="43"/>
                </a:cxn>
                <a:cxn ang="0">
                  <a:pos x="8" y="38"/>
                </a:cxn>
                <a:cxn ang="0">
                  <a:pos x="27" y="52"/>
                </a:cxn>
                <a:cxn ang="0">
                  <a:pos x="45" y="55"/>
                </a:cxn>
                <a:cxn ang="0">
                  <a:pos x="48" y="50"/>
                </a:cxn>
                <a:cxn ang="0">
                  <a:pos x="57" y="46"/>
                </a:cxn>
                <a:cxn ang="0">
                  <a:pos x="60" y="41"/>
                </a:cxn>
                <a:cxn ang="0">
                  <a:pos x="57" y="43"/>
                </a:cxn>
                <a:cxn ang="0">
                  <a:pos x="48" y="27"/>
                </a:cxn>
                <a:cxn ang="0">
                  <a:pos x="36" y="14"/>
                </a:cxn>
              </a:cxnLst>
              <a:rect l="0" t="0" r="r" b="b"/>
              <a:pathLst>
                <a:path w="60" h="55">
                  <a:moveTo>
                    <a:pt x="36" y="14"/>
                  </a:moveTo>
                  <a:lnTo>
                    <a:pt x="29" y="8"/>
                  </a:lnTo>
                  <a:lnTo>
                    <a:pt x="29" y="5"/>
                  </a:lnTo>
                  <a:lnTo>
                    <a:pt x="22" y="0"/>
                  </a:lnTo>
                  <a:lnTo>
                    <a:pt x="17" y="10"/>
                  </a:lnTo>
                  <a:lnTo>
                    <a:pt x="17" y="14"/>
                  </a:lnTo>
                  <a:lnTo>
                    <a:pt x="14" y="14"/>
                  </a:lnTo>
                  <a:lnTo>
                    <a:pt x="14" y="22"/>
                  </a:lnTo>
                  <a:lnTo>
                    <a:pt x="12" y="27"/>
                  </a:lnTo>
                  <a:lnTo>
                    <a:pt x="0" y="31"/>
                  </a:lnTo>
                  <a:lnTo>
                    <a:pt x="0" y="38"/>
                  </a:lnTo>
                  <a:lnTo>
                    <a:pt x="5" y="43"/>
                  </a:lnTo>
                  <a:lnTo>
                    <a:pt x="8" y="38"/>
                  </a:lnTo>
                  <a:lnTo>
                    <a:pt x="27" y="52"/>
                  </a:lnTo>
                  <a:lnTo>
                    <a:pt x="45" y="55"/>
                  </a:lnTo>
                  <a:lnTo>
                    <a:pt x="48" y="50"/>
                  </a:lnTo>
                  <a:lnTo>
                    <a:pt x="57" y="46"/>
                  </a:lnTo>
                  <a:lnTo>
                    <a:pt x="60" y="41"/>
                  </a:lnTo>
                  <a:lnTo>
                    <a:pt x="57" y="43"/>
                  </a:lnTo>
                  <a:lnTo>
                    <a:pt x="48" y="27"/>
                  </a:lnTo>
                  <a:lnTo>
                    <a:pt x="36"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2" name="Freeform 478"/>
            <p:cNvSpPr>
              <a:spLocks/>
            </p:cNvSpPr>
            <p:nvPr/>
          </p:nvSpPr>
          <p:spPr bwMode="auto">
            <a:xfrm>
              <a:off x="2335213" y="2049464"/>
              <a:ext cx="23813" cy="26988"/>
            </a:xfrm>
            <a:custGeom>
              <a:avLst/>
              <a:gdLst/>
              <a:ahLst/>
              <a:cxnLst>
                <a:cxn ang="0">
                  <a:pos x="10" y="5"/>
                </a:cxn>
                <a:cxn ang="0">
                  <a:pos x="5" y="17"/>
                </a:cxn>
                <a:cxn ang="0">
                  <a:pos x="1" y="17"/>
                </a:cxn>
                <a:cxn ang="0">
                  <a:pos x="0" y="11"/>
                </a:cxn>
                <a:cxn ang="0">
                  <a:pos x="10" y="0"/>
                </a:cxn>
                <a:cxn ang="0">
                  <a:pos x="15" y="5"/>
                </a:cxn>
                <a:cxn ang="0">
                  <a:pos x="15" y="9"/>
                </a:cxn>
                <a:cxn ang="0">
                  <a:pos x="13" y="12"/>
                </a:cxn>
                <a:cxn ang="0">
                  <a:pos x="10" y="5"/>
                </a:cxn>
              </a:cxnLst>
              <a:rect l="0" t="0" r="r" b="b"/>
              <a:pathLst>
                <a:path w="15" h="17">
                  <a:moveTo>
                    <a:pt x="10" y="5"/>
                  </a:moveTo>
                  <a:lnTo>
                    <a:pt x="5" y="17"/>
                  </a:lnTo>
                  <a:lnTo>
                    <a:pt x="1" y="17"/>
                  </a:lnTo>
                  <a:lnTo>
                    <a:pt x="0" y="11"/>
                  </a:lnTo>
                  <a:lnTo>
                    <a:pt x="10" y="0"/>
                  </a:lnTo>
                  <a:lnTo>
                    <a:pt x="15" y="5"/>
                  </a:lnTo>
                  <a:lnTo>
                    <a:pt x="15" y="9"/>
                  </a:lnTo>
                  <a:lnTo>
                    <a:pt x="13" y="12"/>
                  </a:lnTo>
                  <a:lnTo>
                    <a:pt x="1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3" name="Freeform 479"/>
            <p:cNvSpPr>
              <a:spLocks/>
            </p:cNvSpPr>
            <p:nvPr/>
          </p:nvSpPr>
          <p:spPr bwMode="auto">
            <a:xfrm>
              <a:off x="2208213" y="1958976"/>
              <a:ext cx="117475" cy="157163"/>
            </a:xfrm>
            <a:custGeom>
              <a:avLst/>
              <a:gdLst/>
              <a:ahLst/>
              <a:cxnLst>
                <a:cxn ang="0">
                  <a:pos x="73" y="42"/>
                </a:cxn>
                <a:cxn ang="0">
                  <a:pos x="73" y="49"/>
                </a:cxn>
                <a:cxn ang="0">
                  <a:pos x="68" y="54"/>
                </a:cxn>
                <a:cxn ang="0">
                  <a:pos x="74" y="54"/>
                </a:cxn>
                <a:cxn ang="0">
                  <a:pos x="74" y="74"/>
                </a:cxn>
                <a:cxn ang="0">
                  <a:pos x="71" y="62"/>
                </a:cxn>
                <a:cxn ang="0">
                  <a:pos x="68" y="62"/>
                </a:cxn>
                <a:cxn ang="0">
                  <a:pos x="69" y="68"/>
                </a:cxn>
                <a:cxn ang="0">
                  <a:pos x="66" y="68"/>
                </a:cxn>
                <a:cxn ang="0">
                  <a:pos x="68" y="73"/>
                </a:cxn>
                <a:cxn ang="0">
                  <a:pos x="64" y="78"/>
                </a:cxn>
                <a:cxn ang="0">
                  <a:pos x="71" y="90"/>
                </a:cxn>
                <a:cxn ang="0">
                  <a:pos x="64" y="87"/>
                </a:cxn>
                <a:cxn ang="0">
                  <a:pos x="66" y="95"/>
                </a:cxn>
                <a:cxn ang="0">
                  <a:pos x="47" y="97"/>
                </a:cxn>
                <a:cxn ang="0">
                  <a:pos x="45" y="92"/>
                </a:cxn>
                <a:cxn ang="0">
                  <a:pos x="43" y="99"/>
                </a:cxn>
                <a:cxn ang="0">
                  <a:pos x="36" y="99"/>
                </a:cxn>
                <a:cxn ang="0">
                  <a:pos x="31" y="93"/>
                </a:cxn>
                <a:cxn ang="0">
                  <a:pos x="31" y="85"/>
                </a:cxn>
                <a:cxn ang="0">
                  <a:pos x="30" y="78"/>
                </a:cxn>
                <a:cxn ang="0">
                  <a:pos x="30" y="73"/>
                </a:cxn>
                <a:cxn ang="0">
                  <a:pos x="36" y="69"/>
                </a:cxn>
                <a:cxn ang="0">
                  <a:pos x="43" y="62"/>
                </a:cxn>
                <a:cxn ang="0">
                  <a:pos x="42" y="59"/>
                </a:cxn>
                <a:cxn ang="0">
                  <a:pos x="4" y="68"/>
                </a:cxn>
                <a:cxn ang="0">
                  <a:pos x="0" y="62"/>
                </a:cxn>
                <a:cxn ang="0">
                  <a:pos x="2" y="57"/>
                </a:cxn>
                <a:cxn ang="0">
                  <a:pos x="11" y="59"/>
                </a:cxn>
                <a:cxn ang="0">
                  <a:pos x="7" y="54"/>
                </a:cxn>
                <a:cxn ang="0">
                  <a:pos x="11" y="49"/>
                </a:cxn>
                <a:cxn ang="0">
                  <a:pos x="17" y="54"/>
                </a:cxn>
                <a:cxn ang="0">
                  <a:pos x="21" y="54"/>
                </a:cxn>
                <a:cxn ang="0">
                  <a:pos x="17" y="45"/>
                </a:cxn>
                <a:cxn ang="0">
                  <a:pos x="19" y="40"/>
                </a:cxn>
                <a:cxn ang="0">
                  <a:pos x="14" y="42"/>
                </a:cxn>
                <a:cxn ang="0">
                  <a:pos x="11" y="35"/>
                </a:cxn>
                <a:cxn ang="0">
                  <a:pos x="12" y="30"/>
                </a:cxn>
                <a:cxn ang="0">
                  <a:pos x="9" y="30"/>
                </a:cxn>
                <a:cxn ang="0">
                  <a:pos x="9" y="23"/>
                </a:cxn>
                <a:cxn ang="0">
                  <a:pos x="14" y="14"/>
                </a:cxn>
                <a:cxn ang="0">
                  <a:pos x="19" y="16"/>
                </a:cxn>
                <a:cxn ang="0">
                  <a:pos x="30" y="35"/>
                </a:cxn>
                <a:cxn ang="0">
                  <a:pos x="33" y="35"/>
                </a:cxn>
                <a:cxn ang="0">
                  <a:pos x="31" y="36"/>
                </a:cxn>
                <a:cxn ang="0">
                  <a:pos x="43" y="42"/>
                </a:cxn>
                <a:cxn ang="0">
                  <a:pos x="36" y="30"/>
                </a:cxn>
                <a:cxn ang="0">
                  <a:pos x="40" y="28"/>
                </a:cxn>
                <a:cxn ang="0">
                  <a:pos x="38" y="23"/>
                </a:cxn>
                <a:cxn ang="0">
                  <a:pos x="24" y="12"/>
                </a:cxn>
                <a:cxn ang="0">
                  <a:pos x="33" y="2"/>
                </a:cxn>
                <a:cxn ang="0">
                  <a:pos x="43" y="2"/>
                </a:cxn>
                <a:cxn ang="0">
                  <a:pos x="52" y="11"/>
                </a:cxn>
                <a:cxn ang="0">
                  <a:pos x="52" y="14"/>
                </a:cxn>
                <a:cxn ang="0">
                  <a:pos x="57" y="11"/>
                </a:cxn>
                <a:cxn ang="0">
                  <a:pos x="55" y="4"/>
                </a:cxn>
                <a:cxn ang="0">
                  <a:pos x="55" y="0"/>
                </a:cxn>
                <a:cxn ang="0">
                  <a:pos x="61" y="0"/>
                </a:cxn>
                <a:cxn ang="0">
                  <a:pos x="71" y="12"/>
                </a:cxn>
                <a:cxn ang="0">
                  <a:pos x="71" y="24"/>
                </a:cxn>
                <a:cxn ang="0">
                  <a:pos x="73" y="31"/>
                </a:cxn>
                <a:cxn ang="0">
                  <a:pos x="73" y="42"/>
                </a:cxn>
              </a:cxnLst>
              <a:rect l="0" t="0" r="r" b="b"/>
              <a:pathLst>
                <a:path w="74" h="99">
                  <a:moveTo>
                    <a:pt x="73" y="42"/>
                  </a:moveTo>
                  <a:lnTo>
                    <a:pt x="73" y="49"/>
                  </a:lnTo>
                  <a:lnTo>
                    <a:pt x="68" y="54"/>
                  </a:lnTo>
                  <a:lnTo>
                    <a:pt x="74" y="54"/>
                  </a:lnTo>
                  <a:lnTo>
                    <a:pt x="74" y="74"/>
                  </a:lnTo>
                  <a:lnTo>
                    <a:pt x="71" y="62"/>
                  </a:lnTo>
                  <a:lnTo>
                    <a:pt x="68" y="62"/>
                  </a:lnTo>
                  <a:lnTo>
                    <a:pt x="69" y="68"/>
                  </a:lnTo>
                  <a:lnTo>
                    <a:pt x="66" y="68"/>
                  </a:lnTo>
                  <a:lnTo>
                    <a:pt x="68" y="73"/>
                  </a:lnTo>
                  <a:lnTo>
                    <a:pt x="64" y="78"/>
                  </a:lnTo>
                  <a:lnTo>
                    <a:pt x="71" y="90"/>
                  </a:lnTo>
                  <a:lnTo>
                    <a:pt x="64" y="87"/>
                  </a:lnTo>
                  <a:lnTo>
                    <a:pt x="66" y="95"/>
                  </a:lnTo>
                  <a:lnTo>
                    <a:pt x="47" y="97"/>
                  </a:lnTo>
                  <a:lnTo>
                    <a:pt x="45" y="92"/>
                  </a:lnTo>
                  <a:lnTo>
                    <a:pt x="43" y="99"/>
                  </a:lnTo>
                  <a:lnTo>
                    <a:pt x="36" y="99"/>
                  </a:lnTo>
                  <a:lnTo>
                    <a:pt x="31" y="93"/>
                  </a:lnTo>
                  <a:lnTo>
                    <a:pt x="31" y="85"/>
                  </a:lnTo>
                  <a:lnTo>
                    <a:pt x="30" y="78"/>
                  </a:lnTo>
                  <a:lnTo>
                    <a:pt x="30" y="73"/>
                  </a:lnTo>
                  <a:lnTo>
                    <a:pt x="36" y="69"/>
                  </a:lnTo>
                  <a:lnTo>
                    <a:pt x="43" y="62"/>
                  </a:lnTo>
                  <a:lnTo>
                    <a:pt x="42" y="59"/>
                  </a:lnTo>
                  <a:lnTo>
                    <a:pt x="4" y="68"/>
                  </a:lnTo>
                  <a:lnTo>
                    <a:pt x="0" y="62"/>
                  </a:lnTo>
                  <a:lnTo>
                    <a:pt x="2" y="57"/>
                  </a:lnTo>
                  <a:lnTo>
                    <a:pt x="11" y="59"/>
                  </a:lnTo>
                  <a:lnTo>
                    <a:pt x="7" y="54"/>
                  </a:lnTo>
                  <a:lnTo>
                    <a:pt x="11" y="49"/>
                  </a:lnTo>
                  <a:lnTo>
                    <a:pt x="17" y="54"/>
                  </a:lnTo>
                  <a:lnTo>
                    <a:pt x="21" y="54"/>
                  </a:lnTo>
                  <a:lnTo>
                    <a:pt x="17" y="45"/>
                  </a:lnTo>
                  <a:lnTo>
                    <a:pt x="19" y="40"/>
                  </a:lnTo>
                  <a:lnTo>
                    <a:pt x="14" y="42"/>
                  </a:lnTo>
                  <a:lnTo>
                    <a:pt x="11" y="35"/>
                  </a:lnTo>
                  <a:lnTo>
                    <a:pt x="12" y="30"/>
                  </a:lnTo>
                  <a:lnTo>
                    <a:pt x="9" y="30"/>
                  </a:lnTo>
                  <a:lnTo>
                    <a:pt x="9" y="23"/>
                  </a:lnTo>
                  <a:lnTo>
                    <a:pt x="14" y="14"/>
                  </a:lnTo>
                  <a:lnTo>
                    <a:pt x="19" y="16"/>
                  </a:lnTo>
                  <a:lnTo>
                    <a:pt x="30" y="35"/>
                  </a:lnTo>
                  <a:lnTo>
                    <a:pt x="33" y="35"/>
                  </a:lnTo>
                  <a:lnTo>
                    <a:pt x="31" y="36"/>
                  </a:lnTo>
                  <a:lnTo>
                    <a:pt x="43" y="42"/>
                  </a:lnTo>
                  <a:lnTo>
                    <a:pt x="36" y="30"/>
                  </a:lnTo>
                  <a:lnTo>
                    <a:pt x="40" y="28"/>
                  </a:lnTo>
                  <a:lnTo>
                    <a:pt x="38" y="23"/>
                  </a:lnTo>
                  <a:lnTo>
                    <a:pt x="24" y="12"/>
                  </a:lnTo>
                  <a:lnTo>
                    <a:pt x="33" y="2"/>
                  </a:lnTo>
                  <a:lnTo>
                    <a:pt x="43" y="2"/>
                  </a:lnTo>
                  <a:lnTo>
                    <a:pt x="52" y="11"/>
                  </a:lnTo>
                  <a:lnTo>
                    <a:pt x="52" y="14"/>
                  </a:lnTo>
                  <a:lnTo>
                    <a:pt x="57" y="11"/>
                  </a:lnTo>
                  <a:lnTo>
                    <a:pt x="55" y="4"/>
                  </a:lnTo>
                  <a:lnTo>
                    <a:pt x="55" y="0"/>
                  </a:lnTo>
                  <a:lnTo>
                    <a:pt x="61" y="0"/>
                  </a:lnTo>
                  <a:lnTo>
                    <a:pt x="71" y="12"/>
                  </a:lnTo>
                  <a:lnTo>
                    <a:pt x="71" y="24"/>
                  </a:lnTo>
                  <a:lnTo>
                    <a:pt x="73" y="31"/>
                  </a:lnTo>
                  <a:lnTo>
                    <a:pt x="73" y="4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4" name="Freeform 480"/>
            <p:cNvSpPr>
              <a:spLocks/>
            </p:cNvSpPr>
            <p:nvPr/>
          </p:nvSpPr>
          <p:spPr bwMode="auto">
            <a:xfrm>
              <a:off x="2155825" y="1901826"/>
              <a:ext cx="19050" cy="15875"/>
            </a:xfrm>
            <a:custGeom>
              <a:avLst/>
              <a:gdLst/>
              <a:ahLst/>
              <a:cxnLst>
                <a:cxn ang="0">
                  <a:pos x="9" y="0"/>
                </a:cxn>
                <a:cxn ang="0">
                  <a:pos x="12" y="5"/>
                </a:cxn>
                <a:cxn ang="0">
                  <a:pos x="9" y="10"/>
                </a:cxn>
                <a:cxn ang="0">
                  <a:pos x="0" y="7"/>
                </a:cxn>
                <a:cxn ang="0">
                  <a:pos x="9" y="0"/>
                </a:cxn>
              </a:cxnLst>
              <a:rect l="0" t="0" r="r" b="b"/>
              <a:pathLst>
                <a:path w="12" h="10">
                  <a:moveTo>
                    <a:pt x="9" y="0"/>
                  </a:moveTo>
                  <a:lnTo>
                    <a:pt x="12" y="5"/>
                  </a:lnTo>
                  <a:lnTo>
                    <a:pt x="9" y="10"/>
                  </a:lnTo>
                  <a:lnTo>
                    <a:pt x="0" y="7"/>
                  </a:lnTo>
                  <a:lnTo>
                    <a:pt x="9"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5" name="Freeform 481"/>
            <p:cNvSpPr>
              <a:spLocks/>
            </p:cNvSpPr>
            <p:nvPr/>
          </p:nvSpPr>
          <p:spPr bwMode="auto">
            <a:xfrm>
              <a:off x="2166938" y="1962151"/>
              <a:ext cx="36513" cy="33338"/>
            </a:xfrm>
            <a:custGeom>
              <a:avLst/>
              <a:gdLst/>
              <a:ahLst/>
              <a:cxnLst>
                <a:cxn ang="0">
                  <a:pos x="9" y="3"/>
                </a:cxn>
                <a:cxn ang="0">
                  <a:pos x="23" y="15"/>
                </a:cxn>
                <a:cxn ang="0">
                  <a:pos x="5" y="21"/>
                </a:cxn>
                <a:cxn ang="0">
                  <a:pos x="7" y="19"/>
                </a:cxn>
                <a:cxn ang="0">
                  <a:pos x="2" y="15"/>
                </a:cxn>
                <a:cxn ang="0">
                  <a:pos x="4" y="9"/>
                </a:cxn>
                <a:cxn ang="0">
                  <a:pos x="0" y="5"/>
                </a:cxn>
                <a:cxn ang="0">
                  <a:pos x="7" y="0"/>
                </a:cxn>
                <a:cxn ang="0">
                  <a:pos x="9" y="3"/>
                </a:cxn>
              </a:cxnLst>
              <a:rect l="0" t="0" r="r" b="b"/>
              <a:pathLst>
                <a:path w="23" h="21">
                  <a:moveTo>
                    <a:pt x="9" y="3"/>
                  </a:moveTo>
                  <a:lnTo>
                    <a:pt x="23" y="15"/>
                  </a:lnTo>
                  <a:lnTo>
                    <a:pt x="5" y="21"/>
                  </a:lnTo>
                  <a:lnTo>
                    <a:pt x="7" y="19"/>
                  </a:lnTo>
                  <a:lnTo>
                    <a:pt x="2" y="15"/>
                  </a:lnTo>
                  <a:lnTo>
                    <a:pt x="4" y="9"/>
                  </a:lnTo>
                  <a:lnTo>
                    <a:pt x="0" y="5"/>
                  </a:lnTo>
                  <a:lnTo>
                    <a:pt x="7" y="0"/>
                  </a:lnTo>
                  <a:lnTo>
                    <a:pt x="9"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6" name="Freeform 482"/>
            <p:cNvSpPr>
              <a:spLocks/>
            </p:cNvSpPr>
            <p:nvPr/>
          </p:nvSpPr>
          <p:spPr bwMode="auto">
            <a:xfrm>
              <a:off x="2170113" y="1995489"/>
              <a:ext cx="44450" cy="23813"/>
            </a:xfrm>
            <a:custGeom>
              <a:avLst/>
              <a:gdLst/>
              <a:ahLst/>
              <a:cxnLst>
                <a:cxn ang="0">
                  <a:pos x="21" y="0"/>
                </a:cxn>
                <a:cxn ang="0">
                  <a:pos x="28" y="5"/>
                </a:cxn>
                <a:cxn ang="0">
                  <a:pos x="26" y="10"/>
                </a:cxn>
                <a:cxn ang="0">
                  <a:pos x="21" y="13"/>
                </a:cxn>
                <a:cxn ang="0">
                  <a:pos x="5" y="15"/>
                </a:cxn>
                <a:cxn ang="0">
                  <a:pos x="0" y="8"/>
                </a:cxn>
                <a:cxn ang="0">
                  <a:pos x="21" y="0"/>
                </a:cxn>
              </a:cxnLst>
              <a:rect l="0" t="0" r="r" b="b"/>
              <a:pathLst>
                <a:path w="28" h="15">
                  <a:moveTo>
                    <a:pt x="21" y="0"/>
                  </a:moveTo>
                  <a:lnTo>
                    <a:pt x="28" y="5"/>
                  </a:lnTo>
                  <a:lnTo>
                    <a:pt x="26" y="10"/>
                  </a:lnTo>
                  <a:lnTo>
                    <a:pt x="21" y="13"/>
                  </a:lnTo>
                  <a:lnTo>
                    <a:pt x="5" y="15"/>
                  </a:lnTo>
                  <a:lnTo>
                    <a:pt x="0" y="8"/>
                  </a:lnTo>
                  <a:lnTo>
                    <a:pt x="2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7" name="Freeform 483"/>
            <p:cNvSpPr>
              <a:spLocks/>
            </p:cNvSpPr>
            <p:nvPr/>
          </p:nvSpPr>
          <p:spPr bwMode="auto">
            <a:xfrm>
              <a:off x="2184400" y="2016126"/>
              <a:ext cx="31750" cy="17463"/>
            </a:xfrm>
            <a:custGeom>
              <a:avLst/>
              <a:gdLst/>
              <a:ahLst/>
              <a:cxnLst>
                <a:cxn ang="0">
                  <a:pos x="12" y="2"/>
                </a:cxn>
                <a:cxn ang="0">
                  <a:pos x="20" y="0"/>
                </a:cxn>
                <a:cxn ang="0">
                  <a:pos x="19" y="6"/>
                </a:cxn>
                <a:cxn ang="0">
                  <a:pos x="0" y="11"/>
                </a:cxn>
                <a:cxn ang="0">
                  <a:pos x="12" y="2"/>
                </a:cxn>
              </a:cxnLst>
              <a:rect l="0" t="0" r="r" b="b"/>
              <a:pathLst>
                <a:path w="20" h="11">
                  <a:moveTo>
                    <a:pt x="12" y="2"/>
                  </a:moveTo>
                  <a:lnTo>
                    <a:pt x="20" y="0"/>
                  </a:lnTo>
                  <a:lnTo>
                    <a:pt x="19" y="6"/>
                  </a:lnTo>
                  <a:lnTo>
                    <a:pt x="0" y="11"/>
                  </a:lnTo>
                  <a:lnTo>
                    <a:pt x="12"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8" name="Freeform 484"/>
            <p:cNvSpPr>
              <a:spLocks/>
            </p:cNvSpPr>
            <p:nvPr/>
          </p:nvSpPr>
          <p:spPr bwMode="auto">
            <a:xfrm>
              <a:off x="2195513" y="2030414"/>
              <a:ext cx="30163" cy="15875"/>
            </a:xfrm>
            <a:custGeom>
              <a:avLst/>
              <a:gdLst/>
              <a:ahLst/>
              <a:cxnLst>
                <a:cxn ang="0">
                  <a:pos x="5" y="2"/>
                </a:cxn>
                <a:cxn ang="0">
                  <a:pos x="19" y="0"/>
                </a:cxn>
                <a:cxn ang="0">
                  <a:pos x="10" y="10"/>
                </a:cxn>
                <a:cxn ang="0">
                  <a:pos x="3" y="10"/>
                </a:cxn>
                <a:cxn ang="0">
                  <a:pos x="0" y="10"/>
                </a:cxn>
                <a:cxn ang="0">
                  <a:pos x="5" y="2"/>
                </a:cxn>
              </a:cxnLst>
              <a:rect l="0" t="0" r="r" b="b"/>
              <a:pathLst>
                <a:path w="19" h="10">
                  <a:moveTo>
                    <a:pt x="5" y="2"/>
                  </a:moveTo>
                  <a:lnTo>
                    <a:pt x="19" y="0"/>
                  </a:lnTo>
                  <a:lnTo>
                    <a:pt x="10" y="10"/>
                  </a:lnTo>
                  <a:lnTo>
                    <a:pt x="3" y="10"/>
                  </a:lnTo>
                  <a:lnTo>
                    <a:pt x="0" y="10"/>
                  </a:lnTo>
                  <a:lnTo>
                    <a:pt x="5"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9" name="Freeform 485"/>
            <p:cNvSpPr>
              <a:spLocks/>
            </p:cNvSpPr>
            <p:nvPr/>
          </p:nvSpPr>
          <p:spPr bwMode="auto">
            <a:xfrm>
              <a:off x="2162175" y="2074864"/>
              <a:ext cx="26988" cy="34925"/>
            </a:xfrm>
            <a:custGeom>
              <a:avLst/>
              <a:gdLst/>
              <a:ahLst/>
              <a:cxnLst>
                <a:cxn ang="0">
                  <a:pos x="12" y="0"/>
                </a:cxn>
                <a:cxn ang="0">
                  <a:pos x="17" y="15"/>
                </a:cxn>
                <a:cxn ang="0">
                  <a:pos x="15" y="19"/>
                </a:cxn>
                <a:cxn ang="0">
                  <a:pos x="10" y="22"/>
                </a:cxn>
                <a:cxn ang="0">
                  <a:pos x="0" y="15"/>
                </a:cxn>
                <a:cxn ang="0">
                  <a:pos x="5" y="1"/>
                </a:cxn>
                <a:cxn ang="0">
                  <a:pos x="12" y="0"/>
                </a:cxn>
              </a:cxnLst>
              <a:rect l="0" t="0" r="r" b="b"/>
              <a:pathLst>
                <a:path w="17" h="22">
                  <a:moveTo>
                    <a:pt x="12" y="0"/>
                  </a:moveTo>
                  <a:lnTo>
                    <a:pt x="17" y="15"/>
                  </a:lnTo>
                  <a:lnTo>
                    <a:pt x="15" y="19"/>
                  </a:lnTo>
                  <a:lnTo>
                    <a:pt x="10" y="22"/>
                  </a:lnTo>
                  <a:lnTo>
                    <a:pt x="0" y="15"/>
                  </a:lnTo>
                  <a:lnTo>
                    <a:pt x="5" y="1"/>
                  </a:lnTo>
                  <a:lnTo>
                    <a:pt x="1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0" name="Freeform 486"/>
            <p:cNvSpPr>
              <a:spLocks/>
            </p:cNvSpPr>
            <p:nvPr/>
          </p:nvSpPr>
          <p:spPr bwMode="auto">
            <a:xfrm>
              <a:off x="1876425" y="1943101"/>
              <a:ext cx="274638" cy="219075"/>
            </a:xfrm>
            <a:custGeom>
              <a:avLst/>
              <a:gdLst/>
              <a:ahLst/>
              <a:cxnLst>
                <a:cxn ang="0">
                  <a:pos x="112" y="19"/>
                </a:cxn>
                <a:cxn ang="0">
                  <a:pos x="124" y="0"/>
                </a:cxn>
                <a:cxn ang="0">
                  <a:pos x="126" y="14"/>
                </a:cxn>
                <a:cxn ang="0">
                  <a:pos x="128" y="24"/>
                </a:cxn>
                <a:cxn ang="0">
                  <a:pos x="128" y="46"/>
                </a:cxn>
                <a:cxn ang="0">
                  <a:pos x="137" y="64"/>
                </a:cxn>
                <a:cxn ang="0">
                  <a:pos x="152" y="69"/>
                </a:cxn>
                <a:cxn ang="0">
                  <a:pos x="152" y="53"/>
                </a:cxn>
                <a:cxn ang="0">
                  <a:pos x="169" y="55"/>
                </a:cxn>
                <a:cxn ang="0">
                  <a:pos x="173" y="72"/>
                </a:cxn>
                <a:cxn ang="0">
                  <a:pos x="147" y="110"/>
                </a:cxn>
                <a:cxn ang="0">
                  <a:pos x="140" y="102"/>
                </a:cxn>
                <a:cxn ang="0">
                  <a:pos x="124" y="109"/>
                </a:cxn>
                <a:cxn ang="0">
                  <a:pos x="126" y="100"/>
                </a:cxn>
                <a:cxn ang="0">
                  <a:pos x="99" y="117"/>
                </a:cxn>
                <a:cxn ang="0">
                  <a:pos x="71" y="138"/>
                </a:cxn>
                <a:cxn ang="0">
                  <a:pos x="45" y="124"/>
                </a:cxn>
                <a:cxn ang="0">
                  <a:pos x="59" y="116"/>
                </a:cxn>
                <a:cxn ang="0">
                  <a:pos x="83" y="109"/>
                </a:cxn>
                <a:cxn ang="0">
                  <a:pos x="74" y="98"/>
                </a:cxn>
                <a:cxn ang="0">
                  <a:pos x="69" y="91"/>
                </a:cxn>
                <a:cxn ang="0">
                  <a:pos x="62" y="98"/>
                </a:cxn>
                <a:cxn ang="0">
                  <a:pos x="50" y="102"/>
                </a:cxn>
                <a:cxn ang="0">
                  <a:pos x="54" y="88"/>
                </a:cxn>
                <a:cxn ang="0">
                  <a:pos x="50" y="84"/>
                </a:cxn>
                <a:cxn ang="0">
                  <a:pos x="43" y="90"/>
                </a:cxn>
                <a:cxn ang="0">
                  <a:pos x="40" y="107"/>
                </a:cxn>
                <a:cxn ang="0">
                  <a:pos x="35" y="98"/>
                </a:cxn>
                <a:cxn ang="0">
                  <a:pos x="29" y="109"/>
                </a:cxn>
                <a:cxn ang="0">
                  <a:pos x="21" y="100"/>
                </a:cxn>
                <a:cxn ang="0">
                  <a:pos x="14" y="100"/>
                </a:cxn>
                <a:cxn ang="0">
                  <a:pos x="5" y="81"/>
                </a:cxn>
                <a:cxn ang="0">
                  <a:pos x="35" y="67"/>
                </a:cxn>
                <a:cxn ang="0">
                  <a:pos x="5" y="76"/>
                </a:cxn>
                <a:cxn ang="0">
                  <a:pos x="7" y="64"/>
                </a:cxn>
                <a:cxn ang="0">
                  <a:pos x="16" y="52"/>
                </a:cxn>
                <a:cxn ang="0">
                  <a:pos x="16" y="41"/>
                </a:cxn>
                <a:cxn ang="0">
                  <a:pos x="28" y="24"/>
                </a:cxn>
                <a:cxn ang="0">
                  <a:pos x="48" y="26"/>
                </a:cxn>
                <a:cxn ang="0">
                  <a:pos x="48" y="38"/>
                </a:cxn>
                <a:cxn ang="0">
                  <a:pos x="71" y="40"/>
                </a:cxn>
                <a:cxn ang="0">
                  <a:pos x="76" y="60"/>
                </a:cxn>
                <a:cxn ang="0">
                  <a:pos x="86" y="65"/>
                </a:cxn>
                <a:cxn ang="0">
                  <a:pos x="90" y="76"/>
                </a:cxn>
                <a:cxn ang="0">
                  <a:pos x="123" y="67"/>
                </a:cxn>
                <a:cxn ang="0">
                  <a:pos x="118" y="50"/>
                </a:cxn>
                <a:cxn ang="0">
                  <a:pos x="102" y="31"/>
                </a:cxn>
                <a:cxn ang="0">
                  <a:pos x="107" y="22"/>
                </a:cxn>
              </a:cxnLst>
              <a:rect l="0" t="0" r="r" b="b"/>
              <a:pathLst>
                <a:path w="173" h="138">
                  <a:moveTo>
                    <a:pt x="107" y="22"/>
                  </a:moveTo>
                  <a:lnTo>
                    <a:pt x="112" y="19"/>
                  </a:lnTo>
                  <a:lnTo>
                    <a:pt x="118" y="3"/>
                  </a:lnTo>
                  <a:lnTo>
                    <a:pt x="124" y="0"/>
                  </a:lnTo>
                  <a:lnTo>
                    <a:pt x="128" y="7"/>
                  </a:lnTo>
                  <a:lnTo>
                    <a:pt x="126" y="14"/>
                  </a:lnTo>
                  <a:lnTo>
                    <a:pt x="128" y="19"/>
                  </a:lnTo>
                  <a:lnTo>
                    <a:pt x="128" y="24"/>
                  </a:lnTo>
                  <a:lnTo>
                    <a:pt x="135" y="33"/>
                  </a:lnTo>
                  <a:lnTo>
                    <a:pt x="128" y="46"/>
                  </a:lnTo>
                  <a:lnTo>
                    <a:pt x="142" y="52"/>
                  </a:lnTo>
                  <a:lnTo>
                    <a:pt x="137" y="64"/>
                  </a:lnTo>
                  <a:lnTo>
                    <a:pt x="149" y="57"/>
                  </a:lnTo>
                  <a:lnTo>
                    <a:pt x="152" y="69"/>
                  </a:lnTo>
                  <a:lnTo>
                    <a:pt x="154" y="62"/>
                  </a:lnTo>
                  <a:lnTo>
                    <a:pt x="152" y="53"/>
                  </a:lnTo>
                  <a:lnTo>
                    <a:pt x="156" y="48"/>
                  </a:lnTo>
                  <a:lnTo>
                    <a:pt x="169" y="55"/>
                  </a:lnTo>
                  <a:lnTo>
                    <a:pt x="171" y="64"/>
                  </a:lnTo>
                  <a:lnTo>
                    <a:pt x="173" y="72"/>
                  </a:lnTo>
                  <a:lnTo>
                    <a:pt x="163" y="105"/>
                  </a:lnTo>
                  <a:lnTo>
                    <a:pt x="147" y="110"/>
                  </a:lnTo>
                  <a:lnTo>
                    <a:pt x="142" y="107"/>
                  </a:lnTo>
                  <a:lnTo>
                    <a:pt x="140" y="102"/>
                  </a:lnTo>
                  <a:lnTo>
                    <a:pt x="130" y="110"/>
                  </a:lnTo>
                  <a:lnTo>
                    <a:pt x="124" y="109"/>
                  </a:lnTo>
                  <a:lnTo>
                    <a:pt x="128" y="105"/>
                  </a:lnTo>
                  <a:lnTo>
                    <a:pt x="126" y="100"/>
                  </a:lnTo>
                  <a:lnTo>
                    <a:pt x="114" y="112"/>
                  </a:lnTo>
                  <a:lnTo>
                    <a:pt x="99" y="117"/>
                  </a:lnTo>
                  <a:lnTo>
                    <a:pt x="95" y="124"/>
                  </a:lnTo>
                  <a:lnTo>
                    <a:pt x="71" y="138"/>
                  </a:lnTo>
                  <a:lnTo>
                    <a:pt x="52" y="133"/>
                  </a:lnTo>
                  <a:lnTo>
                    <a:pt x="45" y="124"/>
                  </a:lnTo>
                  <a:lnTo>
                    <a:pt x="47" y="121"/>
                  </a:lnTo>
                  <a:lnTo>
                    <a:pt x="59" y="116"/>
                  </a:lnTo>
                  <a:lnTo>
                    <a:pt x="64" y="107"/>
                  </a:lnTo>
                  <a:lnTo>
                    <a:pt x="83" y="109"/>
                  </a:lnTo>
                  <a:lnTo>
                    <a:pt x="93" y="91"/>
                  </a:lnTo>
                  <a:lnTo>
                    <a:pt x="74" y="98"/>
                  </a:lnTo>
                  <a:lnTo>
                    <a:pt x="74" y="93"/>
                  </a:lnTo>
                  <a:lnTo>
                    <a:pt x="69" y="91"/>
                  </a:lnTo>
                  <a:lnTo>
                    <a:pt x="67" y="100"/>
                  </a:lnTo>
                  <a:lnTo>
                    <a:pt x="62" y="98"/>
                  </a:lnTo>
                  <a:lnTo>
                    <a:pt x="52" y="105"/>
                  </a:lnTo>
                  <a:lnTo>
                    <a:pt x="50" y="102"/>
                  </a:lnTo>
                  <a:lnTo>
                    <a:pt x="55" y="97"/>
                  </a:lnTo>
                  <a:lnTo>
                    <a:pt x="54" y="88"/>
                  </a:lnTo>
                  <a:lnTo>
                    <a:pt x="59" y="83"/>
                  </a:lnTo>
                  <a:lnTo>
                    <a:pt x="50" y="84"/>
                  </a:lnTo>
                  <a:lnTo>
                    <a:pt x="48" y="95"/>
                  </a:lnTo>
                  <a:lnTo>
                    <a:pt x="43" y="90"/>
                  </a:lnTo>
                  <a:lnTo>
                    <a:pt x="45" y="102"/>
                  </a:lnTo>
                  <a:lnTo>
                    <a:pt x="40" y="107"/>
                  </a:lnTo>
                  <a:lnTo>
                    <a:pt x="36" y="107"/>
                  </a:lnTo>
                  <a:lnTo>
                    <a:pt x="35" y="98"/>
                  </a:lnTo>
                  <a:lnTo>
                    <a:pt x="28" y="100"/>
                  </a:lnTo>
                  <a:lnTo>
                    <a:pt x="29" y="109"/>
                  </a:lnTo>
                  <a:lnTo>
                    <a:pt x="19" y="103"/>
                  </a:lnTo>
                  <a:lnTo>
                    <a:pt x="21" y="100"/>
                  </a:lnTo>
                  <a:lnTo>
                    <a:pt x="19" y="95"/>
                  </a:lnTo>
                  <a:lnTo>
                    <a:pt x="14" y="100"/>
                  </a:lnTo>
                  <a:lnTo>
                    <a:pt x="0" y="93"/>
                  </a:lnTo>
                  <a:lnTo>
                    <a:pt x="5" y="81"/>
                  </a:lnTo>
                  <a:lnTo>
                    <a:pt x="23" y="79"/>
                  </a:lnTo>
                  <a:lnTo>
                    <a:pt x="35" y="67"/>
                  </a:lnTo>
                  <a:lnTo>
                    <a:pt x="16" y="76"/>
                  </a:lnTo>
                  <a:lnTo>
                    <a:pt x="5" y="76"/>
                  </a:lnTo>
                  <a:lnTo>
                    <a:pt x="5" y="71"/>
                  </a:lnTo>
                  <a:lnTo>
                    <a:pt x="7" y="64"/>
                  </a:lnTo>
                  <a:lnTo>
                    <a:pt x="10" y="59"/>
                  </a:lnTo>
                  <a:lnTo>
                    <a:pt x="16" y="52"/>
                  </a:lnTo>
                  <a:lnTo>
                    <a:pt x="12" y="46"/>
                  </a:lnTo>
                  <a:lnTo>
                    <a:pt x="16" y="41"/>
                  </a:lnTo>
                  <a:lnTo>
                    <a:pt x="23" y="34"/>
                  </a:lnTo>
                  <a:lnTo>
                    <a:pt x="28" y="24"/>
                  </a:lnTo>
                  <a:lnTo>
                    <a:pt x="36" y="21"/>
                  </a:lnTo>
                  <a:lnTo>
                    <a:pt x="48" y="26"/>
                  </a:lnTo>
                  <a:lnTo>
                    <a:pt x="47" y="33"/>
                  </a:lnTo>
                  <a:lnTo>
                    <a:pt x="48" y="38"/>
                  </a:lnTo>
                  <a:lnTo>
                    <a:pt x="66" y="34"/>
                  </a:lnTo>
                  <a:lnTo>
                    <a:pt x="71" y="40"/>
                  </a:lnTo>
                  <a:lnTo>
                    <a:pt x="81" y="55"/>
                  </a:lnTo>
                  <a:lnTo>
                    <a:pt x="76" y="60"/>
                  </a:lnTo>
                  <a:lnTo>
                    <a:pt x="85" y="59"/>
                  </a:lnTo>
                  <a:lnTo>
                    <a:pt x="86" y="65"/>
                  </a:lnTo>
                  <a:lnTo>
                    <a:pt x="85" y="67"/>
                  </a:lnTo>
                  <a:lnTo>
                    <a:pt x="90" y="76"/>
                  </a:lnTo>
                  <a:lnTo>
                    <a:pt x="123" y="78"/>
                  </a:lnTo>
                  <a:lnTo>
                    <a:pt x="123" y="67"/>
                  </a:lnTo>
                  <a:lnTo>
                    <a:pt x="109" y="57"/>
                  </a:lnTo>
                  <a:lnTo>
                    <a:pt x="118" y="50"/>
                  </a:lnTo>
                  <a:lnTo>
                    <a:pt x="114" y="40"/>
                  </a:lnTo>
                  <a:lnTo>
                    <a:pt x="102" y="31"/>
                  </a:lnTo>
                  <a:lnTo>
                    <a:pt x="100" y="24"/>
                  </a:lnTo>
                  <a:lnTo>
                    <a:pt x="107" y="2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1" name="Freeform 487"/>
            <p:cNvSpPr>
              <a:spLocks/>
            </p:cNvSpPr>
            <p:nvPr/>
          </p:nvSpPr>
          <p:spPr bwMode="auto">
            <a:xfrm>
              <a:off x="1838325" y="2014539"/>
              <a:ext cx="38100" cy="53975"/>
            </a:xfrm>
            <a:custGeom>
              <a:avLst/>
              <a:gdLst/>
              <a:ahLst/>
              <a:cxnLst>
                <a:cxn ang="0">
                  <a:pos x="19" y="3"/>
                </a:cxn>
                <a:cxn ang="0">
                  <a:pos x="22" y="0"/>
                </a:cxn>
                <a:cxn ang="0">
                  <a:pos x="24" y="5"/>
                </a:cxn>
                <a:cxn ang="0">
                  <a:pos x="12" y="34"/>
                </a:cxn>
                <a:cxn ang="0">
                  <a:pos x="0" y="24"/>
                </a:cxn>
                <a:cxn ang="0">
                  <a:pos x="19" y="3"/>
                </a:cxn>
              </a:cxnLst>
              <a:rect l="0" t="0" r="r" b="b"/>
              <a:pathLst>
                <a:path w="24" h="34">
                  <a:moveTo>
                    <a:pt x="19" y="3"/>
                  </a:moveTo>
                  <a:lnTo>
                    <a:pt x="22" y="0"/>
                  </a:lnTo>
                  <a:lnTo>
                    <a:pt x="24" y="5"/>
                  </a:lnTo>
                  <a:lnTo>
                    <a:pt x="12" y="34"/>
                  </a:lnTo>
                  <a:lnTo>
                    <a:pt x="0" y="24"/>
                  </a:lnTo>
                  <a:lnTo>
                    <a:pt x="19"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2" name="Freeform 488"/>
            <p:cNvSpPr>
              <a:spLocks/>
            </p:cNvSpPr>
            <p:nvPr/>
          </p:nvSpPr>
          <p:spPr bwMode="auto">
            <a:xfrm>
              <a:off x="1758950" y="1898651"/>
              <a:ext cx="161925" cy="142875"/>
            </a:xfrm>
            <a:custGeom>
              <a:avLst/>
              <a:gdLst/>
              <a:ahLst/>
              <a:cxnLst>
                <a:cxn ang="0">
                  <a:pos x="39" y="19"/>
                </a:cxn>
                <a:cxn ang="0">
                  <a:pos x="69" y="4"/>
                </a:cxn>
                <a:cxn ang="0">
                  <a:pos x="81" y="0"/>
                </a:cxn>
                <a:cxn ang="0">
                  <a:pos x="102" y="2"/>
                </a:cxn>
                <a:cxn ang="0">
                  <a:pos x="90" y="11"/>
                </a:cxn>
                <a:cxn ang="0">
                  <a:pos x="97" y="23"/>
                </a:cxn>
                <a:cxn ang="0">
                  <a:pos x="90" y="26"/>
                </a:cxn>
                <a:cxn ang="0">
                  <a:pos x="97" y="38"/>
                </a:cxn>
                <a:cxn ang="0">
                  <a:pos x="81" y="47"/>
                </a:cxn>
                <a:cxn ang="0">
                  <a:pos x="81" y="62"/>
                </a:cxn>
                <a:cxn ang="0">
                  <a:pos x="74" y="62"/>
                </a:cxn>
                <a:cxn ang="0">
                  <a:pos x="67" y="54"/>
                </a:cxn>
                <a:cxn ang="0">
                  <a:pos x="71" y="31"/>
                </a:cxn>
                <a:cxn ang="0">
                  <a:pos x="64" y="33"/>
                </a:cxn>
                <a:cxn ang="0">
                  <a:pos x="60" y="40"/>
                </a:cxn>
                <a:cxn ang="0">
                  <a:pos x="62" y="47"/>
                </a:cxn>
                <a:cxn ang="0">
                  <a:pos x="55" y="50"/>
                </a:cxn>
                <a:cxn ang="0">
                  <a:pos x="60" y="59"/>
                </a:cxn>
                <a:cxn ang="0">
                  <a:pos x="55" y="64"/>
                </a:cxn>
                <a:cxn ang="0">
                  <a:pos x="53" y="73"/>
                </a:cxn>
                <a:cxn ang="0">
                  <a:pos x="52" y="73"/>
                </a:cxn>
                <a:cxn ang="0">
                  <a:pos x="48" y="57"/>
                </a:cxn>
                <a:cxn ang="0">
                  <a:pos x="45" y="59"/>
                </a:cxn>
                <a:cxn ang="0">
                  <a:pos x="46" y="68"/>
                </a:cxn>
                <a:cxn ang="0">
                  <a:pos x="45" y="71"/>
                </a:cxn>
                <a:cxn ang="0">
                  <a:pos x="41" y="73"/>
                </a:cxn>
                <a:cxn ang="0">
                  <a:pos x="46" y="81"/>
                </a:cxn>
                <a:cxn ang="0">
                  <a:pos x="41" y="87"/>
                </a:cxn>
                <a:cxn ang="0">
                  <a:pos x="38" y="83"/>
                </a:cxn>
                <a:cxn ang="0">
                  <a:pos x="36" y="90"/>
                </a:cxn>
                <a:cxn ang="0">
                  <a:pos x="33" y="80"/>
                </a:cxn>
                <a:cxn ang="0">
                  <a:pos x="29" y="74"/>
                </a:cxn>
                <a:cxn ang="0">
                  <a:pos x="29" y="66"/>
                </a:cxn>
                <a:cxn ang="0">
                  <a:pos x="26" y="69"/>
                </a:cxn>
                <a:cxn ang="0">
                  <a:pos x="24" y="83"/>
                </a:cxn>
                <a:cxn ang="0">
                  <a:pos x="14" y="76"/>
                </a:cxn>
                <a:cxn ang="0">
                  <a:pos x="15" y="69"/>
                </a:cxn>
                <a:cxn ang="0">
                  <a:pos x="5" y="83"/>
                </a:cxn>
                <a:cxn ang="0">
                  <a:pos x="3" y="80"/>
                </a:cxn>
                <a:cxn ang="0">
                  <a:pos x="7" y="69"/>
                </a:cxn>
                <a:cxn ang="0">
                  <a:pos x="0" y="73"/>
                </a:cxn>
                <a:cxn ang="0">
                  <a:pos x="0" y="68"/>
                </a:cxn>
                <a:cxn ang="0">
                  <a:pos x="7" y="54"/>
                </a:cxn>
                <a:cxn ang="0">
                  <a:pos x="17" y="54"/>
                </a:cxn>
                <a:cxn ang="0">
                  <a:pos x="22" y="43"/>
                </a:cxn>
                <a:cxn ang="0">
                  <a:pos x="22" y="38"/>
                </a:cxn>
                <a:cxn ang="0">
                  <a:pos x="36" y="28"/>
                </a:cxn>
                <a:cxn ang="0">
                  <a:pos x="39" y="19"/>
                </a:cxn>
              </a:cxnLst>
              <a:rect l="0" t="0" r="r" b="b"/>
              <a:pathLst>
                <a:path w="102" h="90">
                  <a:moveTo>
                    <a:pt x="39" y="19"/>
                  </a:moveTo>
                  <a:lnTo>
                    <a:pt x="69" y="4"/>
                  </a:lnTo>
                  <a:lnTo>
                    <a:pt x="81" y="0"/>
                  </a:lnTo>
                  <a:lnTo>
                    <a:pt x="102" y="2"/>
                  </a:lnTo>
                  <a:lnTo>
                    <a:pt x="90" y="11"/>
                  </a:lnTo>
                  <a:lnTo>
                    <a:pt x="97" y="23"/>
                  </a:lnTo>
                  <a:lnTo>
                    <a:pt x="90" y="26"/>
                  </a:lnTo>
                  <a:lnTo>
                    <a:pt x="97" y="38"/>
                  </a:lnTo>
                  <a:lnTo>
                    <a:pt x="81" y="47"/>
                  </a:lnTo>
                  <a:lnTo>
                    <a:pt x="81" y="62"/>
                  </a:lnTo>
                  <a:lnTo>
                    <a:pt x="74" y="62"/>
                  </a:lnTo>
                  <a:lnTo>
                    <a:pt x="67" y="54"/>
                  </a:lnTo>
                  <a:lnTo>
                    <a:pt x="71" y="31"/>
                  </a:lnTo>
                  <a:lnTo>
                    <a:pt x="64" y="33"/>
                  </a:lnTo>
                  <a:lnTo>
                    <a:pt x="60" y="40"/>
                  </a:lnTo>
                  <a:lnTo>
                    <a:pt x="62" y="47"/>
                  </a:lnTo>
                  <a:lnTo>
                    <a:pt x="55" y="50"/>
                  </a:lnTo>
                  <a:lnTo>
                    <a:pt x="60" y="59"/>
                  </a:lnTo>
                  <a:lnTo>
                    <a:pt x="55" y="64"/>
                  </a:lnTo>
                  <a:lnTo>
                    <a:pt x="53" y="73"/>
                  </a:lnTo>
                  <a:lnTo>
                    <a:pt x="52" y="73"/>
                  </a:lnTo>
                  <a:lnTo>
                    <a:pt x="48" y="57"/>
                  </a:lnTo>
                  <a:lnTo>
                    <a:pt x="45" y="59"/>
                  </a:lnTo>
                  <a:lnTo>
                    <a:pt x="46" y="68"/>
                  </a:lnTo>
                  <a:lnTo>
                    <a:pt x="45" y="71"/>
                  </a:lnTo>
                  <a:lnTo>
                    <a:pt x="41" y="73"/>
                  </a:lnTo>
                  <a:lnTo>
                    <a:pt x="46" y="81"/>
                  </a:lnTo>
                  <a:lnTo>
                    <a:pt x="41" y="87"/>
                  </a:lnTo>
                  <a:lnTo>
                    <a:pt x="38" y="83"/>
                  </a:lnTo>
                  <a:lnTo>
                    <a:pt x="36" y="90"/>
                  </a:lnTo>
                  <a:lnTo>
                    <a:pt x="33" y="80"/>
                  </a:lnTo>
                  <a:lnTo>
                    <a:pt x="29" y="74"/>
                  </a:lnTo>
                  <a:lnTo>
                    <a:pt x="29" y="66"/>
                  </a:lnTo>
                  <a:lnTo>
                    <a:pt x="26" y="69"/>
                  </a:lnTo>
                  <a:lnTo>
                    <a:pt x="24" y="83"/>
                  </a:lnTo>
                  <a:lnTo>
                    <a:pt x="14" y="76"/>
                  </a:lnTo>
                  <a:lnTo>
                    <a:pt x="15" y="69"/>
                  </a:lnTo>
                  <a:lnTo>
                    <a:pt x="5" y="83"/>
                  </a:lnTo>
                  <a:lnTo>
                    <a:pt x="3" y="80"/>
                  </a:lnTo>
                  <a:lnTo>
                    <a:pt x="7" y="69"/>
                  </a:lnTo>
                  <a:lnTo>
                    <a:pt x="0" y="73"/>
                  </a:lnTo>
                  <a:lnTo>
                    <a:pt x="0" y="68"/>
                  </a:lnTo>
                  <a:lnTo>
                    <a:pt x="7" y="54"/>
                  </a:lnTo>
                  <a:lnTo>
                    <a:pt x="17" y="54"/>
                  </a:lnTo>
                  <a:lnTo>
                    <a:pt x="22" y="43"/>
                  </a:lnTo>
                  <a:lnTo>
                    <a:pt x="22" y="38"/>
                  </a:lnTo>
                  <a:lnTo>
                    <a:pt x="36" y="28"/>
                  </a:lnTo>
                  <a:lnTo>
                    <a:pt x="39" y="1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3" name="Freeform 489"/>
            <p:cNvSpPr>
              <a:spLocks/>
            </p:cNvSpPr>
            <p:nvPr/>
          </p:nvSpPr>
          <p:spPr bwMode="auto">
            <a:xfrm>
              <a:off x="1936750" y="1939926"/>
              <a:ext cx="30163" cy="15875"/>
            </a:xfrm>
            <a:custGeom>
              <a:avLst/>
              <a:gdLst/>
              <a:ahLst/>
              <a:cxnLst>
                <a:cxn ang="0">
                  <a:pos x="10" y="0"/>
                </a:cxn>
                <a:cxn ang="0">
                  <a:pos x="19" y="5"/>
                </a:cxn>
                <a:cxn ang="0">
                  <a:pos x="17" y="10"/>
                </a:cxn>
                <a:cxn ang="0">
                  <a:pos x="0" y="5"/>
                </a:cxn>
                <a:cxn ang="0">
                  <a:pos x="10" y="0"/>
                </a:cxn>
              </a:cxnLst>
              <a:rect l="0" t="0" r="r" b="b"/>
              <a:pathLst>
                <a:path w="19" h="10">
                  <a:moveTo>
                    <a:pt x="10" y="0"/>
                  </a:moveTo>
                  <a:lnTo>
                    <a:pt x="19" y="5"/>
                  </a:lnTo>
                  <a:lnTo>
                    <a:pt x="17" y="10"/>
                  </a:lnTo>
                  <a:lnTo>
                    <a:pt x="0" y="5"/>
                  </a:lnTo>
                  <a:lnTo>
                    <a:pt x="1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4" name="Freeform 490"/>
            <p:cNvSpPr>
              <a:spLocks/>
            </p:cNvSpPr>
            <p:nvPr/>
          </p:nvSpPr>
          <p:spPr bwMode="auto">
            <a:xfrm>
              <a:off x="2336800" y="1924051"/>
              <a:ext cx="387350" cy="238125"/>
            </a:xfrm>
            <a:custGeom>
              <a:avLst/>
              <a:gdLst/>
              <a:ahLst/>
              <a:cxnLst>
                <a:cxn ang="0">
                  <a:pos x="2" y="8"/>
                </a:cxn>
                <a:cxn ang="0">
                  <a:pos x="0" y="19"/>
                </a:cxn>
                <a:cxn ang="0">
                  <a:pos x="26" y="43"/>
                </a:cxn>
                <a:cxn ang="0">
                  <a:pos x="44" y="52"/>
                </a:cxn>
                <a:cxn ang="0">
                  <a:pos x="59" y="67"/>
                </a:cxn>
                <a:cxn ang="0">
                  <a:pos x="70" y="88"/>
                </a:cxn>
                <a:cxn ang="0">
                  <a:pos x="63" y="110"/>
                </a:cxn>
                <a:cxn ang="0">
                  <a:pos x="68" y="131"/>
                </a:cxn>
                <a:cxn ang="0">
                  <a:pos x="80" y="140"/>
                </a:cxn>
                <a:cxn ang="0">
                  <a:pos x="83" y="136"/>
                </a:cxn>
                <a:cxn ang="0">
                  <a:pos x="92" y="141"/>
                </a:cxn>
                <a:cxn ang="0">
                  <a:pos x="108" y="141"/>
                </a:cxn>
                <a:cxn ang="0">
                  <a:pos x="108" y="131"/>
                </a:cxn>
                <a:cxn ang="0">
                  <a:pos x="116" y="131"/>
                </a:cxn>
                <a:cxn ang="0">
                  <a:pos x="121" y="150"/>
                </a:cxn>
                <a:cxn ang="0">
                  <a:pos x="146" y="148"/>
                </a:cxn>
                <a:cxn ang="0">
                  <a:pos x="151" y="143"/>
                </a:cxn>
                <a:cxn ang="0">
                  <a:pos x="161" y="138"/>
                </a:cxn>
                <a:cxn ang="0">
                  <a:pos x="168" y="136"/>
                </a:cxn>
                <a:cxn ang="0">
                  <a:pos x="192" y="134"/>
                </a:cxn>
                <a:cxn ang="0">
                  <a:pos x="196" y="131"/>
                </a:cxn>
                <a:cxn ang="0">
                  <a:pos x="204" y="145"/>
                </a:cxn>
                <a:cxn ang="0">
                  <a:pos x="237" y="134"/>
                </a:cxn>
                <a:cxn ang="0">
                  <a:pos x="232" y="117"/>
                </a:cxn>
                <a:cxn ang="0">
                  <a:pos x="241" y="91"/>
                </a:cxn>
                <a:cxn ang="0">
                  <a:pos x="234" y="86"/>
                </a:cxn>
                <a:cxn ang="0">
                  <a:pos x="206" y="72"/>
                </a:cxn>
                <a:cxn ang="0">
                  <a:pos x="173" y="86"/>
                </a:cxn>
                <a:cxn ang="0">
                  <a:pos x="165" y="93"/>
                </a:cxn>
                <a:cxn ang="0">
                  <a:pos x="159" y="100"/>
                </a:cxn>
                <a:cxn ang="0">
                  <a:pos x="132" y="88"/>
                </a:cxn>
                <a:cxn ang="0">
                  <a:pos x="120" y="96"/>
                </a:cxn>
                <a:cxn ang="0">
                  <a:pos x="113" y="88"/>
                </a:cxn>
                <a:cxn ang="0">
                  <a:pos x="109" y="91"/>
                </a:cxn>
                <a:cxn ang="0">
                  <a:pos x="106" y="76"/>
                </a:cxn>
                <a:cxn ang="0">
                  <a:pos x="97" y="67"/>
                </a:cxn>
                <a:cxn ang="0">
                  <a:pos x="92" y="65"/>
                </a:cxn>
                <a:cxn ang="0">
                  <a:pos x="90" y="60"/>
                </a:cxn>
                <a:cxn ang="0">
                  <a:pos x="108" y="46"/>
                </a:cxn>
                <a:cxn ang="0">
                  <a:pos x="76" y="22"/>
                </a:cxn>
                <a:cxn ang="0">
                  <a:pos x="51" y="29"/>
                </a:cxn>
                <a:cxn ang="0">
                  <a:pos x="45" y="7"/>
                </a:cxn>
              </a:cxnLst>
              <a:rect l="0" t="0" r="r" b="b"/>
              <a:pathLst>
                <a:path w="244" h="150">
                  <a:moveTo>
                    <a:pt x="30" y="1"/>
                  </a:moveTo>
                  <a:lnTo>
                    <a:pt x="7" y="0"/>
                  </a:lnTo>
                  <a:lnTo>
                    <a:pt x="2" y="8"/>
                  </a:lnTo>
                  <a:lnTo>
                    <a:pt x="11" y="17"/>
                  </a:lnTo>
                  <a:lnTo>
                    <a:pt x="2" y="14"/>
                  </a:lnTo>
                  <a:lnTo>
                    <a:pt x="0" y="19"/>
                  </a:lnTo>
                  <a:lnTo>
                    <a:pt x="14" y="29"/>
                  </a:lnTo>
                  <a:lnTo>
                    <a:pt x="19" y="41"/>
                  </a:lnTo>
                  <a:lnTo>
                    <a:pt x="26" y="43"/>
                  </a:lnTo>
                  <a:lnTo>
                    <a:pt x="30" y="52"/>
                  </a:lnTo>
                  <a:lnTo>
                    <a:pt x="30" y="46"/>
                  </a:lnTo>
                  <a:lnTo>
                    <a:pt x="44" y="52"/>
                  </a:lnTo>
                  <a:lnTo>
                    <a:pt x="54" y="45"/>
                  </a:lnTo>
                  <a:lnTo>
                    <a:pt x="59" y="57"/>
                  </a:lnTo>
                  <a:lnTo>
                    <a:pt x="59" y="67"/>
                  </a:lnTo>
                  <a:lnTo>
                    <a:pt x="66" y="76"/>
                  </a:lnTo>
                  <a:lnTo>
                    <a:pt x="68" y="86"/>
                  </a:lnTo>
                  <a:lnTo>
                    <a:pt x="70" y="88"/>
                  </a:lnTo>
                  <a:lnTo>
                    <a:pt x="63" y="100"/>
                  </a:lnTo>
                  <a:lnTo>
                    <a:pt x="64" y="100"/>
                  </a:lnTo>
                  <a:lnTo>
                    <a:pt x="63" y="110"/>
                  </a:lnTo>
                  <a:lnTo>
                    <a:pt x="73" y="115"/>
                  </a:lnTo>
                  <a:lnTo>
                    <a:pt x="66" y="121"/>
                  </a:lnTo>
                  <a:lnTo>
                    <a:pt x="68" y="131"/>
                  </a:lnTo>
                  <a:lnTo>
                    <a:pt x="73" y="136"/>
                  </a:lnTo>
                  <a:lnTo>
                    <a:pt x="75" y="141"/>
                  </a:lnTo>
                  <a:lnTo>
                    <a:pt x="80" y="140"/>
                  </a:lnTo>
                  <a:lnTo>
                    <a:pt x="80" y="136"/>
                  </a:lnTo>
                  <a:lnTo>
                    <a:pt x="85" y="131"/>
                  </a:lnTo>
                  <a:lnTo>
                    <a:pt x="83" y="136"/>
                  </a:lnTo>
                  <a:lnTo>
                    <a:pt x="87" y="141"/>
                  </a:lnTo>
                  <a:lnTo>
                    <a:pt x="87" y="134"/>
                  </a:lnTo>
                  <a:lnTo>
                    <a:pt x="92" y="141"/>
                  </a:lnTo>
                  <a:lnTo>
                    <a:pt x="92" y="143"/>
                  </a:lnTo>
                  <a:lnTo>
                    <a:pt x="102" y="147"/>
                  </a:lnTo>
                  <a:lnTo>
                    <a:pt x="108" y="141"/>
                  </a:lnTo>
                  <a:lnTo>
                    <a:pt x="104" y="134"/>
                  </a:lnTo>
                  <a:lnTo>
                    <a:pt x="109" y="134"/>
                  </a:lnTo>
                  <a:lnTo>
                    <a:pt x="108" y="131"/>
                  </a:lnTo>
                  <a:lnTo>
                    <a:pt x="111" y="140"/>
                  </a:lnTo>
                  <a:lnTo>
                    <a:pt x="114" y="131"/>
                  </a:lnTo>
                  <a:lnTo>
                    <a:pt x="116" y="131"/>
                  </a:lnTo>
                  <a:lnTo>
                    <a:pt x="118" y="133"/>
                  </a:lnTo>
                  <a:lnTo>
                    <a:pt x="116" y="148"/>
                  </a:lnTo>
                  <a:lnTo>
                    <a:pt x="121" y="150"/>
                  </a:lnTo>
                  <a:lnTo>
                    <a:pt x="132" y="150"/>
                  </a:lnTo>
                  <a:lnTo>
                    <a:pt x="144" y="150"/>
                  </a:lnTo>
                  <a:lnTo>
                    <a:pt x="146" y="148"/>
                  </a:lnTo>
                  <a:lnTo>
                    <a:pt x="144" y="143"/>
                  </a:lnTo>
                  <a:lnTo>
                    <a:pt x="147" y="148"/>
                  </a:lnTo>
                  <a:lnTo>
                    <a:pt x="151" y="143"/>
                  </a:lnTo>
                  <a:lnTo>
                    <a:pt x="154" y="150"/>
                  </a:lnTo>
                  <a:lnTo>
                    <a:pt x="161" y="145"/>
                  </a:lnTo>
                  <a:lnTo>
                    <a:pt x="161" y="138"/>
                  </a:lnTo>
                  <a:lnTo>
                    <a:pt x="165" y="148"/>
                  </a:lnTo>
                  <a:lnTo>
                    <a:pt x="168" y="143"/>
                  </a:lnTo>
                  <a:lnTo>
                    <a:pt x="168" y="136"/>
                  </a:lnTo>
                  <a:lnTo>
                    <a:pt x="170" y="147"/>
                  </a:lnTo>
                  <a:lnTo>
                    <a:pt x="189" y="143"/>
                  </a:lnTo>
                  <a:lnTo>
                    <a:pt x="192" y="134"/>
                  </a:lnTo>
                  <a:lnTo>
                    <a:pt x="185" y="126"/>
                  </a:lnTo>
                  <a:lnTo>
                    <a:pt x="187" y="126"/>
                  </a:lnTo>
                  <a:lnTo>
                    <a:pt x="196" y="131"/>
                  </a:lnTo>
                  <a:lnTo>
                    <a:pt x="196" y="141"/>
                  </a:lnTo>
                  <a:lnTo>
                    <a:pt x="201" y="147"/>
                  </a:lnTo>
                  <a:lnTo>
                    <a:pt x="204" y="145"/>
                  </a:lnTo>
                  <a:lnTo>
                    <a:pt x="213" y="150"/>
                  </a:lnTo>
                  <a:lnTo>
                    <a:pt x="237" y="143"/>
                  </a:lnTo>
                  <a:lnTo>
                    <a:pt x="237" y="134"/>
                  </a:lnTo>
                  <a:lnTo>
                    <a:pt x="235" y="131"/>
                  </a:lnTo>
                  <a:lnTo>
                    <a:pt x="230" y="124"/>
                  </a:lnTo>
                  <a:lnTo>
                    <a:pt x="232" y="117"/>
                  </a:lnTo>
                  <a:lnTo>
                    <a:pt x="244" y="105"/>
                  </a:lnTo>
                  <a:lnTo>
                    <a:pt x="244" y="95"/>
                  </a:lnTo>
                  <a:lnTo>
                    <a:pt x="241" y="91"/>
                  </a:lnTo>
                  <a:lnTo>
                    <a:pt x="232" y="91"/>
                  </a:lnTo>
                  <a:lnTo>
                    <a:pt x="235" y="90"/>
                  </a:lnTo>
                  <a:lnTo>
                    <a:pt x="234" y="86"/>
                  </a:lnTo>
                  <a:lnTo>
                    <a:pt x="222" y="83"/>
                  </a:lnTo>
                  <a:lnTo>
                    <a:pt x="222" y="76"/>
                  </a:lnTo>
                  <a:lnTo>
                    <a:pt x="206" y="72"/>
                  </a:lnTo>
                  <a:lnTo>
                    <a:pt x="196" y="77"/>
                  </a:lnTo>
                  <a:lnTo>
                    <a:pt x="184" y="74"/>
                  </a:lnTo>
                  <a:lnTo>
                    <a:pt x="173" y="86"/>
                  </a:lnTo>
                  <a:lnTo>
                    <a:pt x="166" y="84"/>
                  </a:lnTo>
                  <a:lnTo>
                    <a:pt x="165" y="88"/>
                  </a:lnTo>
                  <a:lnTo>
                    <a:pt x="165" y="93"/>
                  </a:lnTo>
                  <a:lnTo>
                    <a:pt x="161" y="88"/>
                  </a:lnTo>
                  <a:lnTo>
                    <a:pt x="151" y="93"/>
                  </a:lnTo>
                  <a:lnTo>
                    <a:pt x="159" y="100"/>
                  </a:lnTo>
                  <a:lnTo>
                    <a:pt x="144" y="103"/>
                  </a:lnTo>
                  <a:lnTo>
                    <a:pt x="147" y="98"/>
                  </a:lnTo>
                  <a:lnTo>
                    <a:pt x="132" y="88"/>
                  </a:lnTo>
                  <a:lnTo>
                    <a:pt x="130" y="96"/>
                  </a:lnTo>
                  <a:lnTo>
                    <a:pt x="127" y="90"/>
                  </a:lnTo>
                  <a:lnTo>
                    <a:pt x="120" y="96"/>
                  </a:lnTo>
                  <a:lnTo>
                    <a:pt x="121" y="91"/>
                  </a:lnTo>
                  <a:lnTo>
                    <a:pt x="114" y="84"/>
                  </a:lnTo>
                  <a:lnTo>
                    <a:pt x="113" y="88"/>
                  </a:lnTo>
                  <a:lnTo>
                    <a:pt x="113" y="96"/>
                  </a:lnTo>
                  <a:lnTo>
                    <a:pt x="111" y="100"/>
                  </a:lnTo>
                  <a:lnTo>
                    <a:pt x="109" y="91"/>
                  </a:lnTo>
                  <a:lnTo>
                    <a:pt x="106" y="88"/>
                  </a:lnTo>
                  <a:lnTo>
                    <a:pt x="108" y="79"/>
                  </a:lnTo>
                  <a:lnTo>
                    <a:pt x="106" y="76"/>
                  </a:lnTo>
                  <a:lnTo>
                    <a:pt x="99" y="76"/>
                  </a:lnTo>
                  <a:lnTo>
                    <a:pt x="101" y="74"/>
                  </a:lnTo>
                  <a:lnTo>
                    <a:pt x="97" y="67"/>
                  </a:lnTo>
                  <a:lnTo>
                    <a:pt x="80" y="77"/>
                  </a:lnTo>
                  <a:lnTo>
                    <a:pt x="82" y="67"/>
                  </a:lnTo>
                  <a:lnTo>
                    <a:pt x="92" y="65"/>
                  </a:lnTo>
                  <a:lnTo>
                    <a:pt x="75" y="57"/>
                  </a:lnTo>
                  <a:lnTo>
                    <a:pt x="76" y="52"/>
                  </a:lnTo>
                  <a:lnTo>
                    <a:pt x="90" y="60"/>
                  </a:lnTo>
                  <a:lnTo>
                    <a:pt x="104" y="58"/>
                  </a:lnTo>
                  <a:lnTo>
                    <a:pt x="108" y="55"/>
                  </a:lnTo>
                  <a:lnTo>
                    <a:pt x="108" y="46"/>
                  </a:lnTo>
                  <a:lnTo>
                    <a:pt x="92" y="38"/>
                  </a:lnTo>
                  <a:lnTo>
                    <a:pt x="90" y="31"/>
                  </a:lnTo>
                  <a:lnTo>
                    <a:pt x="76" y="22"/>
                  </a:lnTo>
                  <a:lnTo>
                    <a:pt x="54" y="29"/>
                  </a:lnTo>
                  <a:lnTo>
                    <a:pt x="47" y="39"/>
                  </a:lnTo>
                  <a:lnTo>
                    <a:pt x="51" y="29"/>
                  </a:lnTo>
                  <a:lnTo>
                    <a:pt x="52" y="20"/>
                  </a:lnTo>
                  <a:lnTo>
                    <a:pt x="51" y="15"/>
                  </a:lnTo>
                  <a:lnTo>
                    <a:pt x="45" y="7"/>
                  </a:lnTo>
                  <a:lnTo>
                    <a:pt x="38" y="10"/>
                  </a:lnTo>
                  <a:lnTo>
                    <a:pt x="3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5" name="Freeform 491"/>
            <p:cNvSpPr>
              <a:spLocks/>
            </p:cNvSpPr>
            <p:nvPr/>
          </p:nvSpPr>
          <p:spPr bwMode="auto">
            <a:xfrm>
              <a:off x="2720975" y="2016126"/>
              <a:ext cx="17463" cy="28575"/>
            </a:xfrm>
            <a:custGeom>
              <a:avLst/>
              <a:gdLst/>
              <a:ahLst/>
              <a:cxnLst>
                <a:cxn ang="0">
                  <a:pos x="9" y="2"/>
                </a:cxn>
                <a:cxn ang="0">
                  <a:pos x="7" y="11"/>
                </a:cxn>
                <a:cxn ang="0">
                  <a:pos x="11" y="16"/>
                </a:cxn>
                <a:cxn ang="0">
                  <a:pos x="0" y="18"/>
                </a:cxn>
                <a:cxn ang="0">
                  <a:pos x="6" y="0"/>
                </a:cxn>
                <a:cxn ang="0">
                  <a:pos x="9" y="2"/>
                </a:cxn>
              </a:cxnLst>
              <a:rect l="0" t="0" r="r" b="b"/>
              <a:pathLst>
                <a:path w="11" h="18">
                  <a:moveTo>
                    <a:pt x="9" y="2"/>
                  </a:moveTo>
                  <a:lnTo>
                    <a:pt x="7" y="11"/>
                  </a:lnTo>
                  <a:lnTo>
                    <a:pt x="11" y="16"/>
                  </a:lnTo>
                  <a:lnTo>
                    <a:pt x="0" y="18"/>
                  </a:lnTo>
                  <a:lnTo>
                    <a:pt x="6" y="0"/>
                  </a:lnTo>
                  <a:lnTo>
                    <a:pt x="9"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 name="Freeform 492"/>
            <p:cNvSpPr>
              <a:spLocks/>
            </p:cNvSpPr>
            <p:nvPr/>
          </p:nvSpPr>
          <p:spPr bwMode="auto">
            <a:xfrm>
              <a:off x="2708275" y="2112964"/>
              <a:ext cx="22225" cy="19050"/>
            </a:xfrm>
            <a:custGeom>
              <a:avLst/>
              <a:gdLst/>
              <a:ahLst/>
              <a:cxnLst>
                <a:cxn ang="0">
                  <a:pos x="10" y="9"/>
                </a:cxn>
                <a:cxn ang="0">
                  <a:pos x="14" y="7"/>
                </a:cxn>
                <a:cxn ang="0">
                  <a:pos x="12" y="0"/>
                </a:cxn>
                <a:cxn ang="0">
                  <a:pos x="0" y="5"/>
                </a:cxn>
                <a:cxn ang="0">
                  <a:pos x="3" y="12"/>
                </a:cxn>
                <a:cxn ang="0">
                  <a:pos x="10" y="9"/>
                </a:cxn>
              </a:cxnLst>
              <a:rect l="0" t="0" r="r" b="b"/>
              <a:pathLst>
                <a:path w="14" h="12">
                  <a:moveTo>
                    <a:pt x="10" y="9"/>
                  </a:moveTo>
                  <a:lnTo>
                    <a:pt x="14" y="7"/>
                  </a:lnTo>
                  <a:lnTo>
                    <a:pt x="12" y="0"/>
                  </a:lnTo>
                  <a:lnTo>
                    <a:pt x="0" y="5"/>
                  </a:lnTo>
                  <a:lnTo>
                    <a:pt x="3" y="12"/>
                  </a:lnTo>
                  <a:lnTo>
                    <a:pt x="10"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 name="Freeform 493"/>
            <p:cNvSpPr>
              <a:spLocks/>
            </p:cNvSpPr>
            <p:nvPr/>
          </p:nvSpPr>
          <p:spPr bwMode="auto">
            <a:xfrm>
              <a:off x="2347913" y="2055814"/>
              <a:ext cx="66675" cy="90488"/>
            </a:xfrm>
            <a:custGeom>
              <a:avLst/>
              <a:gdLst/>
              <a:ahLst/>
              <a:cxnLst>
                <a:cxn ang="0">
                  <a:pos x="23" y="0"/>
                </a:cxn>
                <a:cxn ang="0">
                  <a:pos x="42" y="24"/>
                </a:cxn>
                <a:cxn ang="0">
                  <a:pos x="42" y="27"/>
                </a:cxn>
                <a:cxn ang="0">
                  <a:pos x="42" y="53"/>
                </a:cxn>
                <a:cxn ang="0">
                  <a:pos x="26" y="57"/>
                </a:cxn>
                <a:cxn ang="0">
                  <a:pos x="18" y="46"/>
                </a:cxn>
                <a:cxn ang="0">
                  <a:pos x="9" y="45"/>
                </a:cxn>
                <a:cxn ang="0">
                  <a:pos x="7" y="39"/>
                </a:cxn>
                <a:cxn ang="0">
                  <a:pos x="9" y="36"/>
                </a:cxn>
                <a:cxn ang="0">
                  <a:pos x="4" y="39"/>
                </a:cxn>
                <a:cxn ang="0">
                  <a:pos x="2" y="34"/>
                </a:cxn>
                <a:cxn ang="0">
                  <a:pos x="0" y="26"/>
                </a:cxn>
                <a:cxn ang="0">
                  <a:pos x="7" y="20"/>
                </a:cxn>
                <a:cxn ang="0">
                  <a:pos x="9" y="19"/>
                </a:cxn>
                <a:cxn ang="0">
                  <a:pos x="7" y="15"/>
                </a:cxn>
                <a:cxn ang="0">
                  <a:pos x="5" y="12"/>
                </a:cxn>
                <a:cxn ang="0">
                  <a:pos x="12" y="12"/>
                </a:cxn>
                <a:cxn ang="0">
                  <a:pos x="11" y="5"/>
                </a:cxn>
                <a:cxn ang="0">
                  <a:pos x="18" y="0"/>
                </a:cxn>
                <a:cxn ang="0">
                  <a:pos x="23" y="0"/>
                </a:cxn>
              </a:cxnLst>
              <a:rect l="0" t="0" r="r" b="b"/>
              <a:pathLst>
                <a:path w="42" h="57">
                  <a:moveTo>
                    <a:pt x="23" y="0"/>
                  </a:moveTo>
                  <a:lnTo>
                    <a:pt x="42" y="24"/>
                  </a:lnTo>
                  <a:lnTo>
                    <a:pt x="42" y="27"/>
                  </a:lnTo>
                  <a:lnTo>
                    <a:pt x="42" y="53"/>
                  </a:lnTo>
                  <a:lnTo>
                    <a:pt x="26" y="57"/>
                  </a:lnTo>
                  <a:lnTo>
                    <a:pt x="18" y="46"/>
                  </a:lnTo>
                  <a:lnTo>
                    <a:pt x="9" y="45"/>
                  </a:lnTo>
                  <a:lnTo>
                    <a:pt x="7" y="39"/>
                  </a:lnTo>
                  <a:lnTo>
                    <a:pt x="9" y="36"/>
                  </a:lnTo>
                  <a:lnTo>
                    <a:pt x="4" y="39"/>
                  </a:lnTo>
                  <a:lnTo>
                    <a:pt x="2" y="34"/>
                  </a:lnTo>
                  <a:lnTo>
                    <a:pt x="0" y="26"/>
                  </a:lnTo>
                  <a:lnTo>
                    <a:pt x="7" y="20"/>
                  </a:lnTo>
                  <a:lnTo>
                    <a:pt x="9" y="19"/>
                  </a:lnTo>
                  <a:lnTo>
                    <a:pt x="7" y="15"/>
                  </a:lnTo>
                  <a:lnTo>
                    <a:pt x="5" y="12"/>
                  </a:lnTo>
                  <a:lnTo>
                    <a:pt x="12" y="12"/>
                  </a:lnTo>
                  <a:lnTo>
                    <a:pt x="11" y="5"/>
                  </a:lnTo>
                  <a:lnTo>
                    <a:pt x="18" y="0"/>
                  </a:lnTo>
                  <a:lnTo>
                    <a:pt x="2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8" name="Freeform 494"/>
            <p:cNvSpPr>
              <a:spLocks/>
            </p:cNvSpPr>
            <p:nvPr/>
          </p:nvSpPr>
          <p:spPr bwMode="auto">
            <a:xfrm>
              <a:off x="2366963" y="2184401"/>
              <a:ext cx="120650" cy="166688"/>
            </a:xfrm>
            <a:custGeom>
              <a:avLst/>
              <a:gdLst/>
              <a:ahLst/>
              <a:cxnLst>
                <a:cxn ang="0">
                  <a:pos x="9" y="5"/>
                </a:cxn>
                <a:cxn ang="0">
                  <a:pos x="32" y="0"/>
                </a:cxn>
                <a:cxn ang="0">
                  <a:pos x="45" y="5"/>
                </a:cxn>
                <a:cxn ang="0">
                  <a:pos x="49" y="10"/>
                </a:cxn>
                <a:cxn ang="0">
                  <a:pos x="57" y="8"/>
                </a:cxn>
                <a:cxn ang="0">
                  <a:pos x="76" y="14"/>
                </a:cxn>
                <a:cxn ang="0">
                  <a:pos x="70" y="29"/>
                </a:cxn>
                <a:cxn ang="0">
                  <a:pos x="64" y="29"/>
                </a:cxn>
                <a:cxn ang="0">
                  <a:pos x="66" y="36"/>
                </a:cxn>
                <a:cxn ang="0">
                  <a:pos x="63" y="45"/>
                </a:cxn>
                <a:cxn ang="0">
                  <a:pos x="57" y="48"/>
                </a:cxn>
                <a:cxn ang="0">
                  <a:pos x="61" y="48"/>
                </a:cxn>
                <a:cxn ang="0">
                  <a:pos x="59" y="53"/>
                </a:cxn>
                <a:cxn ang="0">
                  <a:pos x="51" y="72"/>
                </a:cxn>
                <a:cxn ang="0">
                  <a:pos x="35" y="67"/>
                </a:cxn>
                <a:cxn ang="0">
                  <a:pos x="19" y="71"/>
                </a:cxn>
                <a:cxn ang="0">
                  <a:pos x="26" y="74"/>
                </a:cxn>
                <a:cxn ang="0">
                  <a:pos x="32" y="85"/>
                </a:cxn>
                <a:cxn ang="0">
                  <a:pos x="21" y="102"/>
                </a:cxn>
                <a:cxn ang="0">
                  <a:pos x="11" y="105"/>
                </a:cxn>
                <a:cxn ang="0">
                  <a:pos x="7" y="104"/>
                </a:cxn>
                <a:cxn ang="0">
                  <a:pos x="11" y="98"/>
                </a:cxn>
                <a:cxn ang="0">
                  <a:pos x="7" y="97"/>
                </a:cxn>
                <a:cxn ang="0">
                  <a:pos x="7" y="86"/>
                </a:cxn>
                <a:cxn ang="0">
                  <a:pos x="11" y="79"/>
                </a:cxn>
                <a:cxn ang="0">
                  <a:pos x="7" y="81"/>
                </a:cxn>
                <a:cxn ang="0">
                  <a:pos x="2" y="72"/>
                </a:cxn>
                <a:cxn ang="0">
                  <a:pos x="0" y="62"/>
                </a:cxn>
                <a:cxn ang="0">
                  <a:pos x="2" y="52"/>
                </a:cxn>
                <a:cxn ang="0">
                  <a:pos x="0" y="22"/>
                </a:cxn>
                <a:cxn ang="0">
                  <a:pos x="2" y="19"/>
                </a:cxn>
                <a:cxn ang="0">
                  <a:pos x="4" y="14"/>
                </a:cxn>
                <a:cxn ang="0">
                  <a:pos x="4" y="7"/>
                </a:cxn>
                <a:cxn ang="0">
                  <a:pos x="9" y="5"/>
                </a:cxn>
              </a:cxnLst>
              <a:rect l="0" t="0" r="r" b="b"/>
              <a:pathLst>
                <a:path w="76" h="105">
                  <a:moveTo>
                    <a:pt x="9" y="5"/>
                  </a:moveTo>
                  <a:lnTo>
                    <a:pt x="32" y="0"/>
                  </a:lnTo>
                  <a:lnTo>
                    <a:pt x="45" y="5"/>
                  </a:lnTo>
                  <a:lnTo>
                    <a:pt x="49" y="10"/>
                  </a:lnTo>
                  <a:lnTo>
                    <a:pt x="57" y="8"/>
                  </a:lnTo>
                  <a:lnTo>
                    <a:pt x="76" y="14"/>
                  </a:lnTo>
                  <a:lnTo>
                    <a:pt x="70" y="29"/>
                  </a:lnTo>
                  <a:lnTo>
                    <a:pt x="64" y="29"/>
                  </a:lnTo>
                  <a:lnTo>
                    <a:pt x="66" y="36"/>
                  </a:lnTo>
                  <a:lnTo>
                    <a:pt x="63" y="45"/>
                  </a:lnTo>
                  <a:lnTo>
                    <a:pt x="57" y="48"/>
                  </a:lnTo>
                  <a:lnTo>
                    <a:pt x="61" y="48"/>
                  </a:lnTo>
                  <a:lnTo>
                    <a:pt x="59" y="53"/>
                  </a:lnTo>
                  <a:lnTo>
                    <a:pt x="51" y="72"/>
                  </a:lnTo>
                  <a:lnTo>
                    <a:pt x="35" y="67"/>
                  </a:lnTo>
                  <a:lnTo>
                    <a:pt x="19" y="71"/>
                  </a:lnTo>
                  <a:lnTo>
                    <a:pt x="26" y="74"/>
                  </a:lnTo>
                  <a:lnTo>
                    <a:pt x="32" y="85"/>
                  </a:lnTo>
                  <a:lnTo>
                    <a:pt x="21" y="102"/>
                  </a:lnTo>
                  <a:lnTo>
                    <a:pt x="11" y="105"/>
                  </a:lnTo>
                  <a:lnTo>
                    <a:pt x="7" y="104"/>
                  </a:lnTo>
                  <a:lnTo>
                    <a:pt x="11" y="98"/>
                  </a:lnTo>
                  <a:lnTo>
                    <a:pt x="7" y="97"/>
                  </a:lnTo>
                  <a:lnTo>
                    <a:pt x="7" y="86"/>
                  </a:lnTo>
                  <a:lnTo>
                    <a:pt x="11" y="79"/>
                  </a:lnTo>
                  <a:lnTo>
                    <a:pt x="7" y="81"/>
                  </a:lnTo>
                  <a:lnTo>
                    <a:pt x="2" y="72"/>
                  </a:lnTo>
                  <a:lnTo>
                    <a:pt x="0" y="62"/>
                  </a:lnTo>
                  <a:lnTo>
                    <a:pt x="2" y="52"/>
                  </a:lnTo>
                  <a:lnTo>
                    <a:pt x="0" y="22"/>
                  </a:lnTo>
                  <a:lnTo>
                    <a:pt x="2" y="19"/>
                  </a:lnTo>
                  <a:lnTo>
                    <a:pt x="4" y="14"/>
                  </a:lnTo>
                  <a:lnTo>
                    <a:pt x="4" y="7"/>
                  </a:lnTo>
                  <a:lnTo>
                    <a:pt x="9"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9" name="Freeform 495"/>
            <p:cNvSpPr>
              <a:spLocks/>
            </p:cNvSpPr>
            <p:nvPr/>
          </p:nvSpPr>
          <p:spPr bwMode="auto">
            <a:xfrm>
              <a:off x="2562225" y="2595564"/>
              <a:ext cx="11113" cy="33338"/>
            </a:xfrm>
            <a:custGeom>
              <a:avLst/>
              <a:gdLst/>
              <a:ahLst/>
              <a:cxnLst>
                <a:cxn ang="0">
                  <a:pos x="5" y="2"/>
                </a:cxn>
                <a:cxn ang="0">
                  <a:pos x="7" y="16"/>
                </a:cxn>
                <a:cxn ang="0">
                  <a:pos x="5" y="21"/>
                </a:cxn>
                <a:cxn ang="0">
                  <a:pos x="0" y="16"/>
                </a:cxn>
                <a:cxn ang="0">
                  <a:pos x="0" y="4"/>
                </a:cxn>
                <a:cxn ang="0">
                  <a:pos x="2" y="0"/>
                </a:cxn>
                <a:cxn ang="0">
                  <a:pos x="5" y="2"/>
                </a:cxn>
              </a:cxnLst>
              <a:rect l="0" t="0" r="r" b="b"/>
              <a:pathLst>
                <a:path w="7" h="21">
                  <a:moveTo>
                    <a:pt x="5" y="2"/>
                  </a:moveTo>
                  <a:lnTo>
                    <a:pt x="7" y="16"/>
                  </a:lnTo>
                  <a:lnTo>
                    <a:pt x="5" y="21"/>
                  </a:lnTo>
                  <a:lnTo>
                    <a:pt x="0" y="16"/>
                  </a:lnTo>
                  <a:lnTo>
                    <a:pt x="0" y="4"/>
                  </a:lnTo>
                  <a:lnTo>
                    <a:pt x="2" y="0"/>
                  </a:lnTo>
                  <a:lnTo>
                    <a:pt x="5"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0" name="Freeform 496"/>
            <p:cNvSpPr>
              <a:spLocks/>
            </p:cNvSpPr>
            <p:nvPr/>
          </p:nvSpPr>
          <p:spPr bwMode="auto">
            <a:xfrm>
              <a:off x="2557463" y="2732089"/>
              <a:ext cx="155575" cy="142875"/>
            </a:xfrm>
            <a:custGeom>
              <a:avLst/>
              <a:gdLst/>
              <a:ahLst/>
              <a:cxnLst>
                <a:cxn ang="0">
                  <a:pos x="20" y="4"/>
                </a:cxn>
                <a:cxn ang="0">
                  <a:pos x="22" y="0"/>
                </a:cxn>
                <a:cxn ang="0">
                  <a:pos x="24" y="4"/>
                </a:cxn>
                <a:cxn ang="0">
                  <a:pos x="27" y="4"/>
                </a:cxn>
                <a:cxn ang="0">
                  <a:pos x="31" y="11"/>
                </a:cxn>
                <a:cxn ang="0">
                  <a:pos x="29" y="13"/>
                </a:cxn>
                <a:cxn ang="0">
                  <a:pos x="31" y="21"/>
                </a:cxn>
                <a:cxn ang="0">
                  <a:pos x="33" y="23"/>
                </a:cxn>
                <a:cxn ang="0">
                  <a:pos x="36" y="16"/>
                </a:cxn>
                <a:cxn ang="0">
                  <a:pos x="38" y="16"/>
                </a:cxn>
                <a:cxn ang="0">
                  <a:pos x="43" y="19"/>
                </a:cxn>
                <a:cxn ang="0">
                  <a:pos x="43" y="25"/>
                </a:cxn>
                <a:cxn ang="0">
                  <a:pos x="53" y="26"/>
                </a:cxn>
                <a:cxn ang="0">
                  <a:pos x="62" y="38"/>
                </a:cxn>
                <a:cxn ang="0">
                  <a:pos x="72" y="42"/>
                </a:cxn>
                <a:cxn ang="0">
                  <a:pos x="77" y="57"/>
                </a:cxn>
                <a:cxn ang="0">
                  <a:pos x="77" y="61"/>
                </a:cxn>
                <a:cxn ang="0">
                  <a:pos x="84" y="63"/>
                </a:cxn>
                <a:cxn ang="0">
                  <a:pos x="88" y="59"/>
                </a:cxn>
                <a:cxn ang="0">
                  <a:pos x="93" y="64"/>
                </a:cxn>
                <a:cxn ang="0">
                  <a:pos x="93" y="68"/>
                </a:cxn>
                <a:cxn ang="0">
                  <a:pos x="98" y="71"/>
                </a:cxn>
                <a:cxn ang="0">
                  <a:pos x="86" y="80"/>
                </a:cxn>
                <a:cxn ang="0">
                  <a:pos x="72" y="73"/>
                </a:cxn>
                <a:cxn ang="0">
                  <a:pos x="67" y="73"/>
                </a:cxn>
                <a:cxn ang="0">
                  <a:pos x="67" y="66"/>
                </a:cxn>
                <a:cxn ang="0">
                  <a:pos x="57" y="64"/>
                </a:cxn>
                <a:cxn ang="0">
                  <a:pos x="60" y="57"/>
                </a:cxn>
                <a:cxn ang="0">
                  <a:pos x="50" y="61"/>
                </a:cxn>
                <a:cxn ang="0">
                  <a:pos x="50" y="71"/>
                </a:cxn>
                <a:cxn ang="0">
                  <a:pos x="41" y="76"/>
                </a:cxn>
                <a:cxn ang="0">
                  <a:pos x="34" y="87"/>
                </a:cxn>
                <a:cxn ang="0">
                  <a:pos x="27" y="90"/>
                </a:cxn>
                <a:cxn ang="0">
                  <a:pos x="24" y="90"/>
                </a:cxn>
                <a:cxn ang="0">
                  <a:pos x="22" y="87"/>
                </a:cxn>
                <a:cxn ang="0">
                  <a:pos x="20" y="68"/>
                </a:cxn>
                <a:cxn ang="0">
                  <a:pos x="19" y="73"/>
                </a:cxn>
                <a:cxn ang="0">
                  <a:pos x="1" y="78"/>
                </a:cxn>
                <a:cxn ang="0">
                  <a:pos x="0" y="73"/>
                </a:cxn>
                <a:cxn ang="0">
                  <a:pos x="3" y="68"/>
                </a:cxn>
                <a:cxn ang="0">
                  <a:pos x="13" y="59"/>
                </a:cxn>
                <a:cxn ang="0">
                  <a:pos x="12" y="45"/>
                </a:cxn>
                <a:cxn ang="0">
                  <a:pos x="13" y="30"/>
                </a:cxn>
                <a:cxn ang="0">
                  <a:pos x="15" y="16"/>
                </a:cxn>
                <a:cxn ang="0">
                  <a:pos x="20" y="4"/>
                </a:cxn>
              </a:cxnLst>
              <a:rect l="0" t="0" r="r" b="b"/>
              <a:pathLst>
                <a:path w="98" h="90">
                  <a:moveTo>
                    <a:pt x="20" y="4"/>
                  </a:moveTo>
                  <a:lnTo>
                    <a:pt x="22" y="0"/>
                  </a:lnTo>
                  <a:lnTo>
                    <a:pt x="24" y="4"/>
                  </a:lnTo>
                  <a:lnTo>
                    <a:pt x="27" y="4"/>
                  </a:lnTo>
                  <a:lnTo>
                    <a:pt x="31" y="11"/>
                  </a:lnTo>
                  <a:lnTo>
                    <a:pt x="29" y="13"/>
                  </a:lnTo>
                  <a:lnTo>
                    <a:pt x="31" y="21"/>
                  </a:lnTo>
                  <a:lnTo>
                    <a:pt x="33" y="23"/>
                  </a:lnTo>
                  <a:lnTo>
                    <a:pt x="36" y="16"/>
                  </a:lnTo>
                  <a:lnTo>
                    <a:pt x="38" y="16"/>
                  </a:lnTo>
                  <a:lnTo>
                    <a:pt x="43" y="19"/>
                  </a:lnTo>
                  <a:lnTo>
                    <a:pt x="43" y="25"/>
                  </a:lnTo>
                  <a:lnTo>
                    <a:pt x="53" y="26"/>
                  </a:lnTo>
                  <a:lnTo>
                    <a:pt x="62" y="38"/>
                  </a:lnTo>
                  <a:lnTo>
                    <a:pt x="72" y="42"/>
                  </a:lnTo>
                  <a:lnTo>
                    <a:pt x="77" y="57"/>
                  </a:lnTo>
                  <a:lnTo>
                    <a:pt x="77" y="61"/>
                  </a:lnTo>
                  <a:lnTo>
                    <a:pt x="84" y="63"/>
                  </a:lnTo>
                  <a:lnTo>
                    <a:pt x="88" y="59"/>
                  </a:lnTo>
                  <a:lnTo>
                    <a:pt x="93" y="64"/>
                  </a:lnTo>
                  <a:lnTo>
                    <a:pt x="93" y="68"/>
                  </a:lnTo>
                  <a:lnTo>
                    <a:pt x="98" y="71"/>
                  </a:lnTo>
                  <a:lnTo>
                    <a:pt x="86" y="80"/>
                  </a:lnTo>
                  <a:lnTo>
                    <a:pt x="72" y="73"/>
                  </a:lnTo>
                  <a:lnTo>
                    <a:pt x="67" y="73"/>
                  </a:lnTo>
                  <a:lnTo>
                    <a:pt x="67" y="66"/>
                  </a:lnTo>
                  <a:lnTo>
                    <a:pt x="57" y="64"/>
                  </a:lnTo>
                  <a:lnTo>
                    <a:pt x="60" y="57"/>
                  </a:lnTo>
                  <a:lnTo>
                    <a:pt x="50" y="61"/>
                  </a:lnTo>
                  <a:lnTo>
                    <a:pt x="50" y="71"/>
                  </a:lnTo>
                  <a:lnTo>
                    <a:pt x="41" y="76"/>
                  </a:lnTo>
                  <a:lnTo>
                    <a:pt x="34" y="87"/>
                  </a:lnTo>
                  <a:lnTo>
                    <a:pt x="27" y="90"/>
                  </a:lnTo>
                  <a:lnTo>
                    <a:pt x="24" y="90"/>
                  </a:lnTo>
                  <a:lnTo>
                    <a:pt x="22" y="87"/>
                  </a:lnTo>
                  <a:lnTo>
                    <a:pt x="20" y="68"/>
                  </a:lnTo>
                  <a:lnTo>
                    <a:pt x="19" y="73"/>
                  </a:lnTo>
                  <a:lnTo>
                    <a:pt x="1" y="78"/>
                  </a:lnTo>
                  <a:lnTo>
                    <a:pt x="0" y="73"/>
                  </a:lnTo>
                  <a:lnTo>
                    <a:pt x="3" y="68"/>
                  </a:lnTo>
                  <a:lnTo>
                    <a:pt x="13" y="59"/>
                  </a:lnTo>
                  <a:lnTo>
                    <a:pt x="12" y="45"/>
                  </a:lnTo>
                  <a:lnTo>
                    <a:pt x="13" y="30"/>
                  </a:lnTo>
                  <a:lnTo>
                    <a:pt x="15" y="16"/>
                  </a:lnTo>
                  <a:lnTo>
                    <a:pt x="20"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1" name="Freeform 497"/>
            <p:cNvSpPr>
              <a:spLocks/>
            </p:cNvSpPr>
            <p:nvPr/>
          </p:nvSpPr>
          <p:spPr bwMode="auto">
            <a:xfrm>
              <a:off x="2617788" y="2722564"/>
              <a:ext cx="26988" cy="26988"/>
            </a:xfrm>
            <a:custGeom>
              <a:avLst/>
              <a:gdLst/>
              <a:ahLst/>
              <a:cxnLst>
                <a:cxn ang="0">
                  <a:pos x="8" y="5"/>
                </a:cxn>
                <a:cxn ang="0">
                  <a:pos x="17" y="17"/>
                </a:cxn>
                <a:cxn ang="0">
                  <a:pos x="10" y="15"/>
                </a:cxn>
                <a:cxn ang="0">
                  <a:pos x="7" y="10"/>
                </a:cxn>
                <a:cxn ang="0">
                  <a:pos x="0" y="0"/>
                </a:cxn>
                <a:cxn ang="0">
                  <a:pos x="8" y="5"/>
                </a:cxn>
              </a:cxnLst>
              <a:rect l="0" t="0" r="r" b="b"/>
              <a:pathLst>
                <a:path w="17" h="17">
                  <a:moveTo>
                    <a:pt x="8" y="5"/>
                  </a:moveTo>
                  <a:lnTo>
                    <a:pt x="17" y="17"/>
                  </a:lnTo>
                  <a:lnTo>
                    <a:pt x="10" y="15"/>
                  </a:lnTo>
                  <a:lnTo>
                    <a:pt x="7" y="10"/>
                  </a:lnTo>
                  <a:lnTo>
                    <a:pt x="0" y="0"/>
                  </a:lnTo>
                  <a:lnTo>
                    <a:pt x="8"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2" name="Freeform 498"/>
            <p:cNvSpPr>
              <a:spLocks/>
            </p:cNvSpPr>
            <p:nvPr/>
          </p:nvSpPr>
          <p:spPr bwMode="auto">
            <a:xfrm>
              <a:off x="2779713" y="2595564"/>
              <a:ext cx="46038" cy="60325"/>
            </a:xfrm>
            <a:custGeom>
              <a:avLst/>
              <a:gdLst/>
              <a:ahLst/>
              <a:cxnLst>
                <a:cxn ang="0">
                  <a:pos x="12" y="0"/>
                </a:cxn>
                <a:cxn ang="0">
                  <a:pos x="27" y="4"/>
                </a:cxn>
                <a:cxn ang="0">
                  <a:pos x="29" y="12"/>
                </a:cxn>
                <a:cxn ang="0">
                  <a:pos x="29" y="29"/>
                </a:cxn>
                <a:cxn ang="0">
                  <a:pos x="22" y="38"/>
                </a:cxn>
                <a:cxn ang="0">
                  <a:pos x="3" y="38"/>
                </a:cxn>
                <a:cxn ang="0">
                  <a:pos x="0" y="28"/>
                </a:cxn>
                <a:cxn ang="0">
                  <a:pos x="0" y="17"/>
                </a:cxn>
                <a:cxn ang="0">
                  <a:pos x="7" y="2"/>
                </a:cxn>
                <a:cxn ang="0">
                  <a:pos x="12" y="0"/>
                </a:cxn>
              </a:cxnLst>
              <a:rect l="0" t="0" r="r" b="b"/>
              <a:pathLst>
                <a:path w="29" h="38">
                  <a:moveTo>
                    <a:pt x="12" y="0"/>
                  </a:moveTo>
                  <a:lnTo>
                    <a:pt x="27" y="4"/>
                  </a:lnTo>
                  <a:lnTo>
                    <a:pt x="29" y="12"/>
                  </a:lnTo>
                  <a:lnTo>
                    <a:pt x="29" y="29"/>
                  </a:lnTo>
                  <a:lnTo>
                    <a:pt x="22" y="38"/>
                  </a:lnTo>
                  <a:lnTo>
                    <a:pt x="3" y="38"/>
                  </a:lnTo>
                  <a:lnTo>
                    <a:pt x="0" y="28"/>
                  </a:lnTo>
                  <a:lnTo>
                    <a:pt x="0" y="17"/>
                  </a:lnTo>
                  <a:lnTo>
                    <a:pt x="7" y="2"/>
                  </a:lnTo>
                  <a:lnTo>
                    <a:pt x="1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3" name="Freeform 499"/>
            <p:cNvSpPr>
              <a:spLocks/>
            </p:cNvSpPr>
            <p:nvPr/>
          </p:nvSpPr>
          <p:spPr bwMode="auto">
            <a:xfrm>
              <a:off x="2833688" y="2603501"/>
              <a:ext cx="28575" cy="22225"/>
            </a:xfrm>
            <a:custGeom>
              <a:avLst/>
              <a:gdLst/>
              <a:ahLst/>
              <a:cxnLst>
                <a:cxn ang="0">
                  <a:pos x="0" y="7"/>
                </a:cxn>
                <a:cxn ang="0">
                  <a:pos x="7" y="0"/>
                </a:cxn>
                <a:cxn ang="0">
                  <a:pos x="16" y="7"/>
                </a:cxn>
                <a:cxn ang="0">
                  <a:pos x="18" y="14"/>
                </a:cxn>
                <a:cxn ang="0">
                  <a:pos x="5" y="14"/>
                </a:cxn>
                <a:cxn ang="0">
                  <a:pos x="2" y="11"/>
                </a:cxn>
                <a:cxn ang="0">
                  <a:pos x="0" y="7"/>
                </a:cxn>
              </a:cxnLst>
              <a:rect l="0" t="0" r="r" b="b"/>
              <a:pathLst>
                <a:path w="18" h="14">
                  <a:moveTo>
                    <a:pt x="0" y="7"/>
                  </a:moveTo>
                  <a:lnTo>
                    <a:pt x="7" y="0"/>
                  </a:lnTo>
                  <a:lnTo>
                    <a:pt x="16" y="7"/>
                  </a:lnTo>
                  <a:lnTo>
                    <a:pt x="18" y="14"/>
                  </a:lnTo>
                  <a:lnTo>
                    <a:pt x="5" y="14"/>
                  </a:lnTo>
                  <a:lnTo>
                    <a:pt x="2" y="11"/>
                  </a:lnTo>
                  <a:lnTo>
                    <a:pt x="0"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4" name="Freeform 500"/>
            <p:cNvSpPr>
              <a:spLocks/>
            </p:cNvSpPr>
            <p:nvPr/>
          </p:nvSpPr>
          <p:spPr bwMode="auto">
            <a:xfrm>
              <a:off x="2730500" y="2530476"/>
              <a:ext cx="23813" cy="30163"/>
            </a:xfrm>
            <a:custGeom>
              <a:avLst/>
              <a:gdLst/>
              <a:ahLst/>
              <a:cxnLst>
                <a:cxn ang="0">
                  <a:pos x="12" y="5"/>
                </a:cxn>
                <a:cxn ang="0">
                  <a:pos x="8" y="15"/>
                </a:cxn>
                <a:cxn ang="0">
                  <a:pos x="0" y="19"/>
                </a:cxn>
                <a:cxn ang="0">
                  <a:pos x="3" y="12"/>
                </a:cxn>
                <a:cxn ang="0">
                  <a:pos x="10" y="5"/>
                </a:cxn>
                <a:cxn ang="0">
                  <a:pos x="15" y="6"/>
                </a:cxn>
                <a:cxn ang="0">
                  <a:pos x="15" y="0"/>
                </a:cxn>
                <a:cxn ang="0">
                  <a:pos x="12" y="0"/>
                </a:cxn>
                <a:cxn ang="0">
                  <a:pos x="10" y="3"/>
                </a:cxn>
                <a:cxn ang="0">
                  <a:pos x="12" y="5"/>
                </a:cxn>
              </a:cxnLst>
              <a:rect l="0" t="0" r="r" b="b"/>
              <a:pathLst>
                <a:path w="15" h="19">
                  <a:moveTo>
                    <a:pt x="12" y="5"/>
                  </a:moveTo>
                  <a:lnTo>
                    <a:pt x="8" y="15"/>
                  </a:lnTo>
                  <a:lnTo>
                    <a:pt x="0" y="19"/>
                  </a:lnTo>
                  <a:lnTo>
                    <a:pt x="3" y="12"/>
                  </a:lnTo>
                  <a:lnTo>
                    <a:pt x="10" y="5"/>
                  </a:lnTo>
                  <a:lnTo>
                    <a:pt x="15" y="6"/>
                  </a:lnTo>
                  <a:lnTo>
                    <a:pt x="15" y="0"/>
                  </a:lnTo>
                  <a:lnTo>
                    <a:pt x="12" y="0"/>
                  </a:lnTo>
                  <a:lnTo>
                    <a:pt x="10" y="3"/>
                  </a:lnTo>
                  <a:lnTo>
                    <a:pt x="12"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5" name="Freeform 501"/>
            <p:cNvSpPr>
              <a:spLocks/>
            </p:cNvSpPr>
            <p:nvPr/>
          </p:nvSpPr>
          <p:spPr bwMode="auto">
            <a:xfrm>
              <a:off x="2708275" y="2501901"/>
              <a:ext cx="22225" cy="22225"/>
            </a:xfrm>
            <a:custGeom>
              <a:avLst/>
              <a:gdLst/>
              <a:ahLst/>
              <a:cxnLst>
                <a:cxn ang="0">
                  <a:pos x="3" y="0"/>
                </a:cxn>
                <a:cxn ang="0">
                  <a:pos x="14" y="4"/>
                </a:cxn>
                <a:cxn ang="0">
                  <a:pos x="8" y="9"/>
                </a:cxn>
                <a:cxn ang="0">
                  <a:pos x="5" y="7"/>
                </a:cxn>
                <a:cxn ang="0">
                  <a:pos x="5" y="14"/>
                </a:cxn>
                <a:cxn ang="0">
                  <a:pos x="0" y="2"/>
                </a:cxn>
                <a:cxn ang="0">
                  <a:pos x="3" y="0"/>
                </a:cxn>
              </a:cxnLst>
              <a:rect l="0" t="0" r="r" b="b"/>
              <a:pathLst>
                <a:path w="14" h="14">
                  <a:moveTo>
                    <a:pt x="3" y="0"/>
                  </a:moveTo>
                  <a:lnTo>
                    <a:pt x="14" y="4"/>
                  </a:lnTo>
                  <a:lnTo>
                    <a:pt x="8" y="9"/>
                  </a:lnTo>
                  <a:lnTo>
                    <a:pt x="5" y="7"/>
                  </a:lnTo>
                  <a:lnTo>
                    <a:pt x="5" y="14"/>
                  </a:lnTo>
                  <a:lnTo>
                    <a:pt x="0" y="2"/>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6" name="Freeform 502"/>
            <p:cNvSpPr>
              <a:spLocks/>
            </p:cNvSpPr>
            <p:nvPr/>
          </p:nvSpPr>
          <p:spPr bwMode="auto">
            <a:xfrm>
              <a:off x="2751138" y="2862264"/>
              <a:ext cx="22225" cy="15875"/>
            </a:xfrm>
            <a:custGeom>
              <a:avLst/>
              <a:gdLst/>
              <a:ahLst/>
              <a:cxnLst>
                <a:cxn ang="0">
                  <a:pos x="0" y="1"/>
                </a:cxn>
                <a:cxn ang="0">
                  <a:pos x="11" y="0"/>
                </a:cxn>
                <a:cxn ang="0">
                  <a:pos x="14" y="7"/>
                </a:cxn>
                <a:cxn ang="0">
                  <a:pos x="9" y="10"/>
                </a:cxn>
                <a:cxn ang="0">
                  <a:pos x="0" y="1"/>
                </a:cxn>
              </a:cxnLst>
              <a:rect l="0" t="0" r="r" b="b"/>
              <a:pathLst>
                <a:path w="14" h="10">
                  <a:moveTo>
                    <a:pt x="0" y="1"/>
                  </a:moveTo>
                  <a:lnTo>
                    <a:pt x="11" y="0"/>
                  </a:lnTo>
                  <a:lnTo>
                    <a:pt x="14" y="7"/>
                  </a:lnTo>
                  <a:lnTo>
                    <a:pt x="9" y="10"/>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7" name="Freeform 503"/>
            <p:cNvSpPr>
              <a:spLocks/>
            </p:cNvSpPr>
            <p:nvPr/>
          </p:nvSpPr>
          <p:spPr bwMode="auto">
            <a:xfrm>
              <a:off x="2776538" y="2847976"/>
              <a:ext cx="15875" cy="15875"/>
            </a:xfrm>
            <a:custGeom>
              <a:avLst/>
              <a:gdLst/>
              <a:ahLst/>
              <a:cxnLst>
                <a:cxn ang="0">
                  <a:pos x="0" y="0"/>
                </a:cxn>
                <a:cxn ang="0">
                  <a:pos x="9" y="5"/>
                </a:cxn>
                <a:cxn ang="0">
                  <a:pos x="10" y="10"/>
                </a:cxn>
                <a:cxn ang="0">
                  <a:pos x="3" y="9"/>
                </a:cxn>
                <a:cxn ang="0">
                  <a:pos x="0" y="0"/>
                </a:cxn>
              </a:cxnLst>
              <a:rect l="0" t="0" r="r" b="b"/>
              <a:pathLst>
                <a:path w="10" h="10">
                  <a:moveTo>
                    <a:pt x="0" y="0"/>
                  </a:moveTo>
                  <a:lnTo>
                    <a:pt x="9" y="5"/>
                  </a:lnTo>
                  <a:lnTo>
                    <a:pt x="10" y="10"/>
                  </a:lnTo>
                  <a:lnTo>
                    <a:pt x="3" y="9"/>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8" name="Freeform 504"/>
            <p:cNvSpPr>
              <a:spLocks/>
            </p:cNvSpPr>
            <p:nvPr/>
          </p:nvSpPr>
          <p:spPr bwMode="auto">
            <a:xfrm>
              <a:off x="2501900" y="1898651"/>
              <a:ext cx="260350" cy="115888"/>
            </a:xfrm>
            <a:custGeom>
              <a:avLst/>
              <a:gdLst/>
              <a:ahLst/>
              <a:cxnLst>
                <a:cxn ang="0">
                  <a:pos x="59" y="68"/>
                </a:cxn>
                <a:cxn ang="0">
                  <a:pos x="62" y="54"/>
                </a:cxn>
                <a:cxn ang="0">
                  <a:pos x="69" y="57"/>
                </a:cxn>
                <a:cxn ang="0">
                  <a:pos x="74" y="43"/>
                </a:cxn>
                <a:cxn ang="0">
                  <a:pos x="88" y="55"/>
                </a:cxn>
                <a:cxn ang="0">
                  <a:pos x="92" y="57"/>
                </a:cxn>
                <a:cxn ang="0">
                  <a:pos x="102" y="57"/>
                </a:cxn>
                <a:cxn ang="0">
                  <a:pos x="99" y="42"/>
                </a:cxn>
                <a:cxn ang="0">
                  <a:pos x="107" y="54"/>
                </a:cxn>
                <a:cxn ang="0">
                  <a:pos x="123" y="61"/>
                </a:cxn>
                <a:cxn ang="0">
                  <a:pos x="121" y="73"/>
                </a:cxn>
                <a:cxn ang="0">
                  <a:pos x="149" y="49"/>
                </a:cxn>
                <a:cxn ang="0">
                  <a:pos x="163" y="47"/>
                </a:cxn>
                <a:cxn ang="0">
                  <a:pos x="161" y="23"/>
                </a:cxn>
                <a:cxn ang="0">
                  <a:pos x="144" y="24"/>
                </a:cxn>
                <a:cxn ang="0">
                  <a:pos x="149" y="16"/>
                </a:cxn>
                <a:cxn ang="0">
                  <a:pos x="131" y="17"/>
                </a:cxn>
                <a:cxn ang="0">
                  <a:pos x="133" y="9"/>
                </a:cxn>
                <a:cxn ang="0">
                  <a:pos x="109" y="17"/>
                </a:cxn>
                <a:cxn ang="0">
                  <a:pos x="118" y="4"/>
                </a:cxn>
                <a:cxn ang="0">
                  <a:pos x="159" y="0"/>
                </a:cxn>
                <a:cxn ang="0">
                  <a:pos x="33" y="4"/>
                </a:cxn>
                <a:cxn ang="0">
                  <a:pos x="33" y="9"/>
                </a:cxn>
                <a:cxn ang="0">
                  <a:pos x="2" y="35"/>
                </a:cxn>
                <a:cxn ang="0">
                  <a:pos x="5" y="57"/>
                </a:cxn>
                <a:cxn ang="0">
                  <a:pos x="12" y="55"/>
                </a:cxn>
                <a:cxn ang="0">
                  <a:pos x="12" y="36"/>
                </a:cxn>
                <a:cxn ang="0">
                  <a:pos x="16" y="57"/>
                </a:cxn>
                <a:cxn ang="0">
                  <a:pos x="26" y="59"/>
                </a:cxn>
                <a:cxn ang="0">
                  <a:pos x="36" y="61"/>
                </a:cxn>
                <a:cxn ang="0">
                  <a:pos x="42" y="47"/>
                </a:cxn>
                <a:cxn ang="0">
                  <a:pos x="42" y="61"/>
                </a:cxn>
              </a:cxnLst>
              <a:rect l="0" t="0" r="r" b="b"/>
              <a:pathLst>
                <a:path w="164" h="73">
                  <a:moveTo>
                    <a:pt x="42" y="61"/>
                  </a:moveTo>
                  <a:lnTo>
                    <a:pt x="59" y="68"/>
                  </a:lnTo>
                  <a:lnTo>
                    <a:pt x="71" y="66"/>
                  </a:lnTo>
                  <a:lnTo>
                    <a:pt x="62" y="54"/>
                  </a:lnTo>
                  <a:lnTo>
                    <a:pt x="62" y="49"/>
                  </a:lnTo>
                  <a:lnTo>
                    <a:pt x="69" y="57"/>
                  </a:lnTo>
                  <a:lnTo>
                    <a:pt x="74" y="52"/>
                  </a:lnTo>
                  <a:lnTo>
                    <a:pt x="74" y="43"/>
                  </a:lnTo>
                  <a:lnTo>
                    <a:pt x="85" y="57"/>
                  </a:lnTo>
                  <a:lnTo>
                    <a:pt x="88" y="55"/>
                  </a:lnTo>
                  <a:lnTo>
                    <a:pt x="88" y="49"/>
                  </a:lnTo>
                  <a:lnTo>
                    <a:pt x="92" y="57"/>
                  </a:lnTo>
                  <a:lnTo>
                    <a:pt x="95" y="59"/>
                  </a:lnTo>
                  <a:lnTo>
                    <a:pt x="102" y="57"/>
                  </a:lnTo>
                  <a:lnTo>
                    <a:pt x="104" y="52"/>
                  </a:lnTo>
                  <a:lnTo>
                    <a:pt x="99" y="42"/>
                  </a:lnTo>
                  <a:lnTo>
                    <a:pt x="106" y="43"/>
                  </a:lnTo>
                  <a:lnTo>
                    <a:pt x="107" y="54"/>
                  </a:lnTo>
                  <a:lnTo>
                    <a:pt x="119" y="54"/>
                  </a:lnTo>
                  <a:lnTo>
                    <a:pt x="123" y="61"/>
                  </a:lnTo>
                  <a:lnTo>
                    <a:pt x="119" y="69"/>
                  </a:lnTo>
                  <a:lnTo>
                    <a:pt x="121" y="73"/>
                  </a:lnTo>
                  <a:lnTo>
                    <a:pt x="138" y="64"/>
                  </a:lnTo>
                  <a:lnTo>
                    <a:pt x="149" y="49"/>
                  </a:lnTo>
                  <a:lnTo>
                    <a:pt x="150" y="57"/>
                  </a:lnTo>
                  <a:lnTo>
                    <a:pt x="163" y="47"/>
                  </a:lnTo>
                  <a:lnTo>
                    <a:pt x="164" y="35"/>
                  </a:lnTo>
                  <a:lnTo>
                    <a:pt x="161" y="23"/>
                  </a:lnTo>
                  <a:lnTo>
                    <a:pt x="150" y="33"/>
                  </a:lnTo>
                  <a:lnTo>
                    <a:pt x="144" y="24"/>
                  </a:lnTo>
                  <a:lnTo>
                    <a:pt x="145" y="21"/>
                  </a:lnTo>
                  <a:lnTo>
                    <a:pt x="149" y="16"/>
                  </a:lnTo>
                  <a:lnTo>
                    <a:pt x="144" y="9"/>
                  </a:lnTo>
                  <a:lnTo>
                    <a:pt x="131" y="17"/>
                  </a:lnTo>
                  <a:lnTo>
                    <a:pt x="130" y="17"/>
                  </a:lnTo>
                  <a:lnTo>
                    <a:pt x="133" y="9"/>
                  </a:lnTo>
                  <a:lnTo>
                    <a:pt x="121" y="7"/>
                  </a:lnTo>
                  <a:lnTo>
                    <a:pt x="109" y="17"/>
                  </a:lnTo>
                  <a:lnTo>
                    <a:pt x="107" y="5"/>
                  </a:lnTo>
                  <a:lnTo>
                    <a:pt x="118" y="4"/>
                  </a:lnTo>
                  <a:lnTo>
                    <a:pt x="128" y="5"/>
                  </a:lnTo>
                  <a:lnTo>
                    <a:pt x="159" y="0"/>
                  </a:lnTo>
                  <a:lnTo>
                    <a:pt x="73" y="0"/>
                  </a:lnTo>
                  <a:lnTo>
                    <a:pt x="33" y="4"/>
                  </a:lnTo>
                  <a:lnTo>
                    <a:pt x="36" y="5"/>
                  </a:lnTo>
                  <a:lnTo>
                    <a:pt x="33" y="9"/>
                  </a:lnTo>
                  <a:lnTo>
                    <a:pt x="16" y="19"/>
                  </a:lnTo>
                  <a:lnTo>
                    <a:pt x="2" y="35"/>
                  </a:lnTo>
                  <a:lnTo>
                    <a:pt x="0" y="49"/>
                  </a:lnTo>
                  <a:lnTo>
                    <a:pt x="5" y="57"/>
                  </a:lnTo>
                  <a:lnTo>
                    <a:pt x="10" y="49"/>
                  </a:lnTo>
                  <a:lnTo>
                    <a:pt x="12" y="55"/>
                  </a:lnTo>
                  <a:lnTo>
                    <a:pt x="14" y="49"/>
                  </a:lnTo>
                  <a:lnTo>
                    <a:pt x="12" y="36"/>
                  </a:lnTo>
                  <a:lnTo>
                    <a:pt x="14" y="33"/>
                  </a:lnTo>
                  <a:lnTo>
                    <a:pt x="16" y="57"/>
                  </a:lnTo>
                  <a:lnTo>
                    <a:pt x="21" y="61"/>
                  </a:lnTo>
                  <a:lnTo>
                    <a:pt x="26" y="59"/>
                  </a:lnTo>
                  <a:lnTo>
                    <a:pt x="26" y="49"/>
                  </a:lnTo>
                  <a:lnTo>
                    <a:pt x="36" y="61"/>
                  </a:lnTo>
                  <a:lnTo>
                    <a:pt x="42" y="52"/>
                  </a:lnTo>
                  <a:lnTo>
                    <a:pt x="42" y="47"/>
                  </a:lnTo>
                  <a:lnTo>
                    <a:pt x="43" y="54"/>
                  </a:lnTo>
                  <a:lnTo>
                    <a:pt x="42" y="6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9" name="Freeform 505"/>
            <p:cNvSpPr>
              <a:spLocks/>
            </p:cNvSpPr>
            <p:nvPr/>
          </p:nvSpPr>
          <p:spPr bwMode="auto">
            <a:xfrm>
              <a:off x="2697163" y="2222501"/>
              <a:ext cx="106363" cy="76200"/>
            </a:xfrm>
            <a:custGeom>
              <a:avLst/>
              <a:gdLst/>
              <a:ahLst/>
              <a:cxnLst>
                <a:cxn ang="0">
                  <a:pos x="27" y="5"/>
                </a:cxn>
                <a:cxn ang="0">
                  <a:pos x="38" y="4"/>
                </a:cxn>
                <a:cxn ang="0">
                  <a:pos x="52" y="12"/>
                </a:cxn>
                <a:cxn ang="0">
                  <a:pos x="67" y="40"/>
                </a:cxn>
                <a:cxn ang="0">
                  <a:pos x="60" y="45"/>
                </a:cxn>
                <a:cxn ang="0">
                  <a:pos x="38" y="40"/>
                </a:cxn>
                <a:cxn ang="0">
                  <a:pos x="22" y="48"/>
                </a:cxn>
                <a:cxn ang="0">
                  <a:pos x="12" y="43"/>
                </a:cxn>
                <a:cxn ang="0">
                  <a:pos x="10" y="26"/>
                </a:cxn>
                <a:cxn ang="0">
                  <a:pos x="0" y="19"/>
                </a:cxn>
                <a:cxn ang="0">
                  <a:pos x="2" y="5"/>
                </a:cxn>
                <a:cxn ang="0">
                  <a:pos x="7" y="0"/>
                </a:cxn>
                <a:cxn ang="0">
                  <a:pos x="27" y="5"/>
                </a:cxn>
              </a:cxnLst>
              <a:rect l="0" t="0" r="r" b="b"/>
              <a:pathLst>
                <a:path w="67" h="48">
                  <a:moveTo>
                    <a:pt x="27" y="5"/>
                  </a:moveTo>
                  <a:lnTo>
                    <a:pt x="38" y="4"/>
                  </a:lnTo>
                  <a:lnTo>
                    <a:pt x="52" y="12"/>
                  </a:lnTo>
                  <a:lnTo>
                    <a:pt x="67" y="40"/>
                  </a:lnTo>
                  <a:lnTo>
                    <a:pt x="60" y="45"/>
                  </a:lnTo>
                  <a:lnTo>
                    <a:pt x="38" y="40"/>
                  </a:lnTo>
                  <a:lnTo>
                    <a:pt x="22" y="48"/>
                  </a:lnTo>
                  <a:lnTo>
                    <a:pt x="12" y="43"/>
                  </a:lnTo>
                  <a:lnTo>
                    <a:pt x="10" y="26"/>
                  </a:lnTo>
                  <a:lnTo>
                    <a:pt x="0" y="19"/>
                  </a:lnTo>
                  <a:lnTo>
                    <a:pt x="2" y="5"/>
                  </a:lnTo>
                  <a:lnTo>
                    <a:pt x="7" y="0"/>
                  </a:lnTo>
                  <a:lnTo>
                    <a:pt x="27"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0" name="Freeform 506"/>
            <p:cNvSpPr>
              <a:spLocks/>
            </p:cNvSpPr>
            <p:nvPr/>
          </p:nvSpPr>
          <p:spPr bwMode="auto">
            <a:xfrm>
              <a:off x="2630488" y="2886076"/>
              <a:ext cx="41275" cy="41275"/>
            </a:xfrm>
            <a:custGeom>
              <a:avLst/>
              <a:gdLst/>
              <a:ahLst/>
              <a:cxnLst>
                <a:cxn ang="0">
                  <a:pos x="19" y="0"/>
                </a:cxn>
                <a:cxn ang="0">
                  <a:pos x="9" y="7"/>
                </a:cxn>
                <a:cxn ang="0">
                  <a:pos x="0" y="26"/>
                </a:cxn>
                <a:cxn ang="0">
                  <a:pos x="11" y="23"/>
                </a:cxn>
                <a:cxn ang="0">
                  <a:pos x="16" y="19"/>
                </a:cxn>
                <a:cxn ang="0">
                  <a:pos x="18" y="14"/>
                </a:cxn>
                <a:cxn ang="0">
                  <a:pos x="25" y="9"/>
                </a:cxn>
                <a:cxn ang="0">
                  <a:pos x="26" y="2"/>
                </a:cxn>
                <a:cxn ang="0">
                  <a:pos x="19" y="0"/>
                </a:cxn>
              </a:cxnLst>
              <a:rect l="0" t="0" r="r" b="b"/>
              <a:pathLst>
                <a:path w="26" h="26">
                  <a:moveTo>
                    <a:pt x="19" y="0"/>
                  </a:moveTo>
                  <a:lnTo>
                    <a:pt x="9" y="7"/>
                  </a:lnTo>
                  <a:lnTo>
                    <a:pt x="0" y="26"/>
                  </a:lnTo>
                  <a:lnTo>
                    <a:pt x="11" y="23"/>
                  </a:lnTo>
                  <a:lnTo>
                    <a:pt x="16" y="19"/>
                  </a:lnTo>
                  <a:lnTo>
                    <a:pt x="18" y="14"/>
                  </a:lnTo>
                  <a:lnTo>
                    <a:pt x="25" y="9"/>
                  </a:lnTo>
                  <a:lnTo>
                    <a:pt x="26" y="2"/>
                  </a:lnTo>
                  <a:lnTo>
                    <a:pt x="19"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1" name="Freeform 507"/>
            <p:cNvSpPr>
              <a:spLocks/>
            </p:cNvSpPr>
            <p:nvPr/>
          </p:nvSpPr>
          <p:spPr bwMode="auto">
            <a:xfrm>
              <a:off x="2709863" y="2913064"/>
              <a:ext cx="22225" cy="39688"/>
            </a:xfrm>
            <a:custGeom>
              <a:avLst/>
              <a:gdLst/>
              <a:ahLst/>
              <a:cxnLst>
                <a:cxn ang="0">
                  <a:pos x="4" y="0"/>
                </a:cxn>
                <a:cxn ang="0">
                  <a:pos x="2" y="4"/>
                </a:cxn>
                <a:cxn ang="0">
                  <a:pos x="0" y="18"/>
                </a:cxn>
                <a:cxn ang="0">
                  <a:pos x="7" y="25"/>
                </a:cxn>
                <a:cxn ang="0">
                  <a:pos x="14" y="4"/>
                </a:cxn>
                <a:cxn ang="0">
                  <a:pos x="4" y="0"/>
                </a:cxn>
              </a:cxnLst>
              <a:rect l="0" t="0" r="r" b="b"/>
              <a:pathLst>
                <a:path w="14" h="25">
                  <a:moveTo>
                    <a:pt x="4" y="0"/>
                  </a:moveTo>
                  <a:lnTo>
                    <a:pt x="2" y="4"/>
                  </a:lnTo>
                  <a:lnTo>
                    <a:pt x="0" y="18"/>
                  </a:lnTo>
                  <a:lnTo>
                    <a:pt x="7" y="25"/>
                  </a:lnTo>
                  <a:lnTo>
                    <a:pt x="14" y="4"/>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2" name="Freeform 508"/>
            <p:cNvSpPr>
              <a:spLocks/>
            </p:cNvSpPr>
            <p:nvPr/>
          </p:nvSpPr>
          <p:spPr bwMode="auto">
            <a:xfrm>
              <a:off x="2979738" y="2995614"/>
              <a:ext cx="11113" cy="17463"/>
            </a:xfrm>
            <a:custGeom>
              <a:avLst/>
              <a:gdLst/>
              <a:ahLst/>
              <a:cxnLst>
                <a:cxn ang="0">
                  <a:pos x="2" y="4"/>
                </a:cxn>
                <a:cxn ang="0">
                  <a:pos x="0" y="11"/>
                </a:cxn>
                <a:cxn ang="0">
                  <a:pos x="7" y="6"/>
                </a:cxn>
                <a:cxn ang="0">
                  <a:pos x="7" y="0"/>
                </a:cxn>
                <a:cxn ang="0">
                  <a:pos x="2" y="4"/>
                </a:cxn>
              </a:cxnLst>
              <a:rect l="0" t="0" r="r" b="b"/>
              <a:pathLst>
                <a:path w="7" h="11">
                  <a:moveTo>
                    <a:pt x="2" y="4"/>
                  </a:moveTo>
                  <a:lnTo>
                    <a:pt x="0" y="11"/>
                  </a:lnTo>
                  <a:lnTo>
                    <a:pt x="7" y="6"/>
                  </a:lnTo>
                  <a:lnTo>
                    <a:pt x="7" y="0"/>
                  </a:lnTo>
                  <a:lnTo>
                    <a:pt x="2"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3" name="Freeform 509"/>
            <p:cNvSpPr>
              <a:spLocks/>
            </p:cNvSpPr>
            <p:nvPr/>
          </p:nvSpPr>
          <p:spPr bwMode="auto">
            <a:xfrm>
              <a:off x="3043238" y="2946401"/>
              <a:ext cx="15875" cy="14288"/>
            </a:xfrm>
            <a:custGeom>
              <a:avLst/>
              <a:gdLst/>
              <a:ahLst/>
              <a:cxnLst>
                <a:cxn ang="0">
                  <a:pos x="6" y="0"/>
                </a:cxn>
                <a:cxn ang="0">
                  <a:pos x="10" y="4"/>
                </a:cxn>
                <a:cxn ang="0">
                  <a:pos x="10" y="9"/>
                </a:cxn>
                <a:cxn ang="0">
                  <a:pos x="0" y="4"/>
                </a:cxn>
                <a:cxn ang="0">
                  <a:pos x="0" y="2"/>
                </a:cxn>
                <a:cxn ang="0">
                  <a:pos x="6" y="0"/>
                </a:cxn>
              </a:cxnLst>
              <a:rect l="0" t="0" r="r" b="b"/>
              <a:pathLst>
                <a:path w="10" h="9">
                  <a:moveTo>
                    <a:pt x="6" y="0"/>
                  </a:moveTo>
                  <a:lnTo>
                    <a:pt x="10" y="4"/>
                  </a:lnTo>
                  <a:lnTo>
                    <a:pt x="10" y="9"/>
                  </a:lnTo>
                  <a:lnTo>
                    <a:pt x="0" y="4"/>
                  </a:lnTo>
                  <a:lnTo>
                    <a:pt x="0" y="2"/>
                  </a:lnTo>
                  <a:lnTo>
                    <a:pt x="6"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4" name="Freeform 510"/>
            <p:cNvSpPr>
              <a:spLocks/>
            </p:cNvSpPr>
            <p:nvPr/>
          </p:nvSpPr>
          <p:spPr bwMode="auto">
            <a:xfrm>
              <a:off x="2490788" y="2214564"/>
              <a:ext cx="644525" cy="723900"/>
            </a:xfrm>
            <a:custGeom>
              <a:avLst/>
              <a:gdLst/>
              <a:ahLst/>
              <a:cxnLst>
                <a:cxn ang="0">
                  <a:pos x="11" y="36"/>
                </a:cxn>
                <a:cxn ang="0">
                  <a:pos x="4" y="78"/>
                </a:cxn>
                <a:cxn ang="0">
                  <a:pos x="4" y="117"/>
                </a:cxn>
                <a:cxn ang="0">
                  <a:pos x="21" y="154"/>
                </a:cxn>
                <a:cxn ang="0">
                  <a:pos x="59" y="173"/>
                </a:cxn>
                <a:cxn ang="0">
                  <a:pos x="119" y="174"/>
                </a:cxn>
                <a:cxn ang="0">
                  <a:pos x="144" y="174"/>
                </a:cxn>
                <a:cxn ang="0">
                  <a:pos x="168" y="166"/>
                </a:cxn>
                <a:cxn ang="0">
                  <a:pos x="202" y="202"/>
                </a:cxn>
                <a:cxn ang="0">
                  <a:pos x="204" y="216"/>
                </a:cxn>
                <a:cxn ang="0">
                  <a:pos x="223" y="224"/>
                </a:cxn>
                <a:cxn ang="0">
                  <a:pos x="249" y="278"/>
                </a:cxn>
                <a:cxn ang="0">
                  <a:pos x="234" y="337"/>
                </a:cxn>
                <a:cxn ang="0">
                  <a:pos x="208" y="349"/>
                </a:cxn>
                <a:cxn ang="0">
                  <a:pos x="170" y="361"/>
                </a:cxn>
                <a:cxn ang="0">
                  <a:pos x="204" y="371"/>
                </a:cxn>
                <a:cxn ang="0">
                  <a:pos x="214" y="368"/>
                </a:cxn>
                <a:cxn ang="0">
                  <a:pos x="228" y="368"/>
                </a:cxn>
                <a:cxn ang="0">
                  <a:pos x="253" y="396"/>
                </a:cxn>
                <a:cxn ang="0">
                  <a:pos x="254" y="404"/>
                </a:cxn>
                <a:cxn ang="0">
                  <a:pos x="287" y="430"/>
                </a:cxn>
                <a:cxn ang="0">
                  <a:pos x="303" y="437"/>
                </a:cxn>
                <a:cxn ang="0">
                  <a:pos x="335" y="456"/>
                </a:cxn>
                <a:cxn ang="0">
                  <a:pos x="315" y="418"/>
                </a:cxn>
                <a:cxn ang="0">
                  <a:pos x="315" y="404"/>
                </a:cxn>
                <a:cxn ang="0">
                  <a:pos x="342" y="425"/>
                </a:cxn>
                <a:cxn ang="0">
                  <a:pos x="358" y="435"/>
                </a:cxn>
                <a:cxn ang="0">
                  <a:pos x="354" y="413"/>
                </a:cxn>
                <a:cxn ang="0">
                  <a:pos x="351" y="385"/>
                </a:cxn>
                <a:cxn ang="0">
                  <a:pos x="349" y="366"/>
                </a:cxn>
                <a:cxn ang="0">
                  <a:pos x="330" y="364"/>
                </a:cxn>
                <a:cxn ang="0">
                  <a:pos x="322" y="342"/>
                </a:cxn>
                <a:cxn ang="0">
                  <a:pos x="311" y="314"/>
                </a:cxn>
                <a:cxn ang="0">
                  <a:pos x="322" y="307"/>
                </a:cxn>
                <a:cxn ang="0">
                  <a:pos x="341" y="320"/>
                </a:cxn>
                <a:cxn ang="0">
                  <a:pos x="360" y="340"/>
                </a:cxn>
                <a:cxn ang="0">
                  <a:pos x="370" y="354"/>
                </a:cxn>
                <a:cxn ang="0">
                  <a:pos x="389" y="332"/>
                </a:cxn>
                <a:cxn ang="0">
                  <a:pos x="393" y="314"/>
                </a:cxn>
                <a:cxn ang="0">
                  <a:pos x="379" y="292"/>
                </a:cxn>
                <a:cxn ang="0">
                  <a:pos x="353" y="257"/>
                </a:cxn>
                <a:cxn ang="0">
                  <a:pos x="329" y="244"/>
                </a:cxn>
                <a:cxn ang="0">
                  <a:pos x="304" y="205"/>
                </a:cxn>
                <a:cxn ang="0">
                  <a:pos x="327" y="197"/>
                </a:cxn>
                <a:cxn ang="0">
                  <a:pos x="323" y="185"/>
                </a:cxn>
                <a:cxn ang="0">
                  <a:pos x="308" y="169"/>
                </a:cxn>
                <a:cxn ang="0">
                  <a:pos x="303" y="155"/>
                </a:cxn>
                <a:cxn ang="0">
                  <a:pos x="272" y="147"/>
                </a:cxn>
                <a:cxn ang="0">
                  <a:pos x="270" y="121"/>
                </a:cxn>
                <a:cxn ang="0">
                  <a:pos x="232" y="112"/>
                </a:cxn>
                <a:cxn ang="0">
                  <a:pos x="216" y="100"/>
                </a:cxn>
                <a:cxn ang="0">
                  <a:pos x="213" y="72"/>
                </a:cxn>
                <a:cxn ang="0">
                  <a:pos x="163" y="67"/>
                </a:cxn>
                <a:cxn ang="0">
                  <a:pos x="140" y="78"/>
                </a:cxn>
                <a:cxn ang="0">
                  <a:pos x="137" y="53"/>
                </a:cxn>
                <a:cxn ang="0">
                  <a:pos x="121" y="5"/>
                </a:cxn>
                <a:cxn ang="0">
                  <a:pos x="87" y="19"/>
                </a:cxn>
                <a:cxn ang="0">
                  <a:pos x="73" y="33"/>
                </a:cxn>
                <a:cxn ang="0">
                  <a:pos x="64" y="67"/>
                </a:cxn>
                <a:cxn ang="0">
                  <a:pos x="75" y="116"/>
                </a:cxn>
                <a:cxn ang="0">
                  <a:pos x="49" y="131"/>
                </a:cxn>
                <a:cxn ang="0">
                  <a:pos x="50" y="85"/>
                </a:cxn>
                <a:cxn ang="0">
                  <a:pos x="73" y="5"/>
                </a:cxn>
              </a:cxnLst>
              <a:rect l="0" t="0" r="r" b="b"/>
              <a:pathLst>
                <a:path w="406" h="456">
                  <a:moveTo>
                    <a:pt x="71" y="3"/>
                  </a:moveTo>
                  <a:lnTo>
                    <a:pt x="54" y="0"/>
                  </a:lnTo>
                  <a:lnTo>
                    <a:pt x="38" y="3"/>
                  </a:lnTo>
                  <a:lnTo>
                    <a:pt x="21" y="19"/>
                  </a:lnTo>
                  <a:lnTo>
                    <a:pt x="12" y="33"/>
                  </a:lnTo>
                  <a:lnTo>
                    <a:pt x="11" y="36"/>
                  </a:lnTo>
                  <a:lnTo>
                    <a:pt x="12" y="41"/>
                  </a:lnTo>
                  <a:lnTo>
                    <a:pt x="11" y="43"/>
                  </a:lnTo>
                  <a:lnTo>
                    <a:pt x="9" y="50"/>
                  </a:lnTo>
                  <a:lnTo>
                    <a:pt x="7" y="52"/>
                  </a:lnTo>
                  <a:lnTo>
                    <a:pt x="2" y="69"/>
                  </a:lnTo>
                  <a:lnTo>
                    <a:pt x="4" y="78"/>
                  </a:lnTo>
                  <a:lnTo>
                    <a:pt x="7" y="78"/>
                  </a:lnTo>
                  <a:lnTo>
                    <a:pt x="0" y="88"/>
                  </a:lnTo>
                  <a:lnTo>
                    <a:pt x="4" y="97"/>
                  </a:lnTo>
                  <a:lnTo>
                    <a:pt x="0" y="102"/>
                  </a:lnTo>
                  <a:lnTo>
                    <a:pt x="0" y="112"/>
                  </a:lnTo>
                  <a:lnTo>
                    <a:pt x="4" y="117"/>
                  </a:lnTo>
                  <a:lnTo>
                    <a:pt x="30" y="121"/>
                  </a:lnTo>
                  <a:lnTo>
                    <a:pt x="42" y="131"/>
                  </a:lnTo>
                  <a:lnTo>
                    <a:pt x="28" y="135"/>
                  </a:lnTo>
                  <a:lnTo>
                    <a:pt x="9" y="128"/>
                  </a:lnTo>
                  <a:lnTo>
                    <a:pt x="11" y="136"/>
                  </a:lnTo>
                  <a:lnTo>
                    <a:pt x="21" y="154"/>
                  </a:lnTo>
                  <a:lnTo>
                    <a:pt x="28" y="161"/>
                  </a:lnTo>
                  <a:lnTo>
                    <a:pt x="43" y="161"/>
                  </a:lnTo>
                  <a:lnTo>
                    <a:pt x="49" y="161"/>
                  </a:lnTo>
                  <a:lnTo>
                    <a:pt x="50" y="155"/>
                  </a:lnTo>
                  <a:lnTo>
                    <a:pt x="50" y="162"/>
                  </a:lnTo>
                  <a:lnTo>
                    <a:pt x="59" y="173"/>
                  </a:lnTo>
                  <a:lnTo>
                    <a:pt x="68" y="174"/>
                  </a:lnTo>
                  <a:lnTo>
                    <a:pt x="68" y="171"/>
                  </a:lnTo>
                  <a:lnTo>
                    <a:pt x="92" y="178"/>
                  </a:lnTo>
                  <a:lnTo>
                    <a:pt x="99" y="173"/>
                  </a:lnTo>
                  <a:lnTo>
                    <a:pt x="114" y="181"/>
                  </a:lnTo>
                  <a:lnTo>
                    <a:pt x="119" y="174"/>
                  </a:lnTo>
                  <a:lnTo>
                    <a:pt x="128" y="183"/>
                  </a:lnTo>
                  <a:lnTo>
                    <a:pt x="130" y="183"/>
                  </a:lnTo>
                  <a:lnTo>
                    <a:pt x="128" y="180"/>
                  </a:lnTo>
                  <a:lnTo>
                    <a:pt x="118" y="171"/>
                  </a:lnTo>
                  <a:lnTo>
                    <a:pt x="119" y="167"/>
                  </a:lnTo>
                  <a:lnTo>
                    <a:pt x="144" y="174"/>
                  </a:lnTo>
                  <a:lnTo>
                    <a:pt x="145" y="180"/>
                  </a:lnTo>
                  <a:lnTo>
                    <a:pt x="159" y="178"/>
                  </a:lnTo>
                  <a:lnTo>
                    <a:pt x="161" y="174"/>
                  </a:lnTo>
                  <a:lnTo>
                    <a:pt x="156" y="159"/>
                  </a:lnTo>
                  <a:lnTo>
                    <a:pt x="159" y="157"/>
                  </a:lnTo>
                  <a:lnTo>
                    <a:pt x="168" y="166"/>
                  </a:lnTo>
                  <a:lnTo>
                    <a:pt x="175" y="164"/>
                  </a:lnTo>
                  <a:lnTo>
                    <a:pt x="176" y="181"/>
                  </a:lnTo>
                  <a:lnTo>
                    <a:pt x="185" y="181"/>
                  </a:lnTo>
                  <a:lnTo>
                    <a:pt x="187" y="185"/>
                  </a:lnTo>
                  <a:lnTo>
                    <a:pt x="183" y="188"/>
                  </a:lnTo>
                  <a:lnTo>
                    <a:pt x="202" y="202"/>
                  </a:lnTo>
                  <a:lnTo>
                    <a:pt x="204" y="209"/>
                  </a:lnTo>
                  <a:lnTo>
                    <a:pt x="199" y="212"/>
                  </a:lnTo>
                  <a:lnTo>
                    <a:pt x="190" y="212"/>
                  </a:lnTo>
                  <a:lnTo>
                    <a:pt x="190" y="218"/>
                  </a:lnTo>
                  <a:lnTo>
                    <a:pt x="190" y="226"/>
                  </a:lnTo>
                  <a:lnTo>
                    <a:pt x="204" y="216"/>
                  </a:lnTo>
                  <a:lnTo>
                    <a:pt x="214" y="216"/>
                  </a:lnTo>
                  <a:lnTo>
                    <a:pt x="216" y="218"/>
                  </a:lnTo>
                  <a:lnTo>
                    <a:pt x="214" y="221"/>
                  </a:lnTo>
                  <a:lnTo>
                    <a:pt x="225" y="231"/>
                  </a:lnTo>
                  <a:lnTo>
                    <a:pt x="225" y="230"/>
                  </a:lnTo>
                  <a:lnTo>
                    <a:pt x="223" y="224"/>
                  </a:lnTo>
                  <a:lnTo>
                    <a:pt x="228" y="226"/>
                  </a:lnTo>
                  <a:lnTo>
                    <a:pt x="228" y="235"/>
                  </a:lnTo>
                  <a:lnTo>
                    <a:pt x="230" y="238"/>
                  </a:lnTo>
                  <a:lnTo>
                    <a:pt x="237" y="240"/>
                  </a:lnTo>
                  <a:lnTo>
                    <a:pt x="242" y="247"/>
                  </a:lnTo>
                  <a:lnTo>
                    <a:pt x="249" y="278"/>
                  </a:lnTo>
                  <a:lnTo>
                    <a:pt x="251" y="278"/>
                  </a:lnTo>
                  <a:lnTo>
                    <a:pt x="242" y="288"/>
                  </a:lnTo>
                  <a:lnTo>
                    <a:pt x="242" y="299"/>
                  </a:lnTo>
                  <a:lnTo>
                    <a:pt x="237" y="301"/>
                  </a:lnTo>
                  <a:lnTo>
                    <a:pt x="221" y="318"/>
                  </a:lnTo>
                  <a:lnTo>
                    <a:pt x="234" y="337"/>
                  </a:lnTo>
                  <a:lnTo>
                    <a:pt x="234" y="342"/>
                  </a:lnTo>
                  <a:lnTo>
                    <a:pt x="225" y="340"/>
                  </a:lnTo>
                  <a:lnTo>
                    <a:pt x="218" y="345"/>
                  </a:lnTo>
                  <a:lnTo>
                    <a:pt x="211" y="344"/>
                  </a:lnTo>
                  <a:lnTo>
                    <a:pt x="211" y="349"/>
                  </a:lnTo>
                  <a:lnTo>
                    <a:pt x="208" y="349"/>
                  </a:lnTo>
                  <a:lnTo>
                    <a:pt x="180" y="342"/>
                  </a:lnTo>
                  <a:lnTo>
                    <a:pt x="182" y="345"/>
                  </a:lnTo>
                  <a:lnTo>
                    <a:pt x="178" y="345"/>
                  </a:lnTo>
                  <a:lnTo>
                    <a:pt x="180" y="352"/>
                  </a:lnTo>
                  <a:lnTo>
                    <a:pt x="171" y="356"/>
                  </a:lnTo>
                  <a:lnTo>
                    <a:pt x="170" y="361"/>
                  </a:lnTo>
                  <a:lnTo>
                    <a:pt x="170" y="370"/>
                  </a:lnTo>
                  <a:lnTo>
                    <a:pt x="175" y="377"/>
                  </a:lnTo>
                  <a:lnTo>
                    <a:pt x="189" y="383"/>
                  </a:lnTo>
                  <a:lnTo>
                    <a:pt x="201" y="377"/>
                  </a:lnTo>
                  <a:lnTo>
                    <a:pt x="201" y="371"/>
                  </a:lnTo>
                  <a:lnTo>
                    <a:pt x="204" y="371"/>
                  </a:lnTo>
                  <a:lnTo>
                    <a:pt x="208" y="371"/>
                  </a:lnTo>
                  <a:lnTo>
                    <a:pt x="209" y="375"/>
                  </a:lnTo>
                  <a:lnTo>
                    <a:pt x="218" y="377"/>
                  </a:lnTo>
                  <a:lnTo>
                    <a:pt x="218" y="375"/>
                  </a:lnTo>
                  <a:lnTo>
                    <a:pt x="220" y="373"/>
                  </a:lnTo>
                  <a:lnTo>
                    <a:pt x="214" y="368"/>
                  </a:lnTo>
                  <a:lnTo>
                    <a:pt x="214" y="364"/>
                  </a:lnTo>
                  <a:lnTo>
                    <a:pt x="218" y="361"/>
                  </a:lnTo>
                  <a:lnTo>
                    <a:pt x="220" y="368"/>
                  </a:lnTo>
                  <a:lnTo>
                    <a:pt x="221" y="364"/>
                  </a:lnTo>
                  <a:lnTo>
                    <a:pt x="223" y="370"/>
                  </a:lnTo>
                  <a:lnTo>
                    <a:pt x="228" y="368"/>
                  </a:lnTo>
                  <a:lnTo>
                    <a:pt x="230" y="371"/>
                  </a:lnTo>
                  <a:lnTo>
                    <a:pt x="235" y="370"/>
                  </a:lnTo>
                  <a:lnTo>
                    <a:pt x="237" y="380"/>
                  </a:lnTo>
                  <a:lnTo>
                    <a:pt x="240" y="383"/>
                  </a:lnTo>
                  <a:lnTo>
                    <a:pt x="242" y="392"/>
                  </a:lnTo>
                  <a:lnTo>
                    <a:pt x="253" y="396"/>
                  </a:lnTo>
                  <a:lnTo>
                    <a:pt x="256" y="401"/>
                  </a:lnTo>
                  <a:lnTo>
                    <a:pt x="258" y="396"/>
                  </a:lnTo>
                  <a:lnTo>
                    <a:pt x="263" y="402"/>
                  </a:lnTo>
                  <a:lnTo>
                    <a:pt x="265" y="402"/>
                  </a:lnTo>
                  <a:lnTo>
                    <a:pt x="258" y="408"/>
                  </a:lnTo>
                  <a:lnTo>
                    <a:pt x="254" y="404"/>
                  </a:lnTo>
                  <a:lnTo>
                    <a:pt x="261" y="416"/>
                  </a:lnTo>
                  <a:lnTo>
                    <a:pt x="266" y="421"/>
                  </a:lnTo>
                  <a:lnTo>
                    <a:pt x="280" y="428"/>
                  </a:lnTo>
                  <a:lnTo>
                    <a:pt x="285" y="423"/>
                  </a:lnTo>
                  <a:lnTo>
                    <a:pt x="285" y="428"/>
                  </a:lnTo>
                  <a:lnTo>
                    <a:pt x="287" y="430"/>
                  </a:lnTo>
                  <a:lnTo>
                    <a:pt x="292" y="427"/>
                  </a:lnTo>
                  <a:lnTo>
                    <a:pt x="292" y="432"/>
                  </a:lnTo>
                  <a:lnTo>
                    <a:pt x="296" y="434"/>
                  </a:lnTo>
                  <a:lnTo>
                    <a:pt x="297" y="439"/>
                  </a:lnTo>
                  <a:lnTo>
                    <a:pt x="301" y="440"/>
                  </a:lnTo>
                  <a:lnTo>
                    <a:pt x="303" y="437"/>
                  </a:lnTo>
                  <a:lnTo>
                    <a:pt x="303" y="440"/>
                  </a:lnTo>
                  <a:lnTo>
                    <a:pt x="304" y="444"/>
                  </a:lnTo>
                  <a:lnTo>
                    <a:pt x="318" y="446"/>
                  </a:lnTo>
                  <a:lnTo>
                    <a:pt x="322" y="451"/>
                  </a:lnTo>
                  <a:lnTo>
                    <a:pt x="329" y="449"/>
                  </a:lnTo>
                  <a:lnTo>
                    <a:pt x="335" y="456"/>
                  </a:lnTo>
                  <a:lnTo>
                    <a:pt x="341" y="454"/>
                  </a:lnTo>
                  <a:lnTo>
                    <a:pt x="339" y="451"/>
                  </a:lnTo>
                  <a:lnTo>
                    <a:pt x="339" y="442"/>
                  </a:lnTo>
                  <a:lnTo>
                    <a:pt x="316" y="421"/>
                  </a:lnTo>
                  <a:lnTo>
                    <a:pt x="316" y="418"/>
                  </a:lnTo>
                  <a:lnTo>
                    <a:pt x="315" y="418"/>
                  </a:lnTo>
                  <a:lnTo>
                    <a:pt x="303" y="404"/>
                  </a:lnTo>
                  <a:lnTo>
                    <a:pt x="299" y="399"/>
                  </a:lnTo>
                  <a:lnTo>
                    <a:pt x="303" y="397"/>
                  </a:lnTo>
                  <a:lnTo>
                    <a:pt x="313" y="406"/>
                  </a:lnTo>
                  <a:lnTo>
                    <a:pt x="316" y="408"/>
                  </a:lnTo>
                  <a:lnTo>
                    <a:pt x="315" y="404"/>
                  </a:lnTo>
                  <a:lnTo>
                    <a:pt x="318" y="404"/>
                  </a:lnTo>
                  <a:lnTo>
                    <a:pt x="323" y="413"/>
                  </a:lnTo>
                  <a:lnTo>
                    <a:pt x="329" y="415"/>
                  </a:lnTo>
                  <a:lnTo>
                    <a:pt x="330" y="420"/>
                  </a:lnTo>
                  <a:lnTo>
                    <a:pt x="339" y="420"/>
                  </a:lnTo>
                  <a:lnTo>
                    <a:pt x="342" y="425"/>
                  </a:lnTo>
                  <a:lnTo>
                    <a:pt x="348" y="421"/>
                  </a:lnTo>
                  <a:lnTo>
                    <a:pt x="351" y="427"/>
                  </a:lnTo>
                  <a:lnTo>
                    <a:pt x="353" y="427"/>
                  </a:lnTo>
                  <a:lnTo>
                    <a:pt x="353" y="432"/>
                  </a:lnTo>
                  <a:lnTo>
                    <a:pt x="356" y="435"/>
                  </a:lnTo>
                  <a:lnTo>
                    <a:pt x="358" y="435"/>
                  </a:lnTo>
                  <a:lnTo>
                    <a:pt x="354" y="425"/>
                  </a:lnTo>
                  <a:lnTo>
                    <a:pt x="361" y="427"/>
                  </a:lnTo>
                  <a:lnTo>
                    <a:pt x="363" y="423"/>
                  </a:lnTo>
                  <a:lnTo>
                    <a:pt x="360" y="421"/>
                  </a:lnTo>
                  <a:lnTo>
                    <a:pt x="358" y="421"/>
                  </a:lnTo>
                  <a:lnTo>
                    <a:pt x="354" y="413"/>
                  </a:lnTo>
                  <a:lnTo>
                    <a:pt x="356" y="408"/>
                  </a:lnTo>
                  <a:lnTo>
                    <a:pt x="361" y="413"/>
                  </a:lnTo>
                  <a:lnTo>
                    <a:pt x="361" y="408"/>
                  </a:lnTo>
                  <a:lnTo>
                    <a:pt x="363" y="399"/>
                  </a:lnTo>
                  <a:lnTo>
                    <a:pt x="360" y="389"/>
                  </a:lnTo>
                  <a:lnTo>
                    <a:pt x="351" y="385"/>
                  </a:lnTo>
                  <a:lnTo>
                    <a:pt x="351" y="380"/>
                  </a:lnTo>
                  <a:lnTo>
                    <a:pt x="354" y="380"/>
                  </a:lnTo>
                  <a:lnTo>
                    <a:pt x="356" y="375"/>
                  </a:lnTo>
                  <a:lnTo>
                    <a:pt x="354" y="371"/>
                  </a:lnTo>
                  <a:lnTo>
                    <a:pt x="351" y="371"/>
                  </a:lnTo>
                  <a:lnTo>
                    <a:pt x="349" y="366"/>
                  </a:lnTo>
                  <a:lnTo>
                    <a:pt x="346" y="371"/>
                  </a:lnTo>
                  <a:lnTo>
                    <a:pt x="346" y="363"/>
                  </a:lnTo>
                  <a:lnTo>
                    <a:pt x="335" y="364"/>
                  </a:lnTo>
                  <a:lnTo>
                    <a:pt x="339" y="359"/>
                  </a:lnTo>
                  <a:lnTo>
                    <a:pt x="332" y="359"/>
                  </a:lnTo>
                  <a:lnTo>
                    <a:pt x="330" y="364"/>
                  </a:lnTo>
                  <a:lnTo>
                    <a:pt x="327" y="351"/>
                  </a:lnTo>
                  <a:lnTo>
                    <a:pt x="323" y="351"/>
                  </a:lnTo>
                  <a:lnTo>
                    <a:pt x="325" y="347"/>
                  </a:lnTo>
                  <a:lnTo>
                    <a:pt x="323" y="345"/>
                  </a:lnTo>
                  <a:lnTo>
                    <a:pt x="325" y="344"/>
                  </a:lnTo>
                  <a:lnTo>
                    <a:pt x="322" y="342"/>
                  </a:lnTo>
                  <a:lnTo>
                    <a:pt x="323" y="337"/>
                  </a:lnTo>
                  <a:lnTo>
                    <a:pt x="313" y="337"/>
                  </a:lnTo>
                  <a:lnTo>
                    <a:pt x="313" y="328"/>
                  </a:lnTo>
                  <a:lnTo>
                    <a:pt x="325" y="325"/>
                  </a:lnTo>
                  <a:lnTo>
                    <a:pt x="318" y="318"/>
                  </a:lnTo>
                  <a:lnTo>
                    <a:pt x="311" y="314"/>
                  </a:lnTo>
                  <a:lnTo>
                    <a:pt x="310" y="311"/>
                  </a:lnTo>
                  <a:lnTo>
                    <a:pt x="315" y="311"/>
                  </a:lnTo>
                  <a:lnTo>
                    <a:pt x="313" y="307"/>
                  </a:lnTo>
                  <a:lnTo>
                    <a:pt x="316" y="307"/>
                  </a:lnTo>
                  <a:lnTo>
                    <a:pt x="323" y="313"/>
                  </a:lnTo>
                  <a:lnTo>
                    <a:pt x="322" y="307"/>
                  </a:lnTo>
                  <a:lnTo>
                    <a:pt x="323" y="307"/>
                  </a:lnTo>
                  <a:lnTo>
                    <a:pt x="320" y="306"/>
                  </a:lnTo>
                  <a:lnTo>
                    <a:pt x="322" y="302"/>
                  </a:lnTo>
                  <a:lnTo>
                    <a:pt x="329" y="306"/>
                  </a:lnTo>
                  <a:lnTo>
                    <a:pt x="327" y="313"/>
                  </a:lnTo>
                  <a:lnTo>
                    <a:pt x="341" y="320"/>
                  </a:lnTo>
                  <a:lnTo>
                    <a:pt x="342" y="325"/>
                  </a:lnTo>
                  <a:lnTo>
                    <a:pt x="349" y="325"/>
                  </a:lnTo>
                  <a:lnTo>
                    <a:pt x="349" y="328"/>
                  </a:lnTo>
                  <a:lnTo>
                    <a:pt x="349" y="333"/>
                  </a:lnTo>
                  <a:lnTo>
                    <a:pt x="356" y="344"/>
                  </a:lnTo>
                  <a:lnTo>
                    <a:pt x="360" y="340"/>
                  </a:lnTo>
                  <a:lnTo>
                    <a:pt x="360" y="344"/>
                  </a:lnTo>
                  <a:lnTo>
                    <a:pt x="358" y="347"/>
                  </a:lnTo>
                  <a:lnTo>
                    <a:pt x="361" y="352"/>
                  </a:lnTo>
                  <a:lnTo>
                    <a:pt x="365" y="349"/>
                  </a:lnTo>
                  <a:lnTo>
                    <a:pt x="367" y="356"/>
                  </a:lnTo>
                  <a:lnTo>
                    <a:pt x="370" y="354"/>
                  </a:lnTo>
                  <a:lnTo>
                    <a:pt x="375" y="361"/>
                  </a:lnTo>
                  <a:lnTo>
                    <a:pt x="377" y="347"/>
                  </a:lnTo>
                  <a:lnTo>
                    <a:pt x="380" y="347"/>
                  </a:lnTo>
                  <a:lnTo>
                    <a:pt x="377" y="332"/>
                  </a:lnTo>
                  <a:lnTo>
                    <a:pt x="387" y="339"/>
                  </a:lnTo>
                  <a:lnTo>
                    <a:pt x="389" y="332"/>
                  </a:lnTo>
                  <a:lnTo>
                    <a:pt x="391" y="332"/>
                  </a:lnTo>
                  <a:lnTo>
                    <a:pt x="391" y="325"/>
                  </a:lnTo>
                  <a:lnTo>
                    <a:pt x="396" y="323"/>
                  </a:lnTo>
                  <a:lnTo>
                    <a:pt x="394" y="320"/>
                  </a:lnTo>
                  <a:lnTo>
                    <a:pt x="389" y="321"/>
                  </a:lnTo>
                  <a:lnTo>
                    <a:pt x="393" y="314"/>
                  </a:lnTo>
                  <a:lnTo>
                    <a:pt x="401" y="316"/>
                  </a:lnTo>
                  <a:lnTo>
                    <a:pt x="403" y="313"/>
                  </a:lnTo>
                  <a:lnTo>
                    <a:pt x="399" y="311"/>
                  </a:lnTo>
                  <a:lnTo>
                    <a:pt x="406" y="302"/>
                  </a:lnTo>
                  <a:lnTo>
                    <a:pt x="394" y="290"/>
                  </a:lnTo>
                  <a:lnTo>
                    <a:pt x="379" y="292"/>
                  </a:lnTo>
                  <a:lnTo>
                    <a:pt x="382" y="278"/>
                  </a:lnTo>
                  <a:lnTo>
                    <a:pt x="367" y="282"/>
                  </a:lnTo>
                  <a:lnTo>
                    <a:pt x="365" y="278"/>
                  </a:lnTo>
                  <a:lnTo>
                    <a:pt x="370" y="273"/>
                  </a:lnTo>
                  <a:lnTo>
                    <a:pt x="363" y="259"/>
                  </a:lnTo>
                  <a:lnTo>
                    <a:pt x="353" y="257"/>
                  </a:lnTo>
                  <a:lnTo>
                    <a:pt x="354" y="250"/>
                  </a:lnTo>
                  <a:lnTo>
                    <a:pt x="341" y="256"/>
                  </a:lnTo>
                  <a:lnTo>
                    <a:pt x="337" y="252"/>
                  </a:lnTo>
                  <a:lnTo>
                    <a:pt x="341" y="247"/>
                  </a:lnTo>
                  <a:lnTo>
                    <a:pt x="337" y="244"/>
                  </a:lnTo>
                  <a:lnTo>
                    <a:pt x="329" y="244"/>
                  </a:lnTo>
                  <a:lnTo>
                    <a:pt x="330" y="237"/>
                  </a:lnTo>
                  <a:lnTo>
                    <a:pt x="308" y="228"/>
                  </a:lnTo>
                  <a:lnTo>
                    <a:pt x="316" y="226"/>
                  </a:lnTo>
                  <a:lnTo>
                    <a:pt x="310" y="218"/>
                  </a:lnTo>
                  <a:lnTo>
                    <a:pt x="316" y="214"/>
                  </a:lnTo>
                  <a:lnTo>
                    <a:pt x="304" y="205"/>
                  </a:lnTo>
                  <a:lnTo>
                    <a:pt x="313" y="205"/>
                  </a:lnTo>
                  <a:lnTo>
                    <a:pt x="311" y="202"/>
                  </a:lnTo>
                  <a:lnTo>
                    <a:pt x="320" y="207"/>
                  </a:lnTo>
                  <a:lnTo>
                    <a:pt x="332" y="207"/>
                  </a:lnTo>
                  <a:lnTo>
                    <a:pt x="334" y="202"/>
                  </a:lnTo>
                  <a:lnTo>
                    <a:pt x="327" y="197"/>
                  </a:lnTo>
                  <a:lnTo>
                    <a:pt x="311" y="193"/>
                  </a:lnTo>
                  <a:lnTo>
                    <a:pt x="310" y="197"/>
                  </a:lnTo>
                  <a:lnTo>
                    <a:pt x="303" y="190"/>
                  </a:lnTo>
                  <a:lnTo>
                    <a:pt x="301" y="192"/>
                  </a:lnTo>
                  <a:lnTo>
                    <a:pt x="315" y="183"/>
                  </a:lnTo>
                  <a:lnTo>
                    <a:pt x="323" y="185"/>
                  </a:lnTo>
                  <a:lnTo>
                    <a:pt x="325" y="180"/>
                  </a:lnTo>
                  <a:lnTo>
                    <a:pt x="323" y="176"/>
                  </a:lnTo>
                  <a:lnTo>
                    <a:pt x="315" y="164"/>
                  </a:lnTo>
                  <a:lnTo>
                    <a:pt x="310" y="161"/>
                  </a:lnTo>
                  <a:lnTo>
                    <a:pt x="308" y="166"/>
                  </a:lnTo>
                  <a:lnTo>
                    <a:pt x="308" y="169"/>
                  </a:lnTo>
                  <a:lnTo>
                    <a:pt x="303" y="176"/>
                  </a:lnTo>
                  <a:lnTo>
                    <a:pt x="297" y="174"/>
                  </a:lnTo>
                  <a:lnTo>
                    <a:pt x="303" y="166"/>
                  </a:lnTo>
                  <a:lnTo>
                    <a:pt x="289" y="166"/>
                  </a:lnTo>
                  <a:lnTo>
                    <a:pt x="301" y="161"/>
                  </a:lnTo>
                  <a:lnTo>
                    <a:pt x="303" y="155"/>
                  </a:lnTo>
                  <a:lnTo>
                    <a:pt x="304" y="157"/>
                  </a:lnTo>
                  <a:lnTo>
                    <a:pt x="306" y="148"/>
                  </a:lnTo>
                  <a:lnTo>
                    <a:pt x="291" y="142"/>
                  </a:lnTo>
                  <a:lnTo>
                    <a:pt x="278" y="152"/>
                  </a:lnTo>
                  <a:lnTo>
                    <a:pt x="285" y="138"/>
                  </a:lnTo>
                  <a:lnTo>
                    <a:pt x="272" y="147"/>
                  </a:lnTo>
                  <a:lnTo>
                    <a:pt x="277" y="135"/>
                  </a:lnTo>
                  <a:lnTo>
                    <a:pt x="275" y="129"/>
                  </a:lnTo>
                  <a:lnTo>
                    <a:pt x="265" y="133"/>
                  </a:lnTo>
                  <a:lnTo>
                    <a:pt x="254" y="129"/>
                  </a:lnTo>
                  <a:lnTo>
                    <a:pt x="268" y="124"/>
                  </a:lnTo>
                  <a:lnTo>
                    <a:pt x="270" y="121"/>
                  </a:lnTo>
                  <a:lnTo>
                    <a:pt x="265" y="110"/>
                  </a:lnTo>
                  <a:lnTo>
                    <a:pt x="247" y="100"/>
                  </a:lnTo>
                  <a:lnTo>
                    <a:pt x="244" y="109"/>
                  </a:lnTo>
                  <a:lnTo>
                    <a:pt x="237" y="107"/>
                  </a:lnTo>
                  <a:lnTo>
                    <a:pt x="239" y="117"/>
                  </a:lnTo>
                  <a:lnTo>
                    <a:pt x="232" y="112"/>
                  </a:lnTo>
                  <a:lnTo>
                    <a:pt x="234" y="107"/>
                  </a:lnTo>
                  <a:lnTo>
                    <a:pt x="227" y="110"/>
                  </a:lnTo>
                  <a:lnTo>
                    <a:pt x="234" y="97"/>
                  </a:lnTo>
                  <a:lnTo>
                    <a:pt x="223" y="97"/>
                  </a:lnTo>
                  <a:lnTo>
                    <a:pt x="216" y="104"/>
                  </a:lnTo>
                  <a:lnTo>
                    <a:pt x="216" y="100"/>
                  </a:lnTo>
                  <a:lnTo>
                    <a:pt x="221" y="93"/>
                  </a:lnTo>
                  <a:lnTo>
                    <a:pt x="223" y="90"/>
                  </a:lnTo>
                  <a:lnTo>
                    <a:pt x="223" y="85"/>
                  </a:lnTo>
                  <a:lnTo>
                    <a:pt x="211" y="81"/>
                  </a:lnTo>
                  <a:lnTo>
                    <a:pt x="213" y="78"/>
                  </a:lnTo>
                  <a:lnTo>
                    <a:pt x="213" y="72"/>
                  </a:lnTo>
                  <a:lnTo>
                    <a:pt x="208" y="66"/>
                  </a:lnTo>
                  <a:lnTo>
                    <a:pt x="209" y="64"/>
                  </a:lnTo>
                  <a:lnTo>
                    <a:pt x="202" y="60"/>
                  </a:lnTo>
                  <a:lnTo>
                    <a:pt x="176" y="52"/>
                  </a:lnTo>
                  <a:lnTo>
                    <a:pt x="163" y="62"/>
                  </a:lnTo>
                  <a:lnTo>
                    <a:pt x="163" y="67"/>
                  </a:lnTo>
                  <a:lnTo>
                    <a:pt x="166" y="71"/>
                  </a:lnTo>
                  <a:lnTo>
                    <a:pt x="156" y="76"/>
                  </a:lnTo>
                  <a:lnTo>
                    <a:pt x="151" y="69"/>
                  </a:lnTo>
                  <a:lnTo>
                    <a:pt x="145" y="72"/>
                  </a:lnTo>
                  <a:lnTo>
                    <a:pt x="144" y="64"/>
                  </a:lnTo>
                  <a:lnTo>
                    <a:pt x="140" y="78"/>
                  </a:lnTo>
                  <a:lnTo>
                    <a:pt x="138" y="78"/>
                  </a:lnTo>
                  <a:lnTo>
                    <a:pt x="130" y="90"/>
                  </a:lnTo>
                  <a:lnTo>
                    <a:pt x="128" y="85"/>
                  </a:lnTo>
                  <a:lnTo>
                    <a:pt x="133" y="83"/>
                  </a:lnTo>
                  <a:lnTo>
                    <a:pt x="130" y="79"/>
                  </a:lnTo>
                  <a:lnTo>
                    <a:pt x="137" y="53"/>
                  </a:lnTo>
                  <a:lnTo>
                    <a:pt x="132" y="45"/>
                  </a:lnTo>
                  <a:lnTo>
                    <a:pt x="133" y="36"/>
                  </a:lnTo>
                  <a:lnTo>
                    <a:pt x="121" y="28"/>
                  </a:lnTo>
                  <a:lnTo>
                    <a:pt x="126" y="24"/>
                  </a:lnTo>
                  <a:lnTo>
                    <a:pt x="125" y="10"/>
                  </a:lnTo>
                  <a:lnTo>
                    <a:pt x="121" y="5"/>
                  </a:lnTo>
                  <a:lnTo>
                    <a:pt x="104" y="5"/>
                  </a:lnTo>
                  <a:lnTo>
                    <a:pt x="92" y="12"/>
                  </a:lnTo>
                  <a:lnTo>
                    <a:pt x="87" y="17"/>
                  </a:lnTo>
                  <a:lnTo>
                    <a:pt x="92" y="21"/>
                  </a:lnTo>
                  <a:lnTo>
                    <a:pt x="90" y="26"/>
                  </a:lnTo>
                  <a:lnTo>
                    <a:pt x="87" y="19"/>
                  </a:lnTo>
                  <a:lnTo>
                    <a:pt x="78" y="19"/>
                  </a:lnTo>
                  <a:lnTo>
                    <a:pt x="78" y="22"/>
                  </a:lnTo>
                  <a:lnTo>
                    <a:pt x="80" y="29"/>
                  </a:lnTo>
                  <a:lnTo>
                    <a:pt x="71" y="24"/>
                  </a:lnTo>
                  <a:lnTo>
                    <a:pt x="69" y="28"/>
                  </a:lnTo>
                  <a:lnTo>
                    <a:pt x="73" y="33"/>
                  </a:lnTo>
                  <a:lnTo>
                    <a:pt x="64" y="36"/>
                  </a:lnTo>
                  <a:lnTo>
                    <a:pt x="71" y="45"/>
                  </a:lnTo>
                  <a:lnTo>
                    <a:pt x="61" y="45"/>
                  </a:lnTo>
                  <a:lnTo>
                    <a:pt x="64" y="60"/>
                  </a:lnTo>
                  <a:lnTo>
                    <a:pt x="62" y="62"/>
                  </a:lnTo>
                  <a:lnTo>
                    <a:pt x="64" y="67"/>
                  </a:lnTo>
                  <a:lnTo>
                    <a:pt x="75" y="69"/>
                  </a:lnTo>
                  <a:lnTo>
                    <a:pt x="57" y="88"/>
                  </a:lnTo>
                  <a:lnTo>
                    <a:pt x="66" y="102"/>
                  </a:lnTo>
                  <a:lnTo>
                    <a:pt x="76" y="104"/>
                  </a:lnTo>
                  <a:lnTo>
                    <a:pt x="76" y="107"/>
                  </a:lnTo>
                  <a:lnTo>
                    <a:pt x="75" y="116"/>
                  </a:lnTo>
                  <a:lnTo>
                    <a:pt x="75" y="128"/>
                  </a:lnTo>
                  <a:lnTo>
                    <a:pt x="73" y="133"/>
                  </a:lnTo>
                  <a:lnTo>
                    <a:pt x="71" y="133"/>
                  </a:lnTo>
                  <a:lnTo>
                    <a:pt x="73" y="124"/>
                  </a:lnTo>
                  <a:lnTo>
                    <a:pt x="71" y="124"/>
                  </a:lnTo>
                  <a:lnTo>
                    <a:pt x="49" y="131"/>
                  </a:lnTo>
                  <a:lnTo>
                    <a:pt x="59" y="123"/>
                  </a:lnTo>
                  <a:lnTo>
                    <a:pt x="73" y="119"/>
                  </a:lnTo>
                  <a:lnTo>
                    <a:pt x="69" y="110"/>
                  </a:lnTo>
                  <a:lnTo>
                    <a:pt x="66" y="110"/>
                  </a:lnTo>
                  <a:lnTo>
                    <a:pt x="52" y="91"/>
                  </a:lnTo>
                  <a:lnTo>
                    <a:pt x="50" y="85"/>
                  </a:lnTo>
                  <a:lnTo>
                    <a:pt x="54" y="69"/>
                  </a:lnTo>
                  <a:lnTo>
                    <a:pt x="47" y="57"/>
                  </a:lnTo>
                  <a:lnTo>
                    <a:pt x="49" y="50"/>
                  </a:lnTo>
                  <a:lnTo>
                    <a:pt x="54" y="38"/>
                  </a:lnTo>
                  <a:lnTo>
                    <a:pt x="54" y="31"/>
                  </a:lnTo>
                  <a:lnTo>
                    <a:pt x="73" y="5"/>
                  </a:lnTo>
                  <a:lnTo>
                    <a:pt x="71"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5" name="Freeform 511"/>
            <p:cNvSpPr>
              <a:spLocks/>
            </p:cNvSpPr>
            <p:nvPr/>
          </p:nvSpPr>
          <p:spPr bwMode="auto">
            <a:xfrm>
              <a:off x="2919413" y="2894014"/>
              <a:ext cx="12700" cy="11113"/>
            </a:xfrm>
            <a:custGeom>
              <a:avLst/>
              <a:gdLst/>
              <a:ahLst/>
              <a:cxnLst>
                <a:cxn ang="0">
                  <a:pos x="0" y="0"/>
                </a:cxn>
                <a:cxn ang="0">
                  <a:pos x="8" y="4"/>
                </a:cxn>
                <a:cxn ang="0">
                  <a:pos x="5" y="7"/>
                </a:cxn>
                <a:cxn ang="0">
                  <a:pos x="0" y="0"/>
                </a:cxn>
              </a:cxnLst>
              <a:rect l="0" t="0" r="r" b="b"/>
              <a:pathLst>
                <a:path w="8" h="7">
                  <a:moveTo>
                    <a:pt x="0" y="0"/>
                  </a:moveTo>
                  <a:lnTo>
                    <a:pt x="8" y="4"/>
                  </a:lnTo>
                  <a:lnTo>
                    <a:pt x="5" y="7"/>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6" name="Freeform 512"/>
            <p:cNvSpPr>
              <a:spLocks/>
            </p:cNvSpPr>
            <p:nvPr/>
          </p:nvSpPr>
          <p:spPr bwMode="auto">
            <a:xfrm>
              <a:off x="1857375" y="3925889"/>
              <a:ext cx="4763" cy="6350"/>
            </a:xfrm>
            <a:custGeom>
              <a:avLst/>
              <a:gdLst/>
              <a:ahLst/>
              <a:cxnLst>
                <a:cxn ang="0">
                  <a:pos x="0" y="0"/>
                </a:cxn>
                <a:cxn ang="0">
                  <a:pos x="3" y="4"/>
                </a:cxn>
                <a:cxn ang="0">
                  <a:pos x="2" y="4"/>
                </a:cxn>
                <a:cxn ang="0">
                  <a:pos x="0" y="0"/>
                </a:cxn>
              </a:cxnLst>
              <a:rect l="0" t="0" r="r" b="b"/>
              <a:pathLst>
                <a:path w="3" h="4">
                  <a:moveTo>
                    <a:pt x="0" y="0"/>
                  </a:moveTo>
                  <a:lnTo>
                    <a:pt x="3" y="4"/>
                  </a:lnTo>
                  <a:lnTo>
                    <a:pt x="2"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7" name="Freeform 513"/>
            <p:cNvSpPr>
              <a:spLocks/>
            </p:cNvSpPr>
            <p:nvPr/>
          </p:nvSpPr>
          <p:spPr bwMode="auto">
            <a:xfrm>
              <a:off x="1862138" y="4027489"/>
              <a:ext cx="3175" cy="7938"/>
            </a:xfrm>
            <a:custGeom>
              <a:avLst/>
              <a:gdLst/>
              <a:ahLst/>
              <a:cxnLst>
                <a:cxn ang="0">
                  <a:pos x="0" y="2"/>
                </a:cxn>
                <a:cxn ang="0">
                  <a:pos x="2" y="0"/>
                </a:cxn>
                <a:cxn ang="0">
                  <a:pos x="2" y="5"/>
                </a:cxn>
                <a:cxn ang="0">
                  <a:pos x="0" y="2"/>
                </a:cxn>
              </a:cxnLst>
              <a:rect l="0" t="0" r="r" b="b"/>
              <a:pathLst>
                <a:path w="2" h="5">
                  <a:moveTo>
                    <a:pt x="0" y="2"/>
                  </a:moveTo>
                  <a:lnTo>
                    <a:pt x="2" y="0"/>
                  </a:lnTo>
                  <a:lnTo>
                    <a:pt x="2" y="5"/>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8" name="Freeform 514"/>
            <p:cNvSpPr>
              <a:spLocks/>
            </p:cNvSpPr>
            <p:nvPr/>
          </p:nvSpPr>
          <p:spPr bwMode="auto">
            <a:xfrm>
              <a:off x="3059113" y="3941764"/>
              <a:ext cx="3175" cy="3175"/>
            </a:xfrm>
            <a:custGeom>
              <a:avLst/>
              <a:gdLst/>
              <a:ahLst/>
              <a:cxnLst>
                <a:cxn ang="0">
                  <a:pos x="2" y="0"/>
                </a:cxn>
                <a:cxn ang="0">
                  <a:pos x="0" y="2"/>
                </a:cxn>
                <a:cxn ang="0">
                  <a:pos x="2" y="0"/>
                </a:cxn>
              </a:cxnLst>
              <a:rect l="0" t="0" r="r" b="b"/>
              <a:pathLst>
                <a:path w="2" h="2">
                  <a:moveTo>
                    <a:pt x="2" y="0"/>
                  </a:moveTo>
                  <a:lnTo>
                    <a:pt x="0"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9" name="Freeform 515"/>
            <p:cNvSpPr>
              <a:spLocks/>
            </p:cNvSpPr>
            <p:nvPr/>
          </p:nvSpPr>
          <p:spPr bwMode="auto">
            <a:xfrm>
              <a:off x="2740025" y="4084639"/>
              <a:ext cx="25400" cy="6350"/>
            </a:xfrm>
            <a:custGeom>
              <a:avLst/>
              <a:gdLst/>
              <a:ahLst/>
              <a:cxnLst>
                <a:cxn ang="0">
                  <a:pos x="14" y="0"/>
                </a:cxn>
                <a:cxn ang="0">
                  <a:pos x="16" y="4"/>
                </a:cxn>
                <a:cxn ang="0">
                  <a:pos x="13" y="2"/>
                </a:cxn>
                <a:cxn ang="0">
                  <a:pos x="6" y="4"/>
                </a:cxn>
                <a:cxn ang="0">
                  <a:pos x="2" y="4"/>
                </a:cxn>
                <a:cxn ang="0">
                  <a:pos x="0" y="2"/>
                </a:cxn>
                <a:cxn ang="0">
                  <a:pos x="14" y="0"/>
                </a:cxn>
              </a:cxnLst>
              <a:rect l="0" t="0" r="r" b="b"/>
              <a:pathLst>
                <a:path w="16" h="4">
                  <a:moveTo>
                    <a:pt x="14" y="0"/>
                  </a:moveTo>
                  <a:lnTo>
                    <a:pt x="16" y="4"/>
                  </a:lnTo>
                  <a:lnTo>
                    <a:pt x="13" y="2"/>
                  </a:lnTo>
                  <a:lnTo>
                    <a:pt x="6" y="4"/>
                  </a:lnTo>
                  <a:lnTo>
                    <a:pt x="2" y="4"/>
                  </a:lnTo>
                  <a:lnTo>
                    <a:pt x="0" y="2"/>
                  </a:lnTo>
                  <a:lnTo>
                    <a:pt x="1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0" name="Freeform 516"/>
            <p:cNvSpPr>
              <a:spLocks/>
            </p:cNvSpPr>
            <p:nvPr/>
          </p:nvSpPr>
          <p:spPr bwMode="auto">
            <a:xfrm>
              <a:off x="2776538" y="4090989"/>
              <a:ext cx="4763" cy="15875"/>
            </a:xfrm>
            <a:custGeom>
              <a:avLst/>
              <a:gdLst/>
              <a:ahLst/>
              <a:cxnLst>
                <a:cxn ang="0">
                  <a:pos x="3" y="3"/>
                </a:cxn>
                <a:cxn ang="0">
                  <a:pos x="2" y="10"/>
                </a:cxn>
                <a:cxn ang="0">
                  <a:pos x="0" y="8"/>
                </a:cxn>
                <a:cxn ang="0">
                  <a:pos x="2" y="5"/>
                </a:cxn>
                <a:cxn ang="0">
                  <a:pos x="3" y="0"/>
                </a:cxn>
                <a:cxn ang="0">
                  <a:pos x="3" y="3"/>
                </a:cxn>
              </a:cxnLst>
              <a:rect l="0" t="0" r="r" b="b"/>
              <a:pathLst>
                <a:path w="3" h="10">
                  <a:moveTo>
                    <a:pt x="3" y="3"/>
                  </a:moveTo>
                  <a:lnTo>
                    <a:pt x="2" y="10"/>
                  </a:lnTo>
                  <a:lnTo>
                    <a:pt x="0" y="8"/>
                  </a:lnTo>
                  <a:lnTo>
                    <a:pt x="2" y="5"/>
                  </a:lnTo>
                  <a:lnTo>
                    <a:pt x="3" y="0"/>
                  </a:lnTo>
                  <a:lnTo>
                    <a:pt x="3"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1" name="Freeform 517"/>
            <p:cNvSpPr>
              <a:spLocks/>
            </p:cNvSpPr>
            <p:nvPr/>
          </p:nvSpPr>
          <p:spPr bwMode="auto">
            <a:xfrm>
              <a:off x="2773363" y="4125914"/>
              <a:ext cx="6350" cy="3175"/>
            </a:xfrm>
            <a:custGeom>
              <a:avLst/>
              <a:gdLst/>
              <a:ahLst/>
              <a:cxnLst>
                <a:cxn ang="0">
                  <a:pos x="2" y="2"/>
                </a:cxn>
                <a:cxn ang="0">
                  <a:pos x="4" y="0"/>
                </a:cxn>
                <a:cxn ang="0">
                  <a:pos x="2" y="0"/>
                </a:cxn>
                <a:cxn ang="0">
                  <a:pos x="0" y="2"/>
                </a:cxn>
                <a:cxn ang="0">
                  <a:pos x="2" y="2"/>
                </a:cxn>
              </a:cxnLst>
              <a:rect l="0" t="0" r="r" b="b"/>
              <a:pathLst>
                <a:path w="4" h="2">
                  <a:moveTo>
                    <a:pt x="2" y="2"/>
                  </a:moveTo>
                  <a:lnTo>
                    <a:pt x="4" y="0"/>
                  </a:lnTo>
                  <a:lnTo>
                    <a:pt x="2" y="0"/>
                  </a:lnTo>
                  <a:lnTo>
                    <a:pt x="0" y="2"/>
                  </a:lnTo>
                  <a:lnTo>
                    <a:pt x="2"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2" name="Freeform 518"/>
            <p:cNvSpPr>
              <a:spLocks/>
            </p:cNvSpPr>
            <p:nvPr/>
          </p:nvSpPr>
          <p:spPr bwMode="auto">
            <a:xfrm>
              <a:off x="2754313" y="4124326"/>
              <a:ext cx="11113" cy="20638"/>
            </a:xfrm>
            <a:custGeom>
              <a:avLst/>
              <a:gdLst/>
              <a:ahLst/>
              <a:cxnLst>
                <a:cxn ang="0">
                  <a:pos x="4" y="3"/>
                </a:cxn>
                <a:cxn ang="0">
                  <a:pos x="7" y="8"/>
                </a:cxn>
                <a:cxn ang="0">
                  <a:pos x="7" y="13"/>
                </a:cxn>
                <a:cxn ang="0">
                  <a:pos x="5" y="13"/>
                </a:cxn>
                <a:cxn ang="0">
                  <a:pos x="0" y="8"/>
                </a:cxn>
                <a:cxn ang="0">
                  <a:pos x="2" y="1"/>
                </a:cxn>
                <a:cxn ang="0">
                  <a:pos x="4" y="0"/>
                </a:cxn>
                <a:cxn ang="0">
                  <a:pos x="4" y="3"/>
                </a:cxn>
              </a:cxnLst>
              <a:rect l="0" t="0" r="r" b="b"/>
              <a:pathLst>
                <a:path w="7" h="13">
                  <a:moveTo>
                    <a:pt x="4" y="3"/>
                  </a:moveTo>
                  <a:lnTo>
                    <a:pt x="7" y="8"/>
                  </a:lnTo>
                  <a:lnTo>
                    <a:pt x="7" y="13"/>
                  </a:lnTo>
                  <a:lnTo>
                    <a:pt x="5" y="13"/>
                  </a:lnTo>
                  <a:lnTo>
                    <a:pt x="0" y="8"/>
                  </a:lnTo>
                  <a:lnTo>
                    <a:pt x="2" y="1"/>
                  </a:lnTo>
                  <a:lnTo>
                    <a:pt x="4" y="0"/>
                  </a:lnTo>
                  <a:lnTo>
                    <a:pt x="4"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3" name="Freeform 519"/>
            <p:cNvSpPr>
              <a:spLocks/>
            </p:cNvSpPr>
            <p:nvPr/>
          </p:nvSpPr>
          <p:spPr bwMode="auto">
            <a:xfrm>
              <a:off x="2765425" y="4144964"/>
              <a:ext cx="4763" cy="9525"/>
            </a:xfrm>
            <a:custGeom>
              <a:avLst/>
              <a:gdLst/>
              <a:ahLst/>
              <a:cxnLst>
                <a:cxn ang="0">
                  <a:pos x="2" y="0"/>
                </a:cxn>
                <a:cxn ang="0">
                  <a:pos x="0" y="6"/>
                </a:cxn>
                <a:cxn ang="0">
                  <a:pos x="3" y="2"/>
                </a:cxn>
                <a:cxn ang="0">
                  <a:pos x="2" y="0"/>
                </a:cxn>
              </a:cxnLst>
              <a:rect l="0" t="0" r="r" b="b"/>
              <a:pathLst>
                <a:path w="3" h="6">
                  <a:moveTo>
                    <a:pt x="2" y="0"/>
                  </a:moveTo>
                  <a:lnTo>
                    <a:pt x="0" y="6"/>
                  </a:lnTo>
                  <a:lnTo>
                    <a:pt x="3"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4" name="Freeform 520"/>
            <p:cNvSpPr>
              <a:spLocks/>
            </p:cNvSpPr>
            <p:nvPr/>
          </p:nvSpPr>
          <p:spPr bwMode="auto">
            <a:xfrm>
              <a:off x="2768600" y="4148139"/>
              <a:ext cx="1588" cy="11113"/>
            </a:xfrm>
            <a:custGeom>
              <a:avLst/>
              <a:gdLst/>
              <a:ahLst/>
              <a:cxnLst>
                <a:cxn ang="0">
                  <a:pos x="0" y="4"/>
                </a:cxn>
                <a:cxn ang="0">
                  <a:pos x="1" y="0"/>
                </a:cxn>
                <a:cxn ang="0">
                  <a:pos x="1" y="7"/>
                </a:cxn>
                <a:cxn ang="0">
                  <a:pos x="0" y="7"/>
                </a:cxn>
                <a:cxn ang="0">
                  <a:pos x="0" y="4"/>
                </a:cxn>
              </a:cxnLst>
              <a:rect l="0" t="0" r="r" b="b"/>
              <a:pathLst>
                <a:path w="1" h="7">
                  <a:moveTo>
                    <a:pt x="0" y="4"/>
                  </a:moveTo>
                  <a:lnTo>
                    <a:pt x="1" y="0"/>
                  </a:lnTo>
                  <a:lnTo>
                    <a:pt x="1" y="7"/>
                  </a:lnTo>
                  <a:lnTo>
                    <a:pt x="0" y="7"/>
                  </a:lnTo>
                  <a:lnTo>
                    <a:pt x="0"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5" name="Freeform 521"/>
            <p:cNvSpPr>
              <a:spLocks/>
            </p:cNvSpPr>
            <p:nvPr/>
          </p:nvSpPr>
          <p:spPr bwMode="auto">
            <a:xfrm>
              <a:off x="2800350" y="4125914"/>
              <a:ext cx="3175" cy="11113"/>
            </a:xfrm>
            <a:custGeom>
              <a:avLst/>
              <a:gdLst/>
              <a:ahLst/>
              <a:cxnLst>
                <a:cxn ang="0">
                  <a:pos x="2" y="0"/>
                </a:cxn>
                <a:cxn ang="0">
                  <a:pos x="2" y="7"/>
                </a:cxn>
                <a:cxn ang="0">
                  <a:pos x="0" y="4"/>
                </a:cxn>
                <a:cxn ang="0">
                  <a:pos x="2" y="0"/>
                </a:cxn>
              </a:cxnLst>
              <a:rect l="0" t="0" r="r" b="b"/>
              <a:pathLst>
                <a:path w="2" h="7">
                  <a:moveTo>
                    <a:pt x="2" y="0"/>
                  </a:moveTo>
                  <a:lnTo>
                    <a:pt x="2" y="7"/>
                  </a:lnTo>
                  <a:lnTo>
                    <a:pt x="0" y="4"/>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6" name="Freeform 522"/>
            <p:cNvSpPr>
              <a:spLocks/>
            </p:cNvSpPr>
            <p:nvPr/>
          </p:nvSpPr>
          <p:spPr bwMode="auto">
            <a:xfrm>
              <a:off x="2811463" y="4133851"/>
              <a:ext cx="11113" cy="17463"/>
            </a:xfrm>
            <a:custGeom>
              <a:avLst/>
              <a:gdLst/>
              <a:ahLst/>
              <a:cxnLst>
                <a:cxn ang="0">
                  <a:pos x="6" y="7"/>
                </a:cxn>
                <a:cxn ang="0">
                  <a:pos x="7" y="11"/>
                </a:cxn>
                <a:cxn ang="0">
                  <a:pos x="4" y="11"/>
                </a:cxn>
                <a:cxn ang="0">
                  <a:pos x="6" y="7"/>
                </a:cxn>
                <a:cxn ang="0">
                  <a:pos x="0" y="0"/>
                </a:cxn>
                <a:cxn ang="0">
                  <a:pos x="6" y="7"/>
                </a:cxn>
              </a:cxnLst>
              <a:rect l="0" t="0" r="r" b="b"/>
              <a:pathLst>
                <a:path w="7" h="11">
                  <a:moveTo>
                    <a:pt x="6" y="7"/>
                  </a:moveTo>
                  <a:lnTo>
                    <a:pt x="7" y="11"/>
                  </a:lnTo>
                  <a:lnTo>
                    <a:pt x="4" y="11"/>
                  </a:lnTo>
                  <a:lnTo>
                    <a:pt x="6" y="7"/>
                  </a:lnTo>
                  <a:lnTo>
                    <a:pt x="0" y="0"/>
                  </a:lnTo>
                  <a:lnTo>
                    <a:pt x="6"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7" name="Freeform 523"/>
            <p:cNvSpPr>
              <a:spLocks/>
            </p:cNvSpPr>
            <p:nvPr/>
          </p:nvSpPr>
          <p:spPr bwMode="auto">
            <a:xfrm>
              <a:off x="2840038" y="4151314"/>
              <a:ext cx="1588" cy="3175"/>
            </a:xfrm>
            <a:custGeom>
              <a:avLst/>
              <a:gdLst/>
              <a:ahLst/>
              <a:cxnLst>
                <a:cxn ang="0">
                  <a:pos x="1" y="0"/>
                </a:cxn>
                <a:cxn ang="0">
                  <a:pos x="0" y="2"/>
                </a:cxn>
                <a:cxn ang="0">
                  <a:pos x="1" y="2"/>
                </a:cxn>
                <a:cxn ang="0">
                  <a:pos x="1" y="0"/>
                </a:cxn>
                <a:cxn ang="0">
                  <a:pos x="1" y="0"/>
                </a:cxn>
              </a:cxnLst>
              <a:rect l="0" t="0" r="r" b="b"/>
              <a:pathLst>
                <a:path w="1" h="2">
                  <a:moveTo>
                    <a:pt x="1" y="0"/>
                  </a:moveTo>
                  <a:lnTo>
                    <a:pt x="0" y="2"/>
                  </a:lnTo>
                  <a:lnTo>
                    <a:pt x="1" y="2"/>
                  </a:lnTo>
                  <a:lnTo>
                    <a:pt x="1" y="0"/>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8" name="Freeform 524"/>
            <p:cNvSpPr>
              <a:spLocks/>
            </p:cNvSpPr>
            <p:nvPr/>
          </p:nvSpPr>
          <p:spPr bwMode="auto">
            <a:xfrm>
              <a:off x="2822575" y="4164014"/>
              <a:ext cx="7938" cy="17463"/>
            </a:xfrm>
            <a:custGeom>
              <a:avLst/>
              <a:gdLst/>
              <a:ahLst/>
              <a:cxnLst>
                <a:cxn ang="0">
                  <a:pos x="0" y="0"/>
                </a:cxn>
                <a:cxn ang="0">
                  <a:pos x="5" y="11"/>
                </a:cxn>
                <a:cxn ang="0">
                  <a:pos x="4" y="7"/>
                </a:cxn>
                <a:cxn ang="0">
                  <a:pos x="0" y="0"/>
                </a:cxn>
              </a:cxnLst>
              <a:rect l="0" t="0" r="r" b="b"/>
              <a:pathLst>
                <a:path w="5" h="11">
                  <a:moveTo>
                    <a:pt x="0" y="0"/>
                  </a:moveTo>
                  <a:lnTo>
                    <a:pt x="5" y="11"/>
                  </a:lnTo>
                  <a:lnTo>
                    <a:pt x="4" y="7"/>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9" name="Freeform 525"/>
            <p:cNvSpPr>
              <a:spLocks/>
            </p:cNvSpPr>
            <p:nvPr/>
          </p:nvSpPr>
          <p:spPr bwMode="auto">
            <a:xfrm>
              <a:off x="2841625" y="4184651"/>
              <a:ext cx="11113" cy="12700"/>
            </a:xfrm>
            <a:custGeom>
              <a:avLst/>
              <a:gdLst/>
              <a:ahLst/>
              <a:cxnLst>
                <a:cxn ang="0">
                  <a:pos x="6" y="1"/>
                </a:cxn>
                <a:cxn ang="0">
                  <a:pos x="0" y="0"/>
                </a:cxn>
                <a:cxn ang="0">
                  <a:pos x="7" y="1"/>
                </a:cxn>
                <a:cxn ang="0">
                  <a:pos x="7" y="3"/>
                </a:cxn>
                <a:cxn ang="0">
                  <a:pos x="4" y="8"/>
                </a:cxn>
                <a:cxn ang="0">
                  <a:pos x="2" y="6"/>
                </a:cxn>
                <a:cxn ang="0">
                  <a:pos x="6" y="3"/>
                </a:cxn>
                <a:cxn ang="0">
                  <a:pos x="6" y="1"/>
                </a:cxn>
              </a:cxnLst>
              <a:rect l="0" t="0" r="r" b="b"/>
              <a:pathLst>
                <a:path w="7" h="8">
                  <a:moveTo>
                    <a:pt x="6" y="1"/>
                  </a:moveTo>
                  <a:lnTo>
                    <a:pt x="0" y="0"/>
                  </a:lnTo>
                  <a:lnTo>
                    <a:pt x="7" y="1"/>
                  </a:lnTo>
                  <a:lnTo>
                    <a:pt x="7" y="3"/>
                  </a:lnTo>
                  <a:lnTo>
                    <a:pt x="4" y="8"/>
                  </a:lnTo>
                  <a:lnTo>
                    <a:pt x="2" y="6"/>
                  </a:lnTo>
                  <a:lnTo>
                    <a:pt x="6" y="3"/>
                  </a:lnTo>
                  <a:lnTo>
                    <a:pt x="6"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0" name="Freeform 526"/>
            <p:cNvSpPr>
              <a:spLocks/>
            </p:cNvSpPr>
            <p:nvPr/>
          </p:nvSpPr>
          <p:spPr bwMode="auto">
            <a:xfrm>
              <a:off x="2871788" y="4192589"/>
              <a:ext cx="9525" cy="1588"/>
            </a:xfrm>
            <a:custGeom>
              <a:avLst/>
              <a:gdLst/>
              <a:ahLst/>
              <a:cxnLst>
                <a:cxn ang="0">
                  <a:pos x="6" y="1"/>
                </a:cxn>
                <a:cxn ang="0">
                  <a:pos x="4" y="0"/>
                </a:cxn>
                <a:cxn ang="0">
                  <a:pos x="0" y="1"/>
                </a:cxn>
                <a:cxn ang="0">
                  <a:pos x="6" y="1"/>
                </a:cxn>
              </a:cxnLst>
              <a:rect l="0" t="0" r="r" b="b"/>
              <a:pathLst>
                <a:path w="6" h="1">
                  <a:moveTo>
                    <a:pt x="6" y="1"/>
                  </a:moveTo>
                  <a:lnTo>
                    <a:pt x="4" y="0"/>
                  </a:lnTo>
                  <a:lnTo>
                    <a:pt x="0" y="1"/>
                  </a:lnTo>
                  <a:lnTo>
                    <a:pt x="6"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1" name="Freeform 527"/>
            <p:cNvSpPr>
              <a:spLocks/>
            </p:cNvSpPr>
            <p:nvPr/>
          </p:nvSpPr>
          <p:spPr bwMode="auto">
            <a:xfrm>
              <a:off x="2889250" y="4203701"/>
              <a:ext cx="19050" cy="4763"/>
            </a:xfrm>
            <a:custGeom>
              <a:avLst/>
              <a:gdLst/>
              <a:ahLst/>
              <a:cxnLst>
                <a:cxn ang="0">
                  <a:pos x="2" y="0"/>
                </a:cxn>
                <a:cxn ang="0">
                  <a:pos x="3" y="0"/>
                </a:cxn>
                <a:cxn ang="0">
                  <a:pos x="12" y="3"/>
                </a:cxn>
                <a:cxn ang="0">
                  <a:pos x="5" y="0"/>
                </a:cxn>
                <a:cxn ang="0">
                  <a:pos x="0" y="3"/>
                </a:cxn>
                <a:cxn ang="0">
                  <a:pos x="2" y="0"/>
                </a:cxn>
              </a:cxnLst>
              <a:rect l="0" t="0" r="r" b="b"/>
              <a:pathLst>
                <a:path w="12" h="3">
                  <a:moveTo>
                    <a:pt x="2" y="0"/>
                  </a:moveTo>
                  <a:lnTo>
                    <a:pt x="3" y="0"/>
                  </a:lnTo>
                  <a:lnTo>
                    <a:pt x="12" y="3"/>
                  </a:lnTo>
                  <a:lnTo>
                    <a:pt x="5" y="0"/>
                  </a:lnTo>
                  <a:lnTo>
                    <a:pt x="0" y="3"/>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2" name="Freeform 528"/>
            <p:cNvSpPr>
              <a:spLocks/>
            </p:cNvSpPr>
            <p:nvPr/>
          </p:nvSpPr>
          <p:spPr bwMode="auto">
            <a:xfrm>
              <a:off x="2862263" y="4216401"/>
              <a:ext cx="12700" cy="11113"/>
            </a:xfrm>
            <a:custGeom>
              <a:avLst/>
              <a:gdLst/>
              <a:ahLst/>
              <a:cxnLst>
                <a:cxn ang="0">
                  <a:pos x="8" y="0"/>
                </a:cxn>
                <a:cxn ang="0">
                  <a:pos x="6" y="5"/>
                </a:cxn>
                <a:cxn ang="0">
                  <a:pos x="0" y="7"/>
                </a:cxn>
                <a:cxn ang="0">
                  <a:pos x="0" y="4"/>
                </a:cxn>
                <a:cxn ang="0">
                  <a:pos x="5" y="4"/>
                </a:cxn>
                <a:cxn ang="0">
                  <a:pos x="8" y="0"/>
                </a:cxn>
              </a:cxnLst>
              <a:rect l="0" t="0" r="r" b="b"/>
              <a:pathLst>
                <a:path w="8" h="7">
                  <a:moveTo>
                    <a:pt x="8" y="0"/>
                  </a:moveTo>
                  <a:lnTo>
                    <a:pt x="6" y="5"/>
                  </a:lnTo>
                  <a:lnTo>
                    <a:pt x="0" y="7"/>
                  </a:lnTo>
                  <a:lnTo>
                    <a:pt x="0" y="4"/>
                  </a:lnTo>
                  <a:lnTo>
                    <a:pt x="5" y="4"/>
                  </a:lnTo>
                  <a:lnTo>
                    <a:pt x="8"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3" name="Freeform 529"/>
            <p:cNvSpPr>
              <a:spLocks/>
            </p:cNvSpPr>
            <p:nvPr/>
          </p:nvSpPr>
          <p:spPr bwMode="auto">
            <a:xfrm>
              <a:off x="2609850" y="4173539"/>
              <a:ext cx="238125" cy="80963"/>
            </a:xfrm>
            <a:custGeom>
              <a:avLst/>
              <a:gdLst/>
              <a:ahLst/>
              <a:cxnLst>
                <a:cxn ang="0">
                  <a:pos x="107" y="24"/>
                </a:cxn>
                <a:cxn ang="0">
                  <a:pos x="114" y="29"/>
                </a:cxn>
                <a:cxn ang="0">
                  <a:pos x="122" y="31"/>
                </a:cxn>
                <a:cxn ang="0">
                  <a:pos x="127" y="31"/>
                </a:cxn>
                <a:cxn ang="0">
                  <a:pos x="127" y="38"/>
                </a:cxn>
                <a:cxn ang="0">
                  <a:pos x="139" y="38"/>
                </a:cxn>
                <a:cxn ang="0">
                  <a:pos x="145" y="43"/>
                </a:cxn>
                <a:cxn ang="0">
                  <a:pos x="150" y="45"/>
                </a:cxn>
                <a:cxn ang="0">
                  <a:pos x="150" y="45"/>
                </a:cxn>
                <a:cxn ang="0">
                  <a:pos x="134" y="50"/>
                </a:cxn>
                <a:cxn ang="0">
                  <a:pos x="114" y="50"/>
                </a:cxn>
                <a:cxn ang="0">
                  <a:pos x="101" y="51"/>
                </a:cxn>
                <a:cxn ang="0">
                  <a:pos x="100" y="50"/>
                </a:cxn>
                <a:cxn ang="0">
                  <a:pos x="108" y="43"/>
                </a:cxn>
                <a:cxn ang="0">
                  <a:pos x="110" y="41"/>
                </a:cxn>
                <a:cxn ang="0">
                  <a:pos x="95" y="38"/>
                </a:cxn>
                <a:cxn ang="0">
                  <a:pos x="89" y="32"/>
                </a:cxn>
                <a:cxn ang="0">
                  <a:pos x="86" y="26"/>
                </a:cxn>
                <a:cxn ang="0">
                  <a:pos x="69" y="24"/>
                </a:cxn>
                <a:cxn ang="0">
                  <a:pos x="60" y="19"/>
                </a:cxn>
                <a:cxn ang="0">
                  <a:pos x="39" y="15"/>
                </a:cxn>
                <a:cxn ang="0">
                  <a:pos x="38" y="13"/>
                </a:cxn>
                <a:cxn ang="0">
                  <a:pos x="44" y="10"/>
                </a:cxn>
                <a:cxn ang="0">
                  <a:pos x="41" y="8"/>
                </a:cxn>
                <a:cxn ang="0">
                  <a:pos x="29" y="8"/>
                </a:cxn>
                <a:cxn ang="0">
                  <a:pos x="22" y="13"/>
                </a:cxn>
                <a:cxn ang="0">
                  <a:pos x="13" y="17"/>
                </a:cxn>
                <a:cxn ang="0">
                  <a:pos x="5" y="22"/>
                </a:cxn>
                <a:cxn ang="0">
                  <a:pos x="0" y="20"/>
                </a:cxn>
                <a:cxn ang="0">
                  <a:pos x="5" y="19"/>
                </a:cxn>
                <a:cxn ang="0">
                  <a:pos x="6" y="10"/>
                </a:cxn>
                <a:cxn ang="0">
                  <a:pos x="15" y="7"/>
                </a:cxn>
                <a:cxn ang="0">
                  <a:pos x="32" y="1"/>
                </a:cxn>
                <a:cxn ang="0">
                  <a:pos x="44" y="0"/>
                </a:cxn>
                <a:cxn ang="0">
                  <a:pos x="65" y="3"/>
                </a:cxn>
                <a:cxn ang="0">
                  <a:pos x="76" y="12"/>
                </a:cxn>
                <a:cxn ang="0">
                  <a:pos x="88" y="13"/>
                </a:cxn>
                <a:cxn ang="0">
                  <a:pos x="88" y="15"/>
                </a:cxn>
                <a:cxn ang="0">
                  <a:pos x="93" y="17"/>
                </a:cxn>
                <a:cxn ang="0">
                  <a:pos x="96" y="20"/>
                </a:cxn>
                <a:cxn ang="0">
                  <a:pos x="107" y="24"/>
                </a:cxn>
              </a:cxnLst>
              <a:rect l="0" t="0" r="r" b="b"/>
              <a:pathLst>
                <a:path w="150" h="51">
                  <a:moveTo>
                    <a:pt x="107" y="24"/>
                  </a:moveTo>
                  <a:lnTo>
                    <a:pt x="114" y="29"/>
                  </a:lnTo>
                  <a:lnTo>
                    <a:pt x="122" y="31"/>
                  </a:lnTo>
                  <a:lnTo>
                    <a:pt x="127" y="31"/>
                  </a:lnTo>
                  <a:lnTo>
                    <a:pt x="127" y="38"/>
                  </a:lnTo>
                  <a:lnTo>
                    <a:pt x="139" y="38"/>
                  </a:lnTo>
                  <a:lnTo>
                    <a:pt x="145" y="43"/>
                  </a:lnTo>
                  <a:lnTo>
                    <a:pt x="150" y="45"/>
                  </a:lnTo>
                  <a:lnTo>
                    <a:pt x="150" y="45"/>
                  </a:lnTo>
                  <a:lnTo>
                    <a:pt x="134" y="50"/>
                  </a:lnTo>
                  <a:lnTo>
                    <a:pt x="114" y="50"/>
                  </a:lnTo>
                  <a:lnTo>
                    <a:pt x="101" y="51"/>
                  </a:lnTo>
                  <a:lnTo>
                    <a:pt x="100" y="50"/>
                  </a:lnTo>
                  <a:lnTo>
                    <a:pt x="108" y="43"/>
                  </a:lnTo>
                  <a:lnTo>
                    <a:pt x="110" y="41"/>
                  </a:lnTo>
                  <a:lnTo>
                    <a:pt x="95" y="38"/>
                  </a:lnTo>
                  <a:lnTo>
                    <a:pt x="89" y="32"/>
                  </a:lnTo>
                  <a:lnTo>
                    <a:pt x="86" y="26"/>
                  </a:lnTo>
                  <a:lnTo>
                    <a:pt x="69" y="24"/>
                  </a:lnTo>
                  <a:lnTo>
                    <a:pt x="60" y="19"/>
                  </a:lnTo>
                  <a:lnTo>
                    <a:pt x="39" y="15"/>
                  </a:lnTo>
                  <a:lnTo>
                    <a:pt x="38" y="13"/>
                  </a:lnTo>
                  <a:lnTo>
                    <a:pt x="44" y="10"/>
                  </a:lnTo>
                  <a:lnTo>
                    <a:pt x="41" y="8"/>
                  </a:lnTo>
                  <a:lnTo>
                    <a:pt x="29" y="8"/>
                  </a:lnTo>
                  <a:lnTo>
                    <a:pt x="22" y="13"/>
                  </a:lnTo>
                  <a:lnTo>
                    <a:pt x="13" y="17"/>
                  </a:lnTo>
                  <a:lnTo>
                    <a:pt x="5" y="22"/>
                  </a:lnTo>
                  <a:lnTo>
                    <a:pt x="0" y="20"/>
                  </a:lnTo>
                  <a:lnTo>
                    <a:pt x="5" y="19"/>
                  </a:lnTo>
                  <a:lnTo>
                    <a:pt x="6" y="10"/>
                  </a:lnTo>
                  <a:lnTo>
                    <a:pt x="15" y="7"/>
                  </a:lnTo>
                  <a:lnTo>
                    <a:pt x="32" y="1"/>
                  </a:lnTo>
                  <a:lnTo>
                    <a:pt x="44" y="0"/>
                  </a:lnTo>
                  <a:lnTo>
                    <a:pt x="65" y="3"/>
                  </a:lnTo>
                  <a:lnTo>
                    <a:pt x="76" y="12"/>
                  </a:lnTo>
                  <a:lnTo>
                    <a:pt x="88" y="13"/>
                  </a:lnTo>
                  <a:lnTo>
                    <a:pt x="88" y="15"/>
                  </a:lnTo>
                  <a:lnTo>
                    <a:pt x="93" y="17"/>
                  </a:lnTo>
                  <a:lnTo>
                    <a:pt x="96" y="20"/>
                  </a:lnTo>
                  <a:lnTo>
                    <a:pt x="107" y="2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4" name="Freeform 530"/>
            <p:cNvSpPr>
              <a:spLocks/>
            </p:cNvSpPr>
            <p:nvPr/>
          </p:nvSpPr>
          <p:spPr bwMode="auto">
            <a:xfrm>
              <a:off x="2647950" y="4205289"/>
              <a:ext cx="11113" cy="9525"/>
            </a:xfrm>
            <a:custGeom>
              <a:avLst/>
              <a:gdLst/>
              <a:ahLst/>
              <a:cxnLst>
                <a:cxn ang="0">
                  <a:pos x="5" y="0"/>
                </a:cxn>
                <a:cxn ang="0">
                  <a:pos x="7" y="6"/>
                </a:cxn>
                <a:cxn ang="0">
                  <a:pos x="0" y="6"/>
                </a:cxn>
                <a:cxn ang="0">
                  <a:pos x="0" y="4"/>
                </a:cxn>
                <a:cxn ang="0">
                  <a:pos x="1" y="6"/>
                </a:cxn>
                <a:cxn ang="0">
                  <a:pos x="1" y="0"/>
                </a:cxn>
                <a:cxn ang="0">
                  <a:pos x="5" y="0"/>
                </a:cxn>
              </a:cxnLst>
              <a:rect l="0" t="0" r="r" b="b"/>
              <a:pathLst>
                <a:path w="7" h="6">
                  <a:moveTo>
                    <a:pt x="5" y="0"/>
                  </a:moveTo>
                  <a:lnTo>
                    <a:pt x="7" y="6"/>
                  </a:lnTo>
                  <a:lnTo>
                    <a:pt x="0" y="6"/>
                  </a:lnTo>
                  <a:lnTo>
                    <a:pt x="0" y="4"/>
                  </a:lnTo>
                  <a:lnTo>
                    <a:pt x="1" y="6"/>
                  </a:lnTo>
                  <a:lnTo>
                    <a:pt x="1" y="0"/>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5" name="Freeform 531"/>
            <p:cNvSpPr>
              <a:spLocks/>
            </p:cNvSpPr>
            <p:nvPr/>
          </p:nvSpPr>
          <p:spPr bwMode="auto">
            <a:xfrm>
              <a:off x="2746375" y="4189414"/>
              <a:ext cx="23813" cy="14288"/>
            </a:xfrm>
            <a:custGeom>
              <a:avLst/>
              <a:gdLst/>
              <a:ahLst/>
              <a:cxnLst>
                <a:cxn ang="0">
                  <a:pos x="10" y="3"/>
                </a:cxn>
                <a:cxn ang="0">
                  <a:pos x="14" y="7"/>
                </a:cxn>
                <a:cxn ang="0">
                  <a:pos x="15" y="9"/>
                </a:cxn>
                <a:cxn ang="0">
                  <a:pos x="12" y="9"/>
                </a:cxn>
                <a:cxn ang="0">
                  <a:pos x="7" y="3"/>
                </a:cxn>
                <a:cxn ang="0">
                  <a:pos x="2" y="2"/>
                </a:cxn>
                <a:cxn ang="0">
                  <a:pos x="0" y="0"/>
                </a:cxn>
                <a:cxn ang="0">
                  <a:pos x="5" y="0"/>
                </a:cxn>
                <a:cxn ang="0">
                  <a:pos x="10" y="3"/>
                </a:cxn>
              </a:cxnLst>
              <a:rect l="0" t="0" r="r" b="b"/>
              <a:pathLst>
                <a:path w="15" h="9">
                  <a:moveTo>
                    <a:pt x="10" y="3"/>
                  </a:moveTo>
                  <a:lnTo>
                    <a:pt x="14" y="7"/>
                  </a:lnTo>
                  <a:lnTo>
                    <a:pt x="15" y="9"/>
                  </a:lnTo>
                  <a:lnTo>
                    <a:pt x="12" y="9"/>
                  </a:lnTo>
                  <a:lnTo>
                    <a:pt x="7" y="3"/>
                  </a:lnTo>
                  <a:lnTo>
                    <a:pt x="2" y="2"/>
                  </a:lnTo>
                  <a:lnTo>
                    <a:pt x="0" y="0"/>
                  </a:lnTo>
                  <a:lnTo>
                    <a:pt x="5" y="0"/>
                  </a:lnTo>
                  <a:lnTo>
                    <a:pt x="1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6" name="Freeform 532"/>
            <p:cNvSpPr>
              <a:spLocks/>
            </p:cNvSpPr>
            <p:nvPr/>
          </p:nvSpPr>
          <p:spPr bwMode="auto">
            <a:xfrm>
              <a:off x="2754313" y="4284664"/>
              <a:ext cx="46038" cy="17463"/>
            </a:xfrm>
            <a:custGeom>
              <a:avLst/>
              <a:gdLst/>
              <a:ahLst/>
              <a:cxnLst>
                <a:cxn ang="0">
                  <a:pos x="17" y="0"/>
                </a:cxn>
                <a:cxn ang="0">
                  <a:pos x="23" y="4"/>
                </a:cxn>
                <a:cxn ang="0">
                  <a:pos x="28" y="4"/>
                </a:cxn>
                <a:cxn ang="0">
                  <a:pos x="29" y="9"/>
                </a:cxn>
                <a:cxn ang="0">
                  <a:pos x="24" y="9"/>
                </a:cxn>
                <a:cxn ang="0">
                  <a:pos x="19" y="9"/>
                </a:cxn>
                <a:cxn ang="0">
                  <a:pos x="17" y="11"/>
                </a:cxn>
                <a:cxn ang="0">
                  <a:pos x="9" y="9"/>
                </a:cxn>
                <a:cxn ang="0">
                  <a:pos x="0" y="2"/>
                </a:cxn>
                <a:cxn ang="0">
                  <a:pos x="7" y="0"/>
                </a:cxn>
                <a:cxn ang="0">
                  <a:pos x="17" y="0"/>
                </a:cxn>
              </a:cxnLst>
              <a:rect l="0" t="0" r="r" b="b"/>
              <a:pathLst>
                <a:path w="29" h="11">
                  <a:moveTo>
                    <a:pt x="17" y="0"/>
                  </a:moveTo>
                  <a:lnTo>
                    <a:pt x="23" y="4"/>
                  </a:lnTo>
                  <a:lnTo>
                    <a:pt x="28" y="4"/>
                  </a:lnTo>
                  <a:lnTo>
                    <a:pt x="29" y="9"/>
                  </a:lnTo>
                  <a:lnTo>
                    <a:pt x="24" y="9"/>
                  </a:lnTo>
                  <a:lnTo>
                    <a:pt x="19" y="9"/>
                  </a:lnTo>
                  <a:lnTo>
                    <a:pt x="17" y="11"/>
                  </a:lnTo>
                  <a:lnTo>
                    <a:pt x="9" y="9"/>
                  </a:lnTo>
                  <a:lnTo>
                    <a:pt x="0" y="2"/>
                  </a:lnTo>
                  <a:lnTo>
                    <a:pt x="7" y="0"/>
                  </a:lnTo>
                  <a:lnTo>
                    <a:pt x="1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7" name="Freeform 533"/>
            <p:cNvSpPr>
              <a:spLocks/>
            </p:cNvSpPr>
            <p:nvPr/>
          </p:nvSpPr>
          <p:spPr bwMode="auto">
            <a:xfrm>
              <a:off x="2867025" y="4275139"/>
              <a:ext cx="11113" cy="4763"/>
            </a:xfrm>
            <a:custGeom>
              <a:avLst/>
              <a:gdLst/>
              <a:ahLst/>
              <a:cxnLst>
                <a:cxn ang="0">
                  <a:pos x="5" y="0"/>
                </a:cxn>
                <a:cxn ang="0">
                  <a:pos x="7" y="1"/>
                </a:cxn>
                <a:cxn ang="0">
                  <a:pos x="7" y="3"/>
                </a:cxn>
                <a:cxn ang="0">
                  <a:pos x="2" y="1"/>
                </a:cxn>
                <a:cxn ang="0">
                  <a:pos x="0" y="0"/>
                </a:cxn>
                <a:cxn ang="0">
                  <a:pos x="5" y="0"/>
                </a:cxn>
              </a:cxnLst>
              <a:rect l="0" t="0" r="r" b="b"/>
              <a:pathLst>
                <a:path w="7" h="3">
                  <a:moveTo>
                    <a:pt x="5" y="0"/>
                  </a:moveTo>
                  <a:lnTo>
                    <a:pt x="7" y="1"/>
                  </a:lnTo>
                  <a:lnTo>
                    <a:pt x="7" y="3"/>
                  </a:lnTo>
                  <a:lnTo>
                    <a:pt x="2" y="1"/>
                  </a:lnTo>
                  <a:lnTo>
                    <a:pt x="0" y="0"/>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8" name="Freeform 534"/>
            <p:cNvSpPr>
              <a:spLocks/>
            </p:cNvSpPr>
            <p:nvPr/>
          </p:nvSpPr>
          <p:spPr bwMode="auto">
            <a:xfrm>
              <a:off x="2878138" y="4246564"/>
              <a:ext cx="3175" cy="3175"/>
            </a:xfrm>
            <a:custGeom>
              <a:avLst/>
              <a:gdLst/>
              <a:ahLst/>
              <a:cxnLst>
                <a:cxn ang="0">
                  <a:pos x="0" y="0"/>
                </a:cxn>
                <a:cxn ang="0">
                  <a:pos x="2" y="2"/>
                </a:cxn>
                <a:cxn ang="0">
                  <a:pos x="0" y="2"/>
                </a:cxn>
                <a:cxn ang="0">
                  <a:pos x="0" y="0"/>
                </a:cxn>
              </a:cxnLst>
              <a:rect l="0" t="0" r="r" b="b"/>
              <a:pathLst>
                <a:path w="2" h="2">
                  <a:moveTo>
                    <a:pt x="0" y="0"/>
                  </a:moveTo>
                  <a:lnTo>
                    <a:pt x="2" y="2"/>
                  </a:lnTo>
                  <a:lnTo>
                    <a:pt x="0"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9" name="Freeform 535"/>
            <p:cNvSpPr>
              <a:spLocks/>
            </p:cNvSpPr>
            <p:nvPr/>
          </p:nvSpPr>
          <p:spPr bwMode="auto">
            <a:xfrm>
              <a:off x="3003550" y="4284664"/>
              <a:ext cx="33338" cy="14288"/>
            </a:xfrm>
            <a:custGeom>
              <a:avLst/>
              <a:gdLst/>
              <a:ahLst/>
              <a:cxnLst>
                <a:cxn ang="0">
                  <a:pos x="19" y="2"/>
                </a:cxn>
                <a:cxn ang="0">
                  <a:pos x="21" y="6"/>
                </a:cxn>
                <a:cxn ang="0">
                  <a:pos x="18" y="7"/>
                </a:cxn>
                <a:cxn ang="0">
                  <a:pos x="12" y="9"/>
                </a:cxn>
                <a:cxn ang="0">
                  <a:pos x="2" y="9"/>
                </a:cxn>
                <a:cxn ang="0">
                  <a:pos x="0" y="4"/>
                </a:cxn>
                <a:cxn ang="0">
                  <a:pos x="2" y="0"/>
                </a:cxn>
                <a:cxn ang="0">
                  <a:pos x="19" y="2"/>
                </a:cxn>
              </a:cxnLst>
              <a:rect l="0" t="0" r="r" b="b"/>
              <a:pathLst>
                <a:path w="21" h="9">
                  <a:moveTo>
                    <a:pt x="19" y="2"/>
                  </a:moveTo>
                  <a:lnTo>
                    <a:pt x="21" y="6"/>
                  </a:lnTo>
                  <a:lnTo>
                    <a:pt x="18" y="7"/>
                  </a:lnTo>
                  <a:lnTo>
                    <a:pt x="12" y="9"/>
                  </a:lnTo>
                  <a:lnTo>
                    <a:pt x="2" y="9"/>
                  </a:lnTo>
                  <a:lnTo>
                    <a:pt x="0" y="4"/>
                  </a:lnTo>
                  <a:lnTo>
                    <a:pt x="2" y="0"/>
                  </a:lnTo>
                  <a:lnTo>
                    <a:pt x="19"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0" name="Freeform 536"/>
            <p:cNvSpPr>
              <a:spLocks/>
            </p:cNvSpPr>
            <p:nvPr/>
          </p:nvSpPr>
          <p:spPr bwMode="auto">
            <a:xfrm>
              <a:off x="3052763" y="4287839"/>
              <a:ext cx="3175" cy="3175"/>
            </a:xfrm>
            <a:custGeom>
              <a:avLst/>
              <a:gdLst/>
              <a:ahLst/>
              <a:cxnLst>
                <a:cxn ang="0">
                  <a:pos x="2" y="0"/>
                </a:cxn>
                <a:cxn ang="0">
                  <a:pos x="0" y="2"/>
                </a:cxn>
                <a:cxn ang="0">
                  <a:pos x="2" y="0"/>
                </a:cxn>
              </a:cxnLst>
              <a:rect l="0" t="0" r="r" b="b"/>
              <a:pathLst>
                <a:path w="2" h="2">
                  <a:moveTo>
                    <a:pt x="2" y="0"/>
                  </a:moveTo>
                  <a:lnTo>
                    <a:pt x="0"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1" name="Freeform 537"/>
            <p:cNvSpPr>
              <a:spLocks/>
            </p:cNvSpPr>
            <p:nvPr/>
          </p:nvSpPr>
          <p:spPr bwMode="auto">
            <a:xfrm>
              <a:off x="3055938" y="4302126"/>
              <a:ext cx="3175" cy="3175"/>
            </a:xfrm>
            <a:custGeom>
              <a:avLst/>
              <a:gdLst/>
              <a:ahLst/>
              <a:cxnLst>
                <a:cxn ang="0">
                  <a:pos x="0" y="0"/>
                </a:cxn>
                <a:cxn ang="0">
                  <a:pos x="0" y="2"/>
                </a:cxn>
                <a:cxn ang="0">
                  <a:pos x="2" y="0"/>
                </a:cxn>
                <a:cxn ang="0">
                  <a:pos x="0" y="0"/>
                </a:cxn>
              </a:cxnLst>
              <a:rect l="0" t="0" r="r" b="b"/>
              <a:pathLst>
                <a:path w="2" h="2">
                  <a:moveTo>
                    <a:pt x="0" y="0"/>
                  </a:moveTo>
                  <a:lnTo>
                    <a:pt x="0" y="2"/>
                  </a:lnTo>
                  <a:lnTo>
                    <a:pt x="2"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2" name="Freeform 538"/>
            <p:cNvSpPr>
              <a:spLocks/>
            </p:cNvSpPr>
            <p:nvPr/>
          </p:nvSpPr>
          <p:spPr bwMode="auto">
            <a:xfrm>
              <a:off x="2962275" y="4427539"/>
              <a:ext cx="6350" cy="6350"/>
            </a:xfrm>
            <a:custGeom>
              <a:avLst/>
              <a:gdLst/>
              <a:ahLst/>
              <a:cxnLst>
                <a:cxn ang="0">
                  <a:pos x="0" y="0"/>
                </a:cxn>
                <a:cxn ang="0">
                  <a:pos x="0" y="0"/>
                </a:cxn>
                <a:cxn ang="0">
                  <a:pos x="0" y="2"/>
                </a:cxn>
                <a:cxn ang="0">
                  <a:pos x="4" y="4"/>
                </a:cxn>
                <a:cxn ang="0">
                  <a:pos x="0" y="0"/>
                </a:cxn>
              </a:cxnLst>
              <a:rect l="0" t="0" r="r" b="b"/>
              <a:pathLst>
                <a:path w="4" h="4">
                  <a:moveTo>
                    <a:pt x="0" y="0"/>
                  </a:moveTo>
                  <a:lnTo>
                    <a:pt x="0" y="0"/>
                  </a:lnTo>
                  <a:lnTo>
                    <a:pt x="0" y="2"/>
                  </a:lnTo>
                  <a:lnTo>
                    <a:pt x="4"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3" name="Freeform 539"/>
            <p:cNvSpPr>
              <a:spLocks/>
            </p:cNvSpPr>
            <p:nvPr/>
          </p:nvSpPr>
          <p:spPr bwMode="auto">
            <a:xfrm>
              <a:off x="2979738" y="4427539"/>
              <a:ext cx="3175" cy="6350"/>
            </a:xfrm>
            <a:custGeom>
              <a:avLst/>
              <a:gdLst/>
              <a:ahLst/>
              <a:cxnLst>
                <a:cxn ang="0">
                  <a:pos x="0" y="0"/>
                </a:cxn>
                <a:cxn ang="0">
                  <a:pos x="2" y="4"/>
                </a:cxn>
                <a:cxn ang="0">
                  <a:pos x="2" y="2"/>
                </a:cxn>
                <a:cxn ang="0">
                  <a:pos x="0" y="0"/>
                </a:cxn>
              </a:cxnLst>
              <a:rect l="0" t="0" r="r" b="b"/>
              <a:pathLst>
                <a:path w="2" h="4">
                  <a:moveTo>
                    <a:pt x="0" y="0"/>
                  </a:moveTo>
                  <a:lnTo>
                    <a:pt x="2" y="4"/>
                  </a:lnTo>
                  <a:lnTo>
                    <a:pt x="2"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4" name="Freeform 540"/>
            <p:cNvSpPr>
              <a:spLocks/>
            </p:cNvSpPr>
            <p:nvPr/>
          </p:nvSpPr>
          <p:spPr bwMode="auto">
            <a:xfrm>
              <a:off x="3067050" y="4456114"/>
              <a:ext cx="14288" cy="4763"/>
            </a:xfrm>
            <a:custGeom>
              <a:avLst/>
              <a:gdLst/>
              <a:ahLst/>
              <a:cxnLst>
                <a:cxn ang="0">
                  <a:pos x="7" y="0"/>
                </a:cxn>
                <a:cxn ang="0">
                  <a:pos x="9" y="1"/>
                </a:cxn>
                <a:cxn ang="0">
                  <a:pos x="5" y="3"/>
                </a:cxn>
                <a:cxn ang="0">
                  <a:pos x="2" y="1"/>
                </a:cxn>
                <a:cxn ang="0">
                  <a:pos x="0" y="1"/>
                </a:cxn>
                <a:cxn ang="0">
                  <a:pos x="4" y="1"/>
                </a:cxn>
                <a:cxn ang="0">
                  <a:pos x="7" y="0"/>
                </a:cxn>
              </a:cxnLst>
              <a:rect l="0" t="0" r="r" b="b"/>
              <a:pathLst>
                <a:path w="9" h="3">
                  <a:moveTo>
                    <a:pt x="7" y="0"/>
                  </a:moveTo>
                  <a:lnTo>
                    <a:pt x="9" y="1"/>
                  </a:lnTo>
                  <a:lnTo>
                    <a:pt x="5" y="3"/>
                  </a:lnTo>
                  <a:lnTo>
                    <a:pt x="2" y="1"/>
                  </a:lnTo>
                  <a:lnTo>
                    <a:pt x="0" y="1"/>
                  </a:lnTo>
                  <a:lnTo>
                    <a:pt x="4" y="1"/>
                  </a:lnTo>
                  <a:lnTo>
                    <a:pt x="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5" name="Freeform 541"/>
            <p:cNvSpPr>
              <a:spLocks/>
            </p:cNvSpPr>
            <p:nvPr/>
          </p:nvSpPr>
          <p:spPr bwMode="auto">
            <a:xfrm>
              <a:off x="3127375" y="4430714"/>
              <a:ext cx="3175" cy="4763"/>
            </a:xfrm>
            <a:custGeom>
              <a:avLst/>
              <a:gdLst/>
              <a:ahLst/>
              <a:cxnLst>
                <a:cxn ang="0">
                  <a:pos x="2" y="0"/>
                </a:cxn>
                <a:cxn ang="0">
                  <a:pos x="0" y="3"/>
                </a:cxn>
                <a:cxn ang="0">
                  <a:pos x="2" y="0"/>
                </a:cxn>
              </a:cxnLst>
              <a:rect l="0" t="0" r="r" b="b"/>
              <a:pathLst>
                <a:path w="2" h="3">
                  <a:moveTo>
                    <a:pt x="2" y="0"/>
                  </a:moveTo>
                  <a:lnTo>
                    <a:pt x="0" y="3"/>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6" name="Freeform 542"/>
            <p:cNvSpPr>
              <a:spLocks/>
            </p:cNvSpPr>
            <p:nvPr/>
          </p:nvSpPr>
          <p:spPr bwMode="auto">
            <a:xfrm>
              <a:off x="3141663" y="4405314"/>
              <a:ext cx="3175" cy="6350"/>
            </a:xfrm>
            <a:custGeom>
              <a:avLst/>
              <a:gdLst/>
              <a:ahLst/>
              <a:cxnLst>
                <a:cxn ang="0">
                  <a:pos x="2" y="0"/>
                </a:cxn>
                <a:cxn ang="0">
                  <a:pos x="0" y="4"/>
                </a:cxn>
                <a:cxn ang="0">
                  <a:pos x="2" y="0"/>
                </a:cxn>
              </a:cxnLst>
              <a:rect l="0" t="0" r="r" b="b"/>
              <a:pathLst>
                <a:path w="2" h="4">
                  <a:moveTo>
                    <a:pt x="2" y="0"/>
                  </a:moveTo>
                  <a:lnTo>
                    <a:pt x="0" y="4"/>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7" name="Rectangle 543"/>
            <p:cNvSpPr>
              <a:spLocks noChangeArrowheads="1"/>
            </p:cNvSpPr>
            <p:nvPr/>
          </p:nvSpPr>
          <p:spPr bwMode="auto">
            <a:xfrm>
              <a:off x="3144838" y="4389439"/>
              <a:ext cx="1588" cy="6350"/>
            </a:xfrm>
            <a:prstGeom prst="rect">
              <a:avLst/>
            </a:prstGeom>
            <a:solidFill>
              <a:srgbClr val="F2F1EC"/>
            </a:solidFill>
            <a:ln w="6350">
              <a:solidFill>
                <a:srgbClr val="6D6E67"/>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8" name="Freeform 544"/>
            <p:cNvSpPr>
              <a:spLocks/>
            </p:cNvSpPr>
            <p:nvPr/>
          </p:nvSpPr>
          <p:spPr bwMode="auto">
            <a:xfrm>
              <a:off x="3138488" y="4370389"/>
              <a:ext cx="7938" cy="7938"/>
            </a:xfrm>
            <a:custGeom>
              <a:avLst/>
              <a:gdLst/>
              <a:ahLst/>
              <a:cxnLst>
                <a:cxn ang="0">
                  <a:pos x="0" y="0"/>
                </a:cxn>
                <a:cxn ang="0">
                  <a:pos x="4" y="2"/>
                </a:cxn>
                <a:cxn ang="0">
                  <a:pos x="5" y="5"/>
                </a:cxn>
                <a:cxn ang="0">
                  <a:pos x="2" y="5"/>
                </a:cxn>
                <a:cxn ang="0">
                  <a:pos x="0" y="0"/>
                </a:cxn>
              </a:cxnLst>
              <a:rect l="0" t="0" r="r" b="b"/>
              <a:pathLst>
                <a:path w="5" h="5">
                  <a:moveTo>
                    <a:pt x="0" y="0"/>
                  </a:moveTo>
                  <a:lnTo>
                    <a:pt x="4" y="2"/>
                  </a:lnTo>
                  <a:lnTo>
                    <a:pt x="5" y="5"/>
                  </a:lnTo>
                  <a:lnTo>
                    <a:pt x="2"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9" name="Freeform 545"/>
            <p:cNvSpPr>
              <a:spLocks/>
            </p:cNvSpPr>
            <p:nvPr/>
          </p:nvSpPr>
          <p:spPr bwMode="auto">
            <a:xfrm>
              <a:off x="3135313" y="4351339"/>
              <a:ext cx="3175" cy="11113"/>
            </a:xfrm>
            <a:custGeom>
              <a:avLst/>
              <a:gdLst/>
              <a:ahLst/>
              <a:cxnLst>
                <a:cxn ang="0">
                  <a:pos x="0" y="0"/>
                </a:cxn>
                <a:cxn ang="0">
                  <a:pos x="0" y="5"/>
                </a:cxn>
                <a:cxn ang="0">
                  <a:pos x="2" y="7"/>
                </a:cxn>
                <a:cxn ang="0">
                  <a:pos x="2" y="2"/>
                </a:cxn>
                <a:cxn ang="0">
                  <a:pos x="0" y="0"/>
                </a:cxn>
              </a:cxnLst>
              <a:rect l="0" t="0" r="r" b="b"/>
              <a:pathLst>
                <a:path w="2" h="7">
                  <a:moveTo>
                    <a:pt x="0" y="0"/>
                  </a:moveTo>
                  <a:lnTo>
                    <a:pt x="0" y="5"/>
                  </a:lnTo>
                  <a:lnTo>
                    <a:pt x="2" y="7"/>
                  </a:lnTo>
                  <a:lnTo>
                    <a:pt x="2"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0" name="Freeform 546"/>
            <p:cNvSpPr>
              <a:spLocks/>
            </p:cNvSpPr>
            <p:nvPr/>
          </p:nvSpPr>
          <p:spPr bwMode="auto">
            <a:xfrm>
              <a:off x="3124200" y="4332289"/>
              <a:ext cx="14288" cy="11113"/>
            </a:xfrm>
            <a:custGeom>
              <a:avLst/>
              <a:gdLst/>
              <a:ahLst/>
              <a:cxnLst>
                <a:cxn ang="0">
                  <a:pos x="6" y="0"/>
                </a:cxn>
                <a:cxn ang="0">
                  <a:pos x="4" y="2"/>
                </a:cxn>
                <a:cxn ang="0">
                  <a:pos x="2" y="2"/>
                </a:cxn>
                <a:cxn ang="0">
                  <a:pos x="0" y="7"/>
                </a:cxn>
                <a:cxn ang="0">
                  <a:pos x="4" y="7"/>
                </a:cxn>
                <a:cxn ang="0">
                  <a:pos x="4" y="3"/>
                </a:cxn>
                <a:cxn ang="0">
                  <a:pos x="9" y="3"/>
                </a:cxn>
                <a:cxn ang="0">
                  <a:pos x="6" y="0"/>
                </a:cxn>
              </a:cxnLst>
              <a:rect l="0" t="0" r="r" b="b"/>
              <a:pathLst>
                <a:path w="9" h="7">
                  <a:moveTo>
                    <a:pt x="6" y="0"/>
                  </a:moveTo>
                  <a:lnTo>
                    <a:pt x="4" y="2"/>
                  </a:lnTo>
                  <a:lnTo>
                    <a:pt x="2" y="2"/>
                  </a:lnTo>
                  <a:lnTo>
                    <a:pt x="0" y="7"/>
                  </a:lnTo>
                  <a:lnTo>
                    <a:pt x="4" y="7"/>
                  </a:lnTo>
                  <a:lnTo>
                    <a:pt x="4" y="3"/>
                  </a:lnTo>
                  <a:lnTo>
                    <a:pt x="9" y="3"/>
                  </a:lnTo>
                  <a:lnTo>
                    <a:pt x="6"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1" name="Freeform 547"/>
            <p:cNvSpPr>
              <a:spLocks/>
            </p:cNvSpPr>
            <p:nvPr/>
          </p:nvSpPr>
          <p:spPr bwMode="auto">
            <a:xfrm>
              <a:off x="3124200" y="4318001"/>
              <a:ext cx="3175" cy="3175"/>
            </a:xfrm>
            <a:custGeom>
              <a:avLst/>
              <a:gdLst/>
              <a:ahLst/>
              <a:cxnLst>
                <a:cxn ang="0">
                  <a:pos x="0" y="0"/>
                </a:cxn>
                <a:cxn ang="0">
                  <a:pos x="0" y="2"/>
                </a:cxn>
                <a:cxn ang="0">
                  <a:pos x="2" y="0"/>
                </a:cxn>
                <a:cxn ang="0">
                  <a:pos x="0" y="0"/>
                </a:cxn>
              </a:cxnLst>
              <a:rect l="0" t="0" r="r" b="b"/>
              <a:pathLst>
                <a:path w="2" h="2">
                  <a:moveTo>
                    <a:pt x="0" y="0"/>
                  </a:moveTo>
                  <a:lnTo>
                    <a:pt x="0" y="2"/>
                  </a:lnTo>
                  <a:lnTo>
                    <a:pt x="2"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2" name="Freeform 548"/>
            <p:cNvSpPr>
              <a:spLocks/>
            </p:cNvSpPr>
            <p:nvPr/>
          </p:nvSpPr>
          <p:spPr bwMode="auto">
            <a:xfrm>
              <a:off x="3100388" y="4310064"/>
              <a:ext cx="3175" cy="3175"/>
            </a:xfrm>
            <a:custGeom>
              <a:avLst/>
              <a:gdLst/>
              <a:ahLst/>
              <a:cxnLst>
                <a:cxn ang="0">
                  <a:pos x="2" y="0"/>
                </a:cxn>
                <a:cxn ang="0">
                  <a:pos x="0" y="0"/>
                </a:cxn>
                <a:cxn ang="0">
                  <a:pos x="2" y="2"/>
                </a:cxn>
                <a:cxn ang="0">
                  <a:pos x="2" y="0"/>
                </a:cxn>
              </a:cxnLst>
              <a:rect l="0" t="0" r="r" b="b"/>
              <a:pathLst>
                <a:path w="2" h="2">
                  <a:moveTo>
                    <a:pt x="2" y="0"/>
                  </a:moveTo>
                  <a:lnTo>
                    <a:pt x="0" y="0"/>
                  </a:lnTo>
                  <a:lnTo>
                    <a:pt x="2"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3" name="Freeform 549"/>
            <p:cNvSpPr>
              <a:spLocks/>
            </p:cNvSpPr>
            <p:nvPr/>
          </p:nvSpPr>
          <p:spPr bwMode="auto">
            <a:xfrm>
              <a:off x="3149600" y="4449764"/>
              <a:ext cx="4763" cy="3175"/>
            </a:xfrm>
            <a:custGeom>
              <a:avLst/>
              <a:gdLst/>
              <a:ahLst/>
              <a:cxnLst>
                <a:cxn ang="0">
                  <a:pos x="3" y="0"/>
                </a:cxn>
                <a:cxn ang="0">
                  <a:pos x="0" y="2"/>
                </a:cxn>
                <a:cxn ang="0">
                  <a:pos x="3" y="0"/>
                </a:cxn>
              </a:cxnLst>
              <a:rect l="0" t="0" r="r" b="b"/>
              <a:pathLst>
                <a:path w="3" h="2">
                  <a:moveTo>
                    <a:pt x="3" y="0"/>
                  </a:moveTo>
                  <a:lnTo>
                    <a:pt x="0" y="2"/>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4" name="Freeform 550"/>
            <p:cNvSpPr>
              <a:spLocks/>
            </p:cNvSpPr>
            <p:nvPr/>
          </p:nvSpPr>
          <p:spPr bwMode="auto">
            <a:xfrm>
              <a:off x="3124200" y="4464051"/>
              <a:ext cx="20638" cy="15875"/>
            </a:xfrm>
            <a:custGeom>
              <a:avLst/>
              <a:gdLst/>
              <a:ahLst/>
              <a:cxnLst>
                <a:cxn ang="0">
                  <a:pos x="13" y="0"/>
                </a:cxn>
                <a:cxn ang="0">
                  <a:pos x="11" y="3"/>
                </a:cxn>
                <a:cxn ang="0">
                  <a:pos x="13" y="8"/>
                </a:cxn>
                <a:cxn ang="0">
                  <a:pos x="11" y="10"/>
                </a:cxn>
                <a:cxn ang="0">
                  <a:pos x="0" y="10"/>
                </a:cxn>
                <a:cxn ang="0">
                  <a:pos x="6" y="7"/>
                </a:cxn>
                <a:cxn ang="0">
                  <a:pos x="6" y="2"/>
                </a:cxn>
                <a:cxn ang="0">
                  <a:pos x="2" y="0"/>
                </a:cxn>
                <a:cxn ang="0">
                  <a:pos x="13" y="0"/>
                </a:cxn>
                <a:cxn ang="0">
                  <a:pos x="13" y="0"/>
                </a:cxn>
              </a:cxnLst>
              <a:rect l="0" t="0" r="r" b="b"/>
              <a:pathLst>
                <a:path w="13" h="10">
                  <a:moveTo>
                    <a:pt x="13" y="0"/>
                  </a:moveTo>
                  <a:lnTo>
                    <a:pt x="11" y="3"/>
                  </a:lnTo>
                  <a:lnTo>
                    <a:pt x="13" y="8"/>
                  </a:lnTo>
                  <a:lnTo>
                    <a:pt x="11" y="10"/>
                  </a:lnTo>
                  <a:lnTo>
                    <a:pt x="0" y="10"/>
                  </a:lnTo>
                  <a:lnTo>
                    <a:pt x="6" y="7"/>
                  </a:lnTo>
                  <a:lnTo>
                    <a:pt x="6" y="2"/>
                  </a:lnTo>
                  <a:lnTo>
                    <a:pt x="2" y="0"/>
                  </a:lnTo>
                  <a:lnTo>
                    <a:pt x="13" y="0"/>
                  </a:lnTo>
                  <a:lnTo>
                    <a:pt x="1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5" name="Freeform 551"/>
            <p:cNvSpPr>
              <a:spLocks/>
            </p:cNvSpPr>
            <p:nvPr/>
          </p:nvSpPr>
          <p:spPr bwMode="auto">
            <a:xfrm>
              <a:off x="1931988" y="4046539"/>
              <a:ext cx="1588" cy="7938"/>
            </a:xfrm>
            <a:custGeom>
              <a:avLst/>
              <a:gdLst/>
              <a:ahLst/>
              <a:cxnLst>
                <a:cxn ang="0">
                  <a:pos x="1" y="5"/>
                </a:cxn>
                <a:cxn ang="0">
                  <a:pos x="0" y="4"/>
                </a:cxn>
                <a:cxn ang="0">
                  <a:pos x="1" y="0"/>
                </a:cxn>
                <a:cxn ang="0">
                  <a:pos x="1" y="5"/>
                </a:cxn>
              </a:cxnLst>
              <a:rect l="0" t="0" r="r" b="b"/>
              <a:pathLst>
                <a:path w="1" h="5">
                  <a:moveTo>
                    <a:pt x="1" y="5"/>
                  </a:moveTo>
                  <a:lnTo>
                    <a:pt x="0" y="4"/>
                  </a:lnTo>
                  <a:lnTo>
                    <a:pt x="1" y="0"/>
                  </a:lnTo>
                  <a:lnTo>
                    <a:pt x="1"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6" name="Freeform 552"/>
            <p:cNvSpPr>
              <a:spLocks/>
            </p:cNvSpPr>
            <p:nvPr/>
          </p:nvSpPr>
          <p:spPr bwMode="auto">
            <a:xfrm>
              <a:off x="1970088" y="4016376"/>
              <a:ext cx="11113" cy="14288"/>
            </a:xfrm>
            <a:custGeom>
              <a:avLst/>
              <a:gdLst/>
              <a:ahLst/>
              <a:cxnLst>
                <a:cxn ang="0">
                  <a:pos x="7" y="9"/>
                </a:cxn>
                <a:cxn ang="0">
                  <a:pos x="5" y="9"/>
                </a:cxn>
                <a:cxn ang="0">
                  <a:pos x="0" y="0"/>
                </a:cxn>
                <a:cxn ang="0">
                  <a:pos x="7" y="9"/>
                </a:cxn>
              </a:cxnLst>
              <a:rect l="0" t="0" r="r" b="b"/>
              <a:pathLst>
                <a:path w="7" h="9">
                  <a:moveTo>
                    <a:pt x="7" y="9"/>
                  </a:moveTo>
                  <a:lnTo>
                    <a:pt x="5" y="9"/>
                  </a:lnTo>
                  <a:lnTo>
                    <a:pt x="0" y="0"/>
                  </a:lnTo>
                  <a:lnTo>
                    <a:pt x="7"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7" name="Freeform 553"/>
            <p:cNvSpPr>
              <a:spLocks/>
            </p:cNvSpPr>
            <p:nvPr/>
          </p:nvSpPr>
          <p:spPr bwMode="auto">
            <a:xfrm>
              <a:off x="1993900" y="4027489"/>
              <a:ext cx="6350" cy="7938"/>
            </a:xfrm>
            <a:custGeom>
              <a:avLst/>
              <a:gdLst/>
              <a:ahLst/>
              <a:cxnLst>
                <a:cxn ang="0">
                  <a:pos x="0" y="2"/>
                </a:cxn>
                <a:cxn ang="0">
                  <a:pos x="0" y="0"/>
                </a:cxn>
                <a:cxn ang="0">
                  <a:pos x="2" y="0"/>
                </a:cxn>
                <a:cxn ang="0">
                  <a:pos x="4" y="5"/>
                </a:cxn>
                <a:cxn ang="0">
                  <a:pos x="0" y="5"/>
                </a:cxn>
                <a:cxn ang="0">
                  <a:pos x="0" y="2"/>
                </a:cxn>
              </a:cxnLst>
              <a:rect l="0" t="0" r="r" b="b"/>
              <a:pathLst>
                <a:path w="4" h="5">
                  <a:moveTo>
                    <a:pt x="0" y="2"/>
                  </a:moveTo>
                  <a:lnTo>
                    <a:pt x="0" y="0"/>
                  </a:lnTo>
                  <a:lnTo>
                    <a:pt x="2" y="0"/>
                  </a:lnTo>
                  <a:lnTo>
                    <a:pt x="4" y="5"/>
                  </a:lnTo>
                  <a:lnTo>
                    <a:pt x="0" y="5"/>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8" name="Freeform 554"/>
            <p:cNvSpPr>
              <a:spLocks/>
            </p:cNvSpPr>
            <p:nvPr/>
          </p:nvSpPr>
          <p:spPr bwMode="auto">
            <a:xfrm>
              <a:off x="2328863" y="4124326"/>
              <a:ext cx="3175" cy="4763"/>
            </a:xfrm>
            <a:custGeom>
              <a:avLst/>
              <a:gdLst/>
              <a:ahLst/>
              <a:cxnLst>
                <a:cxn ang="0">
                  <a:pos x="2" y="0"/>
                </a:cxn>
                <a:cxn ang="0">
                  <a:pos x="2" y="1"/>
                </a:cxn>
                <a:cxn ang="0">
                  <a:pos x="2" y="3"/>
                </a:cxn>
                <a:cxn ang="0">
                  <a:pos x="0" y="1"/>
                </a:cxn>
                <a:cxn ang="0">
                  <a:pos x="2" y="0"/>
                </a:cxn>
              </a:cxnLst>
              <a:rect l="0" t="0" r="r" b="b"/>
              <a:pathLst>
                <a:path w="2" h="3">
                  <a:moveTo>
                    <a:pt x="2" y="0"/>
                  </a:moveTo>
                  <a:lnTo>
                    <a:pt x="2" y="1"/>
                  </a:lnTo>
                  <a:lnTo>
                    <a:pt x="2" y="3"/>
                  </a:lnTo>
                  <a:lnTo>
                    <a:pt x="0" y="1"/>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9" name="Freeform 555"/>
            <p:cNvSpPr>
              <a:spLocks/>
            </p:cNvSpPr>
            <p:nvPr/>
          </p:nvSpPr>
          <p:spPr bwMode="auto">
            <a:xfrm>
              <a:off x="2674938" y="4532314"/>
              <a:ext cx="4763" cy="7938"/>
            </a:xfrm>
            <a:custGeom>
              <a:avLst/>
              <a:gdLst/>
              <a:ahLst/>
              <a:cxnLst>
                <a:cxn ang="0">
                  <a:pos x="2" y="0"/>
                </a:cxn>
                <a:cxn ang="0">
                  <a:pos x="0" y="3"/>
                </a:cxn>
                <a:cxn ang="0">
                  <a:pos x="3" y="5"/>
                </a:cxn>
                <a:cxn ang="0">
                  <a:pos x="3" y="0"/>
                </a:cxn>
                <a:cxn ang="0">
                  <a:pos x="2" y="0"/>
                </a:cxn>
              </a:cxnLst>
              <a:rect l="0" t="0" r="r" b="b"/>
              <a:pathLst>
                <a:path w="3" h="5">
                  <a:moveTo>
                    <a:pt x="2" y="0"/>
                  </a:moveTo>
                  <a:lnTo>
                    <a:pt x="0" y="3"/>
                  </a:lnTo>
                  <a:lnTo>
                    <a:pt x="3" y="5"/>
                  </a:lnTo>
                  <a:lnTo>
                    <a:pt x="3" y="0"/>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0" name="Freeform 556"/>
            <p:cNvSpPr>
              <a:spLocks/>
            </p:cNvSpPr>
            <p:nvPr/>
          </p:nvSpPr>
          <p:spPr bwMode="auto">
            <a:xfrm>
              <a:off x="2559050" y="4235451"/>
              <a:ext cx="9525" cy="6350"/>
            </a:xfrm>
            <a:custGeom>
              <a:avLst/>
              <a:gdLst/>
              <a:ahLst/>
              <a:cxnLst>
                <a:cxn ang="0">
                  <a:pos x="6" y="0"/>
                </a:cxn>
                <a:cxn ang="0">
                  <a:pos x="2" y="0"/>
                </a:cxn>
                <a:cxn ang="0">
                  <a:pos x="0" y="4"/>
                </a:cxn>
                <a:cxn ang="0">
                  <a:pos x="6" y="0"/>
                </a:cxn>
              </a:cxnLst>
              <a:rect l="0" t="0" r="r" b="b"/>
              <a:pathLst>
                <a:path w="6" h="4">
                  <a:moveTo>
                    <a:pt x="6" y="0"/>
                  </a:moveTo>
                  <a:lnTo>
                    <a:pt x="2" y="0"/>
                  </a:lnTo>
                  <a:lnTo>
                    <a:pt x="0" y="4"/>
                  </a:lnTo>
                  <a:lnTo>
                    <a:pt x="6"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1" name="Freeform 557"/>
            <p:cNvSpPr>
              <a:spLocks/>
            </p:cNvSpPr>
            <p:nvPr/>
          </p:nvSpPr>
          <p:spPr bwMode="auto">
            <a:xfrm>
              <a:off x="3382963" y="4694239"/>
              <a:ext cx="11113" cy="11113"/>
            </a:xfrm>
            <a:custGeom>
              <a:avLst/>
              <a:gdLst/>
              <a:ahLst/>
              <a:cxnLst>
                <a:cxn ang="0">
                  <a:pos x="2" y="0"/>
                </a:cxn>
                <a:cxn ang="0">
                  <a:pos x="0" y="2"/>
                </a:cxn>
                <a:cxn ang="0">
                  <a:pos x="2" y="5"/>
                </a:cxn>
                <a:cxn ang="0">
                  <a:pos x="7" y="7"/>
                </a:cxn>
                <a:cxn ang="0">
                  <a:pos x="7" y="3"/>
                </a:cxn>
                <a:cxn ang="0">
                  <a:pos x="2" y="0"/>
                </a:cxn>
              </a:cxnLst>
              <a:rect l="0" t="0" r="r" b="b"/>
              <a:pathLst>
                <a:path w="7" h="7">
                  <a:moveTo>
                    <a:pt x="2" y="0"/>
                  </a:moveTo>
                  <a:lnTo>
                    <a:pt x="0" y="2"/>
                  </a:lnTo>
                  <a:lnTo>
                    <a:pt x="2" y="5"/>
                  </a:lnTo>
                  <a:lnTo>
                    <a:pt x="7" y="7"/>
                  </a:lnTo>
                  <a:lnTo>
                    <a:pt x="7" y="3"/>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2" name="Freeform 558"/>
            <p:cNvSpPr>
              <a:spLocks/>
            </p:cNvSpPr>
            <p:nvPr/>
          </p:nvSpPr>
          <p:spPr bwMode="auto">
            <a:xfrm>
              <a:off x="3397250" y="4702176"/>
              <a:ext cx="7938" cy="6350"/>
            </a:xfrm>
            <a:custGeom>
              <a:avLst/>
              <a:gdLst/>
              <a:ahLst/>
              <a:cxnLst>
                <a:cxn ang="0">
                  <a:pos x="5" y="4"/>
                </a:cxn>
                <a:cxn ang="0">
                  <a:pos x="0" y="4"/>
                </a:cxn>
                <a:cxn ang="0">
                  <a:pos x="3" y="0"/>
                </a:cxn>
                <a:cxn ang="0">
                  <a:pos x="5" y="2"/>
                </a:cxn>
                <a:cxn ang="0">
                  <a:pos x="5" y="4"/>
                </a:cxn>
              </a:cxnLst>
              <a:rect l="0" t="0" r="r" b="b"/>
              <a:pathLst>
                <a:path w="5" h="4">
                  <a:moveTo>
                    <a:pt x="5" y="4"/>
                  </a:moveTo>
                  <a:lnTo>
                    <a:pt x="0" y="4"/>
                  </a:lnTo>
                  <a:lnTo>
                    <a:pt x="3" y="0"/>
                  </a:lnTo>
                  <a:lnTo>
                    <a:pt x="5" y="2"/>
                  </a:lnTo>
                  <a:lnTo>
                    <a:pt x="5"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3" name="Freeform 559"/>
            <p:cNvSpPr>
              <a:spLocks/>
            </p:cNvSpPr>
            <p:nvPr/>
          </p:nvSpPr>
          <p:spPr bwMode="auto">
            <a:xfrm>
              <a:off x="3376613" y="4708526"/>
              <a:ext cx="47625" cy="34925"/>
            </a:xfrm>
            <a:custGeom>
              <a:avLst/>
              <a:gdLst/>
              <a:ahLst/>
              <a:cxnLst>
                <a:cxn ang="0">
                  <a:pos x="30" y="3"/>
                </a:cxn>
                <a:cxn ang="0">
                  <a:pos x="30" y="10"/>
                </a:cxn>
                <a:cxn ang="0">
                  <a:pos x="21" y="19"/>
                </a:cxn>
                <a:cxn ang="0">
                  <a:pos x="11" y="22"/>
                </a:cxn>
                <a:cxn ang="0">
                  <a:pos x="4" y="22"/>
                </a:cxn>
                <a:cxn ang="0">
                  <a:pos x="2" y="20"/>
                </a:cxn>
                <a:cxn ang="0">
                  <a:pos x="0" y="5"/>
                </a:cxn>
                <a:cxn ang="0">
                  <a:pos x="4" y="1"/>
                </a:cxn>
                <a:cxn ang="0">
                  <a:pos x="16" y="1"/>
                </a:cxn>
                <a:cxn ang="0">
                  <a:pos x="25" y="0"/>
                </a:cxn>
                <a:cxn ang="0">
                  <a:pos x="30" y="3"/>
                </a:cxn>
              </a:cxnLst>
              <a:rect l="0" t="0" r="r" b="b"/>
              <a:pathLst>
                <a:path w="30" h="22">
                  <a:moveTo>
                    <a:pt x="30" y="3"/>
                  </a:moveTo>
                  <a:lnTo>
                    <a:pt x="30" y="10"/>
                  </a:lnTo>
                  <a:lnTo>
                    <a:pt x="21" y="19"/>
                  </a:lnTo>
                  <a:lnTo>
                    <a:pt x="11" y="22"/>
                  </a:lnTo>
                  <a:lnTo>
                    <a:pt x="4" y="22"/>
                  </a:lnTo>
                  <a:lnTo>
                    <a:pt x="2" y="20"/>
                  </a:lnTo>
                  <a:lnTo>
                    <a:pt x="0" y="5"/>
                  </a:lnTo>
                  <a:lnTo>
                    <a:pt x="4" y="1"/>
                  </a:lnTo>
                  <a:lnTo>
                    <a:pt x="16" y="1"/>
                  </a:lnTo>
                  <a:lnTo>
                    <a:pt x="25" y="0"/>
                  </a:lnTo>
                  <a:lnTo>
                    <a:pt x="3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4" name="Freeform 560"/>
            <p:cNvSpPr>
              <a:spLocks/>
            </p:cNvSpPr>
            <p:nvPr/>
          </p:nvSpPr>
          <p:spPr bwMode="auto">
            <a:xfrm>
              <a:off x="3367088" y="4705351"/>
              <a:ext cx="9525" cy="15875"/>
            </a:xfrm>
            <a:custGeom>
              <a:avLst/>
              <a:gdLst/>
              <a:ahLst/>
              <a:cxnLst>
                <a:cxn ang="0">
                  <a:pos x="6" y="3"/>
                </a:cxn>
                <a:cxn ang="0">
                  <a:pos x="1" y="10"/>
                </a:cxn>
                <a:cxn ang="0">
                  <a:pos x="0" y="10"/>
                </a:cxn>
                <a:cxn ang="0">
                  <a:pos x="0" y="7"/>
                </a:cxn>
                <a:cxn ang="0">
                  <a:pos x="1" y="2"/>
                </a:cxn>
                <a:cxn ang="0">
                  <a:pos x="6" y="0"/>
                </a:cxn>
                <a:cxn ang="0">
                  <a:pos x="3" y="3"/>
                </a:cxn>
                <a:cxn ang="0">
                  <a:pos x="6" y="3"/>
                </a:cxn>
                <a:cxn ang="0">
                  <a:pos x="6" y="3"/>
                </a:cxn>
              </a:cxnLst>
              <a:rect l="0" t="0" r="r" b="b"/>
              <a:pathLst>
                <a:path w="6" h="10">
                  <a:moveTo>
                    <a:pt x="6" y="3"/>
                  </a:moveTo>
                  <a:lnTo>
                    <a:pt x="1" y="10"/>
                  </a:lnTo>
                  <a:lnTo>
                    <a:pt x="0" y="10"/>
                  </a:lnTo>
                  <a:lnTo>
                    <a:pt x="0" y="7"/>
                  </a:lnTo>
                  <a:lnTo>
                    <a:pt x="1" y="2"/>
                  </a:lnTo>
                  <a:lnTo>
                    <a:pt x="6" y="0"/>
                  </a:lnTo>
                  <a:lnTo>
                    <a:pt x="3" y="3"/>
                  </a:lnTo>
                  <a:lnTo>
                    <a:pt x="6" y="3"/>
                  </a:lnTo>
                  <a:lnTo>
                    <a:pt x="6"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5" name="Freeform 561"/>
            <p:cNvSpPr>
              <a:spLocks/>
            </p:cNvSpPr>
            <p:nvPr/>
          </p:nvSpPr>
          <p:spPr bwMode="auto">
            <a:xfrm>
              <a:off x="3379788" y="4702176"/>
              <a:ext cx="3175" cy="3175"/>
            </a:xfrm>
            <a:custGeom>
              <a:avLst/>
              <a:gdLst/>
              <a:ahLst/>
              <a:cxnLst>
                <a:cxn ang="0">
                  <a:pos x="2" y="0"/>
                </a:cxn>
                <a:cxn ang="0">
                  <a:pos x="2" y="2"/>
                </a:cxn>
                <a:cxn ang="0">
                  <a:pos x="2" y="2"/>
                </a:cxn>
                <a:cxn ang="0">
                  <a:pos x="0" y="2"/>
                </a:cxn>
                <a:cxn ang="0">
                  <a:pos x="2" y="0"/>
                </a:cxn>
              </a:cxnLst>
              <a:rect l="0" t="0" r="r" b="b"/>
              <a:pathLst>
                <a:path w="2" h="2">
                  <a:moveTo>
                    <a:pt x="2" y="0"/>
                  </a:moveTo>
                  <a:lnTo>
                    <a:pt x="2" y="2"/>
                  </a:lnTo>
                  <a:lnTo>
                    <a:pt x="2" y="2"/>
                  </a:lnTo>
                  <a:lnTo>
                    <a:pt x="0"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6" name="Freeform 562"/>
            <p:cNvSpPr>
              <a:spLocks/>
            </p:cNvSpPr>
            <p:nvPr/>
          </p:nvSpPr>
          <p:spPr bwMode="auto">
            <a:xfrm>
              <a:off x="2979738" y="6172201"/>
              <a:ext cx="30163" cy="17463"/>
            </a:xfrm>
            <a:custGeom>
              <a:avLst/>
              <a:gdLst/>
              <a:ahLst/>
              <a:cxnLst>
                <a:cxn ang="0">
                  <a:pos x="3" y="2"/>
                </a:cxn>
                <a:cxn ang="0">
                  <a:pos x="0" y="2"/>
                </a:cxn>
                <a:cxn ang="0">
                  <a:pos x="7" y="0"/>
                </a:cxn>
                <a:cxn ang="0">
                  <a:pos x="15" y="2"/>
                </a:cxn>
                <a:cxn ang="0">
                  <a:pos x="19" y="7"/>
                </a:cxn>
                <a:cxn ang="0">
                  <a:pos x="15" y="11"/>
                </a:cxn>
                <a:cxn ang="0">
                  <a:pos x="12" y="7"/>
                </a:cxn>
                <a:cxn ang="0">
                  <a:pos x="8" y="9"/>
                </a:cxn>
                <a:cxn ang="0">
                  <a:pos x="5" y="7"/>
                </a:cxn>
                <a:cxn ang="0">
                  <a:pos x="3" y="2"/>
                </a:cxn>
              </a:cxnLst>
              <a:rect l="0" t="0" r="r" b="b"/>
              <a:pathLst>
                <a:path w="19" h="11">
                  <a:moveTo>
                    <a:pt x="3" y="2"/>
                  </a:moveTo>
                  <a:lnTo>
                    <a:pt x="0" y="2"/>
                  </a:lnTo>
                  <a:lnTo>
                    <a:pt x="7" y="0"/>
                  </a:lnTo>
                  <a:lnTo>
                    <a:pt x="15" y="2"/>
                  </a:lnTo>
                  <a:lnTo>
                    <a:pt x="19" y="7"/>
                  </a:lnTo>
                  <a:lnTo>
                    <a:pt x="15" y="11"/>
                  </a:lnTo>
                  <a:lnTo>
                    <a:pt x="12" y="7"/>
                  </a:lnTo>
                  <a:lnTo>
                    <a:pt x="8" y="9"/>
                  </a:lnTo>
                  <a:lnTo>
                    <a:pt x="5" y="7"/>
                  </a:lnTo>
                  <a:lnTo>
                    <a:pt x="3"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7" name="Freeform 563"/>
            <p:cNvSpPr>
              <a:spLocks/>
            </p:cNvSpPr>
            <p:nvPr/>
          </p:nvSpPr>
          <p:spPr bwMode="auto">
            <a:xfrm>
              <a:off x="3062288" y="6167439"/>
              <a:ext cx="22225" cy="4763"/>
            </a:xfrm>
            <a:custGeom>
              <a:avLst/>
              <a:gdLst/>
              <a:ahLst/>
              <a:cxnLst>
                <a:cxn ang="0">
                  <a:pos x="3" y="0"/>
                </a:cxn>
                <a:cxn ang="0">
                  <a:pos x="14" y="0"/>
                </a:cxn>
                <a:cxn ang="0">
                  <a:pos x="3" y="3"/>
                </a:cxn>
                <a:cxn ang="0">
                  <a:pos x="0" y="3"/>
                </a:cxn>
                <a:cxn ang="0">
                  <a:pos x="3" y="0"/>
                </a:cxn>
              </a:cxnLst>
              <a:rect l="0" t="0" r="r" b="b"/>
              <a:pathLst>
                <a:path w="14" h="3">
                  <a:moveTo>
                    <a:pt x="3" y="0"/>
                  </a:moveTo>
                  <a:lnTo>
                    <a:pt x="14" y="0"/>
                  </a:lnTo>
                  <a:lnTo>
                    <a:pt x="3" y="3"/>
                  </a:lnTo>
                  <a:lnTo>
                    <a:pt x="0" y="3"/>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8" name="Freeform 564"/>
            <p:cNvSpPr>
              <a:spLocks/>
            </p:cNvSpPr>
            <p:nvPr/>
          </p:nvSpPr>
          <p:spPr bwMode="auto">
            <a:xfrm>
              <a:off x="2924175" y="6119814"/>
              <a:ext cx="11113" cy="28575"/>
            </a:xfrm>
            <a:custGeom>
              <a:avLst/>
              <a:gdLst/>
              <a:ahLst/>
              <a:cxnLst>
                <a:cxn ang="0">
                  <a:pos x="4" y="0"/>
                </a:cxn>
                <a:cxn ang="0">
                  <a:pos x="5" y="13"/>
                </a:cxn>
                <a:cxn ang="0">
                  <a:pos x="2" y="11"/>
                </a:cxn>
                <a:cxn ang="0">
                  <a:pos x="2" y="13"/>
                </a:cxn>
                <a:cxn ang="0">
                  <a:pos x="7" y="18"/>
                </a:cxn>
                <a:cxn ang="0">
                  <a:pos x="0" y="13"/>
                </a:cxn>
                <a:cxn ang="0">
                  <a:pos x="0" y="9"/>
                </a:cxn>
                <a:cxn ang="0">
                  <a:pos x="2" y="7"/>
                </a:cxn>
                <a:cxn ang="0">
                  <a:pos x="2" y="4"/>
                </a:cxn>
                <a:cxn ang="0">
                  <a:pos x="4" y="0"/>
                </a:cxn>
              </a:cxnLst>
              <a:rect l="0" t="0" r="r" b="b"/>
              <a:pathLst>
                <a:path w="7" h="18">
                  <a:moveTo>
                    <a:pt x="4" y="0"/>
                  </a:moveTo>
                  <a:lnTo>
                    <a:pt x="5" y="13"/>
                  </a:lnTo>
                  <a:lnTo>
                    <a:pt x="2" y="11"/>
                  </a:lnTo>
                  <a:lnTo>
                    <a:pt x="2" y="13"/>
                  </a:lnTo>
                  <a:lnTo>
                    <a:pt x="7" y="18"/>
                  </a:lnTo>
                  <a:lnTo>
                    <a:pt x="0" y="13"/>
                  </a:lnTo>
                  <a:lnTo>
                    <a:pt x="0" y="9"/>
                  </a:lnTo>
                  <a:lnTo>
                    <a:pt x="2" y="7"/>
                  </a:lnTo>
                  <a:lnTo>
                    <a:pt x="2" y="4"/>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9" name="Freeform 565"/>
            <p:cNvSpPr>
              <a:spLocks/>
            </p:cNvSpPr>
            <p:nvPr/>
          </p:nvSpPr>
          <p:spPr bwMode="auto">
            <a:xfrm>
              <a:off x="2919413" y="6175376"/>
              <a:ext cx="4763" cy="4763"/>
            </a:xfrm>
            <a:custGeom>
              <a:avLst/>
              <a:gdLst/>
              <a:ahLst/>
              <a:cxnLst>
                <a:cxn ang="0">
                  <a:pos x="0" y="3"/>
                </a:cxn>
                <a:cxn ang="0">
                  <a:pos x="3" y="0"/>
                </a:cxn>
                <a:cxn ang="0">
                  <a:pos x="3" y="2"/>
                </a:cxn>
                <a:cxn ang="0">
                  <a:pos x="0" y="3"/>
                </a:cxn>
              </a:cxnLst>
              <a:rect l="0" t="0" r="r" b="b"/>
              <a:pathLst>
                <a:path w="3" h="3">
                  <a:moveTo>
                    <a:pt x="0" y="3"/>
                  </a:moveTo>
                  <a:lnTo>
                    <a:pt x="3" y="0"/>
                  </a:lnTo>
                  <a:lnTo>
                    <a:pt x="3" y="2"/>
                  </a:lnTo>
                  <a:lnTo>
                    <a:pt x="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0" name="Freeform 566"/>
            <p:cNvSpPr>
              <a:spLocks/>
            </p:cNvSpPr>
            <p:nvPr/>
          </p:nvSpPr>
          <p:spPr bwMode="auto">
            <a:xfrm>
              <a:off x="2927350" y="6180139"/>
              <a:ext cx="4763" cy="6350"/>
            </a:xfrm>
            <a:custGeom>
              <a:avLst/>
              <a:gdLst/>
              <a:ahLst/>
              <a:cxnLst>
                <a:cxn ang="0">
                  <a:pos x="3" y="4"/>
                </a:cxn>
                <a:cxn ang="0">
                  <a:pos x="0" y="0"/>
                </a:cxn>
                <a:cxn ang="0">
                  <a:pos x="3" y="0"/>
                </a:cxn>
                <a:cxn ang="0">
                  <a:pos x="3" y="4"/>
                </a:cxn>
              </a:cxnLst>
              <a:rect l="0" t="0" r="r" b="b"/>
              <a:pathLst>
                <a:path w="3" h="4">
                  <a:moveTo>
                    <a:pt x="3" y="4"/>
                  </a:moveTo>
                  <a:lnTo>
                    <a:pt x="0" y="0"/>
                  </a:lnTo>
                  <a:lnTo>
                    <a:pt x="3" y="0"/>
                  </a:lnTo>
                  <a:lnTo>
                    <a:pt x="3"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1" name="Freeform 567"/>
            <p:cNvSpPr>
              <a:spLocks/>
            </p:cNvSpPr>
            <p:nvPr/>
          </p:nvSpPr>
          <p:spPr bwMode="auto">
            <a:xfrm>
              <a:off x="2946400" y="6172201"/>
              <a:ext cx="14288" cy="6350"/>
            </a:xfrm>
            <a:custGeom>
              <a:avLst/>
              <a:gdLst/>
              <a:ahLst/>
              <a:cxnLst>
                <a:cxn ang="0">
                  <a:pos x="9" y="2"/>
                </a:cxn>
                <a:cxn ang="0">
                  <a:pos x="0" y="4"/>
                </a:cxn>
                <a:cxn ang="0">
                  <a:pos x="0" y="0"/>
                </a:cxn>
                <a:cxn ang="0">
                  <a:pos x="9" y="2"/>
                </a:cxn>
              </a:cxnLst>
              <a:rect l="0" t="0" r="r" b="b"/>
              <a:pathLst>
                <a:path w="9" h="4">
                  <a:moveTo>
                    <a:pt x="9" y="2"/>
                  </a:moveTo>
                  <a:lnTo>
                    <a:pt x="0" y="4"/>
                  </a:lnTo>
                  <a:lnTo>
                    <a:pt x="0" y="0"/>
                  </a:lnTo>
                  <a:lnTo>
                    <a:pt x="9"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2" name="Freeform 568"/>
            <p:cNvSpPr>
              <a:spLocks/>
            </p:cNvSpPr>
            <p:nvPr/>
          </p:nvSpPr>
          <p:spPr bwMode="auto">
            <a:xfrm>
              <a:off x="2943225" y="6175376"/>
              <a:ext cx="44450" cy="26988"/>
            </a:xfrm>
            <a:custGeom>
              <a:avLst/>
              <a:gdLst/>
              <a:ahLst/>
              <a:cxnLst>
                <a:cxn ang="0">
                  <a:pos x="0" y="5"/>
                </a:cxn>
                <a:cxn ang="0">
                  <a:pos x="21" y="0"/>
                </a:cxn>
                <a:cxn ang="0">
                  <a:pos x="25" y="3"/>
                </a:cxn>
                <a:cxn ang="0">
                  <a:pos x="25" y="7"/>
                </a:cxn>
                <a:cxn ang="0">
                  <a:pos x="26" y="9"/>
                </a:cxn>
                <a:cxn ang="0">
                  <a:pos x="26" y="10"/>
                </a:cxn>
                <a:cxn ang="0">
                  <a:pos x="28" y="17"/>
                </a:cxn>
                <a:cxn ang="0">
                  <a:pos x="23" y="12"/>
                </a:cxn>
                <a:cxn ang="0">
                  <a:pos x="18" y="12"/>
                </a:cxn>
                <a:cxn ang="0">
                  <a:pos x="14" y="7"/>
                </a:cxn>
                <a:cxn ang="0">
                  <a:pos x="9" y="9"/>
                </a:cxn>
                <a:cxn ang="0">
                  <a:pos x="14" y="14"/>
                </a:cxn>
                <a:cxn ang="0">
                  <a:pos x="9" y="14"/>
                </a:cxn>
                <a:cxn ang="0">
                  <a:pos x="6" y="9"/>
                </a:cxn>
                <a:cxn ang="0">
                  <a:pos x="9" y="5"/>
                </a:cxn>
                <a:cxn ang="0">
                  <a:pos x="2" y="7"/>
                </a:cxn>
                <a:cxn ang="0">
                  <a:pos x="0" y="5"/>
                </a:cxn>
              </a:cxnLst>
              <a:rect l="0" t="0" r="r" b="b"/>
              <a:pathLst>
                <a:path w="28" h="17">
                  <a:moveTo>
                    <a:pt x="0" y="5"/>
                  </a:moveTo>
                  <a:lnTo>
                    <a:pt x="21" y="0"/>
                  </a:lnTo>
                  <a:lnTo>
                    <a:pt x="25" y="3"/>
                  </a:lnTo>
                  <a:lnTo>
                    <a:pt x="25" y="7"/>
                  </a:lnTo>
                  <a:lnTo>
                    <a:pt x="26" y="9"/>
                  </a:lnTo>
                  <a:lnTo>
                    <a:pt x="26" y="10"/>
                  </a:lnTo>
                  <a:lnTo>
                    <a:pt x="28" y="17"/>
                  </a:lnTo>
                  <a:lnTo>
                    <a:pt x="23" y="12"/>
                  </a:lnTo>
                  <a:lnTo>
                    <a:pt x="18" y="12"/>
                  </a:lnTo>
                  <a:lnTo>
                    <a:pt x="14" y="7"/>
                  </a:lnTo>
                  <a:lnTo>
                    <a:pt x="9" y="9"/>
                  </a:lnTo>
                  <a:lnTo>
                    <a:pt x="14" y="14"/>
                  </a:lnTo>
                  <a:lnTo>
                    <a:pt x="9" y="14"/>
                  </a:lnTo>
                  <a:lnTo>
                    <a:pt x="6" y="9"/>
                  </a:lnTo>
                  <a:lnTo>
                    <a:pt x="9" y="5"/>
                  </a:lnTo>
                  <a:lnTo>
                    <a:pt x="2" y="7"/>
                  </a:lnTo>
                  <a:lnTo>
                    <a:pt x="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3" name="Freeform 569"/>
            <p:cNvSpPr>
              <a:spLocks/>
            </p:cNvSpPr>
            <p:nvPr/>
          </p:nvSpPr>
          <p:spPr bwMode="auto">
            <a:xfrm>
              <a:off x="4889500" y="3640139"/>
              <a:ext cx="30163" cy="17463"/>
            </a:xfrm>
            <a:custGeom>
              <a:avLst/>
              <a:gdLst/>
              <a:ahLst/>
              <a:cxnLst>
                <a:cxn ang="0">
                  <a:pos x="7" y="2"/>
                </a:cxn>
                <a:cxn ang="0">
                  <a:pos x="5" y="2"/>
                </a:cxn>
                <a:cxn ang="0">
                  <a:pos x="3" y="0"/>
                </a:cxn>
                <a:cxn ang="0">
                  <a:pos x="1" y="0"/>
                </a:cxn>
                <a:cxn ang="0">
                  <a:pos x="0" y="0"/>
                </a:cxn>
                <a:cxn ang="0">
                  <a:pos x="3" y="2"/>
                </a:cxn>
                <a:cxn ang="0">
                  <a:pos x="7" y="4"/>
                </a:cxn>
                <a:cxn ang="0">
                  <a:pos x="12" y="6"/>
                </a:cxn>
                <a:cxn ang="0">
                  <a:pos x="19" y="11"/>
                </a:cxn>
                <a:cxn ang="0">
                  <a:pos x="19" y="11"/>
                </a:cxn>
                <a:cxn ang="0">
                  <a:pos x="19" y="9"/>
                </a:cxn>
                <a:cxn ang="0">
                  <a:pos x="19" y="9"/>
                </a:cxn>
                <a:cxn ang="0">
                  <a:pos x="19" y="7"/>
                </a:cxn>
                <a:cxn ang="0">
                  <a:pos x="17" y="7"/>
                </a:cxn>
                <a:cxn ang="0">
                  <a:pos x="14" y="6"/>
                </a:cxn>
                <a:cxn ang="0">
                  <a:pos x="12" y="4"/>
                </a:cxn>
                <a:cxn ang="0">
                  <a:pos x="10" y="4"/>
                </a:cxn>
                <a:cxn ang="0">
                  <a:pos x="10" y="2"/>
                </a:cxn>
                <a:cxn ang="0">
                  <a:pos x="8" y="2"/>
                </a:cxn>
                <a:cxn ang="0">
                  <a:pos x="7" y="2"/>
                </a:cxn>
              </a:cxnLst>
              <a:rect l="0" t="0" r="r" b="b"/>
              <a:pathLst>
                <a:path w="19" h="11">
                  <a:moveTo>
                    <a:pt x="7" y="2"/>
                  </a:moveTo>
                  <a:lnTo>
                    <a:pt x="5" y="2"/>
                  </a:lnTo>
                  <a:lnTo>
                    <a:pt x="3" y="0"/>
                  </a:lnTo>
                  <a:lnTo>
                    <a:pt x="1" y="0"/>
                  </a:lnTo>
                  <a:lnTo>
                    <a:pt x="0" y="0"/>
                  </a:lnTo>
                  <a:lnTo>
                    <a:pt x="3" y="2"/>
                  </a:lnTo>
                  <a:lnTo>
                    <a:pt x="7" y="4"/>
                  </a:lnTo>
                  <a:lnTo>
                    <a:pt x="12" y="6"/>
                  </a:lnTo>
                  <a:lnTo>
                    <a:pt x="19" y="11"/>
                  </a:lnTo>
                  <a:lnTo>
                    <a:pt x="19" y="11"/>
                  </a:lnTo>
                  <a:lnTo>
                    <a:pt x="19" y="9"/>
                  </a:lnTo>
                  <a:lnTo>
                    <a:pt x="19" y="9"/>
                  </a:lnTo>
                  <a:lnTo>
                    <a:pt x="19" y="7"/>
                  </a:lnTo>
                  <a:lnTo>
                    <a:pt x="17" y="7"/>
                  </a:lnTo>
                  <a:lnTo>
                    <a:pt x="14" y="6"/>
                  </a:lnTo>
                  <a:lnTo>
                    <a:pt x="12" y="4"/>
                  </a:lnTo>
                  <a:lnTo>
                    <a:pt x="10" y="4"/>
                  </a:lnTo>
                  <a:lnTo>
                    <a:pt x="10" y="2"/>
                  </a:lnTo>
                  <a:lnTo>
                    <a:pt x="8" y="2"/>
                  </a:lnTo>
                  <a:lnTo>
                    <a:pt x="7"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4" name="Freeform 570"/>
            <p:cNvSpPr>
              <a:spLocks/>
            </p:cNvSpPr>
            <p:nvPr/>
          </p:nvSpPr>
          <p:spPr bwMode="auto">
            <a:xfrm>
              <a:off x="2671763" y="3300414"/>
              <a:ext cx="30163" cy="19050"/>
            </a:xfrm>
            <a:custGeom>
              <a:avLst/>
              <a:gdLst/>
              <a:ahLst/>
              <a:cxnLst>
                <a:cxn ang="0">
                  <a:pos x="0" y="2"/>
                </a:cxn>
                <a:cxn ang="0">
                  <a:pos x="7" y="0"/>
                </a:cxn>
                <a:cxn ang="0">
                  <a:pos x="14" y="2"/>
                </a:cxn>
                <a:cxn ang="0">
                  <a:pos x="19" y="12"/>
                </a:cxn>
                <a:cxn ang="0">
                  <a:pos x="14" y="12"/>
                </a:cxn>
                <a:cxn ang="0">
                  <a:pos x="7" y="7"/>
                </a:cxn>
                <a:cxn ang="0">
                  <a:pos x="0" y="5"/>
                </a:cxn>
                <a:cxn ang="0">
                  <a:pos x="0" y="2"/>
                </a:cxn>
              </a:cxnLst>
              <a:rect l="0" t="0" r="r" b="b"/>
              <a:pathLst>
                <a:path w="19" h="12">
                  <a:moveTo>
                    <a:pt x="0" y="2"/>
                  </a:moveTo>
                  <a:lnTo>
                    <a:pt x="7" y="0"/>
                  </a:lnTo>
                  <a:lnTo>
                    <a:pt x="14" y="2"/>
                  </a:lnTo>
                  <a:lnTo>
                    <a:pt x="19" y="12"/>
                  </a:lnTo>
                  <a:lnTo>
                    <a:pt x="14" y="12"/>
                  </a:lnTo>
                  <a:lnTo>
                    <a:pt x="7" y="7"/>
                  </a:lnTo>
                  <a:lnTo>
                    <a:pt x="0" y="5"/>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5" name="Freeform 571"/>
            <p:cNvSpPr>
              <a:spLocks/>
            </p:cNvSpPr>
            <p:nvPr/>
          </p:nvSpPr>
          <p:spPr bwMode="auto">
            <a:xfrm>
              <a:off x="2811463" y="3843339"/>
              <a:ext cx="9525" cy="22225"/>
            </a:xfrm>
            <a:custGeom>
              <a:avLst/>
              <a:gdLst/>
              <a:ahLst/>
              <a:cxnLst>
                <a:cxn ang="0">
                  <a:pos x="0" y="14"/>
                </a:cxn>
                <a:cxn ang="0">
                  <a:pos x="4" y="14"/>
                </a:cxn>
                <a:cxn ang="0">
                  <a:pos x="6" y="7"/>
                </a:cxn>
                <a:cxn ang="0">
                  <a:pos x="2" y="0"/>
                </a:cxn>
                <a:cxn ang="0">
                  <a:pos x="4" y="7"/>
                </a:cxn>
                <a:cxn ang="0">
                  <a:pos x="4" y="14"/>
                </a:cxn>
                <a:cxn ang="0">
                  <a:pos x="0" y="14"/>
                </a:cxn>
              </a:cxnLst>
              <a:rect l="0" t="0" r="r" b="b"/>
              <a:pathLst>
                <a:path w="6" h="14">
                  <a:moveTo>
                    <a:pt x="0" y="14"/>
                  </a:moveTo>
                  <a:lnTo>
                    <a:pt x="4" y="14"/>
                  </a:lnTo>
                  <a:lnTo>
                    <a:pt x="6" y="7"/>
                  </a:lnTo>
                  <a:lnTo>
                    <a:pt x="2" y="0"/>
                  </a:lnTo>
                  <a:lnTo>
                    <a:pt x="4" y="7"/>
                  </a:lnTo>
                  <a:lnTo>
                    <a:pt x="4" y="14"/>
                  </a:lnTo>
                  <a:lnTo>
                    <a:pt x="0"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6" name="Freeform 572"/>
            <p:cNvSpPr>
              <a:spLocks/>
            </p:cNvSpPr>
            <p:nvPr/>
          </p:nvSpPr>
          <p:spPr bwMode="auto">
            <a:xfrm>
              <a:off x="2705100" y="4125914"/>
              <a:ext cx="4763" cy="6350"/>
            </a:xfrm>
            <a:custGeom>
              <a:avLst/>
              <a:gdLst/>
              <a:ahLst/>
              <a:cxnLst>
                <a:cxn ang="0">
                  <a:pos x="3" y="0"/>
                </a:cxn>
                <a:cxn ang="0">
                  <a:pos x="0" y="4"/>
                </a:cxn>
                <a:cxn ang="0">
                  <a:pos x="3" y="0"/>
                </a:cxn>
              </a:cxnLst>
              <a:rect l="0" t="0" r="r" b="b"/>
              <a:pathLst>
                <a:path w="3" h="4">
                  <a:moveTo>
                    <a:pt x="3" y="0"/>
                  </a:moveTo>
                  <a:lnTo>
                    <a:pt x="0" y="4"/>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7" name="Freeform 573"/>
            <p:cNvSpPr>
              <a:spLocks/>
            </p:cNvSpPr>
            <p:nvPr/>
          </p:nvSpPr>
          <p:spPr bwMode="auto">
            <a:xfrm>
              <a:off x="2700338" y="4132264"/>
              <a:ext cx="1588" cy="1588"/>
            </a:xfrm>
            <a:custGeom>
              <a:avLst/>
              <a:gdLst/>
              <a:ahLst/>
              <a:cxnLst>
                <a:cxn ang="0">
                  <a:pos x="1" y="0"/>
                </a:cxn>
                <a:cxn ang="0">
                  <a:pos x="0" y="1"/>
                </a:cxn>
                <a:cxn ang="0">
                  <a:pos x="1" y="0"/>
                </a:cxn>
              </a:cxnLst>
              <a:rect l="0" t="0" r="r" b="b"/>
              <a:pathLst>
                <a:path w="1" h="1">
                  <a:moveTo>
                    <a:pt x="1" y="0"/>
                  </a:moveTo>
                  <a:lnTo>
                    <a:pt x="0" y="1"/>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8" name="Freeform 574"/>
            <p:cNvSpPr>
              <a:spLocks/>
            </p:cNvSpPr>
            <p:nvPr/>
          </p:nvSpPr>
          <p:spPr bwMode="auto">
            <a:xfrm>
              <a:off x="2678113" y="4133851"/>
              <a:ext cx="11113" cy="6350"/>
            </a:xfrm>
            <a:custGeom>
              <a:avLst/>
              <a:gdLst/>
              <a:ahLst/>
              <a:cxnLst>
                <a:cxn ang="0">
                  <a:pos x="7" y="2"/>
                </a:cxn>
                <a:cxn ang="0">
                  <a:pos x="0" y="4"/>
                </a:cxn>
                <a:cxn ang="0">
                  <a:pos x="5" y="0"/>
                </a:cxn>
                <a:cxn ang="0">
                  <a:pos x="7" y="2"/>
                </a:cxn>
                <a:cxn ang="0">
                  <a:pos x="7" y="2"/>
                </a:cxn>
              </a:cxnLst>
              <a:rect l="0" t="0" r="r" b="b"/>
              <a:pathLst>
                <a:path w="7" h="4">
                  <a:moveTo>
                    <a:pt x="7" y="2"/>
                  </a:moveTo>
                  <a:lnTo>
                    <a:pt x="0" y="4"/>
                  </a:lnTo>
                  <a:lnTo>
                    <a:pt x="5" y="0"/>
                  </a:lnTo>
                  <a:lnTo>
                    <a:pt x="7" y="2"/>
                  </a:lnTo>
                  <a:lnTo>
                    <a:pt x="7"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9" name="Freeform 575"/>
            <p:cNvSpPr>
              <a:spLocks/>
            </p:cNvSpPr>
            <p:nvPr/>
          </p:nvSpPr>
          <p:spPr bwMode="auto">
            <a:xfrm>
              <a:off x="1830388" y="3898901"/>
              <a:ext cx="4763" cy="3175"/>
            </a:xfrm>
            <a:custGeom>
              <a:avLst/>
              <a:gdLst/>
              <a:ahLst/>
              <a:cxnLst>
                <a:cxn ang="0">
                  <a:pos x="0" y="0"/>
                </a:cxn>
                <a:cxn ang="0">
                  <a:pos x="3" y="2"/>
                </a:cxn>
                <a:cxn ang="0">
                  <a:pos x="1" y="2"/>
                </a:cxn>
                <a:cxn ang="0">
                  <a:pos x="0" y="0"/>
                </a:cxn>
              </a:cxnLst>
              <a:rect l="0" t="0" r="r" b="b"/>
              <a:pathLst>
                <a:path w="3" h="2">
                  <a:moveTo>
                    <a:pt x="0" y="0"/>
                  </a:moveTo>
                  <a:lnTo>
                    <a:pt x="3" y="2"/>
                  </a:lnTo>
                  <a:lnTo>
                    <a:pt x="1"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0" name="Freeform 576"/>
            <p:cNvSpPr>
              <a:spLocks/>
            </p:cNvSpPr>
            <p:nvPr/>
          </p:nvSpPr>
          <p:spPr bwMode="auto">
            <a:xfrm>
              <a:off x="2965450" y="3605214"/>
              <a:ext cx="3175" cy="4763"/>
            </a:xfrm>
            <a:custGeom>
              <a:avLst/>
              <a:gdLst/>
              <a:ahLst/>
              <a:cxnLst>
                <a:cxn ang="0">
                  <a:pos x="0" y="2"/>
                </a:cxn>
                <a:cxn ang="0">
                  <a:pos x="0" y="3"/>
                </a:cxn>
                <a:cxn ang="0">
                  <a:pos x="2" y="2"/>
                </a:cxn>
                <a:cxn ang="0">
                  <a:pos x="2" y="0"/>
                </a:cxn>
                <a:cxn ang="0">
                  <a:pos x="0" y="2"/>
                </a:cxn>
              </a:cxnLst>
              <a:rect l="0" t="0" r="r" b="b"/>
              <a:pathLst>
                <a:path w="2" h="3">
                  <a:moveTo>
                    <a:pt x="0" y="2"/>
                  </a:moveTo>
                  <a:lnTo>
                    <a:pt x="0" y="3"/>
                  </a:lnTo>
                  <a:lnTo>
                    <a:pt x="2" y="2"/>
                  </a:lnTo>
                  <a:lnTo>
                    <a:pt x="2" y="0"/>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1" name="Freeform 577"/>
            <p:cNvSpPr>
              <a:spLocks/>
            </p:cNvSpPr>
            <p:nvPr/>
          </p:nvSpPr>
          <p:spPr bwMode="auto">
            <a:xfrm>
              <a:off x="2971800" y="3602039"/>
              <a:ext cx="1588" cy="6350"/>
            </a:xfrm>
            <a:custGeom>
              <a:avLst/>
              <a:gdLst/>
              <a:ahLst/>
              <a:cxnLst>
                <a:cxn ang="0">
                  <a:pos x="0" y="2"/>
                </a:cxn>
                <a:cxn ang="0">
                  <a:pos x="0" y="4"/>
                </a:cxn>
                <a:cxn ang="0">
                  <a:pos x="0" y="0"/>
                </a:cxn>
                <a:cxn ang="0">
                  <a:pos x="0" y="2"/>
                </a:cxn>
              </a:cxnLst>
              <a:rect l="0" t="0" r="r" b="b"/>
              <a:pathLst>
                <a:path h="4">
                  <a:moveTo>
                    <a:pt x="0" y="2"/>
                  </a:moveTo>
                  <a:lnTo>
                    <a:pt x="0" y="4"/>
                  </a:lnTo>
                  <a:lnTo>
                    <a:pt x="0" y="0"/>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2" name="Rectangle 578"/>
            <p:cNvSpPr>
              <a:spLocks noChangeArrowheads="1"/>
            </p:cNvSpPr>
            <p:nvPr/>
          </p:nvSpPr>
          <p:spPr bwMode="auto">
            <a:xfrm>
              <a:off x="2971800" y="3609976"/>
              <a:ext cx="1588" cy="1588"/>
            </a:xfrm>
            <a:prstGeom prst="rect">
              <a:avLst/>
            </a:prstGeom>
            <a:solidFill>
              <a:srgbClr val="F2F1EC"/>
            </a:solidFill>
            <a:ln w="6350">
              <a:solidFill>
                <a:srgbClr val="6D6E67"/>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3" name="Freeform 579"/>
            <p:cNvSpPr>
              <a:spLocks/>
            </p:cNvSpPr>
            <p:nvPr/>
          </p:nvSpPr>
          <p:spPr bwMode="auto">
            <a:xfrm>
              <a:off x="3009900" y="3586164"/>
              <a:ext cx="4763" cy="7938"/>
            </a:xfrm>
            <a:custGeom>
              <a:avLst/>
              <a:gdLst/>
              <a:ahLst/>
              <a:cxnLst>
                <a:cxn ang="0">
                  <a:pos x="2" y="0"/>
                </a:cxn>
                <a:cxn ang="0">
                  <a:pos x="0" y="5"/>
                </a:cxn>
                <a:cxn ang="0">
                  <a:pos x="3" y="3"/>
                </a:cxn>
                <a:cxn ang="0">
                  <a:pos x="3" y="2"/>
                </a:cxn>
                <a:cxn ang="0">
                  <a:pos x="2" y="0"/>
                </a:cxn>
              </a:cxnLst>
              <a:rect l="0" t="0" r="r" b="b"/>
              <a:pathLst>
                <a:path w="3" h="5">
                  <a:moveTo>
                    <a:pt x="2" y="0"/>
                  </a:moveTo>
                  <a:lnTo>
                    <a:pt x="0" y="5"/>
                  </a:lnTo>
                  <a:lnTo>
                    <a:pt x="3" y="3"/>
                  </a:lnTo>
                  <a:lnTo>
                    <a:pt x="3"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4" name="Freeform 580"/>
            <p:cNvSpPr>
              <a:spLocks/>
            </p:cNvSpPr>
            <p:nvPr/>
          </p:nvSpPr>
          <p:spPr bwMode="auto">
            <a:xfrm>
              <a:off x="2336800" y="4049714"/>
              <a:ext cx="14288" cy="12700"/>
            </a:xfrm>
            <a:custGeom>
              <a:avLst/>
              <a:gdLst/>
              <a:ahLst/>
              <a:cxnLst>
                <a:cxn ang="0">
                  <a:pos x="2" y="3"/>
                </a:cxn>
                <a:cxn ang="0">
                  <a:pos x="9" y="0"/>
                </a:cxn>
                <a:cxn ang="0">
                  <a:pos x="2" y="8"/>
                </a:cxn>
                <a:cxn ang="0">
                  <a:pos x="0" y="8"/>
                </a:cxn>
                <a:cxn ang="0">
                  <a:pos x="2" y="3"/>
                </a:cxn>
              </a:cxnLst>
              <a:rect l="0" t="0" r="r" b="b"/>
              <a:pathLst>
                <a:path w="9" h="8">
                  <a:moveTo>
                    <a:pt x="2" y="3"/>
                  </a:moveTo>
                  <a:lnTo>
                    <a:pt x="9" y="0"/>
                  </a:lnTo>
                  <a:lnTo>
                    <a:pt x="2" y="8"/>
                  </a:lnTo>
                  <a:lnTo>
                    <a:pt x="0" y="8"/>
                  </a:lnTo>
                  <a:lnTo>
                    <a:pt x="2"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5" name="Freeform 581"/>
            <p:cNvSpPr>
              <a:spLocks/>
            </p:cNvSpPr>
            <p:nvPr/>
          </p:nvSpPr>
          <p:spPr bwMode="auto">
            <a:xfrm>
              <a:off x="1481138" y="2505076"/>
              <a:ext cx="33338" cy="44450"/>
            </a:xfrm>
            <a:custGeom>
              <a:avLst/>
              <a:gdLst/>
              <a:ahLst/>
              <a:cxnLst>
                <a:cxn ang="0">
                  <a:pos x="4" y="14"/>
                </a:cxn>
                <a:cxn ang="0">
                  <a:pos x="5" y="14"/>
                </a:cxn>
                <a:cxn ang="0">
                  <a:pos x="4" y="12"/>
                </a:cxn>
                <a:cxn ang="0">
                  <a:pos x="11" y="12"/>
                </a:cxn>
                <a:cxn ang="0">
                  <a:pos x="9" y="9"/>
                </a:cxn>
                <a:cxn ang="0">
                  <a:pos x="12" y="5"/>
                </a:cxn>
                <a:cxn ang="0">
                  <a:pos x="11" y="0"/>
                </a:cxn>
                <a:cxn ang="0">
                  <a:pos x="12" y="0"/>
                </a:cxn>
                <a:cxn ang="0">
                  <a:pos x="16" y="9"/>
                </a:cxn>
                <a:cxn ang="0">
                  <a:pos x="21" y="7"/>
                </a:cxn>
                <a:cxn ang="0">
                  <a:pos x="19" y="12"/>
                </a:cxn>
                <a:cxn ang="0">
                  <a:pos x="9" y="28"/>
                </a:cxn>
                <a:cxn ang="0">
                  <a:pos x="4" y="28"/>
                </a:cxn>
                <a:cxn ang="0">
                  <a:pos x="5" y="24"/>
                </a:cxn>
                <a:cxn ang="0">
                  <a:pos x="4" y="22"/>
                </a:cxn>
                <a:cxn ang="0">
                  <a:pos x="0" y="12"/>
                </a:cxn>
                <a:cxn ang="0">
                  <a:pos x="4" y="14"/>
                </a:cxn>
              </a:cxnLst>
              <a:rect l="0" t="0" r="r" b="b"/>
              <a:pathLst>
                <a:path w="21" h="28">
                  <a:moveTo>
                    <a:pt x="4" y="14"/>
                  </a:moveTo>
                  <a:lnTo>
                    <a:pt x="5" y="14"/>
                  </a:lnTo>
                  <a:lnTo>
                    <a:pt x="4" y="12"/>
                  </a:lnTo>
                  <a:lnTo>
                    <a:pt x="11" y="12"/>
                  </a:lnTo>
                  <a:lnTo>
                    <a:pt x="9" y="9"/>
                  </a:lnTo>
                  <a:lnTo>
                    <a:pt x="12" y="5"/>
                  </a:lnTo>
                  <a:lnTo>
                    <a:pt x="11" y="0"/>
                  </a:lnTo>
                  <a:lnTo>
                    <a:pt x="12" y="0"/>
                  </a:lnTo>
                  <a:lnTo>
                    <a:pt x="16" y="9"/>
                  </a:lnTo>
                  <a:lnTo>
                    <a:pt x="21" y="7"/>
                  </a:lnTo>
                  <a:lnTo>
                    <a:pt x="19" y="12"/>
                  </a:lnTo>
                  <a:lnTo>
                    <a:pt x="9" y="28"/>
                  </a:lnTo>
                  <a:lnTo>
                    <a:pt x="4" y="28"/>
                  </a:lnTo>
                  <a:lnTo>
                    <a:pt x="5" y="24"/>
                  </a:lnTo>
                  <a:lnTo>
                    <a:pt x="4" y="22"/>
                  </a:lnTo>
                  <a:lnTo>
                    <a:pt x="0" y="12"/>
                  </a:lnTo>
                  <a:lnTo>
                    <a:pt x="4"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6" name="Freeform 582"/>
            <p:cNvSpPr>
              <a:spLocks/>
            </p:cNvSpPr>
            <p:nvPr/>
          </p:nvSpPr>
          <p:spPr bwMode="auto">
            <a:xfrm>
              <a:off x="1468438" y="2535239"/>
              <a:ext cx="19050" cy="19050"/>
            </a:xfrm>
            <a:custGeom>
              <a:avLst/>
              <a:gdLst/>
              <a:ahLst/>
              <a:cxnLst>
                <a:cxn ang="0">
                  <a:pos x="0" y="0"/>
                </a:cxn>
                <a:cxn ang="0">
                  <a:pos x="0" y="5"/>
                </a:cxn>
                <a:cxn ang="0">
                  <a:pos x="1" y="9"/>
                </a:cxn>
                <a:cxn ang="0">
                  <a:pos x="12" y="12"/>
                </a:cxn>
                <a:cxn ang="0">
                  <a:pos x="1" y="0"/>
                </a:cxn>
                <a:cxn ang="0">
                  <a:pos x="0" y="0"/>
                </a:cxn>
              </a:cxnLst>
              <a:rect l="0" t="0" r="r" b="b"/>
              <a:pathLst>
                <a:path w="12" h="12">
                  <a:moveTo>
                    <a:pt x="0" y="0"/>
                  </a:moveTo>
                  <a:lnTo>
                    <a:pt x="0" y="5"/>
                  </a:lnTo>
                  <a:lnTo>
                    <a:pt x="1" y="9"/>
                  </a:lnTo>
                  <a:lnTo>
                    <a:pt x="12" y="12"/>
                  </a:lnTo>
                  <a:lnTo>
                    <a:pt x="1"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7" name="Freeform 583"/>
            <p:cNvSpPr>
              <a:spLocks/>
            </p:cNvSpPr>
            <p:nvPr/>
          </p:nvSpPr>
          <p:spPr bwMode="auto">
            <a:xfrm>
              <a:off x="1820863" y="3898901"/>
              <a:ext cx="6350" cy="3175"/>
            </a:xfrm>
            <a:custGeom>
              <a:avLst/>
              <a:gdLst/>
              <a:ahLst/>
              <a:cxnLst>
                <a:cxn ang="0">
                  <a:pos x="0" y="2"/>
                </a:cxn>
                <a:cxn ang="0">
                  <a:pos x="2" y="0"/>
                </a:cxn>
                <a:cxn ang="0">
                  <a:pos x="4" y="2"/>
                </a:cxn>
                <a:cxn ang="0">
                  <a:pos x="0" y="2"/>
                </a:cxn>
              </a:cxnLst>
              <a:rect l="0" t="0" r="r" b="b"/>
              <a:pathLst>
                <a:path w="4" h="2">
                  <a:moveTo>
                    <a:pt x="0" y="2"/>
                  </a:moveTo>
                  <a:lnTo>
                    <a:pt x="2" y="0"/>
                  </a:lnTo>
                  <a:lnTo>
                    <a:pt x="4" y="2"/>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8" name="Freeform 584"/>
            <p:cNvSpPr>
              <a:spLocks/>
            </p:cNvSpPr>
            <p:nvPr/>
          </p:nvSpPr>
          <p:spPr bwMode="auto">
            <a:xfrm>
              <a:off x="1860550" y="3914776"/>
              <a:ext cx="1588" cy="3175"/>
            </a:xfrm>
            <a:custGeom>
              <a:avLst/>
              <a:gdLst/>
              <a:ahLst/>
              <a:cxnLst>
                <a:cxn ang="0">
                  <a:pos x="0" y="0"/>
                </a:cxn>
                <a:cxn ang="0">
                  <a:pos x="1" y="2"/>
                </a:cxn>
                <a:cxn ang="0">
                  <a:pos x="0" y="0"/>
                </a:cxn>
              </a:cxnLst>
              <a:rect l="0" t="0" r="r" b="b"/>
              <a:pathLst>
                <a:path w="1" h="2">
                  <a:moveTo>
                    <a:pt x="0" y="0"/>
                  </a:moveTo>
                  <a:lnTo>
                    <a:pt x="1"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9" name="Freeform 585"/>
            <p:cNvSpPr>
              <a:spLocks/>
            </p:cNvSpPr>
            <p:nvPr/>
          </p:nvSpPr>
          <p:spPr bwMode="auto">
            <a:xfrm>
              <a:off x="2328863" y="4124326"/>
              <a:ext cx="3175" cy="4763"/>
            </a:xfrm>
            <a:custGeom>
              <a:avLst/>
              <a:gdLst/>
              <a:ahLst/>
              <a:cxnLst>
                <a:cxn ang="0">
                  <a:pos x="2" y="0"/>
                </a:cxn>
                <a:cxn ang="0">
                  <a:pos x="2" y="1"/>
                </a:cxn>
                <a:cxn ang="0">
                  <a:pos x="2" y="3"/>
                </a:cxn>
                <a:cxn ang="0">
                  <a:pos x="0" y="1"/>
                </a:cxn>
                <a:cxn ang="0">
                  <a:pos x="2" y="0"/>
                </a:cxn>
              </a:cxnLst>
              <a:rect l="0" t="0" r="r" b="b"/>
              <a:pathLst>
                <a:path w="2" h="3">
                  <a:moveTo>
                    <a:pt x="2" y="0"/>
                  </a:moveTo>
                  <a:lnTo>
                    <a:pt x="2" y="1"/>
                  </a:lnTo>
                  <a:lnTo>
                    <a:pt x="2" y="3"/>
                  </a:lnTo>
                  <a:lnTo>
                    <a:pt x="0" y="1"/>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0" name="Freeform 586"/>
            <p:cNvSpPr>
              <a:spLocks/>
            </p:cNvSpPr>
            <p:nvPr/>
          </p:nvSpPr>
          <p:spPr bwMode="auto">
            <a:xfrm>
              <a:off x="1585913" y="3267076"/>
              <a:ext cx="7938" cy="9525"/>
            </a:xfrm>
            <a:custGeom>
              <a:avLst/>
              <a:gdLst/>
              <a:ahLst/>
              <a:cxnLst>
                <a:cxn ang="0">
                  <a:pos x="0" y="2"/>
                </a:cxn>
                <a:cxn ang="0">
                  <a:pos x="3" y="0"/>
                </a:cxn>
                <a:cxn ang="0">
                  <a:pos x="5" y="4"/>
                </a:cxn>
                <a:cxn ang="0">
                  <a:pos x="3" y="6"/>
                </a:cxn>
                <a:cxn ang="0">
                  <a:pos x="0" y="2"/>
                </a:cxn>
              </a:cxnLst>
              <a:rect l="0" t="0" r="r" b="b"/>
              <a:pathLst>
                <a:path w="5" h="6">
                  <a:moveTo>
                    <a:pt x="0" y="2"/>
                  </a:moveTo>
                  <a:lnTo>
                    <a:pt x="3" y="0"/>
                  </a:lnTo>
                  <a:lnTo>
                    <a:pt x="5" y="4"/>
                  </a:lnTo>
                  <a:lnTo>
                    <a:pt x="3" y="6"/>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1" name="Freeform 587"/>
            <p:cNvSpPr>
              <a:spLocks/>
            </p:cNvSpPr>
            <p:nvPr/>
          </p:nvSpPr>
          <p:spPr bwMode="auto">
            <a:xfrm>
              <a:off x="1589088" y="3284539"/>
              <a:ext cx="15875" cy="15875"/>
            </a:xfrm>
            <a:custGeom>
              <a:avLst/>
              <a:gdLst/>
              <a:ahLst/>
              <a:cxnLst>
                <a:cxn ang="0">
                  <a:pos x="0" y="0"/>
                </a:cxn>
                <a:cxn ang="0">
                  <a:pos x="6" y="3"/>
                </a:cxn>
                <a:cxn ang="0">
                  <a:pos x="10" y="10"/>
                </a:cxn>
                <a:cxn ang="0">
                  <a:pos x="0" y="0"/>
                </a:cxn>
              </a:cxnLst>
              <a:rect l="0" t="0" r="r" b="b"/>
              <a:pathLst>
                <a:path w="10" h="10">
                  <a:moveTo>
                    <a:pt x="0" y="0"/>
                  </a:moveTo>
                  <a:lnTo>
                    <a:pt x="6" y="3"/>
                  </a:lnTo>
                  <a:lnTo>
                    <a:pt x="10" y="1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2" name="Freeform 588"/>
            <p:cNvSpPr>
              <a:spLocks/>
            </p:cNvSpPr>
            <p:nvPr/>
          </p:nvSpPr>
          <p:spPr bwMode="auto">
            <a:xfrm>
              <a:off x="1593850" y="3273426"/>
              <a:ext cx="15875" cy="26988"/>
            </a:xfrm>
            <a:custGeom>
              <a:avLst/>
              <a:gdLst/>
              <a:ahLst/>
              <a:cxnLst>
                <a:cxn ang="0">
                  <a:pos x="7" y="7"/>
                </a:cxn>
                <a:cxn ang="0">
                  <a:pos x="10" y="10"/>
                </a:cxn>
                <a:cxn ang="0">
                  <a:pos x="10" y="17"/>
                </a:cxn>
                <a:cxn ang="0">
                  <a:pos x="3" y="3"/>
                </a:cxn>
                <a:cxn ang="0">
                  <a:pos x="0" y="2"/>
                </a:cxn>
                <a:cxn ang="0">
                  <a:pos x="2" y="0"/>
                </a:cxn>
                <a:cxn ang="0">
                  <a:pos x="7" y="7"/>
                </a:cxn>
              </a:cxnLst>
              <a:rect l="0" t="0" r="r" b="b"/>
              <a:pathLst>
                <a:path w="10" h="17">
                  <a:moveTo>
                    <a:pt x="7" y="7"/>
                  </a:moveTo>
                  <a:lnTo>
                    <a:pt x="10" y="10"/>
                  </a:lnTo>
                  <a:lnTo>
                    <a:pt x="10" y="17"/>
                  </a:lnTo>
                  <a:lnTo>
                    <a:pt x="3" y="3"/>
                  </a:lnTo>
                  <a:lnTo>
                    <a:pt x="0" y="2"/>
                  </a:lnTo>
                  <a:lnTo>
                    <a:pt x="2" y="0"/>
                  </a:lnTo>
                  <a:lnTo>
                    <a:pt x="7"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3" name="Freeform 589"/>
            <p:cNvSpPr>
              <a:spLocks/>
            </p:cNvSpPr>
            <p:nvPr/>
          </p:nvSpPr>
          <p:spPr bwMode="auto">
            <a:xfrm>
              <a:off x="1616075" y="3311526"/>
              <a:ext cx="7938" cy="14288"/>
            </a:xfrm>
            <a:custGeom>
              <a:avLst/>
              <a:gdLst/>
              <a:ahLst/>
              <a:cxnLst>
                <a:cxn ang="0">
                  <a:pos x="2" y="0"/>
                </a:cxn>
                <a:cxn ang="0">
                  <a:pos x="5" y="9"/>
                </a:cxn>
                <a:cxn ang="0">
                  <a:pos x="0" y="3"/>
                </a:cxn>
                <a:cxn ang="0">
                  <a:pos x="2" y="0"/>
                </a:cxn>
              </a:cxnLst>
              <a:rect l="0" t="0" r="r" b="b"/>
              <a:pathLst>
                <a:path w="5" h="9">
                  <a:moveTo>
                    <a:pt x="2" y="0"/>
                  </a:moveTo>
                  <a:lnTo>
                    <a:pt x="5" y="9"/>
                  </a:lnTo>
                  <a:lnTo>
                    <a:pt x="0" y="3"/>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4" name="Freeform 590"/>
            <p:cNvSpPr>
              <a:spLocks/>
            </p:cNvSpPr>
            <p:nvPr/>
          </p:nvSpPr>
          <p:spPr bwMode="auto">
            <a:xfrm>
              <a:off x="871538" y="2674939"/>
              <a:ext cx="11113" cy="11113"/>
            </a:xfrm>
            <a:custGeom>
              <a:avLst/>
              <a:gdLst/>
              <a:ahLst/>
              <a:cxnLst>
                <a:cxn ang="0">
                  <a:pos x="2" y="0"/>
                </a:cxn>
                <a:cxn ang="0">
                  <a:pos x="4" y="0"/>
                </a:cxn>
                <a:cxn ang="0">
                  <a:pos x="7" y="7"/>
                </a:cxn>
                <a:cxn ang="0">
                  <a:pos x="4" y="7"/>
                </a:cxn>
                <a:cxn ang="0">
                  <a:pos x="0" y="2"/>
                </a:cxn>
                <a:cxn ang="0">
                  <a:pos x="2" y="0"/>
                </a:cxn>
              </a:cxnLst>
              <a:rect l="0" t="0" r="r" b="b"/>
              <a:pathLst>
                <a:path w="7" h="7">
                  <a:moveTo>
                    <a:pt x="2" y="0"/>
                  </a:moveTo>
                  <a:lnTo>
                    <a:pt x="4" y="0"/>
                  </a:lnTo>
                  <a:lnTo>
                    <a:pt x="7" y="7"/>
                  </a:lnTo>
                  <a:lnTo>
                    <a:pt x="4" y="7"/>
                  </a:lnTo>
                  <a:lnTo>
                    <a:pt x="0"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5" name="Freeform 591"/>
            <p:cNvSpPr>
              <a:spLocks/>
            </p:cNvSpPr>
            <p:nvPr/>
          </p:nvSpPr>
          <p:spPr bwMode="auto">
            <a:xfrm>
              <a:off x="663575" y="2844801"/>
              <a:ext cx="68263" cy="36513"/>
            </a:xfrm>
            <a:custGeom>
              <a:avLst/>
              <a:gdLst/>
              <a:ahLst/>
              <a:cxnLst>
                <a:cxn ang="0">
                  <a:pos x="29" y="23"/>
                </a:cxn>
                <a:cxn ang="0">
                  <a:pos x="16" y="12"/>
                </a:cxn>
                <a:cxn ang="0">
                  <a:pos x="4" y="14"/>
                </a:cxn>
                <a:cxn ang="0">
                  <a:pos x="0" y="9"/>
                </a:cxn>
                <a:cxn ang="0">
                  <a:pos x="0" y="0"/>
                </a:cxn>
                <a:cxn ang="0">
                  <a:pos x="12" y="5"/>
                </a:cxn>
                <a:cxn ang="0">
                  <a:pos x="23" y="4"/>
                </a:cxn>
                <a:cxn ang="0">
                  <a:pos x="33" y="14"/>
                </a:cxn>
                <a:cxn ang="0">
                  <a:pos x="43" y="14"/>
                </a:cxn>
                <a:cxn ang="0">
                  <a:pos x="43" y="19"/>
                </a:cxn>
                <a:cxn ang="0">
                  <a:pos x="35" y="19"/>
                </a:cxn>
                <a:cxn ang="0">
                  <a:pos x="33" y="23"/>
                </a:cxn>
                <a:cxn ang="0">
                  <a:pos x="29" y="23"/>
                </a:cxn>
              </a:cxnLst>
              <a:rect l="0" t="0" r="r" b="b"/>
              <a:pathLst>
                <a:path w="43" h="23">
                  <a:moveTo>
                    <a:pt x="29" y="23"/>
                  </a:moveTo>
                  <a:lnTo>
                    <a:pt x="16" y="12"/>
                  </a:lnTo>
                  <a:lnTo>
                    <a:pt x="4" y="14"/>
                  </a:lnTo>
                  <a:lnTo>
                    <a:pt x="0" y="9"/>
                  </a:lnTo>
                  <a:lnTo>
                    <a:pt x="0" y="0"/>
                  </a:lnTo>
                  <a:lnTo>
                    <a:pt x="12" y="5"/>
                  </a:lnTo>
                  <a:lnTo>
                    <a:pt x="23" y="4"/>
                  </a:lnTo>
                  <a:lnTo>
                    <a:pt x="33" y="14"/>
                  </a:lnTo>
                  <a:lnTo>
                    <a:pt x="43" y="14"/>
                  </a:lnTo>
                  <a:lnTo>
                    <a:pt x="43" y="19"/>
                  </a:lnTo>
                  <a:lnTo>
                    <a:pt x="35" y="19"/>
                  </a:lnTo>
                  <a:lnTo>
                    <a:pt x="33" y="23"/>
                  </a:lnTo>
                  <a:lnTo>
                    <a:pt x="29" y="2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6" name="Freeform 592"/>
            <p:cNvSpPr>
              <a:spLocks/>
            </p:cNvSpPr>
            <p:nvPr/>
          </p:nvSpPr>
          <p:spPr bwMode="auto">
            <a:xfrm>
              <a:off x="1473200" y="3130551"/>
              <a:ext cx="22225" cy="52388"/>
            </a:xfrm>
            <a:custGeom>
              <a:avLst/>
              <a:gdLst/>
              <a:ahLst/>
              <a:cxnLst>
                <a:cxn ang="0">
                  <a:pos x="10" y="7"/>
                </a:cxn>
                <a:cxn ang="0">
                  <a:pos x="14" y="24"/>
                </a:cxn>
                <a:cxn ang="0">
                  <a:pos x="12" y="33"/>
                </a:cxn>
                <a:cxn ang="0">
                  <a:pos x="12" y="33"/>
                </a:cxn>
                <a:cxn ang="0">
                  <a:pos x="9" y="24"/>
                </a:cxn>
                <a:cxn ang="0">
                  <a:pos x="10" y="17"/>
                </a:cxn>
                <a:cxn ang="0">
                  <a:pos x="9" y="21"/>
                </a:cxn>
                <a:cxn ang="0">
                  <a:pos x="5" y="16"/>
                </a:cxn>
                <a:cxn ang="0">
                  <a:pos x="5" y="10"/>
                </a:cxn>
                <a:cxn ang="0">
                  <a:pos x="0" y="5"/>
                </a:cxn>
                <a:cxn ang="0">
                  <a:pos x="2" y="0"/>
                </a:cxn>
                <a:cxn ang="0">
                  <a:pos x="10" y="7"/>
                </a:cxn>
              </a:cxnLst>
              <a:rect l="0" t="0" r="r" b="b"/>
              <a:pathLst>
                <a:path w="14" h="33">
                  <a:moveTo>
                    <a:pt x="10" y="7"/>
                  </a:moveTo>
                  <a:lnTo>
                    <a:pt x="14" y="24"/>
                  </a:lnTo>
                  <a:lnTo>
                    <a:pt x="12" y="33"/>
                  </a:lnTo>
                  <a:lnTo>
                    <a:pt x="12" y="33"/>
                  </a:lnTo>
                  <a:lnTo>
                    <a:pt x="9" y="24"/>
                  </a:lnTo>
                  <a:lnTo>
                    <a:pt x="10" y="17"/>
                  </a:lnTo>
                  <a:lnTo>
                    <a:pt x="9" y="21"/>
                  </a:lnTo>
                  <a:lnTo>
                    <a:pt x="5" y="16"/>
                  </a:lnTo>
                  <a:lnTo>
                    <a:pt x="5" y="10"/>
                  </a:lnTo>
                  <a:lnTo>
                    <a:pt x="0" y="5"/>
                  </a:lnTo>
                  <a:lnTo>
                    <a:pt x="2" y="0"/>
                  </a:lnTo>
                  <a:lnTo>
                    <a:pt x="10"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7" name="Freeform 593"/>
            <p:cNvSpPr>
              <a:spLocks/>
            </p:cNvSpPr>
            <p:nvPr/>
          </p:nvSpPr>
          <p:spPr bwMode="auto">
            <a:xfrm>
              <a:off x="1492250" y="3103564"/>
              <a:ext cx="22225" cy="46038"/>
            </a:xfrm>
            <a:custGeom>
              <a:avLst/>
              <a:gdLst/>
              <a:ahLst/>
              <a:cxnLst>
                <a:cxn ang="0">
                  <a:pos x="4" y="15"/>
                </a:cxn>
                <a:cxn ang="0">
                  <a:pos x="0" y="3"/>
                </a:cxn>
                <a:cxn ang="0">
                  <a:pos x="2" y="0"/>
                </a:cxn>
                <a:cxn ang="0">
                  <a:pos x="5" y="0"/>
                </a:cxn>
                <a:cxn ang="0">
                  <a:pos x="9" y="0"/>
                </a:cxn>
                <a:cxn ang="0">
                  <a:pos x="12" y="7"/>
                </a:cxn>
                <a:cxn ang="0">
                  <a:pos x="14" y="15"/>
                </a:cxn>
                <a:cxn ang="0">
                  <a:pos x="7" y="3"/>
                </a:cxn>
                <a:cxn ang="0">
                  <a:pos x="7" y="8"/>
                </a:cxn>
                <a:cxn ang="0">
                  <a:pos x="12" y="17"/>
                </a:cxn>
                <a:cxn ang="0">
                  <a:pos x="10" y="19"/>
                </a:cxn>
                <a:cxn ang="0">
                  <a:pos x="12" y="20"/>
                </a:cxn>
                <a:cxn ang="0">
                  <a:pos x="9" y="20"/>
                </a:cxn>
                <a:cxn ang="0">
                  <a:pos x="9" y="26"/>
                </a:cxn>
                <a:cxn ang="0">
                  <a:pos x="7" y="24"/>
                </a:cxn>
                <a:cxn ang="0">
                  <a:pos x="4" y="29"/>
                </a:cxn>
                <a:cxn ang="0">
                  <a:pos x="2" y="27"/>
                </a:cxn>
                <a:cxn ang="0">
                  <a:pos x="4" y="20"/>
                </a:cxn>
                <a:cxn ang="0">
                  <a:pos x="5" y="20"/>
                </a:cxn>
                <a:cxn ang="0">
                  <a:pos x="4" y="17"/>
                </a:cxn>
                <a:cxn ang="0">
                  <a:pos x="7" y="15"/>
                </a:cxn>
                <a:cxn ang="0">
                  <a:pos x="4" y="15"/>
                </a:cxn>
              </a:cxnLst>
              <a:rect l="0" t="0" r="r" b="b"/>
              <a:pathLst>
                <a:path w="14" h="29">
                  <a:moveTo>
                    <a:pt x="4" y="15"/>
                  </a:moveTo>
                  <a:lnTo>
                    <a:pt x="0" y="3"/>
                  </a:lnTo>
                  <a:lnTo>
                    <a:pt x="2" y="0"/>
                  </a:lnTo>
                  <a:lnTo>
                    <a:pt x="5" y="0"/>
                  </a:lnTo>
                  <a:lnTo>
                    <a:pt x="9" y="0"/>
                  </a:lnTo>
                  <a:lnTo>
                    <a:pt x="12" y="7"/>
                  </a:lnTo>
                  <a:lnTo>
                    <a:pt x="14" y="15"/>
                  </a:lnTo>
                  <a:lnTo>
                    <a:pt x="7" y="3"/>
                  </a:lnTo>
                  <a:lnTo>
                    <a:pt x="7" y="8"/>
                  </a:lnTo>
                  <a:lnTo>
                    <a:pt x="12" y="17"/>
                  </a:lnTo>
                  <a:lnTo>
                    <a:pt x="10" y="19"/>
                  </a:lnTo>
                  <a:lnTo>
                    <a:pt x="12" y="20"/>
                  </a:lnTo>
                  <a:lnTo>
                    <a:pt x="9" y="20"/>
                  </a:lnTo>
                  <a:lnTo>
                    <a:pt x="9" y="26"/>
                  </a:lnTo>
                  <a:lnTo>
                    <a:pt x="7" y="24"/>
                  </a:lnTo>
                  <a:lnTo>
                    <a:pt x="4" y="29"/>
                  </a:lnTo>
                  <a:lnTo>
                    <a:pt x="2" y="27"/>
                  </a:lnTo>
                  <a:lnTo>
                    <a:pt x="4" y="20"/>
                  </a:lnTo>
                  <a:lnTo>
                    <a:pt x="5" y="20"/>
                  </a:lnTo>
                  <a:lnTo>
                    <a:pt x="4" y="17"/>
                  </a:lnTo>
                  <a:lnTo>
                    <a:pt x="7" y="15"/>
                  </a:lnTo>
                  <a:lnTo>
                    <a:pt x="4" y="1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8" name="Freeform 594"/>
            <p:cNvSpPr>
              <a:spLocks/>
            </p:cNvSpPr>
            <p:nvPr/>
          </p:nvSpPr>
          <p:spPr bwMode="auto">
            <a:xfrm>
              <a:off x="1500188" y="3155951"/>
              <a:ext cx="14288" cy="31750"/>
            </a:xfrm>
            <a:custGeom>
              <a:avLst/>
              <a:gdLst/>
              <a:ahLst/>
              <a:cxnLst>
                <a:cxn ang="0">
                  <a:pos x="4" y="6"/>
                </a:cxn>
                <a:cxn ang="0">
                  <a:pos x="0" y="5"/>
                </a:cxn>
                <a:cxn ang="0">
                  <a:pos x="0" y="1"/>
                </a:cxn>
                <a:cxn ang="0">
                  <a:pos x="4" y="0"/>
                </a:cxn>
                <a:cxn ang="0">
                  <a:pos x="5" y="3"/>
                </a:cxn>
                <a:cxn ang="0">
                  <a:pos x="9" y="3"/>
                </a:cxn>
                <a:cxn ang="0">
                  <a:pos x="9" y="6"/>
                </a:cxn>
                <a:cxn ang="0">
                  <a:pos x="7" y="6"/>
                </a:cxn>
                <a:cxn ang="0">
                  <a:pos x="7" y="20"/>
                </a:cxn>
                <a:cxn ang="0">
                  <a:pos x="5" y="17"/>
                </a:cxn>
                <a:cxn ang="0">
                  <a:pos x="4" y="15"/>
                </a:cxn>
                <a:cxn ang="0">
                  <a:pos x="4" y="12"/>
                </a:cxn>
                <a:cxn ang="0">
                  <a:pos x="5" y="10"/>
                </a:cxn>
                <a:cxn ang="0">
                  <a:pos x="4" y="8"/>
                </a:cxn>
                <a:cxn ang="0">
                  <a:pos x="4" y="6"/>
                </a:cxn>
              </a:cxnLst>
              <a:rect l="0" t="0" r="r" b="b"/>
              <a:pathLst>
                <a:path w="9" h="20">
                  <a:moveTo>
                    <a:pt x="4" y="6"/>
                  </a:moveTo>
                  <a:lnTo>
                    <a:pt x="0" y="5"/>
                  </a:lnTo>
                  <a:lnTo>
                    <a:pt x="0" y="1"/>
                  </a:lnTo>
                  <a:lnTo>
                    <a:pt x="4" y="0"/>
                  </a:lnTo>
                  <a:lnTo>
                    <a:pt x="5" y="3"/>
                  </a:lnTo>
                  <a:lnTo>
                    <a:pt x="9" y="3"/>
                  </a:lnTo>
                  <a:lnTo>
                    <a:pt x="9" y="6"/>
                  </a:lnTo>
                  <a:lnTo>
                    <a:pt x="7" y="6"/>
                  </a:lnTo>
                  <a:lnTo>
                    <a:pt x="7" y="20"/>
                  </a:lnTo>
                  <a:lnTo>
                    <a:pt x="5" y="17"/>
                  </a:lnTo>
                  <a:lnTo>
                    <a:pt x="4" y="15"/>
                  </a:lnTo>
                  <a:lnTo>
                    <a:pt x="4" y="12"/>
                  </a:lnTo>
                  <a:lnTo>
                    <a:pt x="5" y="10"/>
                  </a:lnTo>
                  <a:lnTo>
                    <a:pt x="4" y="8"/>
                  </a:lnTo>
                  <a:lnTo>
                    <a:pt x="4" y="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9" name="Freeform 595"/>
            <p:cNvSpPr>
              <a:spLocks/>
            </p:cNvSpPr>
            <p:nvPr/>
          </p:nvSpPr>
          <p:spPr bwMode="auto">
            <a:xfrm>
              <a:off x="1511300" y="3146426"/>
              <a:ext cx="19050" cy="28575"/>
            </a:xfrm>
            <a:custGeom>
              <a:avLst/>
              <a:gdLst/>
              <a:ahLst/>
              <a:cxnLst>
                <a:cxn ang="0">
                  <a:pos x="0" y="2"/>
                </a:cxn>
                <a:cxn ang="0">
                  <a:pos x="0" y="0"/>
                </a:cxn>
                <a:cxn ang="0">
                  <a:pos x="12" y="4"/>
                </a:cxn>
                <a:cxn ang="0">
                  <a:pos x="12" y="12"/>
                </a:cxn>
                <a:cxn ang="0">
                  <a:pos x="9" y="7"/>
                </a:cxn>
                <a:cxn ang="0">
                  <a:pos x="11" y="16"/>
                </a:cxn>
                <a:cxn ang="0">
                  <a:pos x="5" y="18"/>
                </a:cxn>
                <a:cxn ang="0">
                  <a:pos x="4" y="7"/>
                </a:cxn>
                <a:cxn ang="0">
                  <a:pos x="2" y="6"/>
                </a:cxn>
                <a:cxn ang="0">
                  <a:pos x="0" y="2"/>
                </a:cxn>
              </a:cxnLst>
              <a:rect l="0" t="0" r="r" b="b"/>
              <a:pathLst>
                <a:path w="12" h="18">
                  <a:moveTo>
                    <a:pt x="0" y="2"/>
                  </a:moveTo>
                  <a:lnTo>
                    <a:pt x="0" y="0"/>
                  </a:lnTo>
                  <a:lnTo>
                    <a:pt x="12" y="4"/>
                  </a:lnTo>
                  <a:lnTo>
                    <a:pt x="12" y="12"/>
                  </a:lnTo>
                  <a:lnTo>
                    <a:pt x="9" y="7"/>
                  </a:lnTo>
                  <a:lnTo>
                    <a:pt x="11" y="16"/>
                  </a:lnTo>
                  <a:lnTo>
                    <a:pt x="5" y="18"/>
                  </a:lnTo>
                  <a:lnTo>
                    <a:pt x="4" y="7"/>
                  </a:lnTo>
                  <a:lnTo>
                    <a:pt x="2" y="6"/>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0" name="Freeform 596"/>
            <p:cNvSpPr>
              <a:spLocks/>
            </p:cNvSpPr>
            <p:nvPr/>
          </p:nvSpPr>
          <p:spPr bwMode="auto">
            <a:xfrm>
              <a:off x="1533525" y="3157539"/>
              <a:ext cx="7938" cy="11113"/>
            </a:xfrm>
            <a:custGeom>
              <a:avLst/>
              <a:gdLst/>
              <a:ahLst/>
              <a:cxnLst>
                <a:cxn ang="0">
                  <a:pos x="2" y="2"/>
                </a:cxn>
                <a:cxn ang="0">
                  <a:pos x="5" y="7"/>
                </a:cxn>
                <a:cxn ang="0">
                  <a:pos x="2" y="7"/>
                </a:cxn>
                <a:cxn ang="0">
                  <a:pos x="0" y="0"/>
                </a:cxn>
                <a:cxn ang="0">
                  <a:pos x="2" y="2"/>
                </a:cxn>
              </a:cxnLst>
              <a:rect l="0" t="0" r="r" b="b"/>
              <a:pathLst>
                <a:path w="5" h="7">
                  <a:moveTo>
                    <a:pt x="2" y="2"/>
                  </a:moveTo>
                  <a:lnTo>
                    <a:pt x="5" y="7"/>
                  </a:lnTo>
                  <a:lnTo>
                    <a:pt x="2" y="7"/>
                  </a:lnTo>
                  <a:lnTo>
                    <a:pt x="0" y="0"/>
                  </a:lnTo>
                  <a:lnTo>
                    <a:pt x="2"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1" name="Freeform 597"/>
            <p:cNvSpPr>
              <a:spLocks/>
            </p:cNvSpPr>
            <p:nvPr/>
          </p:nvSpPr>
          <p:spPr bwMode="auto">
            <a:xfrm>
              <a:off x="1530350" y="3175001"/>
              <a:ext cx="7938" cy="4763"/>
            </a:xfrm>
            <a:custGeom>
              <a:avLst/>
              <a:gdLst/>
              <a:ahLst/>
              <a:cxnLst>
                <a:cxn ang="0">
                  <a:pos x="5" y="0"/>
                </a:cxn>
                <a:cxn ang="0">
                  <a:pos x="5" y="3"/>
                </a:cxn>
                <a:cxn ang="0">
                  <a:pos x="5" y="3"/>
                </a:cxn>
                <a:cxn ang="0">
                  <a:pos x="0" y="1"/>
                </a:cxn>
                <a:cxn ang="0">
                  <a:pos x="5" y="0"/>
                </a:cxn>
              </a:cxnLst>
              <a:rect l="0" t="0" r="r" b="b"/>
              <a:pathLst>
                <a:path w="5" h="3">
                  <a:moveTo>
                    <a:pt x="5" y="0"/>
                  </a:moveTo>
                  <a:lnTo>
                    <a:pt x="5" y="3"/>
                  </a:lnTo>
                  <a:lnTo>
                    <a:pt x="5" y="3"/>
                  </a:lnTo>
                  <a:lnTo>
                    <a:pt x="0" y="1"/>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2" name="Freeform 598"/>
            <p:cNvSpPr>
              <a:spLocks/>
            </p:cNvSpPr>
            <p:nvPr/>
          </p:nvSpPr>
          <p:spPr bwMode="auto">
            <a:xfrm>
              <a:off x="1457325" y="3097214"/>
              <a:ext cx="30163" cy="38100"/>
            </a:xfrm>
            <a:custGeom>
              <a:avLst/>
              <a:gdLst/>
              <a:ahLst/>
              <a:cxnLst>
                <a:cxn ang="0">
                  <a:pos x="19" y="5"/>
                </a:cxn>
                <a:cxn ang="0">
                  <a:pos x="19" y="11"/>
                </a:cxn>
                <a:cxn ang="0">
                  <a:pos x="17" y="9"/>
                </a:cxn>
                <a:cxn ang="0">
                  <a:pos x="19" y="14"/>
                </a:cxn>
                <a:cxn ang="0">
                  <a:pos x="19" y="16"/>
                </a:cxn>
                <a:cxn ang="0">
                  <a:pos x="19" y="23"/>
                </a:cxn>
                <a:cxn ang="0">
                  <a:pos x="8" y="14"/>
                </a:cxn>
                <a:cxn ang="0">
                  <a:pos x="10" y="21"/>
                </a:cxn>
                <a:cxn ang="0">
                  <a:pos x="8" y="24"/>
                </a:cxn>
                <a:cxn ang="0">
                  <a:pos x="5" y="23"/>
                </a:cxn>
                <a:cxn ang="0">
                  <a:pos x="7" y="21"/>
                </a:cxn>
                <a:cxn ang="0">
                  <a:pos x="1" y="12"/>
                </a:cxn>
                <a:cxn ang="0">
                  <a:pos x="0" y="9"/>
                </a:cxn>
                <a:cxn ang="0">
                  <a:pos x="1" y="9"/>
                </a:cxn>
                <a:cxn ang="0">
                  <a:pos x="0" y="4"/>
                </a:cxn>
                <a:cxn ang="0">
                  <a:pos x="0" y="2"/>
                </a:cxn>
                <a:cxn ang="0">
                  <a:pos x="1" y="5"/>
                </a:cxn>
                <a:cxn ang="0">
                  <a:pos x="7" y="0"/>
                </a:cxn>
                <a:cxn ang="0">
                  <a:pos x="12" y="5"/>
                </a:cxn>
                <a:cxn ang="0">
                  <a:pos x="19" y="5"/>
                </a:cxn>
              </a:cxnLst>
              <a:rect l="0" t="0" r="r" b="b"/>
              <a:pathLst>
                <a:path w="19" h="24">
                  <a:moveTo>
                    <a:pt x="19" y="5"/>
                  </a:moveTo>
                  <a:lnTo>
                    <a:pt x="19" y="11"/>
                  </a:lnTo>
                  <a:lnTo>
                    <a:pt x="17" y="9"/>
                  </a:lnTo>
                  <a:lnTo>
                    <a:pt x="19" y="14"/>
                  </a:lnTo>
                  <a:lnTo>
                    <a:pt x="19" y="16"/>
                  </a:lnTo>
                  <a:lnTo>
                    <a:pt x="19" y="23"/>
                  </a:lnTo>
                  <a:lnTo>
                    <a:pt x="8" y="14"/>
                  </a:lnTo>
                  <a:lnTo>
                    <a:pt x="10" y="21"/>
                  </a:lnTo>
                  <a:lnTo>
                    <a:pt x="8" y="24"/>
                  </a:lnTo>
                  <a:lnTo>
                    <a:pt x="5" y="23"/>
                  </a:lnTo>
                  <a:lnTo>
                    <a:pt x="7" y="21"/>
                  </a:lnTo>
                  <a:lnTo>
                    <a:pt x="1" y="12"/>
                  </a:lnTo>
                  <a:lnTo>
                    <a:pt x="0" y="9"/>
                  </a:lnTo>
                  <a:lnTo>
                    <a:pt x="1" y="9"/>
                  </a:lnTo>
                  <a:lnTo>
                    <a:pt x="0" y="4"/>
                  </a:lnTo>
                  <a:lnTo>
                    <a:pt x="0" y="2"/>
                  </a:lnTo>
                  <a:lnTo>
                    <a:pt x="1" y="5"/>
                  </a:lnTo>
                  <a:lnTo>
                    <a:pt x="7" y="0"/>
                  </a:lnTo>
                  <a:lnTo>
                    <a:pt x="12" y="5"/>
                  </a:lnTo>
                  <a:lnTo>
                    <a:pt x="19"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3" name="Freeform 599"/>
            <p:cNvSpPr>
              <a:spLocks/>
            </p:cNvSpPr>
            <p:nvPr/>
          </p:nvSpPr>
          <p:spPr bwMode="auto">
            <a:xfrm>
              <a:off x="1517650" y="3176589"/>
              <a:ext cx="38100" cy="66675"/>
            </a:xfrm>
            <a:custGeom>
              <a:avLst/>
              <a:gdLst/>
              <a:ahLst/>
              <a:cxnLst>
                <a:cxn ang="0">
                  <a:pos x="12" y="9"/>
                </a:cxn>
                <a:cxn ang="0">
                  <a:pos x="17" y="16"/>
                </a:cxn>
                <a:cxn ang="0">
                  <a:pos x="15" y="18"/>
                </a:cxn>
                <a:cxn ang="0">
                  <a:pos x="20" y="23"/>
                </a:cxn>
                <a:cxn ang="0">
                  <a:pos x="15" y="19"/>
                </a:cxn>
                <a:cxn ang="0">
                  <a:pos x="17" y="25"/>
                </a:cxn>
                <a:cxn ang="0">
                  <a:pos x="24" y="30"/>
                </a:cxn>
                <a:cxn ang="0">
                  <a:pos x="22" y="35"/>
                </a:cxn>
                <a:cxn ang="0">
                  <a:pos x="24" y="35"/>
                </a:cxn>
                <a:cxn ang="0">
                  <a:pos x="24" y="42"/>
                </a:cxn>
                <a:cxn ang="0">
                  <a:pos x="20" y="42"/>
                </a:cxn>
                <a:cxn ang="0">
                  <a:pos x="19" y="35"/>
                </a:cxn>
                <a:cxn ang="0">
                  <a:pos x="17" y="35"/>
                </a:cxn>
                <a:cxn ang="0">
                  <a:pos x="15" y="30"/>
                </a:cxn>
                <a:cxn ang="0">
                  <a:pos x="7" y="26"/>
                </a:cxn>
                <a:cxn ang="0">
                  <a:pos x="10" y="25"/>
                </a:cxn>
                <a:cxn ang="0">
                  <a:pos x="8" y="21"/>
                </a:cxn>
                <a:cxn ang="0">
                  <a:pos x="10" y="21"/>
                </a:cxn>
                <a:cxn ang="0">
                  <a:pos x="5" y="18"/>
                </a:cxn>
                <a:cxn ang="0">
                  <a:pos x="7" y="14"/>
                </a:cxn>
                <a:cxn ang="0">
                  <a:pos x="7" y="6"/>
                </a:cxn>
                <a:cxn ang="0">
                  <a:pos x="0" y="11"/>
                </a:cxn>
                <a:cxn ang="0">
                  <a:pos x="1" y="4"/>
                </a:cxn>
                <a:cxn ang="0">
                  <a:pos x="1" y="0"/>
                </a:cxn>
                <a:cxn ang="0">
                  <a:pos x="7" y="2"/>
                </a:cxn>
                <a:cxn ang="0">
                  <a:pos x="8" y="4"/>
                </a:cxn>
                <a:cxn ang="0">
                  <a:pos x="8" y="7"/>
                </a:cxn>
                <a:cxn ang="0">
                  <a:pos x="12" y="9"/>
                </a:cxn>
              </a:cxnLst>
              <a:rect l="0" t="0" r="r" b="b"/>
              <a:pathLst>
                <a:path w="24" h="42">
                  <a:moveTo>
                    <a:pt x="12" y="9"/>
                  </a:moveTo>
                  <a:lnTo>
                    <a:pt x="17" y="16"/>
                  </a:lnTo>
                  <a:lnTo>
                    <a:pt x="15" y="18"/>
                  </a:lnTo>
                  <a:lnTo>
                    <a:pt x="20" y="23"/>
                  </a:lnTo>
                  <a:lnTo>
                    <a:pt x="15" y="19"/>
                  </a:lnTo>
                  <a:lnTo>
                    <a:pt x="17" y="25"/>
                  </a:lnTo>
                  <a:lnTo>
                    <a:pt x="24" y="30"/>
                  </a:lnTo>
                  <a:lnTo>
                    <a:pt x="22" y="35"/>
                  </a:lnTo>
                  <a:lnTo>
                    <a:pt x="24" y="35"/>
                  </a:lnTo>
                  <a:lnTo>
                    <a:pt x="24" y="42"/>
                  </a:lnTo>
                  <a:lnTo>
                    <a:pt x="20" y="42"/>
                  </a:lnTo>
                  <a:lnTo>
                    <a:pt x="19" y="35"/>
                  </a:lnTo>
                  <a:lnTo>
                    <a:pt x="17" y="35"/>
                  </a:lnTo>
                  <a:lnTo>
                    <a:pt x="15" y="30"/>
                  </a:lnTo>
                  <a:lnTo>
                    <a:pt x="7" y="26"/>
                  </a:lnTo>
                  <a:lnTo>
                    <a:pt x="10" y="25"/>
                  </a:lnTo>
                  <a:lnTo>
                    <a:pt x="8" y="21"/>
                  </a:lnTo>
                  <a:lnTo>
                    <a:pt x="10" y="21"/>
                  </a:lnTo>
                  <a:lnTo>
                    <a:pt x="5" y="18"/>
                  </a:lnTo>
                  <a:lnTo>
                    <a:pt x="7" y="14"/>
                  </a:lnTo>
                  <a:lnTo>
                    <a:pt x="7" y="6"/>
                  </a:lnTo>
                  <a:lnTo>
                    <a:pt x="0" y="11"/>
                  </a:lnTo>
                  <a:lnTo>
                    <a:pt x="1" y="4"/>
                  </a:lnTo>
                  <a:lnTo>
                    <a:pt x="1" y="0"/>
                  </a:lnTo>
                  <a:lnTo>
                    <a:pt x="7" y="2"/>
                  </a:lnTo>
                  <a:lnTo>
                    <a:pt x="8" y="4"/>
                  </a:lnTo>
                  <a:lnTo>
                    <a:pt x="8" y="7"/>
                  </a:lnTo>
                  <a:lnTo>
                    <a:pt x="12"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4" name="Freeform 600"/>
            <p:cNvSpPr>
              <a:spLocks/>
            </p:cNvSpPr>
            <p:nvPr/>
          </p:nvSpPr>
          <p:spPr bwMode="auto">
            <a:xfrm>
              <a:off x="1560513" y="3194051"/>
              <a:ext cx="19050" cy="30163"/>
            </a:xfrm>
            <a:custGeom>
              <a:avLst/>
              <a:gdLst/>
              <a:ahLst/>
              <a:cxnLst>
                <a:cxn ang="0">
                  <a:pos x="5" y="17"/>
                </a:cxn>
                <a:cxn ang="0">
                  <a:pos x="7" y="14"/>
                </a:cxn>
                <a:cxn ang="0">
                  <a:pos x="7" y="19"/>
                </a:cxn>
                <a:cxn ang="0">
                  <a:pos x="12" y="19"/>
                </a:cxn>
                <a:cxn ang="0">
                  <a:pos x="11" y="14"/>
                </a:cxn>
                <a:cxn ang="0">
                  <a:pos x="11" y="8"/>
                </a:cxn>
                <a:cxn ang="0">
                  <a:pos x="9" y="0"/>
                </a:cxn>
                <a:cxn ang="0">
                  <a:pos x="2" y="3"/>
                </a:cxn>
                <a:cxn ang="0">
                  <a:pos x="2" y="5"/>
                </a:cxn>
                <a:cxn ang="0">
                  <a:pos x="0" y="12"/>
                </a:cxn>
                <a:cxn ang="0">
                  <a:pos x="2" y="15"/>
                </a:cxn>
                <a:cxn ang="0">
                  <a:pos x="4" y="12"/>
                </a:cxn>
                <a:cxn ang="0">
                  <a:pos x="5" y="12"/>
                </a:cxn>
                <a:cxn ang="0">
                  <a:pos x="5" y="8"/>
                </a:cxn>
                <a:cxn ang="0">
                  <a:pos x="7" y="12"/>
                </a:cxn>
                <a:cxn ang="0">
                  <a:pos x="5" y="17"/>
                </a:cxn>
              </a:cxnLst>
              <a:rect l="0" t="0" r="r" b="b"/>
              <a:pathLst>
                <a:path w="12" h="19">
                  <a:moveTo>
                    <a:pt x="5" y="17"/>
                  </a:moveTo>
                  <a:lnTo>
                    <a:pt x="7" y="14"/>
                  </a:lnTo>
                  <a:lnTo>
                    <a:pt x="7" y="19"/>
                  </a:lnTo>
                  <a:lnTo>
                    <a:pt x="12" y="19"/>
                  </a:lnTo>
                  <a:lnTo>
                    <a:pt x="11" y="14"/>
                  </a:lnTo>
                  <a:lnTo>
                    <a:pt x="11" y="8"/>
                  </a:lnTo>
                  <a:lnTo>
                    <a:pt x="9" y="0"/>
                  </a:lnTo>
                  <a:lnTo>
                    <a:pt x="2" y="3"/>
                  </a:lnTo>
                  <a:lnTo>
                    <a:pt x="2" y="5"/>
                  </a:lnTo>
                  <a:lnTo>
                    <a:pt x="0" y="12"/>
                  </a:lnTo>
                  <a:lnTo>
                    <a:pt x="2" y="15"/>
                  </a:lnTo>
                  <a:lnTo>
                    <a:pt x="4" y="12"/>
                  </a:lnTo>
                  <a:lnTo>
                    <a:pt x="5" y="12"/>
                  </a:lnTo>
                  <a:lnTo>
                    <a:pt x="5" y="8"/>
                  </a:lnTo>
                  <a:lnTo>
                    <a:pt x="7" y="12"/>
                  </a:lnTo>
                  <a:lnTo>
                    <a:pt x="5" y="1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5" name="Freeform 601"/>
            <p:cNvSpPr>
              <a:spLocks/>
            </p:cNvSpPr>
            <p:nvPr/>
          </p:nvSpPr>
          <p:spPr bwMode="auto">
            <a:xfrm>
              <a:off x="1528763" y="3221039"/>
              <a:ext cx="9525" cy="19050"/>
            </a:xfrm>
            <a:custGeom>
              <a:avLst/>
              <a:gdLst/>
              <a:ahLst/>
              <a:cxnLst>
                <a:cxn ang="0">
                  <a:pos x="1" y="5"/>
                </a:cxn>
                <a:cxn ang="0">
                  <a:pos x="6" y="12"/>
                </a:cxn>
                <a:cxn ang="0">
                  <a:pos x="3" y="12"/>
                </a:cxn>
                <a:cxn ang="0">
                  <a:pos x="0" y="7"/>
                </a:cxn>
                <a:cxn ang="0">
                  <a:pos x="0" y="0"/>
                </a:cxn>
                <a:cxn ang="0">
                  <a:pos x="1" y="5"/>
                </a:cxn>
              </a:cxnLst>
              <a:rect l="0" t="0" r="r" b="b"/>
              <a:pathLst>
                <a:path w="6" h="12">
                  <a:moveTo>
                    <a:pt x="1" y="5"/>
                  </a:moveTo>
                  <a:lnTo>
                    <a:pt x="6" y="12"/>
                  </a:lnTo>
                  <a:lnTo>
                    <a:pt x="3" y="12"/>
                  </a:lnTo>
                  <a:lnTo>
                    <a:pt x="0" y="7"/>
                  </a:lnTo>
                  <a:lnTo>
                    <a:pt x="0" y="0"/>
                  </a:lnTo>
                  <a:lnTo>
                    <a:pt x="1"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6" name="Freeform 602"/>
            <p:cNvSpPr>
              <a:spLocks/>
            </p:cNvSpPr>
            <p:nvPr/>
          </p:nvSpPr>
          <p:spPr bwMode="auto">
            <a:xfrm>
              <a:off x="1563688" y="3221039"/>
              <a:ext cx="4763" cy="7938"/>
            </a:xfrm>
            <a:custGeom>
              <a:avLst/>
              <a:gdLst/>
              <a:ahLst/>
              <a:cxnLst>
                <a:cxn ang="0">
                  <a:pos x="0" y="0"/>
                </a:cxn>
                <a:cxn ang="0">
                  <a:pos x="3" y="5"/>
                </a:cxn>
                <a:cxn ang="0">
                  <a:pos x="0" y="3"/>
                </a:cxn>
                <a:cxn ang="0">
                  <a:pos x="0" y="0"/>
                </a:cxn>
              </a:cxnLst>
              <a:rect l="0" t="0" r="r" b="b"/>
              <a:pathLst>
                <a:path w="3" h="5">
                  <a:moveTo>
                    <a:pt x="0" y="0"/>
                  </a:moveTo>
                  <a:lnTo>
                    <a:pt x="3" y="5"/>
                  </a:lnTo>
                  <a:lnTo>
                    <a:pt x="0"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7" name="Freeform 603"/>
            <p:cNvSpPr>
              <a:spLocks/>
            </p:cNvSpPr>
            <p:nvPr/>
          </p:nvSpPr>
          <p:spPr bwMode="auto">
            <a:xfrm>
              <a:off x="1530350" y="3262314"/>
              <a:ext cx="30163" cy="38100"/>
            </a:xfrm>
            <a:custGeom>
              <a:avLst/>
              <a:gdLst/>
              <a:ahLst/>
              <a:cxnLst>
                <a:cxn ang="0">
                  <a:pos x="16" y="3"/>
                </a:cxn>
                <a:cxn ang="0">
                  <a:pos x="19" y="2"/>
                </a:cxn>
                <a:cxn ang="0">
                  <a:pos x="19" y="5"/>
                </a:cxn>
                <a:cxn ang="0">
                  <a:pos x="16" y="21"/>
                </a:cxn>
                <a:cxn ang="0">
                  <a:pos x="16" y="24"/>
                </a:cxn>
                <a:cxn ang="0">
                  <a:pos x="12" y="22"/>
                </a:cxn>
                <a:cxn ang="0">
                  <a:pos x="11" y="24"/>
                </a:cxn>
                <a:cxn ang="0">
                  <a:pos x="7" y="19"/>
                </a:cxn>
                <a:cxn ang="0">
                  <a:pos x="11" y="19"/>
                </a:cxn>
                <a:cxn ang="0">
                  <a:pos x="9" y="17"/>
                </a:cxn>
                <a:cxn ang="0">
                  <a:pos x="4" y="14"/>
                </a:cxn>
                <a:cxn ang="0">
                  <a:pos x="0" y="5"/>
                </a:cxn>
                <a:cxn ang="0">
                  <a:pos x="0" y="0"/>
                </a:cxn>
                <a:cxn ang="0">
                  <a:pos x="7" y="2"/>
                </a:cxn>
                <a:cxn ang="0">
                  <a:pos x="7" y="5"/>
                </a:cxn>
                <a:cxn ang="0">
                  <a:pos x="11" y="2"/>
                </a:cxn>
                <a:cxn ang="0">
                  <a:pos x="12" y="9"/>
                </a:cxn>
                <a:cxn ang="0">
                  <a:pos x="7" y="12"/>
                </a:cxn>
                <a:cxn ang="0">
                  <a:pos x="11" y="14"/>
                </a:cxn>
                <a:cxn ang="0">
                  <a:pos x="16" y="3"/>
                </a:cxn>
              </a:cxnLst>
              <a:rect l="0" t="0" r="r" b="b"/>
              <a:pathLst>
                <a:path w="19" h="24">
                  <a:moveTo>
                    <a:pt x="16" y="3"/>
                  </a:moveTo>
                  <a:lnTo>
                    <a:pt x="19" y="2"/>
                  </a:lnTo>
                  <a:lnTo>
                    <a:pt x="19" y="5"/>
                  </a:lnTo>
                  <a:lnTo>
                    <a:pt x="16" y="21"/>
                  </a:lnTo>
                  <a:lnTo>
                    <a:pt x="16" y="24"/>
                  </a:lnTo>
                  <a:lnTo>
                    <a:pt x="12" y="22"/>
                  </a:lnTo>
                  <a:lnTo>
                    <a:pt x="11" y="24"/>
                  </a:lnTo>
                  <a:lnTo>
                    <a:pt x="7" y="19"/>
                  </a:lnTo>
                  <a:lnTo>
                    <a:pt x="11" y="19"/>
                  </a:lnTo>
                  <a:lnTo>
                    <a:pt x="9" y="17"/>
                  </a:lnTo>
                  <a:lnTo>
                    <a:pt x="4" y="14"/>
                  </a:lnTo>
                  <a:lnTo>
                    <a:pt x="0" y="5"/>
                  </a:lnTo>
                  <a:lnTo>
                    <a:pt x="0" y="0"/>
                  </a:lnTo>
                  <a:lnTo>
                    <a:pt x="7" y="2"/>
                  </a:lnTo>
                  <a:lnTo>
                    <a:pt x="7" y="5"/>
                  </a:lnTo>
                  <a:lnTo>
                    <a:pt x="11" y="2"/>
                  </a:lnTo>
                  <a:lnTo>
                    <a:pt x="12" y="9"/>
                  </a:lnTo>
                  <a:lnTo>
                    <a:pt x="7" y="12"/>
                  </a:lnTo>
                  <a:lnTo>
                    <a:pt x="11" y="14"/>
                  </a:lnTo>
                  <a:lnTo>
                    <a:pt x="16"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8" name="Freeform 604"/>
            <p:cNvSpPr>
              <a:spLocks/>
            </p:cNvSpPr>
            <p:nvPr/>
          </p:nvSpPr>
          <p:spPr bwMode="auto">
            <a:xfrm>
              <a:off x="1547813" y="3297239"/>
              <a:ext cx="23813" cy="41275"/>
            </a:xfrm>
            <a:custGeom>
              <a:avLst/>
              <a:gdLst/>
              <a:ahLst/>
              <a:cxnLst>
                <a:cxn ang="0">
                  <a:pos x="3" y="12"/>
                </a:cxn>
                <a:cxn ang="0">
                  <a:pos x="3" y="7"/>
                </a:cxn>
                <a:cxn ang="0">
                  <a:pos x="1" y="9"/>
                </a:cxn>
                <a:cxn ang="0">
                  <a:pos x="0" y="9"/>
                </a:cxn>
                <a:cxn ang="0">
                  <a:pos x="1" y="6"/>
                </a:cxn>
                <a:cxn ang="0">
                  <a:pos x="0" y="4"/>
                </a:cxn>
                <a:cxn ang="0">
                  <a:pos x="7" y="0"/>
                </a:cxn>
                <a:cxn ang="0">
                  <a:pos x="8" y="4"/>
                </a:cxn>
                <a:cxn ang="0">
                  <a:pos x="7" y="6"/>
                </a:cxn>
                <a:cxn ang="0">
                  <a:pos x="10" y="7"/>
                </a:cxn>
                <a:cxn ang="0">
                  <a:pos x="7" y="9"/>
                </a:cxn>
                <a:cxn ang="0">
                  <a:pos x="7" y="14"/>
                </a:cxn>
                <a:cxn ang="0">
                  <a:pos x="12" y="19"/>
                </a:cxn>
                <a:cxn ang="0">
                  <a:pos x="15" y="26"/>
                </a:cxn>
                <a:cxn ang="0">
                  <a:pos x="3" y="12"/>
                </a:cxn>
              </a:cxnLst>
              <a:rect l="0" t="0" r="r" b="b"/>
              <a:pathLst>
                <a:path w="15" h="26">
                  <a:moveTo>
                    <a:pt x="3" y="12"/>
                  </a:moveTo>
                  <a:lnTo>
                    <a:pt x="3" y="7"/>
                  </a:lnTo>
                  <a:lnTo>
                    <a:pt x="1" y="9"/>
                  </a:lnTo>
                  <a:lnTo>
                    <a:pt x="0" y="9"/>
                  </a:lnTo>
                  <a:lnTo>
                    <a:pt x="1" y="6"/>
                  </a:lnTo>
                  <a:lnTo>
                    <a:pt x="0" y="4"/>
                  </a:lnTo>
                  <a:lnTo>
                    <a:pt x="7" y="0"/>
                  </a:lnTo>
                  <a:lnTo>
                    <a:pt x="8" y="4"/>
                  </a:lnTo>
                  <a:lnTo>
                    <a:pt x="7" y="6"/>
                  </a:lnTo>
                  <a:lnTo>
                    <a:pt x="10" y="7"/>
                  </a:lnTo>
                  <a:lnTo>
                    <a:pt x="7" y="9"/>
                  </a:lnTo>
                  <a:lnTo>
                    <a:pt x="7" y="14"/>
                  </a:lnTo>
                  <a:lnTo>
                    <a:pt x="12" y="19"/>
                  </a:lnTo>
                  <a:lnTo>
                    <a:pt x="15" y="26"/>
                  </a:lnTo>
                  <a:lnTo>
                    <a:pt x="3" y="1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9" name="Freeform 605"/>
            <p:cNvSpPr>
              <a:spLocks/>
            </p:cNvSpPr>
            <p:nvPr/>
          </p:nvSpPr>
          <p:spPr bwMode="auto">
            <a:xfrm>
              <a:off x="1585913" y="3267076"/>
              <a:ext cx="7938" cy="9525"/>
            </a:xfrm>
            <a:custGeom>
              <a:avLst/>
              <a:gdLst/>
              <a:ahLst/>
              <a:cxnLst>
                <a:cxn ang="0">
                  <a:pos x="0" y="2"/>
                </a:cxn>
                <a:cxn ang="0">
                  <a:pos x="3" y="0"/>
                </a:cxn>
                <a:cxn ang="0">
                  <a:pos x="5" y="4"/>
                </a:cxn>
                <a:cxn ang="0">
                  <a:pos x="3" y="6"/>
                </a:cxn>
                <a:cxn ang="0">
                  <a:pos x="0" y="2"/>
                </a:cxn>
              </a:cxnLst>
              <a:rect l="0" t="0" r="r" b="b"/>
              <a:pathLst>
                <a:path w="5" h="6">
                  <a:moveTo>
                    <a:pt x="0" y="2"/>
                  </a:moveTo>
                  <a:lnTo>
                    <a:pt x="3" y="0"/>
                  </a:lnTo>
                  <a:lnTo>
                    <a:pt x="5" y="4"/>
                  </a:lnTo>
                  <a:lnTo>
                    <a:pt x="3" y="6"/>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0" name="Freeform 606"/>
            <p:cNvSpPr>
              <a:spLocks/>
            </p:cNvSpPr>
            <p:nvPr/>
          </p:nvSpPr>
          <p:spPr bwMode="auto">
            <a:xfrm>
              <a:off x="1589088" y="3284539"/>
              <a:ext cx="15875" cy="15875"/>
            </a:xfrm>
            <a:custGeom>
              <a:avLst/>
              <a:gdLst/>
              <a:ahLst/>
              <a:cxnLst>
                <a:cxn ang="0">
                  <a:pos x="0" y="0"/>
                </a:cxn>
                <a:cxn ang="0">
                  <a:pos x="6" y="3"/>
                </a:cxn>
                <a:cxn ang="0">
                  <a:pos x="10" y="10"/>
                </a:cxn>
                <a:cxn ang="0">
                  <a:pos x="0" y="0"/>
                </a:cxn>
              </a:cxnLst>
              <a:rect l="0" t="0" r="r" b="b"/>
              <a:pathLst>
                <a:path w="10" h="10">
                  <a:moveTo>
                    <a:pt x="0" y="0"/>
                  </a:moveTo>
                  <a:lnTo>
                    <a:pt x="6" y="3"/>
                  </a:lnTo>
                  <a:lnTo>
                    <a:pt x="10" y="1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1" name="Freeform 607"/>
            <p:cNvSpPr>
              <a:spLocks/>
            </p:cNvSpPr>
            <p:nvPr/>
          </p:nvSpPr>
          <p:spPr bwMode="auto">
            <a:xfrm>
              <a:off x="1593850" y="3273426"/>
              <a:ext cx="15875" cy="26988"/>
            </a:xfrm>
            <a:custGeom>
              <a:avLst/>
              <a:gdLst/>
              <a:ahLst/>
              <a:cxnLst>
                <a:cxn ang="0">
                  <a:pos x="7" y="7"/>
                </a:cxn>
                <a:cxn ang="0">
                  <a:pos x="10" y="10"/>
                </a:cxn>
                <a:cxn ang="0">
                  <a:pos x="10" y="17"/>
                </a:cxn>
                <a:cxn ang="0">
                  <a:pos x="3" y="3"/>
                </a:cxn>
                <a:cxn ang="0">
                  <a:pos x="0" y="2"/>
                </a:cxn>
                <a:cxn ang="0">
                  <a:pos x="2" y="0"/>
                </a:cxn>
                <a:cxn ang="0">
                  <a:pos x="7" y="7"/>
                </a:cxn>
              </a:cxnLst>
              <a:rect l="0" t="0" r="r" b="b"/>
              <a:pathLst>
                <a:path w="10" h="17">
                  <a:moveTo>
                    <a:pt x="7" y="7"/>
                  </a:moveTo>
                  <a:lnTo>
                    <a:pt x="10" y="10"/>
                  </a:lnTo>
                  <a:lnTo>
                    <a:pt x="10" y="17"/>
                  </a:lnTo>
                  <a:lnTo>
                    <a:pt x="3" y="3"/>
                  </a:lnTo>
                  <a:lnTo>
                    <a:pt x="0" y="2"/>
                  </a:lnTo>
                  <a:lnTo>
                    <a:pt x="2" y="0"/>
                  </a:lnTo>
                  <a:lnTo>
                    <a:pt x="7"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3" name="Freeform 609"/>
            <p:cNvSpPr>
              <a:spLocks/>
            </p:cNvSpPr>
            <p:nvPr/>
          </p:nvSpPr>
          <p:spPr bwMode="auto">
            <a:xfrm>
              <a:off x="1616075" y="3311526"/>
              <a:ext cx="7938" cy="14288"/>
            </a:xfrm>
            <a:custGeom>
              <a:avLst/>
              <a:gdLst/>
              <a:ahLst/>
              <a:cxnLst>
                <a:cxn ang="0">
                  <a:pos x="2" y="0"/>
                </a:cxn>
                <a:cxn ang="0">
                  <a:pos x="5" y="9"/>
                </a:cxn>
                <a:cxn ang="0">
                  <a:pos x="0" y="3"/>
                </a:cxn>
                <a:cxn ang="0">
                  <a:pos x="2" y="0"/>
                </a:cxn>
              </a:cxnLst>
              <a:rect l="0" t="0" r="r" b="b"/>
              <a:pathLst>
                <a:path w="5" h="9">
                  <a:moveTo>
                    <a:pt x="2" y="0"/>
                  </a:moveTo>
                  <a:lnTo>
                    <a:pt x="5" y="9"/>
                  </a:lnTo>
                  <a:lnTo>
                    <a:pt x="0" y="3"/>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4" name="Freeform 610"/>
            <p:cNvSpPr>
              <a:spLocks/>
            </p:cNvSpPr>
            <p:nvPr/>
          </p:nvSpPr>
          <p:spPr bwMode="auto">
            <a:xfrm>
              <a:off x="519113" y="3348038"/>
              <a:ext cx="9525" cy="9525"/>
            </a:xfrm>
            <a:custGeom>
              <a:avLst/>
              <a:gdLst/>
              <a:ahLst/>
              <a:cxnLst>
                <a:cxn ang="0">
                  <a:pos x="0" y="0"/>
                </a:cxn>
                <a:cxn ang="0">
                  <a:pos x="6" y="1"/>
                </a:cxn>
                <a:cxn ang="0">
                  <a:pos x="5" y="6"/>
                </a:cxn>
                <a:cxn ang="0">
                  <a:pos x="1" y="5"/>
                </a:cxn>
                <a:cxn ang="0">
                  <a:pos x="3" y="3"/>
                </a:cxn>
                <a:cxn ang="0">
                  <a:pos x="0" y="0"/>
                </a:cxn>
              </a:cxnLst>
              <a:rect l="0" t="0" r="r" b="b"/>
              <a:pathLst>
                <a:path w="6" h="6">
                  <a:moveTo>
                    <a:pt x="0" y="0"/>
                  </a:moveTo>
                  <a:lnTo>
                    <a:pt x="6" y="1"/>
                  </a:lnTo>
                  <a:lnTo>
                    <a:pt x="5" y="6"/>
                  </a:lnTo>
                  <a:lnTo>
                    <a:pt x="1" y="5"/>
                  </a:lnTo>
                  <a:lnTo>
                    <a:pt x="3"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5" name="Freeform 611"/>
            <p:cNvSpPr>
              <a:spLocks/>
            </p:cNvSpPr>
            <p:nvPr/>
          </p:nvSpPr>
          <p:spPr bwMode="auto">
            <a:xfrm>
              <a:off x="531813" y="3348038"/>
              <a:ext cx="11113" cy="7938"/>
            </a:xfrm>
            <a:custGeom>
              <a:avLst/>
              <a:gdLst/>
              <a:ahLst/>
              <a:cxnLst>
                <a:cxn ang="0">
                  <a:pos x="0" y="5"/>
                </a:cxn>
                <a:cxn ang="0">
                  <a:pos x="7" y="0"/>
                </a:cxn>
                <a:cxn ang="0">
                  <a:pos x="5" y="5"/>
                </a:cxn>
                <a:cxn ang="0">
                  <a:pos x="0" y="5"/>
                </a:cxn>
              </a:cxnLst>
              <a:rect l="0" t="0" r="r" b="b"/>
              <a:pathLst>
                <a:path w="7" h="5">
                  <a:moveTo>
                    <a:pt x="0" y="5"/>
                  </a:moveTo>
                  <a:lnTo>
                    <a:pt x="7" y="0"/>
                  </a:lnTo>
                  <a:lnTo>
                    <a:pt x="5" y="5"/>
                  </a:lnTo>
                  <a:lnTo>
                    <a:pt x="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6" name="Freeform 612"/>
            <p:cNvSpPr>
              <a:spLocks/>
            </p:cNvSpPr>
            <p:nvPr/>
          </p:nvSpPr>
          <p:spPr bwMode="auto">
            <a:xfrm>
              <a:off x="549275" y="3344863"/>
              <a:ext cx="9525" cy="12700"/>
            </a:xfrm>
            <a:custGeom>
              <a:avLst/>
              <a:gdLst/>
              <a:ahLst/>
              <a:cxnLst>
                <a:cxn ang="0">
                  <a:pos x="0" y="5"/>
                </a:cxn>
                <a:cxn ang="0">
                  <a:pos x="3" y="0"/>
                </a:cxn>
                <a:cxn ang="0">
                  <a:pos x="3" y="3"/>
                </a:cxn>
                <a:cxn ang="0">
                  <a:pos x="6" y="3"/>
                </a:cxn>
                <a:cxn ang="0">
                  <a:pos x="6" y="5"/>
                </a:cxn>
                <a:cxn ang="0">
                  <a:pos x="1" y="8"/>
                </a:cxn>
                <a:cxn ang="0">
                  <a:pos x="0" y="5"/>
                </a:cxn>
              </a:cxnLst>
              <a:rect l="0" t="0" r="r" b="b"/>
              <a:pathLst>
                <a:path w="6" h="8">
                  <a:moveTo>
                    <a:pt x="0" y="5"/>
                  </a:moveTo>
                  <a:lnTo>
                    <a:pt x="3" y="0"/>
                  </a:lnTo>
                  <a:lnTo>
                    <a:pt x="3" y="3"/>
                  </a:lnTo>
                  <a:lnTo>
                    <a:pt x="6" y="3"/>
                  </a:lnTo>
                  <a:lnTo>
                    <a:pt x="6" y="5"/>
                  </a:lnTo>
                  <a:lnTo>
                    <a:pt x="1" y="8"/>
                  </a:lnTo>
                  <a:lnTo>
                    <a:pt x="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7" name="Freeform 613"/>
            <p:cNvSpPr>
              <a:spLocks/>
            </p:cNvSpPr>
            <p:nvPr/>
          </p:nvSpPr>
          <p:spPr bwMode="auto">
            <a:xfrm>
              <a:off x="598488" y="3330576"/>
              <a:ext cx="12700" cy="11113"/>
            </a:xfrm>
            <a:custGeom>
              <a:avLst/>
              <a:gdLst/>
              <a:ahLst/>
              <a:cxnLst>
                <a:cxn ang="0">
                  <a:pos x="5" y="0"/>
                </a:cxn>
                <a:cxn ang="0">
                  <a:pos x="8" y="0"/>
                </a:cxn>
                <a:cxn ang="0">
                  <a:pos x="8" y="2"/>
                </a:cxn>
                <a:cxn ang="0">
                  <a:pos x="5" y="7"/>
                </a:cxn>
                <a:cxn ang="0">
                  <a:pos x="0" y="7"/>
                </a:cxn>
                <a:cxn ang="0">
                  <a:pos x="5" y="4"/>
                </a:cxn>
                <a:cxn ang="0">
                  <a:pos x="5" y="0"/>
                </a:cxn>
              </a:cxnLst>
              <a:rect l="0" t="0" r="r" b="b"/>
              <a:pathLst>
                <a:path w="8" h="7">
                  <a:moveTo>
                    <a:pt x="5" y="0"/>
                  </a:moveTo>
                  <a:lnTo>
                    <a:pt x="8" y="0"/>
                  </a:lnTo>
                  <a:lnTo>
                    <a:pt x="8" y="2"/>
                  </a:lnTo>
                  <a:lnTo>
                    <a:pt x="5" y="7"/>
                  </a:lnTo>
                  <a:lnTo>
                    <a:pt x="0" y="7"/>
                  </a:lnTo>
                  <a:lnTo>
                    <a:pt x="5" y="4"/>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8" name="Freeform 614"/>
            <p:cNvSpPr>
              <a:spLocks/>
            </p:cNvSpPr>
            <p:nvPr/>
          </p:nvSpPr>
          <p:spPr bwMode="auto">
            <a:xfrm>
              <a:off x="611188" y="3338513"/>
              <a:ext cx="22225" cy="3175"/>
            </a:xfrm>
            <a:custGeom>
              <a:avLst/>
              <a:gdLst/>
              <a:ahLst/>
              <a:cxnLst>
                <a:cxn ang="0">
                  <a:pos x="0" y="0"/>
                </a:cxn>
                <a:cxn ang="0">
                  <a:pos x="14" y="2"/>
                </a:cxn>
                <a:cxn ang="0">
                  <a:pos x="7" y="2"/>
                </a:cxn>
                <a:cxn ang="0">
                  <a:pos x="0" y="0"/>
                </a:cxn>
              </a:cxnLst>
              <a:rect l="0" t="0" r="r" b="b"/>
              <a:pathLst>
                <a:path w="14" h="2">
                  <a:moveTo>
                    <a:pt x="0" y="0"/>
                  </a:moveTo>
                  <a:lnTo>
                    <a:pt x="14" y="2"/>
                  </a:lnTo>
                  <a:lnTo>
                    <a:pt x="7"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9" name="Freeform 615"/>
            <p:cNvSpPr>
              <a:spLocks/>
            </p:cNvSpPr>
            <p:nvPr/>
          </p:nvSpPr>
          <p:spPr bwMode="auto">
            <a:xfrm>
              <a:off x="644525" y="3327401"/>
              <a:ext cx="4763" cy="6350"/>
            </a:xfrm>
            <a:custGeom>
              <a:avLst/>
              <a:gdLst/>
              <a:ahLst/>
              <a:cxnLst>
                <a:cxn ang="0">
                  <a:pos x="0" y="0"/>
                </a:cxn>
                <a:cxn ang="0">
                  <a:pos x="3" y="4"/>
                </a:cxn>
                <a:cxn ang="0">
                  <a:pos x="0" y="4"/>
                </a:cxn>
                <a:cxn ang="0">
                  <a:pos x="0" y="0"/>
                </a:cxn>
              </a:cxnLst>
              <a:rect l="0" t="0" r="r" b="b"/>
              <a:pathLst>
                <a:path w="3" h="4">
                  <a:moveTo>
                    <a:pt x="0" y="0"/>
                  </a:moveTo>
                  <a:lnTo>
                    <a:pt x="3" y="4"/>
                  </a:lnTo>
                  <a:lnTo>
                    <a:pt x="0"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0" name="Freeform 616"/>
            <p:cNvSpPr>
              <a:spLocks/>
            </p:cNvSpPr>
            <p:nvPr/>
          </p:nvSpPr>
          <p:spPr bwMode="auto">
            <a:xfrm>
              <a:off x="720725" y="3286126"/>
              <a:ext cx="28575" cy="28575"/>
            </a:xfrm>
            <a:custGeom>
              <a:avLst/>
              <a:gdLst/>
              <a:ahLst/>
              <a:cxnLst>
                <a:cxn ang="0">
                  <a:pos x="0" y="18"/>
                </a:cxn>
                <a:cxn ang="0">
                  <a:pos x="6" y="7"/>
                </a:cxn>
                <a:cxn ang="0">
                  <a:pos x="11" y="6"/>
                </a:cxn>
                <a:cxn ang="0">
                  <a:pos x="11" y="2"/>
                </a:cxn>
                <a:cxn ang="0">
                  <a:pos x="18" y="0"/>
                </a:cxn>
                <a:cxn ang="0">
                  <a:pos x="18" y="6"/>
                </a:cxn>
                <a:cxn ang="0">
                  <a:pos x="0" y="18"/>
                </a:cxn>
              </a:cxnLst>
              <a:rect l="0" t="0" r="r" b="b"/>
              <a:pathLst>
                <a:path w="18" h="18">
                  <a:moveTo>
                    <a:pt x="0" y="18"/>
                  </a:moveTo>
                  <a:lnTo>
                    <a:pt x="6" y="7"/>
                  </a:lnTo>
                  <a:lnTo>
                    <a:pt x="11" y="6"/>
                  </a:lnTo>
                  <a:lnTo>
                    <a:pt x="11" y="2"/>
                  </a:lnTo>
                  <a:lnTo>
                    <a:pt x="18" y="0"/>
                  </a:lnTo>
                  <a:lnTo>
                    <a:pt x="18" y="6"/>
                  </a:lnTo>
                  <a:lnTo>
                    <a:pt x="0" y="1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1" name="Freeform 617"/>
            <p:cNvSpPr>
              <a:spLocks/>
            </p:cNvSpPr>
            <p:nvPr/>
          </p:nvSpPr>
          <p:spPr bwMode="auto">
            <a:xfrm>
              <a:off x="750888" y="3270251"/>
              <a:ext cx="33338" cy="25400"/>
            </a:xfrm>
            <a:custGeom>
              <a:avLst/>
              <a:gdLst/>
              <a:ahLst/>
              <a:cxnLst>
                <a:cxn ang="0">
                  <a:pos x="2" y="16"/>
                </a:cxn>
                <a:cxn ang="0">
                  <a:pos x="0" y="14"/>
                </a:cxn>
                <a:cxn ang="0">
                  <a:pos x="7" y="12"/>
                </a:cxn>
                <a:cxn ang="0">
                  <a:pos x="11" y="7"/>
                </a:cxn>
                <a:cxn ang="0">
                  <a:pos x="14" y="7"/>
                </a:cxn>
                <a:cxn ang="0">
                  <a:pos x="11" y="5"/>
                </a:cxn>
                <a:cxn ang="0">
                  <a:pos x="11" y="2"/>
                </a:cxn>
                <a:cxn ang="0">
                  <a:pos x="14" y="0"/>
                </a:cxn>
                <a:cxn ang="0">
                  <a:pos x="16" y="4"/>
                </a:cxn>
                <a:cxn ang="0">
                  <a:pos x="19" y="0"/>
                </a:cxn>
                <a:cxn ang="0">
                  <a:pos x="21" y="0"/>
                </a:cxn>
                <a:cxn ang="0">
                  <a:pos x="18" y="7"/>
                </a:cxn>
                <a:cxn ang="0">
                  <a:pos x="19" y="7"/>
                </a:cxn>
                <a:cxn ang="0">
                  <a:pos x="14" y="12"/>
                </a:cxn>
                <a:cxn ang="0">
                  <a:pos x="2" y="16"/>
                </a:cxn>
              </a:cxnLst>
              <a:rect l="0" t="0" r="r" b="b"/>
              <a:pathLst>
                <a:path w="21" h="16">
                  <a:moveTo>
                    <a:pt x="2" y="16"/>
                  </a:moveTo>
                  <a:lnTo>
                    <a:pt x="0" y="14"/>
                  </a:lnTo>
                  <a:lnTo>
                    <a:pt x="7" y="12"/>
                  </a:lnTo>
                  <a:lnTo>
                    <a:pt x="11" y="7"/>
                  </a:lnTo>
                  <a:lnTo>
                    <a:pt x="14" y="7"/>
                  </a:lnTo>
                  <a:lnTo>
                    <a:pt x="11" y="5"/>
                  </a:lnTo>
                  <a:lnTo>
                    <a:pt x="11" y="2"/>
                  </a:lnTo>
                  <a:lnTo>
                    <a:pt x="14" y="0"/>
                  </a:lnTo>
                  <a:lnTo>
                    <a:pt x="16" y="4"/>
                  </a:lnTo>
                  <a:lnTo>
                    <a:pt x="19" y="0"/>
                  </a:lnTo>
                  <a:lnTo>
                    <a:pt x="21" y="0"/>
                  </a:lnTo>
                  <a:lnTo>
                    <a:pt x="18" y="7"/>
                  </a:lnTo>
                  <a:lnTo>
                    <a:pt x="19" y="7"/>
                  </a:lnTo>
                  <a:lnTo>
                    <a:pt x="14" y="12"/>
                  </a:lnTo>
                  <a:lnTo>
                    <a:pt x="2" y="1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2" name="Freeform 618"/>
            <p:cNvSpPr>
              <a:spLocks/>
            </p:cNvSpPr>
            <p:nvPr/>
          </p:nvSpPr>
          <p:spPr bwMode="auto">
            <a:xfrm>
              <a:off x="790575" y="3259138"/>
              <a:ext cx="7938" cy="7938"/>
            </a:xfrm>
            <a:custGeom>
              <a:avLst/>
              <a:gdLst/>
              <a:ahLst/>
              <a:cxnLst>
                <a:cxn ang="0">
                  <a:pos x="1" y="0"/>
                </a:cxn>
                <a:cxn ang="0">
                  <a:pos x="5" y="4"/>
                </a:cxn>
                <a:cxn ang="0">
                  <a:pos x="0" y="5"/>
                </a:cxn>
                <a:cxn ang="0">
                  <a:pos x="0" y="2"/>
                </a:cxn>
                <a:cxn ang="0">
                  <a:pos x="1" y="0"/>
                </a:cxn>
              </a:cxnLst>
              <a:rect l="0" t="0" r="r" b="b"/>
              <a:pathLst>
                <a:path w="5" h="5">
                  <a:moveTo>
                    <a:pt x="1" y="0"/>
                  </a:moveTo>
                  <a:lnTo>
                    <a:pt x="5" y="4"/>
                  </a:lnTo>
                  <a:lnTo>
                    <a:pt x="0" y="5"/>
                  </a:lnTo>
                  <a:lnTo>
                    <a:pt x="0" y="2"/>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3" name="Freeform 619"/>
            <p:cNvSpPr>
              <a:spLocks/>
            </p:cNvSpPr>
            <p:nvPr/>
          </p:nvSpPr>
          <p:spPr bwMode="auto">
            <a:xfrm>
              <a:off x="863600" y="3251201"/>
              <a:ext cx="6350" cy="3175"/>
            </a:xfrm>
            <a:custGeom>
              <a:avLst/>
              <a:gdLst/>
              <a:ahLst/>
              <a:cxnLst>
                <a:cxn ang="0">
                  <a:pos x="0" y="0"/>
                </a:cxn>
                <a:cxn ang="0">
                  <a:pos x="4" y="2"/>
                </a:cxn>
                <a:cxn ang="0">
                  <a:pos x="0" y="0"/>
                </a:cxn>
              </a:cxnLst>
              <a:rect l="0" t="0" r="r" b="b"/>
              <a:pathLst>
                <a:path w="4" h="2">
                  <a:moveTo>
                    <a:pt x="0" y="0"/>
                  </a:moveTo>
                  <a:lnTo>
                    <a:pt x="4"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4" name="Freeform 620"/>
            <p:cNvSpPr>
              <a:spLocks/>
            </p:cNvSpPr>
            <p:nvPr/>
          </p:nvSpPr>
          <p:spPr bwMode="auto">
            <a:xfrm>
              <a:off x="908050" y="3216276"/>
              <a:ext cx="7938" cy="7938"/>
            </a:xfrm>
            <a:custGeom>
              <a:avLst/>
              <a:gdLst/>
              <a:ahLst/>
              <a:cxnLst>
                <a:cxn ang="0">
                  <a:pos x="3" y="1"/>
                </a:cxn>
                <a:cxn ang="0">
                  <a:pos x="2" y="0"/>
                </a:cxn>
                <a:cxn ang="0">
                  <a:pos x="5" y="0"/>
                </a:cxn>
                <a:cxn ang="0">
                  <a:pos x="5" y="5"/>
                </a:cxn>
                <a:cxn ang="0">
                  <a:pos x="2" y="5"/>
                </a:cxn>
                <a:cxn ang="0">
                  <a:pos x="0" y="0"/>
                </a:cxn>
                <a:cxn ang="0">
                  <a:pos x="3" y="1"/>
                </a:cxn>
              </a:cxnLst>
              <a:rect l="0" t="0" r="r" b="b"/>
              <a:pathLst>
                <a:path w="5" h="5">
                  <a:moveTo>
                    <a:pt x="3" y="1"/>
                  </a:moveTo>
                  <a:lnTo>
                    <a:pt x="2" y="0"/>
                  </a:lnTo>
                  <a:lnTo>
                    <a:pt x="5" y="0"/>
                  </a:lnTo>
                  <a:lnTo>
                    <a:pt x="5" y="5"/>
                  </a:lnTo>
                  <a:lnTo>
                    <a:pt x="2" y="5"/>
                  </a:lnTo>
                  <a:lnTo>
                    <a:pt x="0" y="0"/>
                  </a:lnTo>
                  <a:lnTo>
                    <a:pt x="3"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5" name="Freeform 621"/>
            <p:cNvSpPr>
              <a:spLocks/>
            </p:cNvSpPr>
            <p:nvPr/>
          </p:nvSpPr>
          <p:spPr bwMode="auto">
            <a:xfrm>
              <a:off x="1044575" y="3168651"/>
              <a:ext cx="6350" cy="6350"/>
            </a:xfrm>
            <a:custGeom>
              <a:avLst/>
              <a:gdLst/>
              <a:ahLst/>
              <a:cxnLst>
                <a:cxn ang="0">
                  <a:pos x="2" y="0"/>
                </a:cxn>
                <a:cxn ang="0">
                  <a:pos x="4" y="0"/>
                </a:cxn>
                <a:cxn ang="0">
                  <a:pos x="4" y="2"/>
                </a:cxn>
                <a:cxn ang="0">
                  <a:pos x="0" y="4"/>
                </a:cxn>
                <a:cxn ang="0">
                  <a:pos x="2" y="0"/>
                </a:cxn>
              </a:cxnLst>
              <a:rect l="0" t="0" r="r" b="b"/>
              <a:pathLst>
                <a:path w="4" h="4">
                  <a:moveTo>
                    <a:pt x="2" y="0"/>
                  </a:moveTo>
                  <a:lnTo>
                    <a:pt x="4" y="0"/>
                  </a:lnTo>
                  <a:lnTo>
                    <a:pt x="4" y="2"/>
                  </a:lnTo>
                  <a:lnTo>
                    <a:pt x="0" y="4"/>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6" name="Freeform 622"/>
            <p:cNvSpPr>
              <a:spLocks/>
            </p:cNvSpPr>
            <p:nvPr/>
          </p:nvSpPr>
          <p:spPr bwMode="auto">
            <a:xfrm>
              <a:off x="1055688" y="3165476"/>
              <a:ext cx="3175" cy="6350"/>
            </a:xfrm>
            <a:custGeom>
              <a:avLst/>
              <a:gdLst/>
              <a:ahLst/>
              <a:cxnLst>
                <a:cxn ang="0">
                  <a:pos x="2" y="4"/>
                </a:cxn>
                <a:cxn ang="0">
                  <a:pos x="0" y="2"/>
                </a:cxn>
                <a:cxn ang="0">
                  <a:pos x="2" y="0"/>
                </a:cxn>
                <a:cxn ang="0">
                  <a:pos x="2" y="4"/>
                </a:cxn>
              </a:cxnLst>
              <a:rect l="0" t="0" r="r" b="b"/>
              <a:pathLst>
                <a:path w="2" h="4">
                  <a:moveTo>
                    <a:pt x="2" y="4"/>
                  </a:moveTo>
                  <a:lnTo>
                    <a:pt x="0" y="2"/>
                  </a:lnTo>
                  <a:lnTo>
                    <a:pt x="2" y="0"/>
                  </a:lnTo>
                  <a:lnTo>
                    <a:pt x="2"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7" name="Freeform 623"/>
            <p:cNvSpPr>
              <a:spLocks/>
            </p:cNvSpPr>
            <p:nvPr/>
          </p:nvSpPr>
          <p:spPr bwMode="auto">
            <a:xfrm>
              <a:off x="1044575" y="3111501"/>
              <a:ext cx="58738" cy="49213"/>
            </a:xfrm>
            <a:custGeom>
              <a:avLst/>
              <a:gdLst/>
              <a:ahLst/>
              <a:cxnLst>
                <a:cxn ang="0">
                  <a:pos x="0" y="15"/>
                </a:cxn>
                <a:cxn ang="0">
                  <a:pos x="6" y="9"/>
                </a:cxn>
                <a:cxn ang="0">
                  <a:pos x="9" y="9"/>
                </a:cxn>
                <a:cxn ang="0">
                  <a:pos x="11" y="9"/>
                </a:cxn>
                <a:cxn ang="0">
                  <a:pos x="9" y="10"/>
                </a:cxn>
                <a:cxn ang="0">
                  <a:pos x="12" y="14"/>
                </a:cxn>
                <a:cxn ang="0">
                  <a:pos x="14" y="14"/>
                </a:cxn>
                <a:cxn ang="0">
                  <a:pos x="14" y="9"/>
                </a:cxn>
                <a:cxn ang="0">
                  <a:pos x="16" y="9"/>
                </a:cxn>
                <a:cxn ang="0">
                  <a:pos x="12" y="5"/>
                </a:cxn>
                <a:cxn ang="0">
                  <a:pos x="12" y="2"/>
                </a:cxn>
                <a:cxn ang="0">
                  <a:pos x="16" y="2"/>
                </a:cxn>
                <a:cxn ang="0">
                  <a:pos x="18" y="7"/>
                </a:cxn>
                <a:cxn ang="0">
                  <a:pos x="23" y="3"/>
                </a:cxn>
                <a:cxn ang="0">
                  <a:pos x="23" y="0"/>
                </a:cxn>
                <a:cxn ang="0">
                  <a:pos x="26" y="2"/>
                </a:cxn>
                <a:cxn ang="0">
                  <a:pos x="28" y="5"/>
                </a:cxn>
                <a:cxn ang="0">
                  <a:pos x="31" y="2"/>
                </a:cxn>
                <a:cxn ang="0">
                  <a:pos x="31" y="10"/>
                </a:cxn>
                <a:cxn ang="0">
                  <a:pos x="37" y="10"/>
                </a:cxn>
                <a:cxn ang="0">
                  <a:pos x="35" y="14"/>
                </a:cxn>
                <a:cxn ang="0">
                  <a:pos x="26" y="10"/>
                </a:cxn>
                <a:cxn ang="0">
                  <a:pos x="26" y="14"/>
                </a:cxn>
                <a:cxn ang="0">
                  <a:pos x="30" y="14"/>
                </a:cxn>
                <a:cxn ang="0">
                  <a:pos x="30" y="17"/>
                </a:cxn>
                <a:cxn ang="0">
                  <a:pos x="28" y="15"/>
                </a:cxn>
                <a:cxn ang="0">
                  <a:pos x="23" y="17"/>
                </a:cxn>
                <a:cxn ang="0">
                  <a:pos x="25" y="19"/>
                </a:cxn>
                <a:cxn ang="0">
                  <a:pos x="16" y="22"/>
                </a:cxn>
                <a:cxn ang="0">
                  <a:pos x="16" y="29"/>
                </a:cxn>
                <a:cxn ang="0">
                  <a:pos x="11" y="31"/>
                </a:cxn>
                <a:cxn ang="0">
                  <a:pos x="12" y="26"/>
                </a:cxn>
                <a:cxn ang="0">
                  <a:pos x="11" y="24"/>
                </a:cxn>
                <a:cxn ang="0">
                  <a:pos x="11" y="22"/>
                </a:cxn>
                <a:cxn ang="0">
                  <a:pos x="9" y="22"/>
                </a:cxn>
                <a:cxn ang="0">
                  <a:pos x="9" y="28"/>
                </a:cxn>
                <a:cxn ang="0">
                  <a:pos x="7" y="28"/>
                </a:cxn>
                <a:cxn ang="0">
                  <a:pos x="0" y="15"/>
                </a:cxn>
              </a:cxnLst>
              <a:rect l="0" t="0" r="r" b="b"/>
              <a:pathLst>
                <a:path w="37" h="31">
                  <a:moveTo>
                    <a:pt x="0" y="15"/>
                  </a:moveTo>
                  <a:lnTo>
                    <a:pt x="6" y="9"/>
                  </a:lnTo>
                  <a:lnTo>
                    <a:pt x="9" y="9"/>
                  </a:lnTo>
                  <a:lnTo>
                    <a:pt x="11" y="9"/>
                  </a:lnTo>
                  <a:lnTo>
                    <a:pt x="9" y="10"/>
                  </a:lnTo>
                  <a:lnTo>
                    <a:pt x="12" y="14"/>
                  </a:lnTo>
                  <a:lnTo>
                    <a:pt x="14" y="14"/>
                  </a:lnTo>
                  <a:lnTo>
                    <a:pt x="14" y="9"/>
                  </a:lnTo>
                  <a:lnTo>
                    <a:pt x="16" y="9"/>
                  </a:lnTo>
                  <a:lnTo>
                    <a:pt x="12" y="5"/>
                  </a:lnTo>
                  <a:lnTo>
                    <a:pt x="12" y="2"/>
                  </a:lnTo>
                  <a:lnTo>
                    <a:pt x="16" y="2"/>
                  </a:lnTo>
                  <a:lnTo>
                    <a:pt x="18" y="7"/>
                  </a:lnTo>
                  <a:lnTo>
                    <a:pt x="23" y="3"/>
                  </a:lnTo>
                  <a:lnTo>
                    <a:pt x="23" y="0"/>
                  </a:lnTo>
                  <a:lnTo>
                    <a:pt x="26" y="2"/>
                  </a:lnTo>
                  <a:lnTo>
                    <a:pt x="28" y="5"/>
                  </a:lnTo>
                  <a:lnTo>
                    <a:pt x="31" y="2"/>
                  </a:lnTo>
                  <a:lnTo>
                    <a:pt x="31" y="10"/>
                  </a:lnTo>
                  <a:lnTo>
                    <a:pt x="37" y="10"/>
                  </a:lnTo>
                  <a:lnTo>
                    <a:pt x="35" y="14"/>
                  </a:lnTo>
                  <a:lnTo>
                    <a:pt x="26" y="10"/>
                  </a:lnTo>
                  <a:lnTo>
                    <a:pt x="26" y="14"/>
                  </a:lnTo>
                  <a:lnTo>
                    <a:pt x="30" y="14"/>
                  </a:lnTo>
                  <a:lnTo>
                    <a:pt x="30" y="17"/>
                  </a:lnTo>
                  <a:lnTo>
                    <a:pt x="28" y="15"/>
                  </a:lnTo>
                  <a:lnTo>
                    <a:pt x="23" y="17"/>
                  </a:lnTo>
                  <a:lnTo>
                    <a:pt x="25" y="19"/>
                  </a:lnTo>
                  <a:lnTo>
                    <a:pt x="16" y="22"/>
                  </a:lnTo>
                  <a:lnTo>
                    <a:pt x="16" y="29"/>
                  </a:lnTo>
                  <a:lnTo>
                    <a:pt x="11" y="31"/>
                  </a:lnTo>
                  <a:lnTo>
                    <a:pt x="12" y="26"/>
                  </a:lnTo>
                  <a:lnTo>
                    <a:pt x="11" y="24"/>
                  </a:lnTo>
                  <a:lnTo>
                    <a:pt x="11" y="22"/>
                  </a:lnTo>
                  <a:lnTo>
                    <a:pt x="9" y="22"/>
                  </a:lnTo>
                  <a:lnTo>
                    <a:pt x="9" y="28"/>
                  </a:lnTo>
                  <a:lnTo>
                    <a:pt x="7" y="28"/>
                  </a:lnTo>
                  <a:lnTo>
                    <a:pt x="0" y="1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8" name="Freeform 624"/>
            <p:cNvSpPr>
              <a:spLocks/>
            </p:cNvSpPr>
            <p:nvPr/>
          </p:nvSpPr>
          <p:spPr bwMode="auto">
            <a:xfrm>
              <a:off x="1081088" y="3089276"/>
              <a:ext cx="23813" cy="19050"/>
            </a:xfrm>
            <a:custGeom>
              <a:avLst/>
              <a:gdLst/>
              <a:ahLst/>
              <a:cxnLst>
                <a:cxn ang="0">
                  <a:pos x="7" y="5"/>
                </a:cxn>
                <a:cxn ang="0">
                  <a:pos x="3" y="4"/>
                </a:cxn>
                <a:cxn ang="0">
                  <a:pos x="5" y="2"/>
                </a:cxn>
                <a:cxn ang="0">
                  <a:pos x="12" y="0"/>
                </a:cxn>
                <a:cxn ang="0">
                  <a:pos x="10" y="4"/>
                </a:cxn>
                <a:cxn ang="0">
                  <a:pos x="14" y="2"/>
                </a:cxn>
                <a:cxn ang="0">
                  <a:pos x="15" y="7"/>
                </a:cxn>
                <a:cxn ang="0">
                  <a:pos x="3" y="12"/>
                </a:cxn>
                <a:cxn ang="0">
                  <a:pos x="0" y="9"/>
                </a:cxn>
                <a:cxn ang="0">
                  <a:pos x="7" y="5"/>
                </a:cxn>
              </a:cxnLst>
              <a:rect l="0" t="0" r="r" b="b"/>
              <a:pathLst>
                <a:path w="15" h="12">
                  <a:moveTo>
                    <a:pt x="7" y="5"/>
                  </a:moveTo>
                  <a:lnTo>
                    <a:pt x="3" y="4"/>
                  </a:lnTo>
                  <a:lnTo>
                    <a:pt x="5" y="2"/>
                  </a:lnTo>
                  <a:lnTo>
                    <a:pt x="12" y="0"/>
                  </a:lnTo>
                  <a:lnTo>
                    <a:pt x="10" y="4"/>
                  </a:lnTo>
                  <a:lnTo>
                    <a:pt x="14" y="2"/>
                  </a:lnTo>
                  <a:lnTo>
                    <a:pt x="15" y="7"/>
                  </a:lnTo>
                  <a:lnTo>
                    <a:pt x="3" y="12"/>
                  </a:lnTo>
                  <a:lnTo>
                    <a:pt x="0" y="9"/>
                  </a:lnTo>
                  <a:lnTo>
                    <a:pt x="7"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9" name="Freeform 625"/>
            <p:cNvSpPr>
              <a:spLocks/>
            </p:cNvSpPr>
            <p:nvPr/>
          </p:nvSpPr>
          <p:spPr bwMode="auto">
            <a:xfrm>
              <a:off x="1092200" y="3084513"/>
              <a:ext cx="4763" cy="1588"/>
            </a:xfrm>
            <a:custGeom>
              <a:avLst/>
              <a:gdLst/>
              <a:ahLst/>
              <a:cxnLst>
                <a:cxn ang="0">
                  <a:pos x="0" y="0"/>
                </a:cxn>
                <a:cxn ang="0">
                  <a:pos x="3" y="1"/>
                </a:cxn>
                <a:cxn ang="0">
                  <a:pos x="1" y="1"/>
                </a:cxn>
                <a:cxn ang="0">
                  <a:pos x="0" y="0"/>
                </a:cxn>
              </a:cxnLst>
              <a:rect l="0" t="0" r="r" b="b"/>
              <a:pathLst>
                <a:path w="3" h="1">
                  <a:moveTo>
                    <a:pt x="0" y="0"/>
                  </a:moveTo>
                  <a:lnTo>
                    <a:pt x="3" y="1"/>
                  </a:lnTo>
                  <a:lnTo>
                    <a:pt x="1" y="1"/>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0" name="Freeform 626"/>
            <p:cNvSpPr>
              <a:spLocks/>
            </p:cNvSpPr>
            <p:nvPr/>
          </p:nvSpPr>
          <p:spPr bwMode="auto">
            <a:xfrm>
              <a:off x="1198563" y="3006726"/>
              <a:ext cx="19050" cy="25400"/>
            </a:xfrm>
            <a:custGeom>
              <a:avLst/>
              <a:gdLst/>
              <a:ahLst/>
              <a:cxnLst>
                <a:cxn ang="0">
                  <a:pos x="2" y="11"/>
                </a:cxn>
                <a:cxn ang="0">
                  <a:pos x="11" y="0"/>
                </a:cxn>
                <a:cxn ang="0">
                  <a:pos x="12" y="2"/>
                </a:cxn>
                <a:cxn ang="0">
                  <a:pos x="5" y="14"/>
                </a:cxn>
                <a:cxn ang="0">
                  <a:pos x="0" y="16"/>
                </a:cxn>
                <a:cxn ang="0">
                  <a:pos x="2" y="11"/>
                </a:cxn>
              </a:cxnLst>
              <a:rect l="0" t="0" r="r" b="b"/>
              <a:pathLst>
                <a:path w="12" h="16">
                  <a:moveTo>
                    <a:pt x="2" y="11"/>
                  </a:moveTo>
                  <a:lnTo>
                    <a:pt x="11" y="0"/>
                  </a:lnTo>
                  <a:lnTo>
                    <a:pt x="12" y="2"/>
                  </a:lnTo>
                  <a:lnTo>
                    <a:pt x="5" y="14"/>
                  </a:lnTo>
                  <a:lnTo>
                    <a:pt x="0" y="16"/>
                  </a:lnTo>
                  <a:lnTo>
                    <a:pt x="2" y="1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1" name="Freeform 627"/>
            <p:cNvSpPr>
              <a:spLocks/>
            </p:cNvSpPr>
            <p:nvPr/>
          </p:nvSpPr>
          <p:spPr bwMode="auto">
            <a:xfrm>
              <a:off x="1223963" y="3001963"/>
              <a:ext cx="12700" cy="7938"/>
            </a:xfrm>
            <a:custGeom>
              <a:avLst/>
              <a:gdLst/>
              <a:ahLst/>
              <a:cxnLst>
                <a:cxn ang="0">
                  <a:pos x="0" y="3"/>
                </a:cxn>
                <a:cxn ang="0">
                  <a:pos x="1" y="0"/>
                </a:cxn>
                <a:cxn ang="0">
                  <a:pos x="8" y="2"/>
                </a:cxn>
                <a:cxn ang="0">
                  <a:pos x="3" y="5"/>
                </a:cxn>
                <a:cxn ang="0">
                  <a:pos x="0" y="3"/>
                </a:cxn>
              </a:cxnLst>
              <a:rect l="0" t="0" r="r" b="b"/>
              <a:pathLst>
                <a:path w="8" h="5">
                  <a:moveTo>
                    <a:pt x="0" y="3"/>
                  </a:moveTo>
                  <a:lnTo>
                    <a:pt x="1" y="0"/>
                  </a:lnTo>
                  <a:lnTo>
                    <a:pt x="8" y="2"/>
                  </a:lnTo>
                  <a:lnTo>
                    <a:pt x="3" y="5"/>
                  </a:lnTo>
                  <a:lnTo>
                    <a:pt x="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2" name="Freeform 628"/>
            <p:cNvSpPr>
              <a:spLocks/>
            </p:cNvSpPr>
            <p:nvPr/>
          </p:nvSpPr>
          <p:spPr bwMode="auto">
            <a:xfrm>
              <a:off x="901700" y="3074988"/>
              <a:ext cx="9525" cy="9525"/>
            </a:xfrm>
            <a:custGeom>
              <a:avLst/>
              <a:gdLst/>
              <a:ahLst/>
              <a:cxnLst>
                <a:cxn ang="0">
                  <a:pos x="6" y="0"/>
                </a:cxn>
                <a:cxn ang="0">
                  <a:pos x="4" y="6"/>
                </a:cxn>
                <a:cxn ang="0">
                  <a:pos x="0" y="6"/>
                </a:cxn>
                <a:cxn ang="0">
                  <a:pos x="0" y="2"/>
                </a:cxn>
                <a:cxn ang="0">
                  <a:pos x="6" y="0"/>
                </a:cxn>
              </a:cxnLst>
              <a:rect l="0" t="0" r="r" b="b"/>
              <a:pathLst>
                <a:path w="6" h="6">
                  <a:moveTo>
                    <a:pt x="6" y="0"/>
                  </a:moveTo>
                  <a:lnTo>
                    <a:pt x="4" y="6"/>
                  </a:lnTo>
                  <a:lnTo>
                    <a:pt x="0" y="6"/>
                  </a:lnTo>
                  <a:lnTo>
                    <a:pt x="0" y="2"/>
                  </a:lnTo>
                  <a:lnTo>
                    <a:pt x="6"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3" name="Freeform 629"/>
            <p:cNvSpPr>
              <a:spLocks/>
            </p:cNvSpPr>
            <p:nvPr/>
          </p:nvSpPr>
          <p:spPr bwMode="auto">
            <a:xfrm>
              <a:off x="760413" y="3006726"/>
              <a:ext cx="42863" cy="25400"/>
            </a:xfrm>
            <a:custGeom>
              <a:avLst/>
              <a:gdLst/>
              <a:ahLst/>
              <a:cxnLst>
                <a:cxn ang="0">
                  <a:pos x="0" y="4"/>
                </a:cxn>
                <a:cxn ang="0">
                  <a:pos x="19" y="0"/>
                </a:cxn>
                <a:cxn ang="0">
                  <a:pos x="26" y="2"/>
                </a:cxn>
                <a:cxn ang="0">
                  <a:pos x="26" y="9"/>
                </a:cxn>
                <a:cxn ang="0">
                  <a:pos x="27" y="9"/>
                </a:cxn>
                <a:cxn ang="0">
                  <a:pos x="19" y="16"/>
                </a:cxn>
                <a:cxn ang="0">
                  <a:pos x="5" y="11"/>
                </a:cxn>
                <a:cxn ang="0">
                  <a:pos x="0" y="4"/>
                </a:cxn>
              </a:cxnLst>
              <a:rect l="0" t="0" r="r" b="b"/>
              <a:pathLst>
                <a:path w="27" h="16">
                  <a:moveTo>
                    <a:pt x="0" y="4"/>
                  </a:moveTo>
                  <a:lnTo>
                    <a:pt x="19" y="0"/>
                  </a:lnTo>
                  <a:lnTo>
                    <a:pt x="26" y="2"/>
                  </a:lnTo>
                  <a:lnTo>
                    <a:pt x="26" y="9"/>
                  </a:lnTo>
                  <a:lnTo>
                    <a:pt x="27" y="9"/>
                  </a:lnTo>
                  <a:lnTo>
                    <a:pt x="19" y="16"/>
                  </a:lnTo>
                  <a:lnTo>
                    <a:pt x="5" y="11"/>
                  </a:lnTo>
                  <a:lnTo>
                    <a:pt x="0"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4" name="Freeform 630"/>
            <p:cNvSpPr>
              <a:spLocks/>
            </p:cNvSpPr>
            <p:nvPr/>
          </p:nvSpPr>
          <p:spPr bwMode="auto">
            <a:xfrm>
              <a:off x="809625" y="2984501"/>
              <a:ext cx="23813" cy="22225"/>
            </a:xfrm>
            <a:custGeom>
              <a:avLst/>
              <a:gdLst/>
              <a:ahLst/>
              <a:cxnLst>
                <a:cxn ang="0">
                  <a:pos x="0" y="6"/>
                </a:cxn>
                <a:cxn ang="0">
                  <a:pos x="5" y="0"/>
                </a:cxn>
                <a:cxn ang="0">
                  <a:pos x="14" y="4"/>
                </a:cxn>
                <a:cxn ang="0">
                  <a:pos x="15" y="7"/>
                </a:cxn>
                <a:cxn ang="0">
                  <a:pos x="8" y="14"/>
                </a:cxn>
                <a:cxn ang="0">
                  <a:pos x="7" y="7"/>
                </a:cxn>
                <a:cxn ang="0">
                  <a:pos x="0" y="6"/>
                </a:cxn>
              </a:cxnLst>
              <a:rect l="0" t="0" r="r" b="b"/>
              <a:pathLst>
                <a:path w="15" h="14">
                  <a:moveTo>
                    <a:pt x="0" y="6"/>
                  </a:moveTo>
                  <a:lnTo>
                    <a:pt x="5" y="0"/>
                  </a:lnTo>
                  <a:lnTo>
                    <a:pt x="14" y="4"/>
                  </a:lnTo>
                  <a:lnTo>
                    <a:pt x="15" y="7"/>
                  </a:lnTo>
                  <a:lnTo>
                    <a:pt x="8" y="14"/>
                  </a:lnTo>
                  <a:lnTo>
                    <a:pt x="7" y="7"/>
                  </a:lnTo>
                  <a:lnTo>
                    <a:pt x="0" y="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5" name="Freeform 631"/>
            <p:cNvSpPr>
              <a:spLocks/>
            </p:cNvSpPr>
            <p:nvPr/>
          </p:nvSpPr>
          <p:spPr bwMode="auto">
            <a:xfrm>
              <a:off x="639763" y="2998788"/>
              <a:ext cx="9525" cy="7938"/>
            </a:xfrm>
            <a:custGeom>
              <a:avLst/>
              <a:gdLst/>
              <a:ahLst/>
              <a:cxnLst>
                <a:cxn ang="0">
                  <a:pos x="0" y="0"/>
                </a:cxn>
                <a:cxn ang="0">
                  <a:pos x="6" y="5"/>
                </a:cxn>
                <a:cxn ang="0">
                  <a:pos x="1" y="4"/>
                </a:cxn>
                <a:cxn ang="0">
                  <a:pos x="0" y="0"/>
                </a:cxn>
              </a:cxnLst>
              <a:rect l="0" t="0" r="r" b="b"/>
              <a:pathLst>
                <a:path w="6" h="5">
                  <a:moveTo>
                    <a:pt x="0" y="0"/>
                  </a:moveTo>
                  <a:lnTo>
                    <a:pt x="6" y="5"/>
                  </a:lnTo>
                  <a:lnTo>
                    <a:pt x="1"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6" name="Freeform 632"/>
            <p:cNvSpPr>
              <a:spLocks/>
            </p:cNvSpPr>
            <p:nvPr/>
          </p:nvSpPr>
          <p:spPr bwMode="auto">
            <a:xfrm>
              <a:off x="693738" y="3144838"/>
              <a:ext cx="3175" cy="1588"/>
            </a:xfrm>
            <a:custGeom>
              <a:avLst/>
              <a:gdLst/>
              <a:ahLst/>
              <a:cxnLst>
                <a:cxn ang="0">
                  <a:pos x="0" y="0"/>
                </a:cxn>
                <a:cxn ang="0">
                  <a:pos x="2" y="0"/>
                </a:cxn>
                <a:cxn ang="0">
                  <a:pos x="0" y="0"/>
                </a:cxn>
              </a:cxnLst>
              <a:rect l="0" t="0" r="r" b="b"/>
              <a:pathLst>
                <a:path w="2">
                  <a:moveTo>
                    <a:pt x="0" y="0"/>
                  </a:moveTo>
                  <a:lnTo>
                    <a:pt x="2"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7" name="Freeform 633"/>
            <p:cNvSpPr>
              <a:spLocks/>
            </p:cNvSpPr>
            <p:nvPr/>
          </p:nvSpPr>
          <p:spPr bwMode="auto">
            <a:xfrm>
              <a:off x="708025" y="3165476"/>
              <a:ext cx="4763" cy="3175"/>
            </a:xfrm>
            <a:custGeom>
              <a:avLst/>
              <a:gdLst/>
              <a:ahLst/>
              <a:cxnLst>
                <a:cxn ang="0">
                  <a:pos x="0" y="0"/>
                </a:cxn>
                <a:cxn ang="0">
                  <a:pos x="3" y="2"/>
                </a:cxn>
                <a:cxn ang="0">
                  <a:pos x="0" y="0"/>
                </a:cxn>
              </a:cxnLst>
              <a:rect l="0" t="0" r="r" b="b"/>
              <a:pathLst>
                <a:path w="3" h="2">
                  <a:moveTo>
                    <a:pt x="0" y="0"/>
                  </a:moveTo>
                  <a:lnTo>
                    <a:pt x="3" y="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8" name="Freeform 634"/>
            <p:cNvSpPr>
              <a:spLocks/>
            </p:cNvSpPr>
            <p:nvPr/>
          </p:nvSpPr>
          <p:spPr bwMode="auto">
            <a:xfrm>
              <a:off x="2647950" y="3549651"/>
              <a:ext cx="34925" cy="14288"/>
            </a:xfrm>
            <a:custGeom>
              <a:avLst/>
              <a:gdLst/>
              <a:ahLst/>
              <a:cxnLst>
                <a:cxn ang="0">
                  <a:pos x="15" y="2"/>
                </a:cxn>
                <a:cxn ang="0">
                  <a:pos x="0" y="2"/>
                </a:cxn>
                <a:cxn ang="0">
                  <a:pos x="8" y="7"/>
                </a:cxn>
                <a:cxn ang="0">
                  <a:pos x="17" y="9"/>
                </a:cxn>
                <a:cxn ang="0">
                  <a:pos x="20" y="7"/>
                </a:cxn>
                <a:cxn ang="0">
                  <a:pos x="22" y="2"/>
                </a:cxn>
                <a:cxn ang="0">
                  <a:pos x="20" y="2"/>
                </a:cxn>
                <a:cxn ang="0">
                  <a:pos x="19" y="7"/>
                </a:cxn>
                <a:cxn ang="0">
                  <a:pos x="17" y="0"/>
                </a:cxn>
                <a:cxn ang="0">
                  <a:pos x="15" y="2"/>
                </a:cxn>
              </a:cxnLst>
              <a:rect l="0" t="0" r="r" b="b"/>
              <a:pathLst>
                <a:path w="22" h="9">
                  <a:moveTo>
                    <a:pt x="15" y="2"/>
                  </a:moveTo>
                  <a:lnTo>
                    <a:pt x="0" y="2"/>
                  </a:lnTo>
                  <a:lnTo>
                    <a:pt x="8" y="7"/>
                  </a:lnTo>
                  <a:lnTo>
                    <a:pt x="17" y="9"/>
                  </a:lnTo>
                  <a:lnTo>
                    <a:pt x="20" y="7"/>
                  </a:lnTo>
                  <a:lnTo>
                    <a:pt x="22" y="2"/>
                  </a:lnTo>
                  <a:lnTo>
                    <a:pt x="20" y="2"/>
                  </a:lnTo>
                  <a:lnTo>
                    <a:pt x="19" y="7"/>
                  </a:lnTo>
                  <a:lnTo>
                    <a:pt x="17" y="0"/>
                  </a:lnTo>
                  <a:lnTo>
                    <a:pt x="15"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9" name="Freeform 635"/>
            <p:cNvSpPr>
              <a:spLocks/>
            </p:cNvSpPr>
            <p:nvPr/>
          </p:nvSpPr>
          <p:spPr bwMode="auto">
            <a:xfrm>
              <a:off x="2011363" y="2900363"/>
              <a:ext cx="22225" cy="11113"/>
            </a:xfrm>
            <a:custGeom>
              <a:avLst/>
              <a:gdLst/>
              <a:ahLst/>
              <a:cxnLst>
                <a:cxn ang="0">
                  <a:pos x="5" y="0"/>
                </a:cxn>
                <a:cxn ang="0">
                  <a:pos x="12" y="0"/>
                </a:cxn>
                <a:cxn ang="0">
                  <a:pos x="14" y="2"/>
                </a:cxn>
                <a:cxn ang="0">
                  <a:pos x="0" y="7"/>
                </a:cxn>
                <a:cxn ang="0">
                  <a:pos x="5" y="0"/>
                </a:cxn>
              </a:cxnLst>
              <a:rect l="0" t="0" r="r" b="b"/>
              <a:pathLst>
                <a:path w="14" h="7">
                  <a:moveTo>
                    <a:pt x="5" y="0"/>
                  </a:moveTo>
                  <a:lnTo>
                    <a:pt x="12" y="0"/>
                  </a:lnTo>
                  <a:lnTo>
                    <a:pt x="14" y="2"/>
                  </a:lnTo>
                  <a:lnTo>
                    <a:pt x="0" y="7"/>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0" name="Freeform 636"/>
            <p:cNvSpPr>
              <a:spLocks/>
            </p:cNvSpPr>
            <p:nvPr/>
          </p:nvSpPr>
          <p:spPr bwMode="auto">
            <a:xfrm>
              <a:off x="1981200" y="2933701"/>
              <a:ext cx="19050" cy="12700"/>
            </a:xfrm>
            <a:custGeom>
              <a:avLst/>
              <a:gdLst/>
              <a:ahLst/>
              <a:cxnLst>
                <a:cxn ang="0">
                  <a:pos x="0" y="3"/>
                </a:cxn>
                <a:cxn ang="0">
                  <a:pos x="0" y="3"/>
                </a:cxn>
                <a:cxn ang="0">
                  <a:pos x="3" y="3"/>
                </a:cxn>
                <a:cxn ang="0">
                  <a:pos x="7" y="1"/>
                </a:cxn>
                <a:cxn ang="0">
                  <a:pos x="12" y="0"/>
                </a:cxn>
                <a:cxn ang="0">
                  <a:pos x="12" y="0"/>
                </a:cxn>
                <a:cxn ang="0">
                  <a:pos x="12" y="1"/>
                </a:cxn>
                <a:cxn ang="0">
                  <a:pos x="10" y="1"/>
                </a:cxn>
                <a:cxn ang="0">
                  <a:pos x="10" y="3"/>
                </a:cxn>
                <a:cxn ang="0">
                  <a:pos x="12" y="5"/>
                </a:cxn>
                <a:cxn ang="0">
                  <a:pos x="10" y="5"/>
                </a:cxn>
                <a:cxn ang="0">
                  <a:pos x="8" y="6"/>
                </a:cxn>
                <a:cxn ang="0">
                  <a:pos x="8" y="6"/>
                </a:cxn>
                <a:cxn ang="0">
                  <a:pos x="7" y="8"/>
                </a:cxn>
                <a:cxn ang="0">
                  <a:pos x="5" y="6"/>
                </a:cxn>
                <a:cxn ang="0">
                  <a:pos x="3" y="6"/>
                </a:cxn>
                <a:cxn ang="0">
                  <a:pos x="3" y="5"/>
                </a:cxn>
                <a:cxn ang="0">
                  <a:pos x="0" y="3"/>
                </a:cxn>
              </a:cxnLst>
              <a:rect l="0" t="0" r="r" b="b"/>
              <a:pathLst>
                <a:path w="12" h="8">
                  <a:moveTo>
                    <a:pt x="0" y="3"/>
                  </a:moveTo>
                  <a:lnTo>
                    <a:pt x="0" y="3"/>
                  </a:lnTo>
                  <a:lnTo>
                    <a:pt x="3" y="3"/>
                  </a:lnTo>
                  <a:lnTo>
                    <a:pt x="7" y="1"/>
                  </a:lnTo>
                  <a:lnTo>
                    <a:pt x="12" y="0"/>
                  </a:lnTo>
                  <a:lnTo>
                    <a:pt x="12" y="0"/>
                  </a:lnTo>
                  <a:lnTo>
                    <a:pt x="12" y="1"/>
                  </a:lnTo>
                  <a:lnTo>
                    <a:pt x="10" y="1"/>
                  </a:lnTo>
                  <a:lnTo>
                    <a:pt x="10" y="3"/>
                  </a:lnTo>
                  <a:lnTo>
                    <a:pt x="12" y="5"/>
                  </a:lnTo>
                  <a:lnTo>
                    <a:pt x="10" y="5"/>
                  </a:lnTo>
                  <a:lnTo>
                    <a:pt x="8" y="6"/>
                  </a:lnTo>
                  <a:lnTo>
                    <a:pt x="8" y="6"/>
                  </a:lnTo>
                  <a:lnTo>
                    <a:pt x="7" y="8"/>
                  </a:lnTo>
                  <a:lnTo>
                    <a:pt x="5" y="6"/>
                  </a:lnTo>
                  <a:lnTo>
                    <a:pt x="3" y="6"/>
                  </a:lnTo>
                  <a:lnTo>
                    <a:pt x="3" y="5"/>
                  </a:lnTo>
                  <a:lnTo>
                    <a:pt x="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1" name="Freeform 637"/>
            <p:cNvSpPr>
              <a:spLocks/>
            </p:cNvSpPr>
            <p:nvPr/>
          </p:nvSpPr>
          <p:spPr bwMode="auto">
            <a:xfrm>
              <a:off x="1901825" y="2968626"/>
              <a:ext cx="7938" cy="11113"/>
            </a:xfrm>
            <a:custGeom>
              <a:avLst/>
              <a:gdLst/>
              <a:ahLst/>
              <a:cxnLst>
                <a:cxn ang="0">
                  <a:pos x="1" y="0"/>
                </a:cxn>
                <a:cxn ang="0">
                  <a:pos x="5" y="4"/>
                </a:cxn>
                <a:cxn ang="0">
                  <a:pos x="5" y="7"/>
                </a:cxn>
                <a:cxn ang="0">
                  <a:pos x="5" y="7"/>
                </a:cxn>
                <a:cxn ang="0">
                  <a:pos x="3" y="5"/>
                </a:cxn>
                <a:cxn ang="0">
                  <a:pos x="0" y="4"/>
                </a:cxn>
                <a:cxn ang="0">
                  <a:pos x="0" y="0"/>
                </a:cxn>
                <a:cxn ang="0">
                  <a:pos x="1" y="0"/>
                </a:cxn>
                <a:cxn ang="0">
                  <a:pos x="1" y="0"/>
                </a:cxn>
              </a:cxnLst>
              <a:rect l="0" t="0" r="r" b="b"/>
              <a:pathLst>
                <a:path w="5" h="7">
                  <a:moveTo>
                    <a:pt x="1" y="0"/>
                  </a:moveTo>
                  <a:lnTo>
                    <a:pt x="5" y="4"/>
                  </a:lnTo>
                  <a:lnTo>
                    <a:pt x="5" y="7"/>
                  </a:lnTo>
                  <a:lnTo>
                    <a:pt x="5" y="7"/>
                  </a:lnTo>
                  <a:lnTo>
                    <a:pt x="3" y="5"/>
                  </a:lnTo>
                  <a:lnTo>
                    <a:pt x="0" y="4"/>
                  </a:lnTo>
                  <a:lnTo>
                    <a:pt x="0" y="0"/>
                  </a:lnTo>
                  <a:lnTo>
                    <a:pt x="1" y="0"/>
                  </a:lnTo>
                  <a:lnTo>
                    <a:pt x="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2" name="Freeform 638"/>
            <p:cNvSpPr>
              <a:spLocks/>
            </p:cNvSpPr>
            <p:nvPr/>
          </p:nvSpPr>
          <p:spPr bwMode="auto">
            <a:xfrm>
              <a:off x="6831013" y="4471988"/>
              <a:ext cx="3175" cy="4763"/>
            </a:xfrm>
            <a:custGeom>
              <a:avLst/>
              <a:gdLst/>
              <a:ahLst/>
              <a:cxnLst>
                <a:cxn ang="0">
                  <a:pos x="0" y="2"/>
                </a:cxn>
                <a:cxn ang="0">
                  <a:pos x="2" y="3"/>
                </a:cxn>
                <a:cxn ang="0">
                  <a:pos x="2" y="0"/>
                </a:cxn>
                <a:cxn ang="0">
                  <a:pos x="0" y="2"/>
                </a:cxn>
              </a:cxnLst>
              <a:rect l="0" t="0" r="r" b="b"/>
              <a:pathLst>
                <a:path w="2" h="3">
                  <a:moveTo>
                    <a:pt x="0" y="2"/>
                  </a:moveTo>
                  <a:lnTo>
                    <a:pt x="2" y="3"/>
                  </a:lnTo>
                  <a:lnTo>
                    <a:pt x="2" y="0"/>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3" name="Freeform 639"/>
            <p:cNvSpPr>
              <a:spLocks/>
            </p:cNvSpPr>
            <p:nvPr/>
          </p:nvSpPr>
          <p:spPr bwMode="auto">
            <a:xfrm>
              <a:off x="4629150" y="3021013"/>
              <a:ext cx="7938" cy="7938"/>
            </a:xfrm>
            <a:custGeom>
              <a:avLst/>
              <a:gdLst/>
              <a:ahLst/>
              <a:cxnLst>
                <a:cxn ang="0">
                  <a:pos x="1" y="5"/>
                </a:cxn>
                <a:cxn ang="0">
                  <a:pos x="0" y="2"/>
                </a:cxn>
                <a:cxn ang="0">
                  <a:pos x="5" y="0"/>
                </a:cxn>
                <a:cxn ang="0">
                  <a:pos x="1" y="5"/>
                </a:cxn>
              </a:cxnLst>
              <a:rect l="0" t="0" r="r" b="b"/>
              <a:pathLst>
                <a:path w="5" h="5">
                  <a:moveTo>
                    <a:pt x="1" y="5"/>
                  </a:moveTo>
                  <a:lnTo>
                    <a:pt x="0" y="2"/>
                  </a:lnTo>
                  <a:lnTo>
                    <a:pt x="5" y="0"/>
                  </a:lnTo>
                  <a:lnTo>
                    <a:pt x="1"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4" name="Freeform 640"/>
            <p:cNvSpPr>
              <a:spLocks/>
            </p:cNvSpPr>
            <p:nvPr/>
          </p:nvSpPr>
          <p:spPr bwMode="auto">
            <a:xfrm>
              <a:off x="5113338" y="5364163"/>
              <a:ext cx="52388" cy="53975"/>
            </a:xfrm>
            <a:custGeom>
              <a:avLst/>
              <a:gdLst/>
              <a:ahLst/>
              <a:cxnLst>
                <a:cxn ang="0">
                  <a:pos x="33" y="13"/>
                </a:cxn>
                <a:cxn ang="0">
                  <a:pos x="33" y="15"/>
                </a:cxn>
                <a:cxn ang="0">
                  <a:pos x="26" y="25"/>
                </a:cxn>
                <a:cxn ang="0">
                  <a:pos x="19" y="29"/>
                </a:cxn>
                <a:cxn ang="0">
                  <a:pos x="14" y="34"/>
                </a:cxn>
                <a:cxn ang="0">
                  <a:pos x="11" y="34"/>
                </a:cxn>
                <a:cxn ang="0">
                  <a:pos x="6" y="29"/>
                </a:cxn>
                <a:cxn ang="0">
                  <a:pos x="0" y="19"/>
                </a:cxn>
                <a:cxn ang="0">
                  <a:pos x="7" y="6"/>
                </a:cxn>
                <a:cxn ang="0">
                  <a:pos x="18" y="1"/>
                </a:cxn>
                <a:cxn ang="0">
                  <a:pos x="21" y="0"/>
                </a:cxn>
                <a:cxn ang="0">
                  <a:pos x="25" y="1"/>
                </a:cxn>
                <a:cxn ang="0">
                  <a:pos x="33" y="13"/>
                </a:cxn>
              </a:cxnLst>
              <a:rect l="0" t="0" r="r" b="b"/>
              <a:pathLst>
                <a:path w="33" h="34">
                  <a:moveTo>
                    <a:pt x="33" y="13"/>
                  </a:moveTo>
                  <a:lnTo>
                    <a:pt x="33" y="15"/>
                  </a:lnTo>
                  <a:lnTo>
                    <a:pt x="26" y="25"/>
                  </a:lnTo>
                  <a:lnTo>
                    <a:pt x="19" y="29"/>
                  </a:lnTo>
                  <a:lnTo>
                    <a:pt x="14" y="34"/>
                  </a:lnTo>
                  <a:lnTo>
                    <a:pt x="11" y="34"/>
                  </a:lnTo>
                  <a:lnTo>
                    <a:pt x="6" y="29"/>
                  </a:lnTo>
                  <a:lnTo>
                    <a:pt x="0" y="19"/>
                  </a:lnTo>
                  <a:lnTo>
                    <a:pt x="7" y="6"/>
                  </a:lnTo>
                  <a:lnTo>
                    <a:pt x="18" y="1"/>
                  </a:lnTo>
                  <a:lnTo>
                    <a:pt x="21" y="0"/>
                  </a:lnTo>
                  <a:lnTo>
                    <a:pt x="25" y="1"/>
                  </a:lnTo>
                  <a:lnTo>
                    <a:pt x="33" y="1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5" name="Freeform 641"/>
            <p:cNvSpPr>
              <a:spLocks/>
            </p:cNvSpPr>
            <p:nvPr/>
          </p:nvSpPr>
          <p:spPr bwMode="auto">
            <a:xfrm>
              <a:off x="5195888" y="5294313"/>
              <a:ext cx="28575" cy="36513"/>
            </a:xfrm>
            <a:custGeom>
              <a:avLst/>
              <a:gdLst/>
              <a:ahLst/>
              <a:cxnLst>
                <a:cxn ang="0">
                  <a:pos x="18" y="16"/>
                </a:cxn>
                <a:cxn ang="0">
                  <a:pos x="18" y="2"/>
                </a:cxn>
                <a:cxn ang="0">
                  <a:pos x="16" y="4"/>
                </a:cxn>
                <a:cxn ang="0">
                  <a:pos x="9" y="0"/>
                </a:cxn>
                <a:cxn ang="0">
                  <a:pos x="6" y="2"/>
                </a:cxn>
                <a:cxn ang="0">
                  <a:pos x="0" y="14"/>
                </a:cxn>
                <a:cxn ang="0">
                  <a:pos x="4" y="23"/>
                </a:cxn>
                <a:cxn ang="0">
                  <a:pos x="9" y="23"/>
                </a:cxn>
                <a:cxn ang="0">
                  <a:pos x="12" y="23"/>
                </a:cxn>
                <a:cxn ang="0">
                  <a:pos x="18" y="16"/>
                </a:cxn>
              </a:cxnLst>
              <a:rect l="0" t="0" r="r" b="b"/>
              <a:pathLst>
                <a:path w="18" h="23">
                  <a:moveTo>
                    <a:pt x="18" y="16"/>
                  </a:moveTo>
                  <a:lnTo>
                    <a:pt x="18" y="2"/>
                  </a:lnTo>
                  <a:lnTo>
                    <a:pt x="16" y="4"/>
                  </a:lnTo>
                  <a:lnTo>
                    <a:pt x="9" y="0"/>
                  </a:lnTo>
                  <a:lnTo>
                    <a:pt x="6" y="2"/>
                  </a:lnTo>
                  <a:lnTo>
                    <a:pt x="0" y="14"/>
                  </a:lnTo>
                  <a:lnTo>
                    <a:pt x="4" y="23"/>
                  </a:lnTo>
                  <a:lnTo>
                    <a:pt x="9" y="23"/>
                  </a:lnTo>
                  <a:lnTo>
                    <a:pt x="12" y="23"/>
                  </a:lnTo>
                  <a:lnTo>
                    <a:pt x="18" y="1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6" name="Freeform 642"/>
            <p:cNvSpPr>
              <a:spLocks/>
            </p:cNvSpPr>
            <p:nvPr/>
          </p:nvSpPr>
          <p:spPr bwMode="auto">
            <a:xfrm>
              <a:off x="4619625" y="2417763"/>
              <a:ext cx="582613" cy="693738"/>
            </a:xfrm>
            <a:custGeom>
              <a:avLst/>
              <a:gdLst/>
              <a:ahLst/>
              <a:cxnLst>
                <a:cxn ang="0">
                  <a:pos x="2" y="366"/>
                </a:cxn>
                <a:cxn ang="0">
                  <a:pos x="2" y="352"/>
                </a:cxn>
                <a:cxn ang="0">
                  <a:pos x="30" y="351"/>
                </a:cxn>
                <a:cxn ang="0">
                  <a:pos x="31" y="345"/>
                </a:cxn>
                <a:cxn ang="0">
                  <a:pos x="0" y="342"/>
                </a:cxn>
                <a:cxn ang="0">
                  <a:pos x="18" y="325"/>
                </a:cxn>
                <a:cxn ang="0">
                  <a:pos x="14" y="319"/>
                </a:cxn>
                <a:cxn ang="0">
                  <a:pos x="21" y="309"/>
                </a:cxn>
                <a:cxn ang="0">
                  <a:pos x="30" y="300"/>
                </a:cxn>
                <a:cxn ang="0">
                  <a:pos x="42" y="288"/>
                </a:cxn>
                <a:cxn ang="0">
                  <a:pos x="59" y="283"/>
                </a:cxn>
                <a:cxn ang="0">
                  <a:pos x="73" y="278"/>
                </a:cxn>
                <a:cxn ang="0">
                  <a:pos x="73" y="276"/>
                </a:cxn>
                <a:cxn ang="0">
                  <a:pos x="71" y="257"/>
                </a:cxn>
                <a:cxn ang="0">
                  <a:pos x="97" y="224"/>
                </a:cxn>
                <a:cxn ang="0">
                  <a:pos x="108" y="216"/>
                </a:cxn>
                <a:cxn ang="0">
                  <a:pos x="106" y="197"/>
                </a:cxn>
                <a:cxn ang="0">
                  <a:pos x="120" y="176"/>
                </a:cxn>
                <a:cxn ang="0">
                  <a:pos x="130" y="160"/>
                </a:cxn>
                <a:cxn ang="0">
                  <a:pos x="152" y="138"/>
                </a:cxn>
                <a:cxn ang="0">
                  <a:pos x="152" y="122"/>
                </a:cxn>
                <a:cxn ang="0">
                  <a:pos x="159" y="117"/>
                </a:cxn>
                <a:cxn ang="0">
                  <a:pos x="175" y="107"/>
                </a:cxn>
                <a:cxn ang="0">
                  <a:pos x="178" y="95"/>
                </a:cxn>
                <a:cxn ang="0">
                  <a:pos x="185" y="65"/>
                </a:cxn>
                <a:cxn ang="0">
                  <a:pos x="192" y="64"/>
                </a:cxn>
                <a:cxn ang="0">
                  <a:pos x="206" y="53"/>
                </a:cxn>
                <a:cxn ang="0">
                  <a:pos x="220" y="62"/>
                </a:cxn>
                <a:cxn ang="0">
                  <a:pos x="230" y="50"/>
                </a:cxn>
                <a:cxn ang="0">
                  <a:pos x="237" y="39"/>
                </a:cxn>
                <a:cxn ang="0">
                  <a:pos x="251" y="41"/>
                </a:cxn>
                <a:cxn ang="0">
                  <a:pos x="275" y="17"/>
                </a:cxn>
                <a:cxn ang="0">
                  <a:pos x="292" y="10"/>
                </a:cxn>
                <a:cxn ang="0">
                  <a:pos x="303" y="7"/>
                </a:cxn>
                <a:cxn ang="0">
                  <a:pos x="310" y="22"/>
                </a:cxn>
                <a:cxn ang="0">
                  <a:pos x="324" y="15"/>
                </a:cxn>
                <a:cxn ang="0">
                  <a:pos x="341" y="8"/>
                </a:cxn>
                <a:cxn ang="0">
                  <a:pos x="367" y="31"/>
                </a:cxn>
                <a:cxn ang="0">
                  <a:pos x="365" y="55"/>
                </a:cxn>
                <a:cxn ang="0">
                  <a:pos x="336" y="77"/>
                </a:cxn>
                <a:cxn ang="0">
                  <a:pos x="292" y="62"/>
                </a:cxn>
                <a:cxn ang="0">
                  <a:pos x="235" y="76"/>
                </a:cxn>
                <a:cxn ang="0">
                  <a:pos x="215" y="90"/>
                </a:cxn>
                <a:cxn ang="0">
                  <a:pos x="185" y="116"/>
                </a:cxn>
                <a:cxn ang="0">
                  <a:pos x="159" y="152"/>
                </a:cxn>
                <a:cxn ang="0">
                  <a:pos x="132" y="223"/>
                </a:cxn>
                <a:cxn ang="0">
                  <a:pos x="101" y="273"/>
                </a:cxn>
                <a:cxn ang="0">
                  <a:pos x="108" y="338"/>
                </a:cxn>
                <a:cxn ang="0">
                  <a:pos x="102" y="373"/>
                </a:cxn>
                <a:cxn ang="0">
                  <a:pos x="92" y="411"/>
                </a:cxn>
                <a:cxn ang="0">
                  <a:pos x="80" y="404"/>
                </a:cxn>
                <a:cxn ang="0">
                  <a:pos x="75" y="395"/>
                </a:cxn>
                <a:cxn ang="0">
                  <a:pos x="64" y="409"/>
                </a:cxn>
                <a:cxn ang="0">
                  <a:pos x="30" y="435"/>
                </a:cxn>
                <a:cxn ang="0">
                  <a:pos x="21" y="430"/>
                </a:cxn>
                <a:cxn ang="0">
                  <a:pos x="16" y="402"/>
                </a:cxn>
                <a:cxn ang="0">
                  <a:pos x="7" y="392"/>
                </a:cxn>
                <a:cxn ang="0">
                  <a:pos x="21" y="370"/>
                </a:cxn>
                <a:cxn ang="0">
                  <a:pos x="11" y="380"/>
                </a:cxn>
              </a:cxnLst>
              <a:rect l="0" t="0" r="r" b="b"/>
              <a:pathLst>
                <a:path w="367" h="437">
                  <a:moveTo>
                    <a:pt x="11" y="380"/>
                  </a:moveTo>
                  <a:lnTo>
                    <a:pt x="7" y="375"/>
                  </a:lnTo>
                  <a:lnTo>
                    <a:pt x="4" y="378"/>
                  </a:lnTo>
                  <a:lnTo>
                    <a:pt x="2" y="373"/>
                  </a:lnTo>
                  <a:lnTo>
                    <a:pt x="9" y="363"/>
                  </a:lnTo>
                  <a:lnTo>
                    <a:pt x="2" y="366"/>
                  </a:lnTo>
                  <a:lnTo>
                    <a:pt x="0" y="359"/>
                  </a:lnTo>
                  <a:lnTo>
                    <a:pt x="4" y="361"/>
                  </a:lnTo>
                  <a:lnTo>
                    <a:pt x="4" y="357"/>
                  </a:lnTo>
                  <a:lnTo>
                    <a:pt x="0" y="357"/>
                  </a:lnTo>
                  <a:lnTo>
                    <a:pt x="0" y="356"/>
                  </a:lnTo>
                  <a:lnTo>
                    <a:pt x="2" y="352"/>
                  </a:lnTo>
                  <a:lnTo>
                    <a:pt x="23" y="351"/>
                  </a:lnTo>
                  <a:lnTo>
                    <a:pt x="26" y="352"/>
                  </a:lnTo>
                  <a:lnTo>
                    <a:pt x="26" y="357"/>
                  </a:lnTo>
                  <a:lnTo>
                    <a:pt x="30" y="356"/>
                  </a:lnTo>
                  <a:lnTo>
                    <a:pt x="28" y="354"/>
                  </a:lnTo>
                  <a:lnTo>
                    <a:pt x="30" y="351"/>
                  </a:lnTo>
                  <a:lnTo>
                    <a:pt x="35" y="349"/>
                  </a:lnTo>
                  <a:lnTo>
                    <a:pt x="37" y="347"/>
                  </a:lnTo>
                  <a:lnTo>
                    <a:pt x="33" y="347"/>
                  </a:lnTo>
                  <a:lnTo>
                    <a:pt x="35" y="338"/>
                  </a:lnTo>
                  <a:lnTo>
                    <a:pt x="31" y="340"/>
                  </a:lnTo>
                  <a:lnTo>
                    <a:pt x="31" y="345"/>
                  </a:lnTo>
                  <a:lnTo>
                    <a:pt x="28" y="349"/>
                  </a:lnTo>
                  <a:lnTo>
                    <a:pt x="21" y="347"/>
                  </a:lnTo>
                  <a:lnTo>
                    <a:pt x="21" y="342"/>
                  </a:lnTo>
                  <a:lnTo>
                    <a:pt x="18" y="349"/>
                  </a:lnTo>
                  <a:lnTo>
                    <a:pt x="2" y="351"/>
                  </a:lnTo>
                  <a:lnTo>
                    <a:pt x="0" y="342"/>
                  </a:lnTo>
                  <a:lnTo>
                    <a:pt x="4" y="338"/>
                  </a:lnTo>
                  <a:lnTo>
                    <a:pt x="4" y="335"/>
                  </a:lnTo>
                  <a:lnTo>
                    <a:pt x="0" y="331"/>
                  </a:lnTo>
                  <a:lnTo>
                    <a:pt x="6" y="328"/>
                  </a:lnTo>
                  <a:lnTo>
                    <a:pt x="14" y="328"/>
                  </a:lnTo>
                  <a:lnTo>
                    <a:pt x="18" y="325"/>
                  </a:lnTo>
                  <a:lnTo>
                    <a:pt x="4" y="326"/>
                  </a:lnTo>
                  <a:lnTo>
                    <a:pt x="2" y="321"/>
                  </a:lnTo>
                  <a:lnTo>
                    <a:pt x="7" y="323"/>
                  </a:lnTo>
                  <a:lnTo>
                    <a:pt x="7" y="319"/>
                  </a:lnTo>
                  <a:lnTo>
                    <a:pt x="12" y="319"/>
                  </a:lnTo>
                  <a:lnTo>
                    <a:pt x="14" y="319"/>
                  </a:lnTo>
                  <a:lnTo>
                    <a:pt x="19" y="314"/>
                  </a:lnTo>
                  <a:lnTo>
                    <a:pt x="23" y="318"/>
                  </a:lnTo>
                  <a:lnTo>
                    <a:pt x="21" y="312"/>
                  </a:lnTo>
                  <a:lnTo>
                    <a:pt x="23" y="309"/>
                  </a:lnTo>
                  <a:lnTo>
                    <a:pt x="19" y="311"/>
                  </a:lnTo>
                  <a:lnTo>
                    <a:pt x="21" y="309"/>
                  </a:lnTo>
                  <a:lnTo>
                    <a:pt x="19" y="307"/>
                  </a:lnTo>
                  <a:lnTo>
                    <a:pt x="35" y="307"/>
                  </a:lnTo>
                  <a:lnTo>
                    <a:pt x="35" y="306"/>
                  </a:lnTo>
                  <a:lnTo>
                    <a:pt x="37" y="304"/>
                  </a:lnTo>
                  <a:lnTo>
                    <a:pt x="28" y="302"/>
                  </a:lnTo>
                  <a:lnTo>
                    <a:pt x="30" y="300"/>
                  </a:lnTo>
                  <a:lnTo>
                    <a:pt x="28" y="299"/>
                  </a:lnTo>
                  <a:lnTo>
                    <a:pt x="30" y="295"/>
                  </a:lnTo>
                  <a:lnTo>
                    <a:pt x="35" y="295"/>
                  </a:lnTo>
                  <a:lnTo>
                    <a:pt x="37" y="293"/>
                  </a:lnTo>
                  <a:lnTo>
                    <a:pt x="37" y="290"/>
                  </a:lnTo>
                  <a:lnTo>
                    <a:pt x="42" y="288"/>
                  </a:lnTo>
                  <a:lnTo>
                    <a:pt x="44" y="285"/>
                  </a:lnTo>
                  <a:lnTo>
                    <a:pt x="47" y="287"/>
                  </a:lnTo>
                  <a:lnTo>
                    <a:pt x="47" y="283"/>
                  </a:lnTo>
                  <a:lnTo>
                    <a:pt x="50" y="280"/>
                  </a:lnTo>
                  <a:lnTo>
                    <a:pt x="57" y="278"/>
                  </a:lnTo>
                  <a:lnTo>
                    <a:pt x="59" y="283"/>
                  </a:lnTo>
                  <a:lnTo>
                    <a:pt x="63" y="281"/>
                  </a:lnTo>
                  <a:lnTo>
                    <a:pt x="61" y="276"/>
                  </a:lnTo>
                  <a:lnTo>
                    <a:pt x="66" y="273"/>
                  </a:lnTo>
                  <a:lnTo>
                    <a:pt x="69" y="281"/>
                  </a:lnTo>
                  <a:lnTo>
                    <a:pt x="71" y="281"/>
                  </a:lnTo>
                  <a:lnTo>
                    <a:pt x="73" y="278"/>
                  </a:lnTo>
                  <a:lnTo>
                    <a:pt x="80" y="276"/>
                  </a:lnTo>
                  <a:lnTo>
                    <a:pt x="80" y="273"/>
                  </a:lnTo>
                  <a:lnTo>
                    <a:pt x="89" y="268"/>
                  </a:lnTo>
                  <a:lnTo>
                    <a:pt x="90" y="266"/>
                  </a:lnTo>
                  <a:lnTo>
                    <a:pt x="89" y="266"/>
                  </a:lnTo>
                  <a:lnTo>
                    <a:pt x="73" y="276"/>
                  </a:lnTo>
                  <a:lnTo>
                    <a:pt x="69" y="273"/>
                  </a:lnTo>
                  <a:lnTo>
                    <a:pt x="71" y="268"/>
                  </a:lnTo>
                  <a:lnTo>
                    <a:pt x="68" y="269"/>
                  </a:lnTo>
                  <a:lnTo>
                    <a:pt x="66" y="266"/>
                  </a:lnTo>
                  <a:lnTo>
                    <a:pt x="71" y="262"/>
                  </a:lnTo>
                  <a:lnTo>
                    <a:pt x="71" y="257"/>
                  </a:lnTo>
                  <a:lnTo>
                    <a:pt x="83" y="242"/>
                  </a:lnTo>
                  <a:lnTo>
                    <a:pt x="90" y="245"/>
                  </a:lnTo>
                  <a:lnTo>
                    <a:pt x="90" y="236"/>
                  </a:lnTo>
                  <a:lnTo>
                    <a:pt x="89" y="236"/>
                  </a:lnTo>
                  <a:lnTo>
                    <a:pt x="90" y="231"/>
                  </a:lnTo>
                  <a:lnTo>
                    <a:pt x="97" y="224"/>
                  </a:lnTo>
                  <a:lnTo>
                    <a:pt x="104" y="223"/>
                  </a:lnTo>
                  <a:lnTo>
                    <a:pt x="104" y="217"/>
                  </a:lnTo>
                  <a:lnTo>
                    <a:pt x="99" y="219"/>
                  </a:lnTo>
                  <a:lnTo>
                    <a:pt x="102" y="214"/>
                  </a:lnTo>
                  <a:lnTo>
                    <a:pt x="102" y="211"/>
                  </a:lnTo>
                  <a:lnTo>
                    <a:pt x="108" y="216"/>
                  </a:lnTo>
                  <a:lnTo>
                    <a:pt x="106" y="207"/>
                  </a:lnTo>
                  <a:lnTo>
                    <a:pt x="109" y="205"/>
                  </a:lnTo>
                  <a:lnTo>
                    <a:pt x="109" y="197"/>
                  </a:lnTo>
                  <a:lnTo>
                    <a:pt x="114" y="200"/>
                  </a:lnTo>
                  <a:lnTo>
                    <a:pt x="113" y="193"/>
                  </a:lnTo>
                  <a:lnTo>
                    <a:pt x="106" y="197"/>
                  </a:lnTo>
                  <a:lnTo>
                    <a:pt x="113" y="186"/>
                  </a:lnTo>
                  <a:lnTo>
                    <a:pt x="118" y="186"/>
                  </a:lnTo>
                  <a:lnTo>
                    <a:pt x="120" y="183"/>
                  </a:lnTo>
                  <a:lnTo>
                    <a:pt x="116" y="185"/>
                  </a:lnTo>
                  <a:lnTo>
                    <a:pt x="114" y="178"/>
                  </a:lnTo>
                  <a:lnTo>
                    <a:pt x="120" y="176"/>
                  </a:lnTo>
                  <a:lnTo>
                    <a:pt x="116" y="176"/>
                  </a:lnTo>
                  <a:lnTo>
                    <a:pt x="118" y="171"/>
                  </a:lnTo>
                  <a:lnTo>
                    <a:pt x="123" y="166"/>
                  </a:lnTo>
                  <a:lnTo>
                    <a:pt x="123" y="164"/>
                  </a:lnTo>
                  <a:lnTo>
                    <a:pt x="125" y="160"/>
                  </a:lnTo>
                  <a:lnTo>
                    <a:pt x="130" y="160"/>
                  </a:lnTo>
                  <a:lnTo>
                    <a:pt x="133" y="154"/>
                  </a:lnTo>
                  <a:lnTo>
                    <a:pt x="132" y="148"/>
                  </a:lnTo>
                  <a:lnTo>
                    <a:pt x="135" y="141"/>
                  </a:lnTo>
                  <a:lnTo>
                    <a:pt x="140" y="140"/>
                  </a:lnTo>
                  <a:lnTo>
                    <a:pt x="147" y="143"/>
                  </a:lnTo>
                  <a:lnTo>
                    <a:pt x="152" y="138"/>
                  </a:lnTo>
                  <a:lnTo>
                    <a:pt x="144" y="138"/>
                  </a:lnTo>
                  <a:lnTo>
                    <a:pt x="149" y="135"/>
                  </a:lnTo>
                  <a:lnTo>
                    <a:pt x="147" y="133"/>
                  </a:lnTo>
                  <a:lnTo>
                    <a:pt x="149" y="131"/>
                  </a:lnTo>
                  <a:lnTo>
                    <a:pt x="147" y="128"/>
                  </a:lnTo>
                  <a:lnTo>
                    <a:pt x="152" y="122"/>
                  </a:lnTo>
                  <a:lnTo>
                    <a:pt x="149" y="121"/>
                  </a:lnTo>
                  <a:lnTo>
                    <a:pt x="152" y="117"/>
                  </a:lnTo>
                  <a:lnTo>
                    <a:pt x="156" y="117"/>
                  </a:lnTo>
                  <a:lnTo>
                    <a:pt x="156" y="126"/>
                  </a:lnTo>
                  <a:lnTo>
                    <a:pt x="161" y="124"/>
                  </a:lnTo>
                  <a:lnTo>
                    <a:pt x="159" y="117"/>
                  </a:lnTo>
                  <a:lnTo>
                    <a:pt x="161" y="116"/>
                  </a:lnTo>
                  <a:lnTo>
                    <a:pt x="158" y="112"/>
                  </a:lnTo>
                  <a:lnTo>
                    <a:pt x="159" y="109"/>
                  </a:lnTo>
                  <a:lnTo>
                    <a:pt x="163" y="107"/>
                  </a:lnTo>
                  <a:lnTo>
                    <a:pt x="173" y="112"/>
                  </a:lnTo>
                  <a:lnTo>
                    <a:pt x="175" y="107"/>
                  </a:lnTo>
                  <a:lnTo>
                    <a:pt x="163" y="103"/>
                  </a:lnTo>
                  <a:lnTo>
                    <a:pt x="165" y="100"/>
                  </a:lnTo>
                  <a:lnTo>
                    <a:pt x="175" y="98"/>
                  </a:lnTo>
                  <a:lnTo>
                    <a:pt x="177" y="96"/>
                  </a:lnTo>
                  <a:lnTo>
                    <a:pt x="175" y="95"/>
                  </a:lnTo>
                  <a:lnTo>
                    <a:pt x="178" y="95"/>
                  </a:lnTo>
                  <a:lnTo>
                    <a:pt x="178" y="90"/>
                  </a:lnTo>
                  <a:lnTo>
                    <a:pt x="177" y="90"/>
                  </a:lnTo>
                  <a:lnTo>
                    <a:pt x="177" y="84"/>
                  </a:lnTo>
                  <a:lnTo>
                    <a:pt x="185" y="77"/>
                  </a:lnTo>
                  <a:lnTo>
                    <a:pt x="184" y="74"/>
                  </a:lnTo>
                  <a:lnTo>
                    <a:pt x="185" y="65"/>
                  </a:lnTo>
                  <a:lnTo>
                    <a:pt x="187" y="67"/>
                  </a:lnTo>
                  <a:lnTo>
                    <a:pt x="187" y="72"/>
                  </a:lnTo>
                  <a:lnTo>
                    <a:pt x="192" y="74"/>
                  </a:lnTo>
                  <a:lnTo>
                    <a:pt x="196" y="72"/>
                  </a:lnTo>
                  <a:lnTo>
                    <a:pt x="190" y="65"/>
                  </a:lnTo>
                  <a:lnTo>
                    <a:pt x="192" y="64"/>
                  </a:lnTo>
                  <a:lnTo>
                    <a:pt x="204" y="76"/>
                  </a:lnTo>
                  <a:lnTo>
                    <a:pt x="203" y="71"/>
                  </a:lnTo>
                  <a:lnTo>
                    <a:pt x="197" y="65"/>
                  </a:lnTo>
                  <a:lnTo>
                    <a:pt x="197" y="60"/>
                  </a:lnTo>
                  <a:lnTo>
                    <a:pt x="199" y="55"/>
                  </a:lnTo>
                  <a:lnTo>
                    <a:pt x="206" y="53"/>
                  </a:lnTo>
                  <a:lnTo>
                    <a:pt x="206" y="67"/>
                  </a:lnTo>
                  <a:lnTo>
                    <a:pt x="208" y="57"/>
                  </a:lnTo>
                  <a:lnTo>
                    <a:pt x="215" y="48"/>
                  </a:lnTo>
                  <a:lnTo>
                    <a:pt x="215" y="64"/>
                  </a:lnTo>
                  <a:lnTo>
                    <a:pt x="213" y="72"/>
                  </a:lnTo>
                  <a:lnTo>
                    <a:pt x="220" y="62"/>
                  </a:lnTo>
                  <a:lnTo>
                    <a:pt x="220" y="55"/>
                  </a:lnTo>
                  <a:lnTo>
                    <a:pt x="222" y="52"/>
                  </a:lnTo>
                  <a:lnTo>
                    <a:pt x="225" y="48"/>
                  </a:lnTo>
                  <a:lnTo>
                    <a:pt x="225" y="52"/>
                  </a:lnTo>
                  <a:lnTo>
                    <a:pt x="225" y="53"/>
                  </a:lnTo>
                  <a:lnTo>
                    <a:pt x="230" y="50"/>
                  </a:lnTo>
                  <a:lnTo>
                    <a:pt x="229" y="45"/>
                  </a:lnTo>
                  <a:lnTo>
                    <a:pt x="239" y="57"/>
                  </a:lnTo>
                  <a:lnTo>
                    <a:pt x="239" y="43"/>
                  </a:lnTo>
                  <a:lnTo>
                    <a:pt x="234" y="39"/>
                  </a:lnTo>
                  <a:lnTo>
                    <a:pt x="234" y="33"/>
                  </a:lnTo>
                  <a:lnTo>
                    <a:pt x="237" y="39"/>
                  </a:lnTo>
                  <a:lnTo>
                    <a:pt x="237" y="33"/>
                  </a:lnTo>
                  <a:lnTo>
                    <a:pt x="244" y="39"/>
                  </a:lnTo>
                  <a:lnTo>
                    <a:pt x="246" y="39"/>
                  </a:lnTo>
                  <a:lnTo>
                    <a:pt x="246" y="36"/>
                  </a:lnTo>
                  <a:lnTo>
                    <a:pt x="253" y="38"/>
                  </a:lnTo>
                  <a:lnTo>
                    <a:pt x="251" y="41"/>
                  </a:lnTo>
                  <a:lnTo>
                    <a:pt x="256" y="46"/>
                  </a:lnTo>
                  <a:lnTo>
                    <a:pt x="258" y="36"/>
                  </a:lnTo>
                  <a:lnTo>
                    <a:pt x="265" y="26"/>
                  </a:lnTo>
                  <a:lnTo>
                    <a:pt x="272" y="26"/>
                  </a:lnTo>
                  <a:lnTo>
                    <a:pt x="270" y="22"/>
                  </a:lnTo>
                  <a:lnTo>
                    <a:pt x="275" y="17"/>
                  </a:lnTo>
                  <a:lnTo>
                    <a:pt x="272" y="10"/>
                  </a:lnTo>
                  <a:lnTo>
                    <a:pt x="275" y="12"/>
                  </a:lnTo>
                  <a:lnTo>
                    <a:pt x="275" y="7"/>
                  </a:lnTo>
                  <a:lnTo>
                    <a:pt x="280" y="5"/>
                  </a:lnTo>
                  <a:lnTo>
                    <a:pt x="284" y="12"/>
                  </a:lnTo>
                  <a:lnTo>
                    <a:pt x="292" y="10"/>
                  </a:lnTo>
                  <a:lnTo>
                    <a:pt x="284" y="26"/>
                  </a:lnTo>
                  <a:lnTo>
                    <a:pt x="284" y="34"/>
                  </a:lnTo>
                  <a:lnTo>
                    <a:pt x="280" y="39"/>
                  </a:lnTo>
                  <a:lnTo>
                    <a:pt x="280" y="43"/>
                  </a:lnTo>
                  <a:lnTo>
                    <a:pt x="282" y="43"/>
                  </a:lnTo>
                  <a:lnTo>
                    <a:pt x="303" y="7"/>
                  </a:lnTo>
                  <a:lnTo>
                    <a:pt x="305" y="15"/>
                  </a:lnTo>
                  <a:lnTo>
                    <a:pt x="303" y="17"/>
                  </a:lnTo>
                  <a:lnTo>
                    <a:pt x="305" y="20"/>
                  </a:lnTo>
                  <a:lnTo>
                    <a:pt x="303" y="29"/>
                  </a:lnTo>
                  <a:lnTo>
                    <a:pt x="310" y="26"/>
                  </a:lnTo>
                  <a:lnTo>
                    <a:pt x="310" y="22"/>
                  </a:lnTo>
                  <a:lnTo>
                    <a:pt x="313" y="19"/>
                  </a:lnTo>
                  <a:lnTo>
                    <a:pt x="318" y="0"/>
                  </a:lnTo>
                  <a:lnTo>
                    <a:pt x="330" y="5"/>
                  </a:lnTo>
                  <a:lnTo>
                    <a:pt x="329" y="12"/>
                  </a:lnTo>
                  <a:lnTo>
                    <a:pt x="322" y="14"/>
                  </a:lnTo>
                  <a:lnTo>
                    <a:pt x="324" y="15"/>
                  </a:lnTo>
                  <a:lnTo>
                    <a:pt x="320" y="19"/>
                  </a:lnTo>
                  <a:lnTo>
                    <a:pt x="329" y="19"/>
                  </a:lnTo>
                  <a:lnTo>
                    <a:pt x="324" y="26"/>
                  </a:lnTo>
                  <a:lnTo>
                    <a:pt x="332" y="26"/>
                  </a:lnTo>
                  <a:lnTo>
                    <a:pt x="332" y="14"/>
                  </a:lnTo>
                  <a:lnTo>
                    <a:pt x="341" y="8"/>
                  </a:lnTo>
                  <a:lnTo>
                    <a:pt x="343" y="17"/>
                  </a:lnTo>
                  <a:lnTo>
                    <a:pt x="351" y="15"/>
                  </a:lnTo>
                  <a:lnTo>
                    <a:pt x="356" y="20"/>
                  </a:lnTo>
                  <a:lnTo>
                    <a:pt x="355" y="22"/>
                  </a:lnTo>
                  <a:lnTo>
                    <a:pt x="365" y="27"/>
                  </a:lnTo>
                  <a:lnTo>
                    <a:pt x="367" y="31"/>
                  </a:lnTo>
                  <a:lnTo>
                    <a:pt x="353" y="41"/>
                  </a:lnTo>
                  <a:lnTo>
                    <a:pt x="332" y="39"/>
                  </a:lnTo>
                  <a:lnTo>
                    <a:pt x="351" y="50"/>
                  </a:lnTo>
                  <a:lnTo>
                    <a:pt x="346" y="58"/>
                  </a:lnTo>
                  <a:lnTo>
                    <a:pt x="355" y="57"/>
                  </a:lnTo>
                  <a:lnTo>
                    <a:pt x="365" y="55"/>
                  </a:lnTo>
                  <a:lnTo>
                    <a:pt x="363" y="64"/>
                  </a:lnTo>
                  <a:lnTo>
                    <a:pt x="355" y="60"/>
                  </a:lnTo>
                  <a:lnTo>
                    <a:pt x="353" y="69"/>
                  </a:lnTo>
                  <a:lnTo>
                    <a:pt x="343" y="76"/>
                  </a:lnTo>
                  <a:lnTo>
                    <a:pt x="339" y="83"/>
                  </a:lnTo>
                  <a:lnTo>
                    <a:pt x="336" y="77"/>
                  </a:lnTo>
                  <a:lnTo>
                    <a:pt x="343" y="69"/>
                  </a:lnTo>
                  <a:lnTo>
                    <a:pt x="341" y="57"/>
                  </a:lnTo>
                  <a:lnTo>
                    <a:pt x="325" y="43"/>
                  </a:lnTo>
                  <a:lnTo>
                    <a:pt x="310" y="48"/>
                  </a:lnTo>
                  <a:lnTo>
                    <a:pt x="296" y="53"/>
                  </a:lnTo>
                  <a:lnTo>
                    <a:pt x="292" y="62"/>
                  </a:lnTo>
                  <a:lnTo>
                    <a:pt x="292" y="86"/>
                  </a:lnTo>
                  <a:lnTo>
                    <a:pt x="275" y="98"/>
                  </a:lnTo>
                  <a:lnTo>
                    <a:pt x="268" y="90"/>
                  </a:lnTo>
                  <a:lnTo>
                    <a:pt x="260" y="96"/>
                  </a:lnTo>
                  <a:lnTo>
                    <a:pt x="246" y="95"/>
                  </a:lnTo>
                  <a:lnTo>
                    <a:pt x="235" y="76"/>
                  </a:lnTo>
                  <a:lnTo>
                    <a:pt x="229" y="72"/>
                  </a:lnTo>
                  <a:lnTo>
                    <a:pt x="225" y="74"/>
                  </a:lnTo>
                  <a:lnTo>
                    <a:pt x="227" y="79"/>
                  </a:lnTo>
                  <a:lnTo>
                    <a:pt x="220" y="83"/>
                  </a:lnTo>
                  <a:lnTo>
                    <a:pt x="211" y="83"/>
                  </a:lnTo>
                  <a:lnTo>
                    <a:pt x="215" y="90"/>
                  </a:lnTo>
                  <a:lnTo>
                    <a:pt x="209" y="100"/>
                  </a:lnTo>
                  <a:lnTo>
                    <a:pt x="213" y="105"/>
                  </a:lnTo>
                  <a:lnTo>
                    <a:pt x="211" y="107"/>
                  </a:lnTo>
                  <a:lnTo>
                    <a:pt x="187" y="103"/>
                  </a:lnTo>
                  <a:lnTo>
                    <a:pt x="185" y="107"/>
                  </a:lnTo>
                  <a:lnTo>
                    <a:pt x="185" y="116"/>
                  </a:lnTo>
                  <a:lnTo>
                    <a:pt x="180" y="124"/>
                  </a:lnTo>
                  <a:lnTo>
                    <a:pt x="175" y="119"/>
                  </a:lnTo>
                  <a:lnTo>
                    <a:pt x="165" y="128"/>
                  </a:lnTo>
                  <a:lnTo>
                    <a:pt x="163" y="136"/>
                  </a:lnTo>
                  <a:lnTo>
                    <a:pt x="156" y="147"/>
                  </a:lnTo>
                  <a:lnTo>
                    <a:pt x="159" y="152"/>
                  </a:lnTo>
                  <a:lnTo>
                    <a:pt x="159" y="157"/>
                  </a:lnTo>
                  <a:lnTo>
                    <a:pt x="147" y="176"/>
                  </a:lnTo>
                  <a:lnTo>
                    <a:pt x="144" y="188"/>
                  </a:lnTo>
                  <a:lnTo>
                    <a:pt x="135" y="193"/>
                  </a:lnTo>
                  <a:lnTo>
                    <a:pt x="135" y="209"/>
                  </a:lnTo>
                  <a:lnTo>
                    <a:pt x="132" y="223"/>
                  </a:lnTo>
                  <a:lnTo>
                    <a:pt x="123" y="240"/>
                  </a:lnTo>
                  <a:lnTo>
                    <a:pt x="128" y="250"/>
                  </a:lnTo>
                  <a:lnTo>
                    <a:pt x="128" y="257"/>
                  </a:lnTo>
                  <a:lnTo>
                    <a:pt x="125" y="261"/>
                  </a:lnTo>
                  <a:lnTo>
                    <a:pt x="111" y="261"/>
                  </a:lnTo>
                  <a:lnTo>
                    <a:pt x="101" y="273"/>
                  </a:lnTo>
                  <a:lnTo>
                    <a:pt x="99" y="281"/>
                  </a:lnTo>
                  <a:lnTo>
                    <a:pt x="102" y="290"/>
                  </a:lnTo>
                  <a:lnTo>
                    <a:pt x="99" y="306"/>
                  </a:lnTo>
                  <a:lnTo>
                    <a:pt x="101" y="314"/>
                  </a:lnTo>
                  <a:lnTo>
                    <a:pt x="101" y="330"/>
                  </a:lnTo>
                  <a:lnTo>
                    <a:pt x="108" y="338"/>
                  </a:lnTo>
                  <a:lnTo>
                    <a:pt x="109" y="344"/>
                  </a:lnTo>
                  <a:lnTo>
                    <a:pt x="108" y="347"/>
                  </a:lnTo>
                  <a:lnTo>
                    <a:pt x="101" y="354"/>
                  </a:lnTo>
                  <a:lnTo>
                    <a:pt x="102" y="357"/>
                  </a:lnTo>
                  <a:lnTo>
                    <a:pt x="104" y="366"/>
                  </a:lnTo>
                  <a:lnTo>
                    <a:pt x="102" y="373"/>
                  </a:lnTo>
                  <a:lnTo>
                    <a:pt x="104" y="380"/>
                  </a:lnTo>
                  <a:lnTo>
                    <a:pt x="95" y="385"/>
                  </a:lnTo>
                  <a:lnTo>
                    <a:pt x="95" y="389"/>
                  </a:lnTo>
                  <a:lnTo>
                    <a:pt x="92" y="394"/>
                  </a:lnTo>
                  <a:lnTo>
                    <a:pt x="94" y="401"/>
                  </a:lnTo>
                  <a:lnTo>
                    <a:pt x="92" y="411"/>
                  </a:lnTo>
                  <a:lnTo>
                    <a:pt x="89" y="413"/>
                  </a:lnTo>
                  <a:lnTo>
                    <a:pt x="89" y="411"/>
                  </a:lnTo>
                  <a:lnTo>
                    <a:pt x="87" y="414"/>
                  </a:lnTo>
                  <a:lnTo>
                    <a:pt x="87" y="408"/>
                  </a:lnTo>
                  <a:lnTo>
                    <a:pt x="85" y="406"/>
                  </a:lnTo>
                  <a:lnTo>
                    <a:pt x="80" y="404"/>
                  </a:lnTo>
                  <a:lnTo>
                    <a:pt x="78" y="390"/>
                  </a:lnTo>
                  <a:lnTo>
                    <a:pt x="80" y="385"/>
                  </a:lnTo>
                  <a:lnTo>
                    <a:pt x="78" y="385"/>
                  </a:lnTo>
                  <a:lnTo>
                    <a:pt x="76" y="387"/>
                  </a:lnTo>
                  <a:lnTo>
                    <a:pt x="76" y="394"/>
                  </a:lnTo>
                  <a:lnTo>
                    <a:pt x="75" y="395"/>
                  </a:lnTo>
                  <a:lnTo>
                    <a:pt x="73" y="390"/>
                  </a:lnTo>
                  <a:lnTo>
                    <a:pt x="73" y="395"/>
                  </a:lnTo>
                  <a:lnTo>
                    <a:pt x="75" y="402"/>
                  </a:lnTo>
                  <a:lnTo>
                    <a:pt x="73" y="408"/>
                  </a:lnTo>
                  <a:lnTo>
                    <a:pt x="64" y="408"/>
                  </a:lnTo>
                  <a:lnTo>
                    <a:pt x="64" y="409"/>
                  </a:lnTo>
                  <a:lnTo>
                    <a:pt x="57" y="420"/>
                  </a:lnTo>
                  <a:lnTo>
                    <a:pt x="44" y="432"/>
                  </a:lnTo>
                  <a:lnTo>
                    <a:pt x="42" y="428"/>
                  </a:lnTo>
                  <a:lnTo>
                    <a:pt x="37" y="435"/>
                  </a:lnTo>
                  <a:lnTo>
                    <a:pt x="35" y="437"/>
                  </a:lnTo>
                  <a:lnTo>
                    <a:pt x="30" y="435"/>
                  </a:lnTo>
                  <a:lnTo>
                    <a:pt x="31" y="432"/>
                  </a:lnTo>
                  <a:lnTo>
                    <a:pt x="28" y="432"/>
                  </a:lnTo>
                  <a:lnTo>
                    <a:pt x="26" y="435"/>
                  </a:lnTo>
                  <a:lnTo>
                    <a:pt x="23" y="435"/>
                  </a:lnTo>
                  <a:lnTo>
                    <a:pt x="23" y="427"/>
                  </a:lnTo>
                  <a:lnTo>
                    <a:pt x="21" y="430"/>
                  </a:lnTo>
                  <a:lnTo>
                    <a:pt x="19" y="430"/>
                  </a:lnTo>
                  <a:lnTo>
                    <a:pt x="7" y="418"/>
                  </a:lnTo>
                  <a:lnTo>
                    <a:pt x="9" y="409"/>
                  </a:lnTo>
                  <a:lnTo>
                    <a:pt x="12" y="411"/>
                  </a:lnTo>
                  <a:lnTo>
                    <a:pt x="12" y="408"/>
                  </a:lnTo>
                  <a:lnTo>
                    <a:pt x="16" y="402"/>
                  </a:lnTo>
                  <a:lnTo>
                    <a:pt x="16" y="401"/>
                  </a:lnTo>
                  <a:lnTo>
                    <a:pt x="14" y="401"/>
                  </a:lnTo>
                  <a:lnTo>
                    <a:pt x="18" y="395"/>
                  </a:lnTo>
                  <a:lnTo>
                    <a:pt x="4" y="401"/>
                  </a:lnTo>
                  <a:lnTo>
                    <a:pt x="4" y="397"/>
                  </a:lnTo>
                  <a:lnTo>
                    <a:pt x="7" y="392"/>
                  </a:lnTo>
                  <a:lnTo>
                    <a:pt x="12" y="392"/>
                  </a:lnTo>
                  <a:lnTo>
                    <a:pt x="19" y="387"/>
                  </a:lnTo>
                  <a:lnTo>
                    <a:pt x="11" y="387"/>
                  </a:lnTo>
                  <a:lnTo>
                    <a:pt x="18" y="378"/>
                  </a:lnTo>
                  <a:lnTo>
                    <a:pt x="16" y="376"/>
                  </a:lnTo>
                  <a:lnTo>
                    <a:pt x="21" y="370"/>
                  </a:lnTo>
                  <a:lnTo>
                    <a:pt x="23" y="373"/>
                  </a:lnTo>
                  <a:lnTo>
                    <a:pt x="25" y="368"/>
                  </a:lnTo>
                  <a:lnTo>
                    <a:pt x="28" y="366"/>
                  </a:lnTo>
                  <a:lnTo>
                    <a:pt x="21" y="364"/>
                  </a:lnTo>
                  <a:lnTo>
                    <a:pt x="19" y="366"/>
                  </a:lnTo>
                  <a:lnTo>
                    <a:pt x="11" y="38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7" name="Freeform 643"/>
            <p:cNvSpPr>
              <a:spLocks/>
            </p:cNvSpPr>
            <p:nvPr/>
          </p:nvSpPr>
          <p:spPr bwMode="auto">
            <a:xfrm>
              <a:off x="4826000" y="2557463"/>
              <a:ext cx="52388" cy="44450"/>
            </a:xfrm>
            <a:custGeom>
              <a:avLst/>
              <a:gdLst/>
              <a:ahLst/>
              <a:cxnLst>
                <a:cxn ang="0">
                  <a:pos x="19" y="0"/>
                </a:cxn>
                <a:cxn ang="0">
                  <a:pos x="22" y="0"/>
                </a:cxn>
                <a:cxn ang="0">
                  <a:pos x="24" y="7"/>
                </a:cxn>
                <a:cxn ang="0">
                  <a:pos x="21" y="14"/>
                </a:cxn>
                <a:cxn ang="0">
                  <a:pos x="28" y="7"/>
                </a:cxn>
                <a:cxn ang="0">
                  <a:pos x="28" y="2"/>
                </a:cxn>
                <a:cxn ang="0">
                  <a:pos x="33" y="5"/>
                </a:cxn>
                <a:cxn ang="0">
                  <a:pos x="31" y="12"/>
                </a:cxn>
                <a:cxn ang="0">
                  <a:pos x="24" y="19"/>
                </a:cxn>
                <a:cxn ang="0">
                  <a:pos x="24" y="17"/>
                </a:cxn>
                <a:cxn ang="0">
                  <a:pos x="19" y="24"/>
                </a:cxn>
                <a:cxn ang="0">
                  <a:pos x="19" y="17"/>
                </a:cxn>
                <a:cxn ang="0">
                  <a:pos x="9" y="28"/>
                </a:cxn>
                <a:cxn ang="0">
                  <a:pos x="7" y="24"/>
                </a:cxn>
                <a:cxn ang="0">
                  <a:pos x="0" y="28"/>
                </a:cxn>
                <a:cxn ang="0">
                  <a:pos x="3" y="21"/>
                </a:cxn>
                <a:cxn ang="0">
                  <a:pos x="14" y="17"/>
                </a:cxn>
                <a:cxn ang="0">
                  <a:pos x="19" y="0"/>
                </a:cxn>
              </a:cxnLst>
              <a:rect l="0" t="0" r="r" b="b"/>
              <a:pathLst>
                <a:path w="33" h="28">
                  <a:moveTo>
                    <a:pt x="19" y="0"/>
                  </a:moveTo>
                  <a:lnTo>
                    <a:pt x="22" y="0"/>
                  </a:lnTo>
                  <a:lnTo>
                    <a:pt x="24" y="7"/>
                  </a:lnTo>
                  <a:lnTo>
                    <a:pt x="21" y="14"/>
                  </a:lnTo>
                  <a:lnTo>
                    <a:pt x="28" y="7"/>
                  </a:lnTo>
                  <a:lnTo>
                    <a:pt x="28" y="2"/>
                  </a:lnTo>
                  <a:lnTo>
                    <a:pt x="33" y="5"/>
                  </a:lnTo>
                  <a:lnTo>
                    <a:pt x="31" y="12"/>
                  </a:lnTo>
                  <a:lnTo>
                    <a:pt x="24" y="19"/>
                  </a:lnTo>
                  <a:lnTo>
                    <a:pt x="24" y="17"/>
                  </a:lnTo>
                  <a:lnTo>
                    <a:pt x="19" y="24"/>
                  </a:lnTo>
                  <a:lnTo>
                    <a:pt x="19" y="17"/>
                  </a:lnTo>
                  <a:lnTo>
                    <a:pt x="9" y="28"/>
                  </a:lnTo>
                  <a:lnTo>
                    <a:pt x="7" y="24"/>
                  </a:lnTo>
                  <a:lnTo>
                    <a:pt x="0" y="28"/>
                  </a:lnTo>
                  <a:lnTo>
                    <a:pt x="3" y="21"/>
                  </a:lnTo>
                  <a:lnTo>
                    <a:pt x="14" y="17"/>
                  </a:lnTo>
                  <a:lnTo>
                    <a:pt x="19"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8" name="Freeform 644"/>
            <p:cNvSpPr>
              <a:spLocks/>
            </p:cNvSpPr>
            <p:nvPr/>
          </p:nvSpPr>
          <p:spPr bwMode="auto">
            <a:xfrm>
              <a:off x="4830763" y="2554288"/>
              <a:ext cx="20638" cy="25400"/>
            </a:xfrm>
            <a:custGeom>
              <a:avLst/>
              <a:gdLst/>
              <a:ahLst/>
              <a:cxnLst>
                <a:cxn ang="0">
                  <a:pos x="0" y="10"/>
                </a:cxn>
                <a:cxn ang="0">
                  <a:pos x="6" y="4"/>
                </a:cxn>
                <a:cxn ang="0">
                  <a:pos x="9" y="5"/>
                </a:cxn>
                <a:cxn ang="0">
                  <a:pos x="9" y="0"/>
                </a:cxn>
                <a:cxn ang="0">
                  <a:pos x="13" y="5"/>
                </a:cxn>
                <a:cxn ang="0">
                  <a:pos x="13" y="12"/>
                </a:cxn>
                <a:cxn ang="0">
                  <a:pos x="7" y="16"/>
                </a:cxn>
                <a:cxn ang="0">
                  <a:pos x="6" y="14"/>
                </a:cxn>
                <a:cxn ang="0">
                  <a:pos x="9" y="9"/>
                </a:cxn>
                <a:cxn ang="0">
                  <a:pos x="0" y="16"/>
                </a:cxn>
                <a:cxn ang="0">
                  <a:pos x="0" y="10"/>
                </a:cxn>
              </a:cxnLst>
              <a:rect l="0" t="0" r="r" b="b"/>
              <a:pathLst>
                <a:path w="13" h="16">
                  <a:moveTo>
                    <a:pt x="0" y="10"/>
                  </a:moveTo>
                  <a:lnTo>
                    <a:pt x="6" y="4"/>
                  </a:lnTo>
                  <a:lnTo>
                    <a:pt x="9" y="5"/>
                  </a:lnTo>
                  <a:lnTo>
                    <a:pt x="9" y="0"/>
                  </a:lnTo>
                  <a:lnTo>
                    <a:pt x="13" y="5"/>
                  </a:lnTo>
                  <a:lnTo>
                    <a:pt x="13" y="12"/>
                  </a:lnTo>
                  <a:lnTo>
                    <a:pt x="7" y="16"/>
                  </a:lnTo>
                  <a:lnTo>
                    <a:pt x="6" y="14"/>
                  </a:lnTo>
                  <a:lnTo>
                    <a:pt x="9" y="9"/>
                  </a:lnTo>
                  <a:lnTo>
                    <a:pt x="0" y="16"/>
                  </a:lnTo>
                  <a:lnTo>
                    <a:pt x="0" y="1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9" name="Freeform 645"/>
            <p:cNvSpPr>
              <a:spLocks/>
            </p:cNvSpPr>
            <p:nvPr/>
          </p:nvSpPr>
          <p:spPr bwMode="auto">
            <a:xfrm>
              <a:off x="4856163" y="2532063"/>
              <a:ext cx="14288" cy="19050"/>
            </a:xfrm>
            <a:custGeom>
              <a:avLst/>
              <a:gdLst/>
              <a:ahLst/>
              <a:cxnLst>
                <a:cxn ang="0">
                  <a:pos x="3" y="5"/>
                </a:cxn>
                <a:cxn ang="0">
                  <a:pos x="5" y="0"/>
                </a:cxn>
                <a:cxn ang="0">
                  <a:pos x="9" y="2"/>
                </a:cxn>
                <a:cxn ang="0">
                  <a:pos x="3" y="12"/>
                </a:cxn>
                <a:cxn ang="0">
                  <a:pos x="0" y="12"/>
                </a:cxn>
                <a:cxn ang="0">
                  <a:pos x="3" y="5"/>
                </a:cxn>
              </a:cxnLst>
              <a:rect l="0" t="0" r="r" b="b"/>
              <a:pathLst>
                <a:path w="9" h="12">
                  <a:moveTo>
                    <a:pt x="3" y="5"/>
                  </a:moveTo>
                  <a:lnTo>
                    <a:pt x="5" y="0"/>
                  </a:lnTo>
                  <a:lnTo>
                    <a:pt x="9" y="2"/>
                  </a:lnTo>
                  <a:lnTo>
                    <a:pt x="3" y="12"/>
                  </a:lnTo>
                  <a:lnTo>
                    <a:pt x="0" y="12"/>
                  </a:lnTo>
                  <a:lnTo>
                    <a:pt x="3"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0" name="Freeform 646"/>
            <p:cNvSpPr>
              <a:spLocks/>
            </p:cNvSpPr>
            <p:nvPr/>
          </p:nvSpPr>
          <p:spPr bwMode="auto">
            <a:xfrm>
              <a:off x="4883150" y="2516188"/>
              <a:ext cx="25400" cy="33338"/>
            </a:xfrm>
            <a:custGeom>
              <a:avLst/>
              <a:gdLst/>
              <a:ahLst/>
              <a:cxnLst>
                <a:cxn ang="0">
                  <a:pos x="2" y="15"/>
                </a:cxn>
                <a:cxn ang="0">
                  <a:pos x="0" y="14"/>
                </a:cxn>
                <a:cxn ang="0">
                  <a:pos x="2" y="14"/>
                </a:cxn>
                <a:cxn ang="0">
                  <a:pos x="2" y="9"/>
                </a:cxn>
                <a:cxn ang="0">
                  <a:pos x="9" y="5"/>
                </a:cxn>
                <a:cxn ang="0">
                  <a:pos x="11" y="3"/>
                </a:cxn>
                <a:cxn ang="0">
                  <a:pos x="9" y="0"/>
                </a:cxn>
                <a:cxn ang="0">
                  <a:pos x="12" y="0"/>
                </a:cxn>
                <a:cxn ang="0">
                  <a:pos x="16" y="9"/>
                </a:cxn>
                <a:cxn ang="0">
                  <a:pos x="16" y="17"/>
                </a:cxn>
                <a:cxn ang="0">
                  <a:pos x="0" y="21"/>
                </a:cxn>
                <a:cxn ang="0">
                  <a:pos x="0" y="19"/>
                </a:cxn>
                <a:cxn ang="0">
                  <a:pos x="4" y="15"/>
                </a:cxn>
                <a:cxn ang="0">
                  <a:pos x="2" y="15"/>
                </a:cxn>
              </a:cxnLst>
              <a:rect l="0" t="0" r="r" b="b"/>
              <a:pathLst>
                <a:path w="16" h="21">
                  <a:moveTo>
                    <a:pt x="2" y="15"/>
                  </a:moveTo>
                  <a:lnTo>
                    <a:pt x="0" y="14"/>
                  </a:lnTo>
                  <a:lnTo>
                    <a:pt x="2" y="14"/>
                  </a:lnTo>
                  <a:lnTo>
                    <a:pt x="2" y="9"/>
                  </a:lnTo>
                  <a:lnTo>
                    <a:pt x="9" y="5"/>
                  </a:lnTo>
                  <a:lnTo>
                    <a:pt x="11" y="3"/>
                  </a:lnTo>
                  <a:lnTo>
                    <a:pt x="9" y="0"/>
                  </a:lnTo>
                  <a:lnTo>
                    <a:pt x="12" y="0"/>
                  </a:lnTo>
                  <a:lnTo>
                    <a:pt x="16" y="9"/>
                  </a:lnTo>
                  <a:lnTo>
                    <a:pt x="16" y="17"/>
                  </a:lnTo>
                  <a:lnTo>
                    <a:pt x="0" y="21"/>
                  </a:lnTo>
                  <a:lnTo>
                    <a:pt x="0" y="19"/>
                  </a:lnTo>
                  <a:lnTo>
                    <a:pt x="4" y="15"/>
                  </a:lnTo>
                  <a:lnTo>
                    <a:pt x="2" y="1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1" name="Freeform 647"/>
            <p:cNvSpPr>
              <a:spLocks/>
            </p:cNvSpPr>
            <p:nvPr/>
          </p:nvSpPr>
          <p:spPr bwMode="auto">
            <a:xfrm>
              <a:off x="4911725" y="2497138"/>
              <a:ext cx="20638" cy="22225"/>
            </a:xfrm>
            <a:custGeom>
              <a:avLst/>
              <a:gdLst/>
              <a:ahLst/>
              <a:cxnLst>
                <a:cxn ang="0">
                  <a:pos x="3" y="7"/>
                </a:cxn>
                <a:cxn ang="0">
                  <a:pos x="8" y="5"/>
                </a:cxn>
                <a:cxn ang="0">
                  <a:pos x="10" y="0"/>
                </a:cxn>
                <a:cxn ang="0">
                  <a:pos x="13" y="5"/>
                </a:cxn>
                <a:cxn ang="0">
                  <a:pos x="10" y="10"/>
                </a:cxn>
                <a:cxn ang="0">
                  <a:pos x="5" y="14"/>
                </a:cxn>
                <a:cxn ang="0">
                  <a:pos x="0" y="12"/>
                </a:cxn>
                <a:cxn ang="0">
                  <a:pos x="3" y="7"/>
                </a:cxn>
              </a:cxnLst>
              <a:rect l="0" t="0" r="r" b="b"/>
              <a:pathLst>
                <a:path w="13" h="14">
                  <a:moveTo>
                    <a:pt x="3" y="7"/>
                  </a:moveTo>
                  <a:lnTo>
                    <a:pt x="8" y="5"/>
                  </a:lnTo>
                  <a:lnTo>
                    <a:pt x="10" y="0"/>
                  </a:lnTo>
                  <a:lnTo>
                    <a:pt x="13" y="5"/>
                  </a:lnTo>
                  <a:lnTo>
                    <a:pt x="10" y="10"/>
                  </a:lnTo>
                  <a:lnTo>
                    <a:pt x="5" y="14"/>
                  </a:lnTo>
                  <a:lnTo>
                    <a:pt x="0" y="12"/>
                  </a:lnTo>
                  <a:lnTo>
                    <a:pt x="3"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2" name="Freeform 648"/>
            <p:cNvSpPr>
              <a:spLocks/>
            </p:cNvSpPr>
            <p:nvPr/>
          </p:nvSpPr>
          <p:spPr bwMode="auto">
            <a:xfrm>
              <a:off x="4930775" y="2486026"/>
              <a:ext cx="15875" cy="15875"/>
            </a:xfrm>
            <a:custGeom>
              <a:avLst/>
              <a:gdLst/>
              <a:ahLst/>
              <a:cxnLst>
                <a:cxn ang="0">
                  <a:pos x="0" y="0"/>
                </a:cxn>
                <a:cxn ang="0">
                  <a:pos x="10" y="3"/>
                </a:cxn>
                <a:cxn ang="0">
                  <a:pos x="5" y="10"/>
                </a:cxn>
                <a:cxn ang="0">
                  <a:pos x="0" y="5"/>
                </a:cxn>
                <a:cxn ang="0">
                  <a:pos x="0" y="0"/>
                </a:cxn>
              </a:cxnLst>
              <a:rect l="0" t="0" r="r" b="b"/>
              <a:pathLst>
                <a:path w="10" h="10">
                  <a:moveTo>
                    <a:pt x="0" y="0"/>
                  </a:moveTo>
                  <a:lnTo>
                    <a:pt x="10" y="3"/>
                  </a:lnTo>
                  <a:lnTo>
                    <a:pt x="5" y="10"/>
                  </a:lnTo>
                  <a:lnTo>
                    <a:pt x="0"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3" name="Freeform 649"/>
            <p:cNvSpPr>
              <a:spLocks/>
            </p:cNvSpPr>
            <p:nvPr/>
          </p:nvSpPr>
          <p:spPr bwMode="auto">
            <a:xfrm>
              <a:off x="4943475" y="2471738"/>
              <a:ext cx="14288" cy="14288"/>
            </a:xfrm>
            <a:custGeom>
              <a:avLst/>
              <a:gdLst/>
              <a:ahLst/>
              <a:cxnLst>
                <a:cxn ang="0">
                  <a:pos x="5" y="4"/>
                </a:cxn>
                <a:cxn ang="0">
                  <a:pos x="9" y="7"/>
                </a:cxn>
                <a:cxn ang="0">
                  <a:pos x="4" y="9"/>
                </a:cxn>
                <a:cxn ang="0">
                  <a:pos x="0" y="0"/>
                </a:cxn>
                <a:cxn ang="0">
                  <a:pos x="5" y="4"/>
                </a:cxn>
              </a:cxnLst>
              <a:rect l="0" t="0" r="r" b="b"/>
              <a:pathLst>
                <a:path w="9" h="9">
                  <a:moveTo>
                    <a:pt x="5" y="4"/>
                  </a:moveTo>
                  <a:lnTo>
                    <a:pt x="9" y="7"/>
                  </a:lnTo>
                  <a:lnTo>
                    <a:pt x="4" y="9"/>
                  </a:lnTo>
                  <a:lnTo>
                    <a:pt x="0" y="0"/>
                  </a:lnTo>
                  <a:lnTo>
                    <a:pt x="5"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4" name="Freeform 650"/>
            <p:cNvSpPr>
              <a:spLocks/>
            </p:cNvSpPr>
            <p:nvPr/>
          </p:nvSpPr>
          <p:spPr bwMode="auto">
            <a:xfrm>
              <a:off x="4965700" y="2474913"/>
              <a:ext cx="6350" cy="11113"/>
            </a:xfrm>
            <a:custGeom>
              <a:avLst/>
              <a:gdLst/>
              <a:ahLst/>
              <a:cxnLst>
                <a:cxn ang="0">
                  <a:pos x="4" y="0"/>
                </a:cxn>
                <a:cxn ang="0">
                  <a:pos x="4" y="2"/>
                </a:cxn>
                <a:cxn ang="0">
                  <a:pos x="4" y="7"/>
                </a:cxn>
                <a:cxn ang="0">
                  <a:pos x="0" y="5"/>
                </a:cxn>
                <a:cxn ang="0">
                  <a:pos x="4" y="0"/>
                </a:cxn>
              </a:cxnLst>
              <a:rect l="0" t="0" r="r" b="b"/>
              <a:pathLst>
                <a:path w="4" h="7">
                  <a:moveTo>
                    <a:pt x="4" y="0"/>
                  </a:moveTo>
                  <a:lnTo>
                    <a:pt x="4" y="2"/>
                  </a:lnTo>
                  <a:lnTo>
                    <a:pt x="4" y="7"/>
                  </a:lnTo>
                  <a:lnTo>
                    <a:pt x="0" y="5"/>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5" name="Freeform 651"/>
            <p:cNvSpPr>
              <a:spLocks/>
            </p:cNvSpPr>
            <p:nvPr/>
          </p:nvSpPr>
          <p:spPr bwMode="auto">
            <a:xfrm>
              <a:off x="5010150" y="2466976"/>
              <a:ext cx="11113" cy="7938"/>
            </a:xfrm>
            <a:custGeom>
              <a:avLst/>
              <a:gdLst/>
              <a:ahLst/>
              <a:cxnLst>
                <a:cxn ang="0">
                  <a:pos x="3" y="5"/>
                </a:cxn>
                <a:cxn ang="0">
                  <a:pos x="0" y="0"/>
                </a:cxn>
                <a:cxn ang="0">
                  <a:pos x="5" y="0"/>
                </a:cxn>
                <a:cxn ang="0">
                  <a:pos x="7" y="3"/>
                </a:cxn>
                <a:cxn ang="0">
                  <a:pos x="3" y="5"/>
                </a:cxn>
              </a:cxnLst>
              <a:rect l="0" t="0" r="r" b="b"/>
              <a:pathLst>
                <a:path w="7" h="5">
                  <a:moveTo>
                    <a:pt x="3" y="5"/>
                  </a:moveTo>
                  <a:lnTo>
                    <a:pt x="0" y="0"/>
                  </a:lnTo>
                  <a:lnTo>
                    <a:pt x="5" y="0"/>
                  </a:lnTo>
                  <a:lnTo>
                    <a:pt x="7" y="3"/>
                  </a:lnTo>
                  <a:lnTo>
                    <a:pt x="3"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6" name="Freeform 652"/>
            <p:cNvSpPr>
              <a:spLocks/>
            </p:cNvSpPr>
            <p:nvPr/>
          </p:nvSpPr>
          <p:spPr bwMode="auto">
            <a:xfrm>
              <a:off x="5002213" y="2441576"/>
              <a:ext cx="20638" cy="17463"/>
            </a:xfrm>
            <a:custGeom>
              <a:avLst/>
              <a:gdLst/>
              <a:ahLst/>
              <a:cxnLst>
                <a:cxn ang="0">
                  <a:pos x="3" y="2"/>
                </a:cxn>
                <a:cxn ang="0">
                  <a:pos x="10" y="0"/>
                </a:cxn>
                <a:cxn ang="0">
                  <a:pos x="13" y="4"/>
                </a:cxn>
                <a:cxn ang="0">
                  <a:pos x="12" y="9"/>
                </a:cxn>
                <a:cxn ang="0">
                  <a:pos x="1" y="11"/>
                </a:cxn>
                <a:cxn ang="0">
                  <a:pos x="0" y="5"/>
                </a:cxn>
                <a:cxn ang="0">
                  <a:pos x="3" y="2"/>
                </a:cxn>
              </a:cxnLst>
              <a:rect l="0" t="0" r="r" b="b"/>
              <a:pathLst>
                <a:path w="13" h="11">
                  <a:moveTo>
                    <a:pt x="3" y="2"/>
                  </a:moveTo>
                  <a:lnTo>
                    <a:pt x="10" y="0"/>
                  </a:lnTo>
                  <a:lnTo>
                    <a:pt x="13" y="4"/>
                  </a:lnTo>
                  <a:lnTo>
                    <a:pt x="12" y="9"/>
                  </a:lnTo>
                  <a:lnTo>
                    <a:pt x="1" y="11"/>
                  </a:lnTo>
                  <a:lnTo>
                    <a:pt x="0" y="5"/>
                  </a:lnTo>
                  <a:lnTo>
                    <a:pt x="3"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7" name="Freeform 653"/>
            <p:cNvSpPr>
              <a:spLocks/>
            </p:cNvSpPr>
            <p:nvPr/>
          </p:nvSpPr>
          <p:spPr bwMode="auto">
            <a:xfrm>
              <a:off x="5021263" y="2452688"/>
              <a:ext cx="12700" cy="17463"/>
            </a:xfrm>
            <a:custGeom>
              <a:avLst/>
              <a:gdLst/>
              <a:ahLst/>
              <a:cxnLst>
                <a:cxn ang="0">
                  <a:pos x="7" y="9"/>
                </a:cxn>
                <a:cxn ang="0">
                  <a:pos x="1" y="11"/>
                </a:cxn>
                <a:cxn ang="0">
                  <a:pos x="0" y="4"/>
                </a:cxn>
                <a:cxn ang="0">
                  <a:pos x="7" y="0"/>
                </a:cxn>
                <a:cxn ang="0">
                  <a:pos x="8" y="4"/>
                </a:cxn>
                <a:cxn ang="0">
                  <a:pos x="7" y="9"/>
                </a:cxn>
              </a:cxnLst>
              <a:rect l="0" t="0" r="r" b="b"/>
              <a:pathLst>
                <a:path w="8" h="11">
                  <a:moveTo>
                    <a:pt x="7" y="9"/>
                  </a:moveTo>
                  <a:lnTo>
                    <a:pt x="1" y="11"/>
                  </a:lnTo>
                  <a:lnTo>
                    <a:pt x="0" y="4"/>
                  </a:lnTo>
                  <a:lnTo>
                    <a:pt x="7" y="0"/>
                  </a:lnTo>
                  <a:lnTo>
                    <a:pt x="8" y="4"/>
                  </a:lnTo>
                  <a:lnTo>
                    <a:pt x="7"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8" name="Freeform 654"/>
            <p:cNvSpPr>
              <a:spLocks/>
            </p:cNvSpPr>
            <p:nvPr/>
          </p:nvSpPr>
          <p:spPr bwMode="auto">
            <a:xfrm>
              <a:off x="5037138" y="2441576"/>
              <a:ext cx="7938" cy="14288"/>
            </a:xfrm>
            <a:custGeom>
              <a:avLst/>
              <a:gdLst/>
              <a:ahLst/>
              <a:cxnLst>
                <a:cxn ang="0">
                  <a:pos x="4" y="9"/>
                </a:cxn>
                <a:cxn ang="0">
                  <a:pos x="2" y="9"/>
                </a:cxn>
                <a:cxn ang="0">
                  <a:pos x="0" y="0"/>
                </a:cxn>
                <a:cxn ang="0">
                  <a:pos x="5" y="2"/>
                </a:cxn>
                <a:cxn ang="0">
                  <a:pos x="5" y="7"/>
                </a:cxn>
                <a:cxn ang="0">
                  <a:pos x="4" y="9"/>
                </a:cxn>
              </a:cxnLst>
              <a:rect l="0" t="0" r="r" b="b"/>
              <a:pathLst>
                <a:path w="5" h="9">
                  <a:moveTo>
                    <a:pt x="4" y="9"/>
                  </a:moveTo>
                  <a:lnTo>
                    <a:pt x="2" y="9"/>
                  </a:lnTo>
                  <a:lnTo>
                    <a:pt x="0" y="0"/>
                  </a:lnTo>
                  <a:lnTo>
                    <a:pt x="5" y="2"/>
                  </a:lnTo>
                  <a:lnTo>
                    <a:pt x="5" y="7"/>
                  </a:lnTo>
                  <a:lnTo>
                    <a:pt x="4"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9" name="Freeform 655"/>
            <p:cNvSpPr>
              <a:spLocks/>
            </p:cNvSpPr>
            <p:nvPr/>
          </p:nvSpPr>
          <p:spPr bwMode="auto">
            <a:xfrm>
              <a:off x="5073650" y="2414588"/>
              <a:ext cx="15875" cy="11113"/>
            </a:xfrm>
            <a:custGeom>
              <a:avLst/>
              <a:gdLst/>
              <a:ahLst/>
              <a:cxnLst>
                <a:cxn ang="0">
                  <a:pos x="8" y="2"/>
                </a:cxn>
                <a:cxn ang="0">
                  <a:pos x="10" y="7"/>
                </a:cxn>
                <a:cxn ang="0">
                  <a:pos x="0" y="3"/>
                </a:cxn>
                <a:cxn ang="0">
                  <a:pos x="5" y="0"/>
                </a:cxn>
                <a:cxn ang="0">
                  <a:pos x="8" y="2"/>
                </a:cxn>
              </a:cxnLst>
              <a:rect l="0" t="0" r="r" b="b"/>
              <a:pathLst>
                <a:path w="10" h="7">
                  <a:moveTo>
                    <a:pt x="8" y="2"/>
                  </a:moveTo>
                  <a:lnTo>
                    <a:pt x="10" y="7"/>
                  </a:lnTo>
                  <a:lnTo>
                    <a:pt x="0" y="3"/>
                  </a:lnTo>
                  <a:lnTo>
                    <a:pt x="5" y="0"/>
                  </a:lnTo>
                  <a:lnTo>
                    <a:pt x="8"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0" name="Freeform 656"/>
            <p:cNvSpPr>
              <a:spLocks/>
            </p:cNvSpPr>
            <p:nvPr/>
          </p:nvSpPr>
          <p:spPr bwMode="auto">
            <a:xfrm>
              <a:off x="4403725" y="3255963"/>
              <a:ext cx="11113" cy="11113"/>
            </a:xfrm>
            <a:custGeom>
              <a:avLst/>
              <a:gdLst/>
              <a:ahLst/>
              <a:cxnLst>
                <a:cxn ang="0">
                  <a:pos x="5" y="0"/>
                </a:cxn>
                <a:cxn ang="0">
                  <a:pos x="0" y="7"/>
                </a:cxn>
                <a:cxn ang="0">
                  <a:pos x="5" y="6"/>
                </a:cxn>
                <a:cxn ang="0">
                  <a:pos x="7" y="2"/>
                </a:cxn>
                <a:cxn ang="0">
                  <a:pos x="5" y="0"/>
                </a:cxn>
              </a:cxnLst>
              <a:rect l="0" t="0" r="r" b="b"/>
              <a:pathLst>
                <a:path w="7" h="7">
                  <a:moveTo>
                    <a:pt x="5" y="0"/>
                  </a:moveTo>
                  <a:lnTo>
                    <a:pt x="0" y="7"/>
                  </a:lnTo>
                  <a:lnTo>
                    <a:pt x="5" y="6"/>
                  </a:lnTo>
                  <a:lnTo>
                    <a:pt x="7" y="2"/>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1" name="Freeform 657"/>
            <p:cNvSpPr>
              <a:spLocks/>
            </p:cNvSpPr>
            <p:nvPr/>
          </p:nvSpPr>
          <p:spPr bwMode="auto">
            <a:xfrm>
              <a:off x="8216900" y="6013451"/>
              <a:ext cx="7938" cy="11113"/>
            </a:xfrm>
            <a:custGeom>
              <a:avLst/>
              <a:gdLst/>
              <a:ahLst/>
              <a:cxnLst>
                <a:cxn ang="0">
                  <a:pos x="4" y="0"/>
                </a:cxn>
                <a:cxn ang="0">
                  <a:pos x="5" y="5"/>
                </a:cxn>
                <a:cxn ang="0">
                  <a:pos x="0" y="7"/>
                </a:cxn>
                <a:cxn ang="0">
                  <a:pos x="2" y="4"/>
                </a:cxn>
                <a:cxn ang="0">
                  <a:pos x="4" y="0"/>
                </a:cxn>
              </a:cxnLst>
              <a:rect l="0" t="0" r="r" b="b"/>
              <a:pathLst>
                <a:path w="5" h="7">
                  <a:moveTo>
                    <a:pt x="4" y="0"/>
                  </a:moveTo>
                  <a:lnTo>
                    <a:pt x="5" y="5"/>
                  </a:lnTo>
                  <a:lnTo>
                    <a:pt x="0" y="7"/>
                  </a:lnTo>
                  <a:lnTo>
                    <a:pt x="2" y="4"/>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2" name="Freeform 658"/>
            <p:cNvSpPr>
              <a:spLocks/>
            </p:cNvSpPr>
            <p:nvPr/>
          </p:nvSpPr>
          <p:spPr bwMode="auto">
            <a:xfrm>
              <a:off x="2844800" y="5727701"/>
              <a:ext cx="22225" cy="49213"/>
            </a:xfrm>
            <a:custGeom>
              <a:avLst/>
              <a:gdLst/>
              <a:ahLst/>
              <a:cxnLst>
                <a:cxn ang="0">
                  <a:pos x="7" y="0"/>
                </a:cxn>
                <a:cxn ang="0">
                  <a:pos x="7" y="2"/>
                </a:cxn>
                <a:cxn ang="0">
                  <a:pos x="11" y="2"/>
                </a:cxn>
                <a:cxn ang="0">
                  <a:pos x="14" y="12"/>
                </a:cxn>
                <a:cxn ang="0">
                  <a:pos x="9" y="16"/>
                </a:cxn>
                <a:cxn ang="0">
                  <a:pos x="12" y="21"/>
                </a:cxn>
                <a:cxn ang="0">
                  <a:pos x="9" y="21"/>
                </a:cxn>
                <a:cxn ang="0">
                  <a:pos x="11" y="28"/>
                </a:cxn>
                <a:cxn ang="0">
                  <a:pos x="9" y="28"/>
                </a:cxn>
                <a:cxn ang="0">
                  <a:pos x="9" y="31"/>
                </a:cxn>
                <a:cxn ang="0">
                  <a:pos x="0" y="30"/>
                </a:cxn>
                <a:cxn ang="0">
                  <a:pos x="0" y="28"/>
                </a:cxn>
                <a:cxn ang="0">
                  <a:pos x="2" y="18"/>
                </a:cxn>
                <a:cxn ang="0">
                  <a:pos x="4" y="4"/>
                </a:cxn>
                <a:cxn ang="0">
                  <a:pos x="7" y="0"/>
                </a:cxn>
              </a:cxnLst>
              <a:rect l="0" t="0" r="r" b="b"/>
              <a:pathLst>
                <a:path w="14" h="31">
                  <a:moveTo>
                    <a:pt x="7" y="0"/>
                  </a:moveTo>
                  <a:lnTo>
                    <a:pt x="7" y="2"/>
                  </a:lnTo>
                  <a:lnTo>
                    <a:pt x="11" y="2"/>
                  </a:lnTo>
                  <a:lnTo>
                    <a:pt x="14" y="12"/>
                  </a:lnTo>
                  <a:lnTo>
                    <a:pt x="9" y="16"/>
                  </a:lnTo>
                  <a:lnTo>
                    <a:pt x="12" y="21"/>
                  </a:lnTo>
                  <a:lnTo>
                    <a:pt x="9" y="21"/>
                  </a:lnTo>
                  <a:lnTo>
                    <a:pt x="11" y="28"/>
                  </a:lnTo>
                  <a:lnTo>
                    <a:pt x="9" y="28"/>
                  </a:lnTo>
                  <a:lnTo>
                    <a:pt x="9" y="31"/>
                  </a:lnTo>
                  <a:lnTo>
                    <a:pt x="0" y="30"/>
                  </a:lnTo>
                  <a:lnTo>
                    <a:pt x="0" y="28"/>
                  </a:lnTo>
                  <a:lnTo>
                    <a:pt x="2" y="18"/>
                  </a:lnTo>
                  <a:lnTo>
                    <a:pt x="4" y="4"/>
                  </a:lnTo>
                  <a:lnTo>
                    <a:pt x="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3" name="Freeform 659"/>
            <p:cNvSpPr>
              <a:spLocks/>
            </p:cNvSpPr>
            <p:nvPr/>
          </p:nvSpPr>
          <p:spPr bwMode="auto">
            <a:xfrm>
              <a:off x="2863850" y="5807076"/>
              <a:ext cx="17463" cy="17463"/>
            </a:xfrm>
            <a:custGeom>
              <a:avLst/>
              <a:gdLst/>
              <a:ahLst/>
              <a:cxnLst>
                <a:cxn ang="0">
                  <a:pos x="7" y="0"/>
                </a:cxn>
                <a:cxn ang="0">
                  <a:pos x="11" y="4"/>
                </a:cxn>
                <a:cxn ang="0">
                  <a:pos x="11" y="9"/>
                </a:cxn>
                <a:cxn ang="0">
                  <a:pos x="4" y="11"/>
                </a:cxn>
                <a:cxn ang="0">
                  <a:pos x="0" y="6"/>
                </a:cxn>
                <a:cxn ang="0">
                  <a:pos x="7" y="0"/>
                </a:cxn>
              </a:cxnLst>
              <a:rect l="0" t="0" r="r" b="b"/>
              <a:pathLst>
                <a:path w="11" h="11">
                  <a:moveTo>
                    <a:pt x="7" y="0"/>
                  </a:moveTo>
                  <a:lnTo>
                    <a:pt x="11" y="4"/>
                  </a:lnTo>
                  <a:lnTo>
                    <a:pt x="11" y="9"/>
                  </a:lnTo>
                  <a:lnTo>
                    <a:pt x="4" y="11"/>
                  </a:lnTo>
                  <a:lnTo>
                    <a:pt x="0" y="6"/>
                  </a:lnTo>
                  <a:lnTo>
                    <a:pt x="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4" name="Freeform 660"/>
            <p:cNvSpPr>
              <a:spLocks/>
            </p:cNvSpPr>
            <p:nvPr/>
          </p:nvSpPr>
          <p:spPr bwMode="auto">
            <a:xfrm>
              <a:off x="2844800" y="5816601"/>
              <a:ext cx="7938" cy="4763"/>
            </a:xfrm>
            <a:custGeom>
              <a:avLst/>
              <a:gdLst/>
              <a:ahLst/>
              <a:cxnLst>
                <a:cxn ang="0">
                  <a:pos x="0" y="0"/>
                </a:cxn>
                <a:cxn ang="0">
                  <a:pos x="5" y="1"/>
                </a:cxn>
                <a:cxn ang="0">
                  <a:pos x="2" y="3"/>
                </a:cxn>
                <a:cxn ang="0">
                  <a:pos x="0" y="0"/>
                </a:cxn>
              </a:cxnLst>
              <a:rect l="0" t="0" r="r" b="b"/>
              <a:pathLst>
                <a:path w="5" h="3">
                  <a:moveTo>
                    <a:pt x="0" y="0"/>
                  </a:moveTo>
                  <a:lnTo>
                    <a:pt x="5" y="1"/>
                  </a:lnTo>
                  <a:lnTo>
                    <a:pt x="2"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5" name="Freeform 661"/>
            <p:cNvSpPr>
              <a:spLocks/>
            </p:cNvSpPr>
            <p:nvPr/>
          </p:nvSpPr>
          <p:spPr bwMode="auto">
            <a:xfrm>
              <a:off x="2844800" y="5824538"/>
              <a:ext cx="7938" cy="4763"/>
            </a:xfrm>
            <a:custGeom>
              <a:avLst/>
              <a:gdLst/>
              <a:ahLst/>
              <a:cxnLst>
                <a:cxn ang="0">
                  <a:pos x="2" y="3"/>
                </a:cxn>
                <a:cxn ang="0">
                  <a:pos x="0" y="2"/>
                </a:cxn>
                <a:cxn ang="0">
                  <a:pos x="4" y="0"/>
                </a:cxn>
                <a:cxn ang="0">
                  <a:pos x="5" y="2"/>
                </a:cxn>
                <a:cxn ang="0">
                  <a:pos x="2" y="3"/>
                </a:cxn>
              </a:cxnLst>
              <a:rect l="0" t="0" r="r" b="b"/>
              <a:pathLst>
                <a:path w="5" h="3">
                  <a:moveTo>
                    <a:pt x="2" y="3"/>
                  </a:moveTo>
                  <a:lnTo>
                    <a:pt x="0" y="2"/>
                  </a:lnTo>
                  <a:lnTo>
                    <a:pt x="4" y="0"/>
                  </a:lnTo>
                  <a:lnTo>
                    <a:pt x="5" y="2"/>
                  </a:lnTo>
                  <a:lnTo>
                    <a:pt x="2"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6" name="Freeform 662"/>
            <p:cNvSpPr>
              <a:spLocks/>
            </p:cNvSpPr>
            <p:nvPr/>
          </p:nvSpPr>
          <p:spPr bwMode="auto">
            <a:xfrm>
              <a:off x="2847975" y="5829301"/>
              <a:ext cx="11113" cy="6350"/>
            </a:xfrm>
            <a:custGeom>
              <a:avLst/>
              <a:gdLst/>
              <a:ahLst/>
              <a:cxnLst>
                <a:cxn ang="0">
                  <a:pos x="0" y="0"/>
                </a:cxn>
                <a:cxn ang="0">
                  <a:pos x="5" y="0"/>
                </a:cxn>
                <a:cxn ang="0">
                  <a:pos x="7" y="4"/>
                </a:cxn>
                <a:cxn ang="0">
                  <a:pos x="0" y="0"/>
                </a:cxn>
              </a:cxnLst>
              <a:rect l="0" t="0" r="r" b="b"/>
              <a:pathLst>
                <a:path w="7" h="4">
                  <a:moveTo>
                    <a:pt x="0" y="0"/>
                  </a:moveTo>
                  <a:lnTo>
                    <a:pt x="5" y="0"/>
                  </a:lnTo>
                  <a:lnTo>
                    <a:pt x="7"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7" name="Freeform 663"/>
            <p:cNvSpPr>
              <a:spLocks/>
            </p:cNvSpPr>
            <p:nvPr/>
          </p:nvSpPr>
          <p:spPr bwMode="auto">
            <a:xfrm>
              <a:off x="2851150" y="5835651"/>
              <a:ext cx="4763" cy="4763"/>
            </a:xfrm>
            <a:custGeom>
              <a:avLst/>
              <a:gdLst/>
              <a:ahLst/>
              <a:cxnLst>
                <a:cxn ang="0">
                  <a:pos x="0" y="0"/>
                </a:cxn>
                <a:cxn ang="0">
                  <a:pos x="3" y="3"/>
                </a:cxn>
                <a:cxn ang="0">
                  <a:pos x="0" y="0"/>
                </a:cxn>
              </a:cxnLst>
              <a:rect l="0" t="0" r="r" b="b"/>
              <a:pathLst>
                <a:path w="3" h="3">
                  <a:moveTo>
                    <a:pt x="0" y="0"/>
                  </a:moveTo>
                  <a:lnTo>
                    <a:pt x="3"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8" name="Freeform 664"/>
            <p:cNvSpPr>
              <a:spLocks/>
            </p:cNvSpPr>
            <p:nvPr/>
          </p:nvSpPr>
          <p:spPr bwMode="auto">
            <a:xfrm>
              <a:off x="2855913" y="5851526"/>
              <a:ext cx="3175" cy="6350"/>
            </a:xfrm>
            <a:custGeom>
              <a:avLst/>
              <a:gdLst/>
              <a:ahLst/>
              <a:cxnLst>
                <a:cxn ang="0">
                  <a:pos x="0" y="0"/>
                </a:cxn>
                <a:cxn ang="0">
                  <a:pos x="2" y="4"/>
                </a:cxn>
                <a:cxn ang="0">
                  <a:pos x="0" y="4"/>
                </a:cxn>
                <a:cxn ang="0">
                  <a:pos x="0" y="0"/>
                </a:cxn>
              </a:cxnLst>
              <a:rect l="0" t="0" r="r" b="b"/>
              <a:pathLst>
                <a:path w="2" h="4">
                  <a:moveTo>
                    <a:pt x="0" y="0"/>
                  </a:moveTo>
                  <a:lnTo>
                    <a:pt x="2" y="4"/>
                  </a:lnTo>
                  <a:lnTo>
                    <a:pt x="0" y="4"/>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9" name="Freeform 665"/>
            <p:cNvSpPr>
              <a:spLocks/>
            </p:cNvSpPr>
            <p:nvPr/>
          </p:nvSpPr>
          <p:spPr bwMode="auto">
            <a:xfrm>
              <a:off x="2840038" y="5908676"/>
              <a:ext cx="4763" cy="9525"/>
            </a:xfrm>
            <a:custGeom>
              <a:avLst/>
              <a:gdLst/>
              <a:ahLst/>
              <a:cxnLst>
                <a:cxn ang="0">
                  <a:pos x="3" y="6"/>
                </a:cxn>
                <a:cxn ang="0">
                  <a:pos x="0" y="4"/>
                </a:cxn>
                <a:cxn ang="0">
                  <a:pos x="0" y="2"/>
                </a:cxn>
                <a:cxn ang="0">
                  <a:pos x="1" y="0"/>
                </a:cxn>
                <a:cxn ang="0">
                  <a:pos x="3" y="6"/>
                </a:cxn>
              </a:cxnLst>
              <a:rect l="0" t="0" r="r" b="b"/>
              <a:pathLst>
                <a:path w="3" h="6">
                  <a:moveTo>
                    <a:pt x="3" y="6"/>
                  </a:moveTo>
                  <a:lnTo>
                    <a:pt x="0" y="4"/>
                  </a:lnTo>
                  <a:lnTo>
                    <a:pt x="0" y="2"/>
                  </a:lnTo>
                  <a:lnTo>
                    <a:pt x="1" y="0"/>
                  </a:lnTo>
                  <a:lnTo>
                    <a:pt x="3" y="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0" name="Freeform 666"/>
            <p:cNvSpPr>
              <a:spLocks/>
            </p:cNvSpPr>
            <p:nvPr/>
          </p:nvSpPr>
          <p:spPr bwMode="auto">
            <a:xfrm>
              <a:off x="2822575" y="5915026"/>
              <a:ext cx="7938" cy="3175"/>
            </a:xfrm>
            <a:custGeom>
              <a:avLst/>
              <a:gdLst/>
              <a:ahLst/>
              <a:cxnLst>
                <a:cxn ang="0">
                  <a:pos x="5" y="0"/>
                </a:cxn>
                <a:cxn ang="0">
                  <a:pos x="4" y="2"/>
                </a:cxn>
                <a:cxn ang="0">
                  <a:pos x="0" y="2"/>
                </a:cxn>
                <a:cxn ang="0">
                  <a:pos x="5" y="0"/>
                </a:cxn>
              </a:cxnLst>
              <a:rect l="0" t="0" r="r" b="b"/>
              <a:pathLst>
                <a:path w="5" h="2">
                  <a:moveTo>
                    <a:pt x="5" y="0"/>
                  </a:moveTo>
                  <a:lnTo>
                    <a:pt x="4" y="2"/>
                  </a:lnTo>
                  <a:lnTo>
                    <a:pt x="0" y="2"/>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1" name="Freeform 667"/>
            <p:cNvSpPr>
              <a:spLocks/>
            </p:cNvSpPr>
            <p:nvPr/>
          </p:nvSpPr>
          <p:spPr bwMode="auto">
            <a:xfrm>
              <a:off x="2828925" y="5927726"/>
              <a:ext cx="4763" cy="9525"/>
            </a:xfrm>
            <a:custGeom>
              <a:avLst/>
              <a:gdLst/>
              <a:ahLst/>
              <a:cxnLst>
                <a:cxn ang="0">
                  <a:pos x="0" y="0"/>
                </a:cxn>
                <a:cxn ang="0">
                  <a:pos x="3" y="0"/>
                </a:cxn>
                <a:cxn ang="0">
                  <a:pos x="3" y="4"/>
                </a:cxn>
                <a:cxn ang="0">
                  <a:pos x="1" y="6"/>
                </a:cxn>
                <a:cxn ang="0">
                  <a:pos x="0" y="0"/>
                </a:cxn>
              </a:cxnLst>
              <a:rect l="0" t="0" r="r" b="b"/>
              <a:pathLst>
                <a:path w="3" h="6">
                  <a:moveTo>
                    <a:pt x="0" y="0"/>
                  </a:moveTo>
                  <a:lnTo>
                    <a:pt x="3" y="0"/>
                  </a:lnTo>
                  <a:lnTo>
                    <a:pt x="3" y="4"/>
                  </a:lnTo>
                  <a:lnTo>
                    <a:pt x="1" y="6"/>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2" name="Freeform 668"/>
            <p:cNvSpPr>
              <a:spLocks/>
            </p:cNvSpPr>
            <p:nvPr/>
          </p:nvSpPr>
          <p:spPr bwMode="auto">
            <a:xfrm>
              <a:off x="2820988" y="5926138"/>
              <a:ext cx="7938" cy="15875"/>
            </a:xfrm>
            <a:custGeom>
              <a:avLst/>
              <a:gdLst/>
              <a:ahLst/>
              <a:cxnLst>
                <a:cxn ang="0">
                  <a:pos x="0" y="1"/>
                </a:cxn>
                <a:cxn ang="0">
                  <a:pos x="0" y="0"/>
                </a:cxn>
                <a:cxn ang="0">
                  <a:pos x="1" y="0"/>
                </a:cxn>
                <a:cxn ang="0">
                  <a:pos x="5" y="10"/>
                </a:cxn>
                <a:cxn ang="0">
                  <a:pos x="0" y="1"/>
                </a:cxn>
              </a:cxnLst>
              <a:rect l="0" t="0" r="r" b="b"/>
              <a:pathLst>
                <a:path w="5" h="10">
                  <a:moveTo>
                    <a:pt x="0" y="1"/>
                  </a:moveTo>
                  <a:lnTo>
                    <a:pt x="0" y="0"/>
                  </a:lnTo>
                  <a:lnTo>
                    <a:pt x="1" y="0"/>
                  </a:lnTo>
                  <a:lnTo>
                    <a:pt x="5" y="10"/>
                  </a:lnTo>
                  <a:lnTo>
                    <a:pt x="0"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3" name="Freeform 669"/>
            <p:cNvSpPr>
              <a:spLocks/>
            </p:cNvSpPr>
            <p:nvPr/>
          </p:nvSpPr>
          <p:spPr bwMode="auto">
            <a:xfrm>
              <a:off x="2830513" y="5937251"/>
              <a:ext cx="11113" cy="7938"/>
            </a:xfrm>
            <a:custGeom>
              <a:avLst/>
              <a:gdLst/>
              <a:ahLst/>
              <a:cxnLst>
                <a:cxn ang="0">
                  <a:pos x="0" y="0"/>
                </a:cxn>
                <a:cxn ang="0">
                  <a:pos x="4" y="1"/>
                </a:cxn>
                <a:cxn ang="0">
                  <a:pos x="7" y="5"/>
                </a:cxn>
                <a:cxn ang="0">
                  <a:pos x="2" y="3"/>
                </a:cxn>
                <a:cxn ang="0">
                  <a:pos x="0" y="0"/>
                </a:cxn>
              </a:cxnLst>
              <a:rect l="0" t="0" r="r" b="b"/>
              <a:pathLst>
                <a:path w="7" h="5">
                  <a:moveTo>
                    <a:pt x="0" y="0"/>
                  </a:moveTo>
                  <a:lnTo>
                    <a:pt x="4" y="1"/>
                  </a:lnTo>
                  <a:lnTo>
                    <a:pt x="7" y="5"/>
                  </a:lnTo>
                  <a:lnTo>
                    <a:pt x="2" y="3"/>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4" name="Freeform 670"/>
            <p:cNvSpPr>
              <a:spLocks/>
            </p:cNvSpPr>
            <p:nvPr/>
          </p:nvSpPr>
          <p:spPr bwMode="auto">
            <a:xfrm>
              <a:off x="2820988" y="5938838"/>
              <a:ext cx="1588" cy="11113"/>
            </a:xfrm>
            <a:custGeom>
              <a:avLst/>
              <a:gdLst/>
              <a:ahLst/>
              <a:cxnLst>
                <a:cxn ang="0">
                  <a:pos x="0" y="4"/>
                </a:cxn>
                <a:cxn ang="0">
                  <a:pos x="0" y="2"/>
                </a:cxn>
                <a:cxn ang="0">
                  <a:pos x="1" y="0"/>
                </a:cxn>
                <a:cxn ang="0">
                  <a:pos x="1" y="4"/>
                </a:cxn>
                <a:cxn ang="0">
                  <a:pos x="0" y="7"/>
                </a:cxn>
                <a:cxn ang="0">
                  <a:pos x="0" y="4"/>
                </a:cxn>
              </a:cxnLst>
              <a:rect l="0" t="0" r="r" b="b"/>
              <a:pathLst>
                <a:path w="1" h="7">
                  <a:moveTo>
                    <a:pt x="0" y="4"/>
                  </a:moveTo>
                  <a:lnTo>
                    <a:pt x="0" y="2"/>
                  </a:lnTo>
                  <a:lnTo>
                    <a:pt x="1" y="0"/>
                  </a:lnTo>
                  <a:lnTo>
                    <a:pt x="1" y="4"/>
                  </a:lnTo>
                  <a:lnTo>
                    <a:pt x="0" y="7"/>
                  </a:lnTo>
                  <a:lnTo>
                    <a:pt x="0"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5" name="Freeform 671"/>
            <p:cNvSpPr>
              <a:spLocks/>
            </p:cNvSpPr>
            <p:nvPr/>
          </p:nvSpPr>
          <p:spPr bwMode="auto">
            <a:xfrm>
              <a:off x="2825750" y="5948363"/>
              <a:ext cx="15875" cy="46038"/>
            </a:xfrm>
            <a:custGeom>
              <a:avLst/>
              <a:gdLst/>
              <a:ahLst/>
              <a:cxnLst>
                <a:cxn ang="0">
                  <a:pos x="3" y="7"/>
                </a:cxn>
                <a:cxn ang="0">
                  <a:pos x="3" y="1"/>
                </a:cxn>
                <a:cxn ang="0">
                  <a:pos x="5" y="0"/>
                </a:cxn>
                <a:cxn ang="0">
                  <a:pos x="10" y="5"/>
                </a:cxn>
                <a:cxn ang="0">
                  <a:pos x="10" y="24"/>
                </a:cxn>
                <a:cxn ang="0">
                  <a:pos x="9" y="29"/>
                </a:cxn>
                <a:cxn ang="0">
                  <a:pos x="7" y="29"/>
                </a:cxn>
                <a:cxn ang="0">
                  <a:pos x="5" y="26"/>
                </a:cxn>
                <a:cxn ang="0">
                  <a:pos x="5" y="17"/>
                </a:cxn>
                <a:cxn ang="0">
                  <a:pos x="0" y="12"/>
                </a:cxn>
                <a:cxn ang="0">
                  <a:pos x="3" y="13"/>
                </a:cxn>
                <a:cxn ang="0">
                  <a:pos x="3" y="10"/>
                </a:cxn>
                <a:cxn ang="0">
                  <a:pos x="0" y="8"/>
                </a:cxn>
                <a:cxn ang="0">
                  <a:pos x="3" y="7"/>
                </a:cxn>
              </a:cxnLst>
              <a:rect l="0" t="0" r="r" b="b"/>
              <a:pathLst>
                <a:path w="10" h="29">
                  <a:moveTo>
                    <a:pt x="3" y="7"/>
                  </a:moveTo>
                  <a:lnTo>
                    <a:pt x="3" y="1"/>
                  </a:lnTo>
                  <a:lnTo>
                    <a:pt x="5" y="0"/>
                  </a:lnTo>
                  <a:lnTo>
                    <a:pt x="10" y="5"/>
                  </a:lnTo>
                  <a:lnTo>
                    <a:pt x="10" y="24"/>
                  </a:lnTo>
                  <a:lnTo>
                    <a:pt x="9" y="29"/>
                  </a:lnTo>
                  <a:lnTo>
                    <a:pt x="7" y="29"/>
                  </a:lnTo>
                  <a:lnTo>
                    <a:pt x="5" y="26"/>
                  </a:lnTo>
                  <a:lnTo>
                    <a:pt x="5" y="17"/>
                  </a:lnTo>
                  <a:lnTo>
                    <a:pt x="0" y="12"/>
                  </a:lnTo>
                  <a:lnTo>
                    <a:pt x="3" y="13"/>
                  </a:lnTo>
                  <a:lnTo>
                    <a:pt x="3" y="10"/>
                  </a:lnTo>
                  <a:lnTo>
                    <a:pt x="0" y="8"/>
                  </a:lnTo>
                  <a:lnTo>
                    <a:pt x="3"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6" name="Freeform 672"/>
            <p:cNvSpPr>
              <a:spLocks/>
            </p:cNvSpPr>
            <p:nvPr/>
          </p:nvSpPr>
          <p:spPr bwMode="auto">
            <a:xfrm>
              <a:off x="2817813" y="5980113"/>
              <a:ext cx="7938" cy="6350"/>
            </a:xfrm>
            <a:custGeom>
              <a:avLst/>
              <a:gdLst/>
              <a:ahLst/>
              <a:cxnLst>
                <a:cxn ang="0">
                  <a:pos x="0" y="2"/>
                </a:cxn>
                <a:cxn ang="0">
                  <a:pos x="2" y="0"/>
                </a:cxn>
                <a:cxn ang="0">
                  <a:pos x="5" y="4"/>
                </a:cxn>
                <a:cxn ang="0">
                  <a:pos x="2" y="4"/>
                </a:cxn>
                <a:cxn ang="0">
                  <a:pos x="0" y="2"/>
                </a:cxn>
              </a:cxnLst>
              <a:rect l="0" t="0" r="r" b="b"/>
              <a:pathLst>
                <a:path w="5" h="4">
                  <a:moveTo>
                    <a:pt x="0" y="2"/>
                  </a:moveTo>
                  <a:lnTo>
                    <a:pt x="2" y="0"/>
                  </a:lnTo>
                  <a:lnTo>
                    <a:pt x="5" y="4"/>
                  </a:lnTo>
                  <a:lnTo>
                    <a:pt x="2" y="4"/>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7" name="Freeform 673"/>
            <p:cNvSpPr>
              <a:spLocks/>
            </p:cNvSpPr>
            <p:nvPr/>
          </p:nvSpPr>
          <p:spPr bwMode="auto">
            <a:xfrm>
              <a:off x="2822575" y="5999163"/>
              <a:ext cx="11113" cy="9525"/>
            </a:xfrm>
            <a:custGeom>
              <a:avLst/>
              <a:gdLst/>
              <a:ahLst/>
              <a:cxnLst>
                <a:cxn ang="0">
                  <a:pos x="0" y="2"/>
                </a:cxn>
                <a:cxn ang="0">
                  <a:pos x="0" y="0"/>
                </a:cxn>
                <a:cxn ang="0">
                  <a:pos x="7" y="0"/>
                </a:cxn>
                <a:cxn ang="0">
                  <a:pos x="5" y="6"/>
                </a:cxn>
                <a:cxn ang="0">
                  <a:pos x="2" y="4"/>
                </a:cxn>
                <a:cxn ang="0">
                  <a:pos x="0" y="4"/>
                </a:cxn>
                <a:cxn ang="0">
                  <a:pos x="0" y="2"/>
                </a:cxn>
              </a:cxnLst>
              <a:rect l="0" t="0" r="r" b="b"/>
              <a:pathLst>
                <a:path w="7" h="6">
                  <a:moveTo>
                    <a:pt x="0" y="2"/>
                  </a:moveTo>
                  <a:lnTo>
                    <a:pt x="0" y="0"/>
                  </a:lnTo>
                  <a:lnTo>
                    <a:pt x="7" y="0"/>
                  </a:lnTo>
                  <a:lnTo>
                    <a:pt x="5" y="6"/>
                  </a:lnTo>
                  <a:lnTo>
                    <a:pt x="2" y="4"/>
                  </a:lnTo>
                  <a:lnTo>
                    <a:pt x="0" y="4"/>
                  </a:lnTo>
                  <a:lnTo>
                    <a:pt x="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8" name="Freeform 674"/>
            <p:cNvSpPr>
              <a:spLocks/>
            </p:cNvSpPr>
            <p:nvPr/>
          </p:nvSpPr>
          <p:spPr bwMode="auto">
            <a:xfrm>
              <a:off x="2836863" y="6005513"/>
              <a:ext cx="14288" cy="15875"/>
            </a:xfrm>
            <a:custGeom>
              <a:avLst/>
              <a:gdLst/>
              <a:ahLst/>
              <a:cxnLst>
                <a:cxn ang="0">
                  <a:pos x="3" y="7"/>
                </a:cxn>
                <a:cxn ang="0">
                  <a:pos x="2" y="7"/>
                </a:cxn>
                <a:cxn ang="0">
                  <a:pos x="0" y="0"/>
                </a:cxn>
                <a:cxn ang="0">
                  <a:pos x="7" y="5"/>
                </a:cxn>
                <a:cxn ang="0">
                  <a:pos x="9" y="10"/>
                </a:cxn>
                <a:cxn ang="0">
                  <a:pos x="3" y="7"/>
                </a:cxn>
              </a:cxnLst>
              <a:rect l="0" t="0" r="r" b="b"/>
              <a:pathLst>
                <a:path w="9" h="10">
                  <a:moveTo>
                    <a:pt x="3" y="7"/>
                  </a:moveTo>
                  <a:lnTo>
                    <a:pt x="2" y="7"/>
                  </a:lnTo>
                  <a:lnTo>
                    <a:pt x="0" y="0"/>
                  </a:lnTo>
                  <a:lnTo>
                    <a:pt x="7" y="5"/>
                  </a:lnTo>
                  <a:lnTo>
                    <a:pt x="9" y="10"/>
                  </a:lnTo>
                  <a:lnTo>
                    <a:pt x="3"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9" name="Freeform 675"/>
            <p:cNvSpPr>
              <a:spLocks/>
            </p:cNvSpPr>
            <p:nvPr/>
          </p:nvSpPr>
          <p:spPr bwMode="auto">
            <a:xfrm>
              <a:off x="2833688" y="6016626"/>
              <a:ext cx="7938" cy="15875"/>
            </a:xfrm>
            <a:custGeom>
              <a:avLst/>
              <a:gdLst/>
              <a:ahLst/>
              <a:cxnLst>
                <a:cxn ang="0">
                  <a:pos x="5" y="7"/>
                </a:cxn>
                <a:cxn ang="0">
                  <a:pos x="5" y="10"/>
                </a:cxn>
                <a:cxn ang="0">
                  <a:pos x="4" y="10"/>
                </a:cxn>
                <a:cxn ang="0">
                  <a:pos x="0" y="5"/>
                </a:cxn>
                <a:cxn ang="0">
                  <a:pos x="0" y="0"/>
                </a:cxn>
                <a:cxn ang="0">
                  <a:pos x="5" y="2"/>
                </a:cxn>
                <a:cxn ang="0">
                  <a:pos x="5" y="7"/>
                </a:cxn>
              </a:cxnLst>
              <a:rect l="0" t="0" r="r" b="b"/>
              <a:pathLst>
                <a:path w="5" h="10">
                  <a:moveTo>
                    <a:pt x="5" y="7"/>
                  </a:moveTo>
                  <a:lnTo>
                    <a:pt x="5" y="10"/>
                  </a:lnTo>
                  <a:lnTo>
                    <a:pt x="4" y="10"/>
                  </a:lnTo>
                  <a:lnTo>
                    <a:pt x="0" y="5"/>
                  </a:lnTo>
                  <a:lnTo>
                    <a:pt x="0" y="0"/>
                  </a:lnTo>
                  <a:lnTo>
                    <a:pt x="5" y="2"/>
                  </a:lnTo>
                  <a:lnTo>
                    <a:pt x="5"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0" name="Freeform 676"/>
            <p:cNvSpPr>
              <a:spLocks/>
            </p:cNvSpPr>
            <p:nvPr/>
          </p:nvSpPr>
          <p:spPr bwMode="auto">
            <a:xfrm>
              <a:off x="2833688" y="6032501"/>
              <a:ext cx="6350" cy="11113"/>
            </a:xfrm>
            <a:custGeom>
              <a:avLst/>
              <a:gdLst/>
              <a:ahLst/>
              <a:cxnLst>
                <a:cxn ang="0">
                  <a:pos x="0" y="7"/>
                </a:cxn>
                <a:cxn ang="0">
                  <a:pos x="4" y="0"/>
                </a:cxn>
                <a:cxn ang="0">
                  <a:pos x="4" y="5"/>
                </a:cxn>
                <a:cxn ang="0">
                  <a:pos x="0" y="7"/>
                </a:cxn>
              </a:cxnLst>
              <a:rect l="0" t="0" r="r" b="b"/>
              <a:pathLst>
                <a:path w="4" h="7">
                  <a:moveTo>
                    <a:pt x="0" y="7"/>
                  </a:moveTo>
                  <a:lnTo>
                    <a:pt x="4" y="0"/>
                  </a:lnTo>
                  <a:lnTo>
                    <a:pt x="4" y="5"/>
                  </a:lnTo>
                  <a:lnTo>
                    <a:pt x="0"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1" name="Freeform 677"/>
            <p:cNvSpPr>
              <a:spLocks/>
            </p:cNvSpPr>
            <p:nvPr/>
          </p:nvSpPr>
          <p:spPr bwMode="auto">
            <a:xfrm>
              <a:off x="2830513" y="6051551"/>
              <a:ext cx="3175" cy="17463"/>
            </a:xfrm>
            <a:custGeom>
              <a:avLst/>
              <a:gdLst/>
              <a:ahLst/>
              <a:cxnLst>
                <a:cxn ang="0">
                  <a:pos x="2" y="11"/>
                </a:cxn>
                <a:cxn ang="0">
                  <a:pos x="0" y="11"/>
                </a:cxn>
                <a:cxn ang="0">
                  <a:pos x="0" y="7"/>
                </a:cxn>
                <a:cxn ang="0">
                  <a:pos x="2" y="0"/>
                </a:cxn>
                <a:cxn ang="0">
                  <a:pos x="2" y="5"/>
                </a:cxn>
                <a:cxn ang="0">
                  <a:pos x="2" y="11"/>
                </a:cxn>
              </a:cxnLst>
              <a:rect l="0" t="0" r="r" b="b"/>
              <a:pathLst>
                <a:path w="2" h="11">
                  <a:moveTo>
                    <a:pt x="2" y="11"/>
                  </a:moveTo>
                  <a:lnTo>
                    <a:pt x="0" y="11"/>
                  </a:lnTo>
                  <a:lnTo>
                    <a:pt x="0" y="7"/>
                  </a:lnTo>
                  <a:lnTo>
                    <a:pt x="2" y="0"/>
                  </a:lnTo>
                  <a:lnTo>
                    <a:pt x="2" y="5"/>
                  </a:lnTo>
                  <a:lnTo>
                    <a:pt x="2" y="1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2" name="Freeform 678"/>
            <p:cNvSpPr>
              <a:spLocks/>
            </p:cNvSpPr>
            <p:nvPr/>
          </p:nvSpPr>
          <p:spPr bwMode="auto">
            <a:xfrm>
              <a:off x="2847975" y="6049963"/>
              <a:ext cx="7938" cy="9525"/>
            </a:xfrm>
            <a:custGeom>
              <a:avLst/>
              <a:gdLst/>
              <a:ahLst/>
              <a:cxnLst>
                <a:cxn ang="0">
                  <a:pos x="2" y="1"/>
                </a:cxn>
                <a:cxn ang="0">
                  <a:pos x="5" y="6"/>
                </a:cxn>
                <a:cxn ang="0">
                  <a:pos x="2" y="3"/>
                </a:cxn>
                <a:cxn ang="0">
                  <a:pos x="0" y="0"/>
                </a:cxn>
                <a:cxn ang="0">
                  <a:pos x="2" y="1"/>
                </a:cxn>
              </a:cxnLst>
              <a:rect l="0" t="0" r="r" b="b"/>
              <a:pathLst>
                <a:path w="5" h="6">
                  <a:moveTo>
                    <a:pt x="2" y="1"/>
                  </a:moveTo>
                  <a:lnTo>
                    <a:pt x="5" y="6"/>
                  </a:lnTo>
                  <a:lnTo>
                    <a:pt x="2" y="3"/>
                  </a:lnTo>
                  <a:lnTo>
                    <a:pt x="0" y="0"/>
                  </a:lnTo>
                  <a:lnTo>
                    <a:pt x="2"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3" name="Freeform 679"/>
            <p:cNvSpPr>
              <a:spLocks/>
            </p:cNvSpPr>
            <p:nvPr/>
          </p:nvSpPr>
          <p:spPr bwMode="auto">
            <a:xfrm>
              <a:off x="2855913" y="6040438"/>
              <a:ext cx="6350" cy="14288"/>
            </a:xfrm>
            <a:custGeom>
              <a:avLst/>
              <a:gdLst/>
              <a:ahLst/>
              <a:cxnLst>
                <a:cxn ang="0">
                  <a:pos x="2" y="4"/>
                </a:cxn>
                <a:cxn ang="0">
                  <a:pos x="4" y="9"/>
                </a:cxn>
                <a:cxn ang="0">
                  <a:pos x="0" y="0"/>
                </a:cxn>
                <a:cxn ang="0">
                  <a:pos x="2" y="4"/>
                </a:cxn>
              </a:cxnLst>
              <a:rect l="0" t="0" r="r" b="b"/>
              <a:pathLst>
                <a:path w="4" h="9">
                  <a:moveTo>
                    <a:pt x="2" y="4"/>
                  </a:moveTo>
                  <a:lnTo>
                    <a:pt x="4" y="9"/>
                  </a:lnTo>
                  <a:lnTo>
                    <a:pt x="0" y="0"/>
                  </a:lnTo>
                  <a:lnTo>
                    <a:pt x="2"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4" name="Freeform 680"/>
            <p:cNvSpPr>
              <a:spLocks/>
            </p:cNvSpPr>
            <p:nvPr/>
          </p:nvSpPr>
          <p:spPr bwMode="auto">
            <a:xfrm>
              <a:off x="2862263" y="6065838"/>
              <a:ext cx="46038" cy="52388"/>
            </a:xfrm>
            <a:custGeom>
              <a:avLst/>
              <a:gdLst/>
              <a:ahLst/>
              <a:cxnLst>
                <a:cxn ang="0">
                  <a:pos x="1" y="3"/>
                </a:cxn>
                <a:cxn ang="0">
                  <a:pos x="6" y="2"/>
                </a:cxn>
                <a:cxn ang="0">
                  <a:pos x="8" y="7"/>
                </a:cxn>
                <a:cxn ang="0">
                  <a:pos x="12" y="0"/>
                </a:cxn>
                <a:cxn ang="0">
                  <a:pos x="13" y="0"/>
                </a:cxn>
                <a:cxn ang="0">
                  <a:pos x="13" y="5"/>
                </a:cxn>
                <a:cxn ang="0">
                  <a:pos x="10" y="14"/>
                </a:cxn>
                <a:cxn ang="0">
                  <a:pos x="15" y="19"/>
                </a:cxn>
                <a:cxn ang="0">
                  <a:pos x="22" y="14"/>
                </a:cxn>
                <a:cxn ang="0">
                  <a:pos x="29" y="15"/>
                </a:cxn>
                <a:cxn ang="0">
                  <a:pos x="29" y="19"/>
                </a:cxn>
                <a:cxn ang="0">
                  <a:pos x="15" y="28"/>
                </a:cxn>
                <a:cxn ang="0">
                  <a:pos x="15" y="33"/>
                </a:cxn>
                <a:cxn ang="0">
                  <a:pos x="13" y="33"/>
                </a:cxn>
                <a:cxn ang="0">
                  <a:pos x="6" y="26"/>
                </a:cxn>
                <a:cxn ang="0">
                  <a:pos x="12" y="26"/>
                </a:cxn>
                <a:cxn ang="0">
                  <a:pos x="10" y="21"/>
                </a:cxn>
                <a:cxn ang="0">
                  <a:pos x="8" y="22"/>
                </a:cxn>
                <a:cxn ang="0">
                  <a:pos x="5" y="22"/>
                </a:cxn>
                <a:cxn ang="0">
                  <a:pos x="5" y="21"/>
                </a:cxn>
                <a:cxn ang="0">
                  <a:pos x="0" y="15"/>
                </a:cxn>
                <a:cxn ang="0">
                  <a:pos x="1" y="3"/>
                </a:cxn>
              </a:cxnLst>
              <a:rect l="0" t="0" r="r" b="b"/>
              <a:pathLst>
                <a:path w="29" h="33">
                  <a:moveTo>
                    <a:pt x="1" y="3"/>
                  </a:moveTo>
                  <a:lnTo>
                    <a:pt x="6" y="2"/>
                  </a:lnTo>
                  <a:lnTo>
                    <a:pt x="8" y="7"/>
                  </a:lnTo>
                  <a:lnTo>
                    <a:pt x="12" y="0"/>
                  </a:lnTo>
                  <a:lnTo>
                    <a:pt x="13" y="0"/>
                  </a:lnTo>
                  <a:lnTo>
                    <a:pt x="13" y="5"/>
                  </a:lnTo>
                  <a:lnTo>
                    <a:pt x="10" y="14"/>
                  </a:lnTo>
                  <a:lnTo>
                    <a:pt x="15" y="19"/>
                  </a:lnTo>
                  <a:lnTo>
                    <a:pt x="22" y="14"/>
                  </a:lnTo>
                  <a:lnTo>
                    <a:pt x="29" y="15"/>
                  </a:lnTo>
                  <a:lnTo>
                    <a:pt x="29" y="19"/>
                  </a:lnTo>
                  <a:lnTo>
                    <a:pt x="15" y="28"/>
                  </a:lnTo>
                  <a:lnTo>
                    <a:pt x="15" y="33"/>
                  </a:lnTo>
                  <a:lnTo>
                    <a:pt x="13" y="33"/>
                  </a:lnTo>
                  <a:lnTo>
                    <a:pt x="6" y="26"/>
                  </a:lnTo>
                  <a:lnTo>
                    <a:pt x="12" y="26"/>
                  </a:lnTo>
                  <a:lnTo>
                    <a:pt x="10" y="21"/>
                  </a:lnTo>
                  <a:lnTo>
                    <a:pt x="8" y="22"/>
                  </a:lnTo>
                  <a:lnTo>
                    <a:pt x="5" y="22"/>
                  </a:lnTo>
                  <a:lnTo>
                    <a:pt x="5" y="21"/>
                  </a:lnTo>
                  <a:lnTo>
                    <a:pt x="0" y="15"/>
                  </a:lnTo>
                  <a:lnTo>
                    <a:pt x="1"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5" name="Freeform 681"/>
            <p:cNvSpPr>
              <a:spLocks/>
            </p:cNvSpPr>
            <p:nvPr/>
          </p:nvSpPr>
          <p:spPr bwMode="auto">
            <a:xfrm>
              <a:off x="2852738" y="6080126"/>
              <a:ext cx="6350" cy="7938"/>
            </a:xfrm>
            <a:custGeom>
              <a:avLst/>
              <a:gdLst/>
              <a:ahLst/>
              <a:cxnLst>
                <a:cxn ang="0">
                  <a:pos x="4" y="0"/>
                </a:cxn>
                <a:cxn ang="0">
                  <a:pos x="4" y="5"/>
                </a:cxn>
                <a:cxn ang="0">
                  <a:pos x="2" y="5"/>
                </a:cxn>
                <a:cxn ang="0">
                  <a:pos x="2" y="3"/>
                </a:cxn>
                <a:cxn ang="0">
                  <a:pos x="2" y="3"/>
                </a:cxn>
                <a:cxn ang="0">
                  <a:pos x="0" y="1"/>
                </a:cxn>
                <a:cxn ang="0">
                  <a:pos x="4" y="0"/>
                </a:cxn>
              </a:cxnLst>
              <a:rect l="0" t="0" r="r" b="b"/>
              <a:pathLst>
                <a:path w="4" h="5">
                  <a:moveTo>
                    <a:pt x="4" y="0"/>
                  </a:moveTo>
                  <a:lnTo>
                    <a:pt x="4" y="5"/>
                  </a:lnTo>
                  <a:lnTo>
                    <a:pt x="2" y="5"/>
                  </a:lnTo>
                  <a:lnTo>
                    <a:pt x="2" y="3"/>
                  </a:lnTo>
                  <a:lnTo>
                    <a:pt x="2" y="3"/>
                  </a:lnTo>
                  <a:lnTo>
                    <a:pt x="0" y="1"/>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6" name="Freeform 682"/>
            <p:cNvSpPr>
              <a:spLocks/>
            </p:cNvSpPr>
            <p:nvPr/>
          </p:nvSpPr>
          <p:spPr bwMode="auto">
            <a:xfrm>
              <a:off x="2836863" y="6089651"/>
              <a:ext cx="34925" cy="25400"/>
            </a:xfrm>
            <a:custGeom>
              <a:avLst/>
              <a:gdLst/>
              <a:ahLst/>
              <a:cxnLst>
                <a:cxn ang="0">
                  <a:pos x="0" y="0"/>
                </a:cxn>
                <a:cxn ang="0">
                  <a:pos x="22" y="16"/>
                </a:cxn>
                <a:cxn ang="0">
                  <a:pos x="17" y="14"/>
                </a:cxn>
                <a:cxn ang="0">
                  <a:pos x="12" y="11"/>
                </a:cxn>
                <a:cxn ang="0">
                  <a:pos x="3" y="7"/>
                </a:cxn>
                <a:cxn ang="0">
                  <a:pos x="0" y="0"/>
                </a:cxn>
              </a:cxnLst>
              <a:rect l="0" t="0" r="r" b="b"/>
              <a:pathLst>
                <a:path w="22" h="16">
                  <a:moveTo>
                    <a:pt x="0" y="0"/>
                  </a:moveTo>
                  <a:lnTo>
                    <a:pt x="22" y="16"/>
                  </a:lnTo>
                  <a:lnTo>
                    <a:pt x="17" y="14"/>
                  </a:lnTo>
                  <a:lnTo>
                    <a:pt x="12" y="11"/>
                  </a:lnTo>
                  <a:lnTo>
                    <a:pt x="3" y="7"/>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7" name="Freeform 683"/>
            <p:cNvSpPr>
              <a:spLocks/>
            </p:cNvSpPr>
            <p:nvPr/>
          </p:nvSpPr>
          <p:spPr bwMode="auto">
            <a:xfrm>
              <a:off x="2836863" y="6054726"/>
              <a:ext cx="3175" cy="14288"/>
            </a:xfrm>
            <a:custGeom>
              <a:avLst/>
              <a:gdLst/>
              <a:ahLst/>
              <a:cxnLst>
                <a:cxn ang="0">
                  <a:pos x="2" y="0"/>
                </a:cxn>
                <a:cxn ang="0">
                  <a:pos x="2" y="5"/>
                </a:cxn>
                <a:cxn ang="0">
                  <a:pos x="0" y="9"/>
                </a:cxn>
                <a:cxn ang="0">
                  <a:pos x="0" y="5"/>
                </a:cxn>
                <a:cxn ang="0">
                  <a:pos x="2" y="0"/>
                </a:cxn>
              </a:cxnLst>
              <a:rect l="0" t="0" r="r" b="b"/>
              <a:pathLst>
                <a:path w="2" h="9">
                  <a:moveTo>
                    <a:pt x="2" y="0"/>
                  </a:moveTo>
                  <a:lnTo>
                    <a:pt x="2" y="5"/>
                  </a:lnTo>
                  <a:lnTo>
                    <a:pt x="0" y="9"/>
                  </a:lnTo>
                  <a:lnTo>
                    <a:pt x="0" y="5"/>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8" name="Freeform 684"/>
            <p:cNvSpPr>
              <a:spLocks/>
            </p:cNvSpPr>
            <p:nvPr/>
          </p:nvSpPr>
          <p:spPr bwMode="auto">
            <a:xfrm>
              <a:off x="2859088" y="6115051"/>
              <a:ext cx="33338" cy="26988"/>
            </a:xfrm>
            <a:custGeom>
              <a:avLst/>
              <a:gdLst/>
              <a:ahLst/>
              <a:cxnLst>
                <a:cxn ang="0">
                  <a:pos x="2" y="0"/>
                </a:cxn>
                <a:cxn ang="0">
                  <a:pos x="8" y="3"/>
                </a:cxn>
                <a:cxn ang="0">
                  <a:pos x="12" y="2"/>
                </a:cxn>
                <a:cxn ang="0">
                  <a:pos x="15" y="5"/>
                </a:cxn>
                <a:cxn ang="0">
                  <a:pos x="17" y="5"/>
                </a:cxn>
                <a:cxn ang="0">
                  <a:pos x="21" y="9"/>
                </a:cxn>
                <a:cxn ang="0">
                  <a:pos x="21" y="10"/>
                </a:cxn>
                <a:cxn ang="0">
                  <a:pos x="19" y="10"/>
                </a:cxn>
                <a:cxn ang="0">
                  <a:pos x="19" y="16"/>
                </a:cxn>
                <a:cxn ang="0">
                  <a:pos x="15" y="14"/>
                </a:cxn>
                <a:cxn ang="0">
                  <a:pos x="15" y="17"/>
                </a:cxn>
                <a:cxn ang="0">
                  <a:pos x="12" y="17"/>
                </a:cxn>
                <a:cxn ang="0">
                  <a:pos x="14" y="16"/>
                </a:cxn>
                <a:cxn ang="0">
                  <a:pos x="7" y="14"/>
                </a:cxn>
                <a:cxn ang="0">
                  <a:pos x="7" y="9"/>
                </a:cxn>
                <a:cxn ang="0">
                  <a:pos x="3" y="9"/>
                </a:cxn>
                <a:cxn ang="0">
                  <a:pos x="0" y="2"/>
                </a:cxn>
                <a:cxn ang="0">
                  <a:pos x="2" y="0"/>
                </a:cxn>
              </a:cxnLst>
              <a:rect l="0" t="0" r="r" b="b"/>
              <a:pathLst>
                <a:path w="21" h="17">
                  <a:moveTo>
                    <a:pt x="2" y="0"/>
                  </a:moveTo>
                  <a:lnTo>
                    <a:pt x="8" y="3"/>
                  </a:lnTo>
                  <a:lnTo>
                    <a:pt x="12" y="2"/>
                  </a:lnTo>
                  <a:lnTo>
                    <a:pt x="15" y="5"/>
                  </a:lnTo>
                  <a:lnTo>
                    <a:pt x="17" y="5"/>
                  </a:lnTo>
                  <a:lnTo>
                    <a:pt x="21" y="9"/>
                  </a:lnTo>
                  <a:lnTo>
                    <a:pt x="21" y="10"/>
                  </a:lnTo>
                  <a:lnTo>
                    <a:pt x="19" y="10"/>
                  </a:lnTo>
                  <a:lnTo>
                    <a:pt x="19" y="16"/>
                  </a:lnTo>
                  <a:lnTo>
                    <a:pt x="15" y="14"/>
                  </a:lnTo>
                  <a:lnTo>
                    <a:pt x="15" y="17"/>
                  </a:lnTo>
                  <a:lnTo>
                    <a:pt x="12" y="17"/>
                  </a:lnTo>
                  <a:lnTo>
                    <a:pt x="14" y="16"/>
                  </a:lnTo>
                  <a:lnTo>
                    <a:pt x="7" y="14"/>
                  </a:lnTo>
                  <a:lnTo>
                    <a:pt x="7" y="9"/>
                  </a:lnTo>
                  <a:lnTo>
                    <a:pt x="3" y="9"/>
                  </a:lnTo>
                  <a:lnTo>
                    <a:pt x="0" y="2"/>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9" name="Freeform 685"/>
            <p:cNvSpPr>
              <a:spLocks/>
            </p:cNvSpPr>
            <p:nvPr/>
          </p:nvSpPr>
          <p:spPr bwMode="auto">
            <a:xfrm>
              <a:off x="2894013" y="6130926"/>
              <a:ext cx="25400" cy="19050"/>
            </a:xfrm>
            <a:custGeom>
              <a:avLst/>
              <a:gdLst/>
              <a:ahLst/>
              <a:cxnLst>
                <a:cxn ang="0">
                  <a:pos x="4" y="0"/>
                </a:cxn>
                <a:cxn ang="0">
                  <a:pos x="7" y="6"/>
                </a:cxn>
                <a:cxn ang="0">
                  <a:pos x="9" y="4"/>
                </a:cxn>
                <a:cxn ang="0">
                  <a:pos x="12" y="6"/>
                </a:cxn>
                <a:cxn ang="0">
                  <a:pos x="12" y="9"/>
                </a:cxn>
                <a:cxn ang="0">
                  <a:pos x="16" y="7"/>
                </a:cxn>
                <a:cxn ang="0">
                  <a:pos x="16" y="11"/>
                </a:cxn>
                <a:cxn ang="0">
                  <a:pos x="12" y="12"/>
                </a:cxn>
                <a:cxn ang="0">
                  <a:pos x="7" y="9"/>
                </a:cxn>
                <a:cxn ang="0">
                  <a:pos x="5" y="11"/>
                </a:cxn>
                <a:cxn ang="0">
                  <a:pos x="0" y="7"/>
                </a:cxn>
                <a:cxn ang="0">
                  <a:pos x="0" y="2"/>
                </a:cxn>
                <a:cxn ang="0">
                  <a:pos x="4" y="0"/>
                </a:cxn>
              </a:cxnLst>
              <a:rect l="0" t="0" r="r" b="b"/>
              <a:pathLst>
                <a:path w="16" h="12">
                  <a:moveTo>
                    <a:pt x="4" y="0"/>
                  </a:moveTo>
                  <a:lnTo>
                    <a:pt x="7" y="6"/>
                  </a:lnTo>
                  <a:lnTo>
                    <a:pt x="9" y="4"/>
                  </a:lnTo>
                  <a:lnTo>
                    <a:pt x="12" y="6"/>
                  </a:lnTo>
                  <a:lnTo>
                    <a:pt x="12" y="9"/>
                  </a:lnTo>
                  <a:lnTo>
                    <a:pt x="16" y="7"/>
                  </a:lnTo>
                  <a:lnTo>
                    <a:pt x="16" y="11"/>
                  </a:lnTo>
                  <a:lnTo>
                    <a:pt x="12" y="12"/>
                  </a:lnTo>
                  <a:lnTo>
                    <a:pt x="7" y="9"/>
                  </a:lnTo>
                  <a:lnTo>
                    <a:pt x="5" y="11"/>
                  </a:lnTo>
                  <a:lnTo>
                    <a:pt x="0" y="7"/>
                  </a:lnTo>
                  <a:lnTo>
                    <a:pt x="0" y="2"/>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0" name="Freeform 686"/>
            <p:cNvSpPr>
              <a:spLocks/>
            </p:cNvSpPr>
            <p:nvPr/>
          </p:nvSpPr>
          <p:spPr bwMode="auto">
            <a:xfrm>
              <a:off x="4875213" y="5207001"/>
              <a:ext cx="365125" cy="320675"/>
            </a:xfrm>
            <a:custGeom>
              <a:avLst/>
              <a:gdLst/>
              <a:ahLst/>
              <a:cxnLst>
                <a:cxn ang="0">
                  <a:pos x="17" y="107"/>
                </a:cxn>
                <a:cxn ang="0">
                  <a:pos x="16" y="100"/>
                </a:cxn>
                <a:cxn ang="0">
                  <a:pos x="5" y="97"/>
                </a:cxn>
                <a:cxn ang="0">
                  <a:pos x="0" y="102"/>
                </a:cxn>
                <a:cxn ang="0">
                  <a:pos x="24" y="156"/>
                </a:cxn>
                <a:cxn ang="0">
                  <a:pos x="23" y="169"/>
                </a:cxn>
                <a:cxn ang="0">
                  <a:pos x="19" y="173"/>
                </a:cxn>
                <a:cxn ang="0">
                  <a:pos x="21" y="176"/>
                </a:cxn>
                <a:cxn ang="0">
                  <a:pos x="26" y="192"/>
                </a:cxn>
                <a:cxn ang="0">
                  <a:pos x="29" y="192"/>
                </a:cxn>
                <a:cxn ang="0">
                  <a:pos x="33" y="197"/>
                </a:cxn>
                <a:cxn ang="0">
                  <a:pos x="40" y="200"/>
                </a:cxn>
                <a:cxn ang="0">
                  <a:pos x="50" y="202"/>
                </a:cxn>
                <a:cxn ang="0">
                  <a:pos x="76" y="197"/>
                </a:cxn>
                <a:cxn ang="0">
                  <a:pos x="81" y="192"/>
                </a:cxn>
                <a:cxn ang="0">
                  <a:pos x="93" y="192"/>
                </a:cxn>
                <a:cxn ang="0">
                  <a:pos x="118" y="194"/>
                </a:cxn>
                <a:cxn ang="0">
                  <a:pos x="130" y="192"/>
                </a:cxn>
                <a:cxn ang="0">
                  <a:pos x="131" y="187"/>
                </a:cxn>
                <a:cxn ang="0">
                  <a:pos x="150" y="183"/>
                </a:cxn>
                <a:cxn ang="0">
                  <a:pos x="183" y="150"/>
                </a:cxn>
                <a:cxn ang="0">
                  <a:pos x="211" y="112"/>
                </a:cxn>
                <a:cxn ang="0">
                  <a:pos x="230" y="71"/>
                </a:cxn>
                <a:cxn ang="0">
                  <a:pos x="220" y="57"/>
                </a:cxn>
                <a:cxn ang="0">
                  <a:pos x="213" y="9"/>
                </a:cxn>
                <a:cxn ang="0">
                  <a:pos x="202" y="2"/>
                </a:cxn>
                <a:cxn ang="0">
                  <a:pos x="185" y="0"/>
                </a:cxn>
                <a:cxn ang="0">
                  <a:pos x="164" y="10"/>
                </a:cxn>
                <a:cxn ang="0">
                  <a:pos x="149" y="26"/>
                </a:cxn>
                <a:cxn ang="0">
                  <a:pos x="133" y="42"/>
                </a:cxn>
                <a:cxn ang="0">
                  <a:pos x="116" y="55"/>
                </a:cxn>
                <a:cxn ang="0">
                  <a:pos x="97" y="52"/>
                </a:cxn>
                <a:cxn ang="0">
                  <a:pos x="71" y="73"/>
                </a:cxn>
                <a:cxn ang="0">
                  <a:pos x="59" y="69"/>
                </a:cxn>
                <a:cxn ang="0">
                  <a:pos x="61" y="54"/>
                </a:cxn>
                <a:cxn ang="0">
                  <a:pos x="48" y="57"/>
                </a:cxn>
                <a:cxn ang="0">
                  <a:pos x="48" y="100"/>
                </a:cxn>
              </a:cxnLst>
              <a:rect l="0" t="0" r="r" b="b"/>
              <a:pathLst>
                <a:path w="230" h="202">
                  <a:moveTo>
                    <a:pt x="36" y="107"/>
                  </a:moveTo>
                  <a:lnTo>
                    <a:pt x="17" y="107"/>
                  </a:lnTo>
                  <a:lnTo>
                    <a:pt x="16" y="104"/>
                  </a:lnTo>
                  <a:lnTo>
                    <a:pt x="16" y="100"/>
                  </a:lnTo>
                  <a:lnTo>
                    <a:pt x="9" y="97"/>
                  </a:lnTo>
                  <a:lnTo>
                    <a:pt x="5" y="97"/>
                  </a:lnTo>
                  <a:lnTo>
                    <a:pt x="2" y="102"/>
                  </a:lnTo>
                  <a:lnTo>
                    <a:pt x="0" y="102"/>
                  </a:lnTo>
                  <a:lnTo>
                    <a:pt x="14" y="135"/>
                  </a:lnTo>
                  <a:lnTo>
                    <a:pt x="24" y="156"/>
                  </a:lnTo>
                  <a:lnTo>
                    <a:pt x="26" y="166"/>
                  </a:lnTo>
                  <a:lnTo>
                    <a:pt x="23" y="169"/>
                  </a:lnTo>
                  <a:lnTo>
                    <a:pt x="21" y="169"/>
                  </a:lnTo>
                  <a:lnTo>
                    <a:pt x="19" y="173"/>
                  </a:lnTo>
                  <a:lnTo>
                    <a:pt x="21" y="175"/>
                  </a:lnTo>
                  <a:lnTo>
                    <a:pt x="21" y="176"/>
                  </a:lnTo>
                  <a:lnTo>
                    <a:pt x="28" y="185"/>
                  </a:lnTo>
                  <a:lnTo>
                    <a:pt x="26" y="192"/>
                  </a:lnTo>
                  <a:lnTo>
                    <a:pt x="28" y="197"/>
                  </a:lnTo>
                  <a:lnTo>
                    <a:pt x="29" y="192"/>
                  </a:lnTo>
                  <a:lnTo>
                    <a:pt x="33" y="192"/>
                  </a:lnTo>
                  <a:lnTo>
                    <a:pt x="33" y="197"/>
                  </a:lnTo>
                  <a:lnTo>
                    <a:pt x="38" y="197"/>
                  </a:lnTo>
                  <a:lnTo>
                    <a:pt x="40" y="200"/>
                  </a:lnTo>
                  <a:lnTo>
                    <a:pt x="43" y="202"/>
                  </a:lnTo>
                  <a:lnTo>
                    <a:pt x="50" y="202"/>
                  </a:lnTo>
                  <a:lnTo>
                    <a:pt x="55" y="199"/>
                  </a:lnTo>
                  <a:lnTo>
                    <a:pt x="76" y="197"/>
                  </a:lnTo>
                  <a:lnTo>
                    <a:pt x="76" y="195"/>
                  </a:lnTo>
                  <a:lnTo>
                    <a:pt x="81" y="192"/>
                  </a:lnTo>
                  <a:lnTo>
                    <a:pt x="85" y="190"/>
                  </a:lnTo>
                  <a:lnTo>
                    <a:pt x="93" y="192"/>
                  </a:lnTo>
                  <a:lnTo>
                    <a:pt x="102" y="190"/>
                  </a:lnTo>
                  <a:lnTo>
                    <a:pt x="118" y="194"/>
                  </a:lnTo>
                  <a:lnTo>
                    <a:pt x="119" y="190"/>
                  </a:lnTo>
                  <a:lnTo>
                    <a:pt x="130" y="192"/>
                  </a:lnTo>
                  <a:lnTo>
                    <a:pt x="130" y="188"/>
                  </a:lnTo>
                  <a:lnTo>
                    <a:pt x="131" y="187"/>
                  </a:lnTo>
                  <a:lnTo>
                    <a:pt x="145" y="185"/>
                  </a:lnTo>
                  <a:lnTo>
                    <a:pt x="150" y="183"/>
                  </a:lnTo>
                  <a:lnTo>
                    <a:pt x="171" y="166"/>
                  </a:lnTo>
                  <a:lnTo>
                    <a:pt x="183" y="150"/>
                  </a:lnTo>
                  <a:lnTo>
                    <a:pt x="192" y="143"/>
                  </a:lnTo>
                  <a:lnTo>
                    <a:pt x="211" y="112"/>
                  </a:lnTo>
                  <a:lnTo>
                    <a:pt x="225" y="99"/>
                  </a:lnTo>
                  <a:lnTo>
                    <a:pt x="230" y="71"/>
                  </a:lnTo>
                  <a:lnTo>
                    <a:pt x="220" y="71"/>
                  </a:lnTo>
                  <a:lnTo>
                    <a:pt x="220" y="57"/>
                  </a:lnTo>
                  <a:lnTo>
                    <a:pt x="218" y="33"/>
                  </a:lnTo>
                  <a:lnTo>
                    <a:pt x="213" y="9"/>
                  </a:lnTo>
                  <a:lnTo>
                    <a:pt x="208" y="4"/>
                  </a:lnTo>
                  <a:lnTo>
                    <a:pt x="202" y="2"/>
                  </a:lnTo>
                  <a:lnTo>
                    <a:pt x="192" y="2"/>
                  </a:lnTo>
                  <a:lnTo>
                    <a:pt x="185" y="0"/>
                  </a:lnTo>
                  <a:lnTo>
                    <a:pt x="182" y="0"/>
                  </a:lnTo>
                  <a:lnTo>
                    <a:pt x="164" y="10"/>
                  </a:lnTo>
                  <a:lnTo>
                    <a:pt x="156" y="17"/>
                  </a:lnTo>
                  <a:lnTo>
                    <a:pt x="149" y="26"/>
                  </a:lnTo>
                  <a:lnTo>
                    <a:pt x="144" y="33"/>
                  </a:lnTo>
                  <a:lnTo>
                    <a:pt x="133" y="42"/>
                  </a:lnTo>
                  <a:lnTo>
                    <a:pt x="128" y="52"/>
                  </a:lnTo>
                  <a:lnTo>
                    <a:pt x="116" y="55"/>
                  </a:lnTo>
                  <a:lnTo>
                    <a:pt x="104" y="50"/>
                  </a:lnTo>
                  <a:lnTo>
                    <a:pt x="97" y="52"/>
                  </a:lnTo>
                  <a:lnTo>
                    <a:pt x="80" y="71"/>
                  </a:lnTo>
                  <a:lnTo>
                    <a:pt x="71" y="73"/>
                  </a:lnTo>
                  <a:lnTo>
                    <a:pt x="61" y="71"/>
                  </a:lnTo>
                  <a:lnTo>
                    <a:pt x="59" y="69"/>
                  </a:lnTo>
                  <a:lnTo>
                    <a:pt x="62" y="61"/>
                  </a:lnTo>
                  <a:lnTo>
                    <a:pt x="61" y="54"/>
                  </a:lnTo>
                  <a:lnTo>
                    <a:pt x="48" y="40"/>
                  </a:lnTo>
                  <a:lnTo>
                    <a:pt x="48" y="57"/>
                  </a:lnTo>
                  <a:lnTo>
                    <a:pt x="48" y="74"/>
                  </a:lnTo>
                  <a:lnTo>
                    <a:pt x="48" y="100"/>
                  </a:lnTo>
                  <a:lnTo>
                    <a:pt x="36" y="10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1" name="Freeform 687"/>
            <p:cNvSpPr>
              <a:spLocks/>
            </p:cNvSpPr>
            <p:nvPr/>
          </p:nvSpPr>
          <p:spPr bwMode="auto">
            <a:xfrm>
              <a:off x="5070475" y="5053013"/>
              <a:ext cx="174625" cy="168275"/>
            </a:xfrm>
            <a:custGeom>
              <a:avLst/>
              <a:gdLst/>
              <a:ahLst/>
              <a:cxnLst>
                <a:cxn ang="0">
                  <a:pos x="26" y="33"/>
                </a:cxn>
                <a:cxn ang="0">
                  <a:pos x="29" y="33"/>
                </a:cxn>
                <a:cxn ang="0">
                  <a:pos x="34" y="26"/>
                </a:cxn>
                <a:cxn ang="0">
                  <a:pos x="40" y="23"/>
                </a:cxn>
                <a:cxn ang="0">
                  <a:pos x="41" y="21"/>
                </a:cxn>
                <a:cxn ang="0">
                  <a:pos x="46" y="18"/>
                </a:cxn>
                <a:cxn ang="0">
                  <a:pos x="50" y="19"/>
                </a:cxn>
                <a:cxn ang="0">
                  <a:pos x="52" y="16"/>
                </a:cxn>
                <a:cxn ang="0">
                  <a:pos x="48" y="14"/>
                </a:cxn>
                <a:cxn ang="0">
                  <a:pos x="50" y="12"/>
                </a:cxn>
                <a:cxn ang="0">
                  <a:pos x="50" y="7"/>
                </a:cxn>
                <a:cxn ang="0">
                  <a:pos x="64" y="0"/>
                </a:cxn>
                <a:cxn ang="0">
                  <a:pos x="67" y="2"/>
                </a:cxn>
                <a:cxn ang="0">
                  <a:pos x="72" y="0"/>
                </a:cxn>
                <a:cxn ang="0">
                  <a:pos x="72" y="5"/>
                </a:cxn>
                <a:cxn ang="0">
                  <a:pos x="86" y="7"/>
                </a:cxn>
                <a:cxn ang="0">
                  <a:pos x="105" y="14"/>
                </a:cxn>
                <a:cxn ang="0">
                  <a:pos x="107" y="16"/>
                </a:cxn>
                <a:cxn ang="0">
                  <a:pos x="110" y="28"/>
                </a:cxn>
                <a:cxn ang="0">
                  <a:pos x="110" y="40"/>
                </a:cxn>
                <a:cxn ang="0">
                  <a:pos x="105" y="50"/>
                </a:cxn>
                <a:cxn ang="0">
                  <a:pos x="109" y="66"/>
                </a:cxn>
                <a:cxn ang="0">
                  <a:pos x="97" y="92"/>
                </a:cxn>
                <a:cxn ang="0">
                  <a:pos x="91" y="97"/>
                </a:cxn>
                <a:cxn ang="0">
                  <a:pos x="90" y="106"/>
                </a:cxn>
                <a:cxn ang="0">
                  <a:pos x="85" y="101"/>
                </a:cxn>
                <a:cxn ang="0">
                  <a:pos x="79" y="99"/>
                </a:cxn>
                <a:cxn ang="0">
                  <a:pos x="69" y="99"/>
                </a:cxn>
                <a:cxn ang="0">
                  <a:pos x="62" y="97"/>
                </a:cxn>
                <a:cxn ang="0">
                  <a:pos x="59" y="97"/>
                </a:cxn>
                <a:cxn ang="0">
                  <a:pos x="50" y="94"/>
                </a:cxn>
                <a:cxn ang="0">
                  <a:pos x="43" y="92"/>
                </a:cxn>
                <a:cxn ang="0">
                  <a:pos x="38" y="88"/>
                </a:cxn>
                <a:cxn ang="0">
                  <a:pos x="36" y="75"/>
                </a:cxn>
                <a:cxn ang="0">
                  <a:pos x="24" y="66"/>
                </a:cxn>
                <a:cxn ang="0">
                  <a:pos x="21" y="64"/>
                </a:cxn>
                <a:cxn ang="0">
                  <a:pos x="12" y="57"/>
                </a:cxn>
                <a:cxn ang="0">
                  <a:pos x="7" y="45"/>
                </a:cxn>
                <a:cxn ang="0">
                  <a:pos x="0" y="37"/>
                </a:cxn>
                <a:cxn ang="0">
                  <a:pos x="0" y="33"/>
                </a:cxn>
                <a:cxn ang="0">
                  <a:pos x="10" y="35"/>
                </a:cxn>
                <a:cxn ang="0">
                  <a:pos x="17" y="35"/>
                </a:cxn>
                <a:cxn ang="0">
                  <a:pos x="21" y="37"/>
                </a:cxn>
                <a:cxn ang="0">
                  <a:pos x="24" y="37"/>
                </a:cxn>
                <a:cxn ang="0">
                  <a:pos x="26" y="33"/>
                </a:cxn>
              </a:cxnLst>
              <a:rect l="0" t="0" r="r" b="b"/>
              <a:pathLst>
                <a:path w="110" h="106">
                  <a:moveTo>
                    <a:pt x="26" y="33"/>
                  </a:moveTo>
                  <a:lnTo>
                    <a:pt x="29" y="33"/>
                  </a:lnTo>
                  <a:lnTo>
                    <a:pt x="34" y="26"/>
                  </a:lnTo>
                  <a:lnTo>
                    <a:pt x="40" y="23"/>
                  </a:lnTo>
                  <a:lnTo>
                    <a:pt x="41" y="21"/>
                  </a:lnTo>
                  <a:lnTo>
                    <a:pt x="46" y="18"/>
                  </a:lnTo>
                  <a:lnTo>
                    <a:pt x="50" y="19"/>
                  </a:lnTo>
                  <a:lnTo>
                    <a:pt x="52" y="16"/>
                  </a:lnTo>
                  <a:lnTo>
                    <a:pt x="48" y="14"/>
                  </a:lnTo>
                  <a:lnTo>
                    <a:pt x="50" y="12"/>
                  </a:lnTo>
                  <a:lnTo>
                    <a:pt x="50" y="7"/>
                  </a:lnTo>
                  <a:lnTo>
                    <a:pt x="64" y="0"/>
                  </a:lnTo>
                  <a:lnTo>
                    <a:pt x="67" y="2"/>
                  </a:lnTo>
                  <a:lnTo>
                    <a:pt x="72" y="0"/>
                  </a:lnTo>
                  <a:lnTo>
                    <a:pt x="72" y="5"/>
                  </a:lnTo>
                  <a:lnTo>
                    <a:pt x="86" y="7"/>
                  </a:lnTo>
                  <a:lnTo>
                    <a:pt x="105" y="14"/>
                  </a:lnTo>
                  <a:lnTo>
                    <a:pt x="107" y="16"/>
                  </a:lnTo>
                  <a:lnTo>
                    <a:pt x="110" y="28"/>
                  </a:lnTo>
                  <a:lnTo>
                    <a:pt x="110" y="40"/>
                  </a:lnTo>
                  <a:lnTo>
                    <a:pt x="105" y="50"/>
                  </a:lnTo>
                  <a:lnTo>
                    <a:pt x="109" y="66"/>
                  </a:lnTo>
                  <a:lnTo>
                    <a:pt x="97" y="92"/>
                  </a:lnTo>
                  <a:lnTo>
                    <a:pt x="91" y="97"/>
                  </a:lnTo>
                  <a:lnTo>
                    <a:pt x="90" y="106"/>
                  </a:lnTo>
                  <a:lnTo>
                    <a:pt x="85" y="101"/>
                  </a:lnTo>
                  <a:lnTo>
                    <a:pt x="79" y="99"/>
                  </a:lnTo>
                  <a:lnTo>
                    <a:pt x="69" y="99"/>
                  </a:lnTo>
                  <a:lnTo>
                    <a:pt x="62" y="97"/>
                  </a:lnTo>
                  <a:lnTo>
                    <a:pt x="59" y="97"/>
                  </a:lnTo>
                  <a:lnTo>
                    <a:pt x="50" y="94"/>
                  </a:lnTo>
                  <a:lnTo>
                    <a:pt x="43" y="92"/>
                  </a:lnTo>
                  <a:lnTo>
                    <a:pt x="38" y="88"/>
                  </a:lnTo>
                  <a:lnTo>
                    <a:pt x="36" y="75"/>
                  </a:lnTo>
                  <a:lnTo>
                    <a:pt x="24" y="66"/>
                  </a:lnTo>
                  <a:lnTo>
                    <a:pt x="21" y="64"/>
                  </a:lnTo>
                  <a:lnTo>
                    <a:pt x="12" y="57"/>
                  </a:lnTo>
                  <a:lnTo>
                    <a:pt x="7" y="45"/>
                  </a:lnTo>
                  <a:lnTo>
                    <a:pt x="0" y="37"/>
                  </a:lnTo>
                  <a:lnTo>
                    <a:pt x="0" y="33"/>
                  </a:lnTo>
                  <a:lnTo>
                    <a:pt x="10" y="35"/>
                  </a:lnTo>
                  <a:lnTo>
                    <a:pt x="17" y="35"/>
                  </a:lnTo>
                  <a:lnTo>
                    <a:pt x="21" y="37"/>
                  </a:lnTo>
                  <a:lnTo>
                    <a:pt x="24" y="37"/>
                  </a:lnTo>
                  <a:lnTo>
                    <a:pt x="26" y="3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2" name="Freeform 688"/>
            <p:cNvSpPr>
              <a:spLocks/>
            </p:cNvSpPr>
            <p:nvPr/>
          </p:nvSpPr>
          <p:spPr bwMode="auto">
            <a:xfrm>
              <a:off x="4951413" y="5105401"/>
              <a:ext cx="212725" cy="217488"/>
            </a:xfrm>
            <a:custGeom>
              <a:avLst/>
              <a:gdLst/>
              <a:ahLst/>
              <a:cxnLst>
                <a:cxn ang="0">
                  <a:pos x="134" y="64"/>
                </a:cxn>
                <a:cxn ang="0">
                  <a:pos x="125" y="61"/>
                </a:cxn>
                <a:cxn ang="0">
                  <a:pos x="118" y="59"/>
                </a:cxn>
                <a:cxn ang="0">
                  <a:pos x="113" y="55"/>
                </a:cxn>
                <a:cxn ang="0">
                  <a:pos x="111" y="42"/>
                </a:cxn>
                <a:cxn ang="0">
                  <a:pos x="99" y="33"/>
                </a:cxn>
                <a:cxn ang="0">
                  <a:pos x="96" y="31"/>
                </a:cxn>
                <a:cxn ang="0">
                  <a:pos x="87" y="24"/>
                </a:cxn>
                <a:cxn ang="0">
                  <a:pos x="82" y="12"/>
                </a:cxn>
                <a:cxn ang="0">
                  <a:pos x="75" y="4"/>
                </a:cxn>
                <a:cxn ang="0">
                  <a:pos x="75" y="0"/>
                </a:cxn>
                <a:cxn ang="0">
                  <a:pos x="70" y="0"/>
                </a:cxn>
                <a:cxn ang="0">
                  <a:pos x="66" y="2"/>
                </a:cxn>
                <a:cxn ang="0">
                  <a:pos x="59" y="4"/>
                </a:cxn>
                <a:cxn ang="0">
                  <a:pos x="52" y="12"/>
                </a:cxn>
                <a:cxn ang="0">
                  <a:pos x="49" y="5"/>
                </a:cxn>
                <a:cxn ang="0">
                  <a:pos x="42" y="4"/>
                </a:cxn>
                <a:cxn ang="0">
                  <a:pos x="14" y="10"/>
                </a:cxn>
                <a:cxn ang="0">
                  <a:pos x="14" y="24"/>
                </a:cxn>
                <a:cxn ang="0">
                  <a:pos x="14" y="35"/>
                </a:cxn>
                <a:cxn ang="0">
                  <a:pos x="14" y="47"/>
                </a:cxn>
                <a:cxn ang="0">
                  <a:pos x="14" y="62"/>
                </a:cxn>
                <a:cxn ang="0">
                  <a:pos x="2" y="61"/>
                </a:cxn>
                <a:cxn ang="0">
                  <a:pos x="0" y="62"/>
                </a:cxn>
                <a:cxn ang="0">
                  <a:pos x="0" y="85"/>
                </a:cxn>
                <a:cxn ang="0">
                  <a:pos x="0" y="104"/>
                </a:cxn>
                <a:cxn ang="0">
                  <a:pos x="13" y="118"/>
                </a:cxn>
                <a:cxn ang="0">
                  <a:pos x="14" y="125"/>
                </a:cxn>
                <a:cxn ang="0">
                  <a:pos x="11" y="133"/>
                </a:cxn>
                <a:cxn ang="0">
                  <a:pos x="13" y="135"/>
                </a:cxn>
                <a:cxn ang="0">
                  <a:pos x="23" y="137"/>
                </a:cxn>
                <a:cxn ang="0">
                  <a:pos x="32" y="135"/>
                </a:cxn>
                <a:cxn ang="0">
                  <a:pos x="49" y="116"/>
                </a:cxn>
                <a:cxn ang="0">
                  <a:pos x="56" y="114"/>
                </a:cxn>
                <a:cxn ang="0">
                  <a:pos x="68" y="119"/>
                </a:cxn>
                <a:cxn ang="0">
                  <a:pos x="80" y="116"/>
                </a:cxn>
                <a:cxn ang="0">
                  <a:pos x="85" y="106"/>
                </a:cxn>
                <a:cxn ang="0">
                  <a:pos x="96" y="97"/>
                </a:cxn>
                <a:cxn ang="0">
                  <a:pos x="101" y="90"/>
                </a:cxn>
                <a:cxn ang="0">
                  <a:pos x="108" y="81"/>
                </a:cxn>
                <a:cxn ang="0">
                  <a:pos x="116" y="74"/>
                </a:cxn>
                <a:cxn ang="0">
                  <a:pos x="134" y="64"/>
                </a:cxn>
              </a:cxnLst>
              <a:rect l="0" t="0" r="r" b="b"/>
              <a:pathLst>
                <a:path w="134" h="137">
                  <a:moveTo>
                    <a:pt x="134" y="64"/>
                  </a:moveTo>
                  <a:lnTo>
                    <a:pt x="125" y="61"/>
                  </a:lnTo>
                  <a:lnTo>
                    <a:pt x="118" y="59"/>
                  </a:lnTo>
                  <a:lnTo>
                    <a:pt x="113" y="55"/>
                  </a:lnTo>
                  <a:lnTo>
                    <a:pt x="111" y="42"/>
                  </a:lnTo>
                  <a:lnTo>
                    <a:pt x="99" y="33"/>
                  </a:lnTo>
                  <a:lnTo>
                    <a:pt x="96" y="31"/>
                  </a:lnTo>
                  <a:lnTo>
                    <a:pt x="87" y="24"/>
                  </a:lnTo>
                  <a:lnTo>
                    <a:pt x="82" y="12"/>
                  </a:lnTo>
                  <a:lnTo>
                    <a:pt x="75" y="4"/>
                  </a:lnTo>
                  <a:lnTo>
                    <a:pt x="75" y="0"/>
                  </a:lnTo>
                  <a:lnTo>
                    <a:pt x="70" y="0"/>
                  </a:lnTo>
                  <a:lnTo>
                    <a:pt x="66" y="2"/>
                  </a:lnTo>
                  <a:lnTo>
                    <a:pt x="59" y="4"/>
                  </a:lnTo>
                  <a:lnTo>
                    <a:pt x="52" y="12"/>
                  </a:lnTo>
                  <a:lnTo>
                    <a:pt x="49" y="5"/>
                  </a:lnTo>
                  <a:lnTo>
                    <a:pt x="42" y="4"/>
                  </a:lnTo>
                  <a:lnTo>
                    <a:pt x="14" y="10"/>
                  </a:lnTo>
                  <a:lnTo>
                    <a:pt x="14" y="24"/>
                  </a:lnTo>
                  <a:lnTo>
                    <a:pt x="14" y="35"/>
                  </a:lnTo>
                  <a:lnTo>
                    <a:pt x="14" y="47"/>
                  </a:lnTo>
                  <a:lnTo>
                    <a:pt x="14" y="62"/>
                  </a:lnTo>
                  <a:lnTo>
                    <a:pt x="2" y="61"/>
                  </a:lnTo>
                  <a:lnTo>
                    <a:pt x="0" y="62"/>
                  </a:lnTo>
                  <a:lnTo>
                    <a:pt x="0" y="85"/>
                  </a:lnTo>
                  <a:lnTo>
                    <a:pt x="0" y="104"/>
                  </a:lnTo>
                  <a:lnTo>
                    <a:pt x="13" y="118"/>
                  </a:lnTo>
                  <a:lnTo>
                    <a:pt x="14" y="125"/>
                  </a:lnTo>
                  <a:lnTo>
                    <a:pt x="11" y="133"/>
                  </a:lnTo>
                  <a:lnTo>
                    <a:pt x="13" y="135"/>
                  </a:lnTo>
                  <a:lnTo>
                    <a:pt x="23" y="137"/>
                  </a:lnTo>
                  <a:lnTo>
                    <a:pt x="32" y="135"/>
                  </a:lnTo>
                  <a:lnTo>
                    <a:pt x="49" y="116"/>
                  </a:lnTo>
                  <a:lnTo>
                    <a:pt x="56" y="114"/>
                  </a:lnTo>
                  <a:lnTo>
                    <a:pt x="68" y="119"/>
                  </a:lnTo>
                  <a:lnTo>
                    <a:pt x="80" y="116"/>
                  </a:lnTo>
                  <a:lnTo>
                    <a:pt x="85" y="106"/>
                  </a:lnTo>
                  <a:lnTo>
                    <a:pt x="96" y="97"/>
                  </a:lnTo>
                  <a:lnTo>
                    <a:pt x="101" y="90"/>
                  </a:lnTo>
                  <a:lnTo>
                    <a:pt x="108" y="81"/>
                  </a:lnTo>
                  <a:lnTo>
                    <a:pt x="116" y="74"/>
                  </a:lnTo>
                  <a:lnTo>
                    <a:pt x="134" y="6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3" name="Freeform 689"/>
            <p:cNvSpPr>
              <a:spLocks/>
            </p:cNvSpPr>
            <p:nvPr/>
          </p:nvSpPr>
          <p:spPr bwMode="auto">
            <a:xfrm>
              <a:off x="4686300" y="3122613"/>
              <a:ext cx="63500" cy="114300"/>
            </a:xfrm>
            <a:custGeom>
              <a:avLst/>
              <a:gdLst/>
              <a:ahLst/>
              <a:cxnLst>
                <a:cxn ang="0">
                  <a:pos x="10" y="71"/>
                </a:cxn>
                <a:cxn ang="0">
                  <a:pos x="21" y="72"/>
                </a:cxn>
                <a:cxn ang="0">
                  <a:pos x="24" y="71"/>
                </a:cxn>
                <a:cxn ang="0">
                  <a:pos x="21" y="67"/>
                </a:cxn>
                <a:cxn ang="0">
                  <a:pos x="22" y="64"/>
                </a:cxn>
                <a:cxn ang="0">
                  <a:pos x="22" y="57"/>
                </a:cxn>
                <a:cxn ang="0">
                  <a:pos x="24" y="53"/>
                </a:cxn>
                <a:cxn ang="0">
                  <a:pos x="22" y="52"/>
                </a:cxn>
                <a:cxn ang="0">
                  <a:pos x="27" y="52"/>
                </a:cxn>
                <a:cxn ang="0">
                  <a:pos x="26" y="46"/>
                </a:cxn>
                <a:cxn ang="0">
                  <a:pos x="31" y="45"/>
                </a:cxn>
                <a:cxn ang="0">
                  <a:pos x="33" y="38"/>
                </a:cxn>
                <a:cxn ang="0">
                  <a:pos x="34" y="41"/>
                </a:cxn>
                <a:cxn ang="0">
                  <a:pos x="40" y="36"/>
                </a:cxn>
                <a:cxn ang="0">
                  <a:pos x="40" y="33"/>
                </a:cxn>
                <a:cxn ang="0">
                  <a:pos x="29" y="33"/>
                </a:cxn>
                <a:cxn ang="0">
                  <a:pos x="29" y="29"/>
                </a:cxn>
                <a:cxn ang="0">
                  <a:pos x="31" y="27"/>
                </a:cxn>
                <a:cxn ang="0">
                  <a:pos x="29" y="27"/>
                </a:cxn>
                <a:cxn ang="0">
                  <a:pos x="31" y="26"/>
                </a:cxn>
                <a:cxn ang="0">
                  <a:pos x="31" y="17"/>
                </a:cxn>
                <a:cxn ang="0">
                  <a:pos x="34" y="12"/>
                </a:cxn>
                <a:cxn ang="0">
                  <a:pos x="33" y="5"/>
                </a:cxn>
                <a:cxn ang="0">
                  <a:pos x="34" y="0"/>
                </a:cxn>
                <a:cxn ang="0">
                  <a:pos x="26" y="5"/>
                </a:cxn>
                <a:cxn ang="0">
                  <a:pos x="19" y="14"/>
                </a:cxn>
                <a:cxn ang="0">
                  <a:pos x="8" y="15"/>
                </a:cxn>
                <a:cxn ang="0">
                  <a:pos x="5" y="21"/>
                </a:cxn>
                <a:cxn ang="0">
                  <a:pos x="0" y="34"/>
                </a:cxn>
                <a:cxn ang="0">
                  <a:pos x="2" y="55"/>
                </a:cxn>
                <a:cxn ang="0">
                  <a:pos x="7" y="57"/>
                </a:cxn>
                <a:cxn ang="0">
                  <a:pos x="8" y="60"/>
                </a:cxn>
                <a:cxn ang="0">
                  <a:pos x="10" y="71"/>
                </a:cxn>
              </a:cxnLst>
              <a:rect l="0" t="0" r="r" b="b"/>
              <a:pathLst>
                <a:path w="40" h="72">
                  <a:moveTo>
                    <a:pt x="10" y="71"/>
                  </a:moveTo>
                  <a:lnTo>
                    <a:pt x="21" y="72"/>
                  </a:lnTo>
                  <a:lnTo>
                    <a:pt x="24" y="71"/>
                  </a:lnTo>
                  <a:lnTo>
                    <a:pt x="21" y="67"/>
                  </a:lnTo>
                  <a:lnTo>
                    <a:pt x="22" y="64"/>
                  </a:lnTo>
                  <a:lnTo>
                    <a:pt x="22" y="57"/>
                  </a:lnTo>
                  <a:lnTo>
                    <a:pt x="24" y="53"/>
                  </a:lnTo>
                  <a:lnTo>
                    <a:pt x="22" y="52"/>
                  </a:lnTo>
                  <a:lnTo>
                    <a:pt x="27" y="52"/>
                  </a:lnTo>
                  <a:lnTo>
                    <a:pt x="26" y="46"/>
                  </a:lnTo>
                  <a:lnTo>
                    <a:pt x="31" y="45"/>
                  </a:lnTo>
                  <a:lnTo>
                    <a:pt x="33" y="38"/>
                  </a:lnTo>
                  <a:lnTo>
                    <a:pt x="34" y="41"/>
                  </a:lnTo>
                  <a:lnTo>
                    <a:pt x="40" y="36"/>
                  </a:lnTo>
                  <a:lnTo>
                    <a:pt x="40" y="33"/>
                  </a:lnTo>
                  <a:lnTo>
                    <a:pt x="29" y="33"/>
                  </a:lnTo>
                  <a:lnTo>
                    <a:pt x="29" y="29"/>
                  </a:lnTo>
                  <a:lnTo>
                    <a:pt x="31" y="27"/>
                  </a:lnTo>
                  <a:lnTo>
                    <a:pt x="29" y="27"/>
                  </a:lnTo>
                  <a:lnTo>
                    <a:pt x="31" y="26"/>
                  </a:lnTo>
                  <a:lnTo>
                    <a:pt x="31" y="17"/>
                  </a:lnTo>
                  <a:lnTo>
                    <a:pt x="34" y="12"/>
                  </a:lnTo>
                  <a:lnTo>
                    <a:pt x="33" y="5"/>
                  </a:lnTo>
                  <a:lnTo>
                    <a:pt x="34" y="0"/>
                  </a:lnTo>
                  <a:lnTo>
                    <a:pt x="26" y="5"/>
                  </a:lnTo>
                  <a:lnTo>
                    <a:pt x="19" y="14"/>
                  </a:lnTo>
                  <a:lnTo>
                    <a:pt x="8" y="15"/>
                  </a:lnTo>
                  <a:lnTo>
                    <a:pt x="5" y="21"/>
                  </a:lnTo>
                  <a:lnTo>
                    <a:pt x="0" y="34"/>
                  </a:lnTo>
                  <a:lnTo>
                    <a:pt x="2" y="55"/>
                  </a:lnTo>
                  <a:lnTo>
                    <a:pt x="7" y="57"/>
                  </a:lnTo>
                  <a:lnTo>
                    <a:pt x="8" y="60"/>
                  </a:lnTo>
                  <a:lnTo>
                    <a:pt x="10" y="7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4" name="Freeform 690"/>
            <p:cNvSpPr>
              <a:spLocks/>
            </p:cNvSpPr>
            <p:nvPr/>
          </p:nvSpPr>
          <p:spPr bwMode="auto">
            <a:xfrm>
              <a:off x="4751388" y="3187701"/>
              <a:ext cx="41275" cy="44450"/>
            </a:xfrm>
            <a:custGeom>
              <a:avLst/>
              <a:gdLst/>
              <a:ahLst/>
              <a:cxnLst>
                <a:cxn ang="0">
                  <a:pos x="7" y="4"/>
                </a:cxn>
                <a:cxn ang="0">
                  <a:pos x="12" y="4"/>
                </a:cxn>
                <a:cxn ang="0">
                  <a:pos x="12" y="7"/>
                </a:cxn>
                <a:cxn ang="0">
                  <a:pos x="12" y="11"/>
                </a:cxn>
                <a:cxn ang="0">
                  <a:pos x="16" y="5"/>
                </a:cxn>
                <a:cxn ang="0">
                  <a:pos x="16" y="9"/>
                </a:cxn>
                <a:cxn ang="0">
                  <a:pos x="16" y="11"/>
                </a:cxn>
                <a:cxn ang="0">
                  <a:pos x="16" y="11"/>
                </a:cxn>
                <a:cxn ang="0">
                  <a:pos x="18" y="5"/>
                </a:cxn>
                <a:cxn ang="0">
                  <a:pos x="14" y="2"/>
                </a:cxn>
                <a:cxn ang="0">
                  <a:pos x="21" y="0"/>
                </a:cxn>
                <a:cxn ang="0">
                  <a:pos x="25" y="5"/>
                </a:cxn>
                <a:cxn ang="0">
                  <a:pos x="26" y="11"/>
                </a:cxn>
                <a:cxn ang="0">
                  <a:pos x="19" y="16"/>
                </a:cxn>
                <a:cxn ang="0">
                  <a:pos x="23" y="21"/>
                </a:cxn>
                <a:cxn ang="0">
                  <a:pos x="18" y="23"/>
                </a:cxn>
                <a:cxn ang="0">
                  <a:pos x="18" y="28"/>
                </a:cxn>
                <a:cxn ang="0">
                  <a:pos x="12" y="26"/>
                </a:cxn>
                <a:cxn ang="0">
                  <a:pos x="11" y="26"/>
                </a:cxn>
                <a:cxn ang="0">
                  <a:pos x="12" y="23"/>
                </a:cxn>
                <a:cxn ang="0">
                  <a:pos x="6" y="23"/>
                </a:cxn>
                <a:cxn ang="0">
                  <a:pos x="4" y="19"/>
                </a:cxn>
                <a:cxn ang="0">
                  <a:pos x="4" y="12"/>
                </a:cxn>
                <a:cxn ang="0">
                  <a:pos x="0" y="11"/>
                </a:cxn>
                <a:cxn ang="0">
                  <a:pos x="9" y="5"/>
                </a:cxn>
                <a:cxn ang="0">
                  <a:pos x="7" y="4"/>
                </a:cxn>
              </a:cxnLst>
              <a:rect l="0" t="0" r="r" b="b"/>
              <a:pathLst>
                <a:path w="26" h="28">
                  <a:moveTo>
                    <a:pt x="7" y="4"/>
                  </a:moveTo>
                  <a:lnTo>
                    <a:pt x="12" y="4"/>
                  </a:lnTo>
                  <a:lnTo>
                    <a:pt x="12" y="7"/>
                  </a:lnTo>
                  <a:lnTo>
                    <a:pt x="12" y="11"/>
                  </a:lnTo>
                  <a:lnTo>
                    <a:pt x="16" y="5"/>
                  </a:lnTo>
                  <a:lnTo>
                    <a:pt x="16" y="9"/>
                  </a:lnTo>
                  <a:lnTo>
                    <a:pt x="16" y="11"/>
                  </a:lnTo>
                  <a:lnTo>
                    <a:pt x="16" y="11"/>
                  </a:lnTo>
                  <a:lnTo>
                    <a:pt x="18" y="5"/>
                  </a:lnTo>
                  <a:lnTo>
                    <a:pt x="14" y="2"/>
                  </a:lnTo>
                  <a:lnTo>
                    <a:pt x="21" y="0"/>
                  </a:lnTo>
                  <a:lnTo>
                    <a:pt x="25" y="5"/>
                  </a:lnTo>
                  <a:lnTo>
                    <a:pt x="26" y="11"/>
                  </a:lnTo>
                  <a:lnTo>
                    <a:pt x="19" y="16"/>
                  </a:lnTo>
                  <a:lnTo>
                    <a:pt x="23" y="21"/>
                  </a:lnTo>
                  <a:lnTo>
                    <a:pt x="18" y="23"/>
                  </a:lnTo>
                  <a:lnTo>
                    <a:pt x="18" y="28"/>
                  </a:lnTo>
                  <a:lnTo>
                    <a:pt x="12" y="26"/>
                  </a:lnTo>
                  <a:lnTo>
                    <a:pt x="11" y="26"/>
                  </a:lnTo>
                  <a:lnTo>
                    <a:pt x="12" y="23"/>
                  </a:lnTo>
                  <a:lnTo>
                    <a:pt x="6" y="23"/>
                  </a:lnTo>
                  <a:lnTo>
                    <a:pt x="4" y="19"/>
                  </a:lnTo>
                  <a:lnTo>
                    <a:pt x="4" y="12"/>
                  </a:lnTo>
                  <a:lnTo>
                    <a:pt x="0" y="11"/>
                  </a:lnTo>
                  <a:lnTo>
                    <a:pt x="9" y="5"/>
                  </a:lnTo>
                  <a:lnTo>
                    <a:pt x="7"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5" name="Freeform 691"/>
            <p:cNvSpPr>
              <a:spLocks/>
            </p:cNvSpPr>
            <p:nvPr/>
          </p:nvSpPr>
          <p:spPr bwMode="auto">
            <a:xfrm>
              <a:off x="4770438" y="3235326"/>
              <a:ext cx="9525" cy="12700"/>
            </a:xfrm>
            <a:custGeom>
              <a:avLst/>
              <a:gdLst/>
              <a:ahLst/>
              <a:cxnLst>
                <a:cxn ang="0">
                  <a:pos x="2" y="0"/>
                </a:cxn>
                <a:cxn ang="0">
                  <a:pos x="6" y="1"/>
                </a:cxn>
                <a:cxn ang="0">
                  <a:pos x="4" y="8"/>
                </a:cxn>
                <a:cxn ang="0">
                  <a:pos x="0" y="0"/>
                </a:cxn>
                <a:cxn ang="0">
                  <a:pos x="2" y="0"/>
                </a:cxn>
              </a:cxnLst>
              <a:rect l="0" t="0" r="r" b="b"/>
              <a:pathLst>
                <a:path w="6" h="8">
                  <a:moveTo>
                    <a:pt x="2" y="0"/>
                  </a:moveTo>
                  <a:lnTo>
                    <a:pt x="6" y="1"/>
                  </a:lnTo>
                  <a:lnTo>
                    <a:pt x="4" y="8"/>
                  </a:lnTo>
                  <a:lnTo>
                    <a:pt x="0" y="0"/>
                  </a:lnTo>
                  <a:lnTo>
                    <a:pt x="2"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6" name="Freeform 692"/>
            <p:cNvSpPr>
              <a:spLocks/>
            </p:cNvSpPr>
            <p:nvPr/>
          </p:nvSpPr>
          <p:spPr bwMode="auto">
            <a:xfrm>
              <a:off x="4754563" y="3232151"/>
              <a:ext cx="15875" cy="14288"/>
            </a:xfrm>
            <a:custGeom>
              <a:avLst/>
              <a:gdLst/>
              <a:ahLst/>
              <a:cxnLst>
                <a:cxn ang="0">
                  <a:pos x="4" y="0"/>
                </a:cxn>
                <a:cxn ang="0">
                  <a:pos x="7" y="3"/>
                </a:cxn>
                <a:cxn ang="0">
                  <a:pos x="9" y="2"/>
                </a:cxn>
                <a:cxn ang="0">
                  <a:pos x="10" y="9"/>
                </a:cxn>
                <a:cxn ang="0">
                  <a:pos x="5" y="9"/>
                </a:cxn>
                <a:cxn ang="0">
                  <a:pos x="0" y="5"/>
                </a:cxn>
                <a:cxn ang="0">
                  <a:pos x="2" y="3"/>
                </a:cxn>
                <a:cxn ang="0">
                  <a:pos x="0" y="2"/>
                </a:cxn>
                <a:cxn ang="0">
                  <a:pos x="4" y="0"/>
                </a:cxn>
              </a:cxnLst>
              <a:rect l="0" t="0" r="r" b="b"/>
              <a:pathLst>
                <a:path w="10" h="9">
                  <a:moveTo>
                    <a:pt x="4" y="0"/>
                  </a:moveTo>
                  <a:lnTo>
                    <a:pt x="7" y="3"/>
                  </a:lnTo>
                  <a:lnTo>
                    <a:pt x="9" y="2"/>
                  </a:lnTo>
                  <a:lnTo>
                    <a:pt x="10" y="9"/>
                  </a:lnTo>
                  <a:lnTo>
                    <a:pt x="5" y="9"/>
                  </a:lnTo>
                  <a:lnTo>
                    <a:pt x="0" y="5"/>
                  </a:lnTo>
                  <a:lnTo>
                    <a:pt x="2" y="3"/>
                  </a:lnTo>
                  <a:lnTo>
                    <a:pt x="0" y="2"/>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7" name="Freeform 693"/>
            <p:cNvSpPr>
              <a:spLocks/>
            </p:cNvSpPr>
            <p:nvPr/>
          </p:nvSpPr>
          <p:spPr bwMode="auto">
            <a:xfrm>
              <a:off x="4724400" y="3206751"/>
              <a:ext cx="26988" cy="22225"/>
            </a:xfrm>
            <a:custGeom>
              <a:avLst/>
              <a:gdLst/>
              <a:ahLst/>
              <a:cxnLst>
                <a:cxn ang="0">
                  <a:pos x="5" y="2"/>
                </a:cxn>
                <a:cxn ang="0">
                  <a:pos x="12" y="2"/>
                </a:cxn>
                <a:cxn ang="0">
                  <a:pos x="12" y="0"/>
                </a:cxn>
                <a:cxn ang="0">
                  <a:pos x="17" y="9"/>
                </a:cxn>
                <a:cxn ang="0">
                  <a:pos x="16" y="14"/>
                </a:cxn>
                <a:cxn ang="0">
                  <a:pos x="7" y="14"/>
                </a:cxn>
                <a:cxn ang="0">
                  <a:pos x="7" y="12"/>
                </a:cxn>
                <a:cxn ang="0">
                  <a:pos x="3" y="11"/>
                </a:cxn>
                <a:cxn ang="0">
                  <a:pos x="0" y="4"/>
                </a:cxn>
                <a:cxn ang="0">
                  <a:pos x="5" y="2"/>
                </a:cxn>
              </a:cxnLst>
              <a:rect l="0" t="0" r="r" b="b"/>
              <a:pathLst>
                <a:path w="17" h="14">
                  <a:moveTo>
                    <a:pt x="5" y="2"/>
                  </a:moveTo>
                  <a:lnTo>
                    <a:pt x="12" y="2"/>
                  </a:lnTo>
                  <a:lnTo>
                    <a:pt x="12" y="0"/>
                  </a:lnTo>
                  <a:lnTo>
                    <a:pt x="17" y="9"/>
                  </a:lnTo>
                  <a:lnTo>
                    <a:pt x="16" y="14"/>
                  </a:lnTo>
                  <a:lnTo>
                    <a:pt x="7" y="14"/>
                  </a:lnTo>
                  <a:lnTo>
                    <a:pt x="7" y="12"/>
                  </a:lnTo>
                  <a:lnTo>
                    <a:pt x="3" y="11"/>
                  </a:lnTo>
                  <a:lnTo>
                    <a:pt x="0" y="4"/>
                  </a:lnTo>
                  <a:lnTo>
                    <a:pt x="5"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8" name="Freeform 694"/>
            <p:cNvSpPr>
              <a:spLocks/>
            </p:cNvSpPr>
            <p:nvPr/>
          </p:nvSpPr>
          <p:spPr bwMode="auto">
            <a:xfrm>
              <a:off x="4746625" y="3225801"/>
              <a:ext cx="7938" cy="17463"/>
            </a:xfrm>
            <a:custGeom>
              <a:avLst/>
              <a:gdLst/>
              <a:ahLst/>
              <a:cxnLst>
                <a:cxn ang="0">
                  <a:pos x="3" y="2"/>
                </a:cxn>
                <a:cxn ang="0">
                  <a:pos x="3" y="0"/>
                </a:cxn>
                <a:cxn ang="0">
                  <a:pos x="5" y="4"/>
                </a:cxn>
                <a:cxn ang="0">
                  <a:pos x="2" y="11"/>
                </a:cxn>
                <a:cxn ang="0">
                  <a:pos x="0" y="7"/>
                </a:cxn>
                <a:cxn ang="0">
                  <a:pos x="3" y="2"/>
                </a:cxn>
              </a:cxnLst>
              <a:rect l="0" t="0" r="r" b="b"/>
              <a:pathLst>
                <a:path w="5" h="11">
                  <a:moveTo>
                    <a:pt x="3" y="2"/>
                  </a:moveTo>
                  <a:lnTo>
                    <a:pt x="3" y="0"/>
                  </a:lnTo>
                  <a:lnTo>
                    <a:pt x="5" y="4"/>
                  </a:lnTo>
                  <a:lnTo>
                    <a:pt x="2" y="11"/>
                  </a:lnTo>
                  <a:lnTo>
                    <a:pt x="0" y="7"/>
                  </a:lnTo>
                  <a:lnTo>
                    <a:pt x="3"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9" name="Freeform 695"/>
            <p:cNvSpPr>
              <a:spLocks/>
            </p:cNvSpPr>
            <p:nvPr/>
          </p:nvSpPr>
          <p:spPr bwMode="auto">
            <a:xfrm>
              <a:off x="5172075" y="4611688"/>
              <a:ext cx="120650" cy="120650"/>
            </a:xfrm>
            <a:custGeom>
              <a:avLst/>
              <a:gdLst/>
              <a:ahLst/>
              <a:cxnLst>
                <a:cxn ang="0">
                  <a:pos x="12" y="42"/>
                </a:cxn>
                <a:cxn ang="0">
                  <a:pos x="12" y="43"/>
                </a:cxn>
                <a:cxn ang="0">
                  <a:pos x="14" y="43"/>
                </a:cxn>
                <a:cxn ang="0">
                  <a:pos x="19" y="36"/>
                </a:cxn>
                <a:cxn ang="0">
                  <a:pos x="22" y="35"/>
                </a:cxn>
                <a:cxn ang="0">
                  <a:pos x="24" y="31"/>
                </a:cxn>
                <a:cxn ang="0">
                  <a:pos x="24" y="28"/>
                </a:cxn>
                <a:cxn ang="0">
                  <a:pos x="22" y="28"/>
                </a:cxn>
                <a:cxn ang="0">
                  <a:pos x="19" y="24"/>
                </a:cxn>
                <a:cxn ang="0">
                  <a:pos x="15" y="21"/>
                </a:cxn>
                <a:cxn ang="0">
                  <a:pos x="17" y="7"/>
                </a:cxn>
                <a:cxn ang="0">
                  <a:pos x="19" y="5"/>
                </a:cxn>
                <a:cxn ang="0">
                  <a:pos x="31" y="5"/>
                </a:cxn>
                <a:cxn ang="0">
                  <a:pos x="33" y="7"/>
                </a:cxn>
                <a:cxn ang="0">
                  <a:pos x="45" y="5"/>
                </a:cxn>
                <a:cxn ang="0">
                  <a:pos x="53" y="5"/>
                </a:cxn>
                <a:cxn ang="0">
                  <a:pos x="60" y="0"/>
                </a:cxn>
                <a:cxn ang="0">
                  <a:pos x="65" y="4"/>
                </a:cxn>
                <a:cxn ang="0">
                  <a:pos x="67" y="14"/>
                </a:cxn>
                <a:cxn ang="0">
                  <a:pos x="74" y="19"/>
                </a:cxn>
                <a:cxn ang="0">
                  <a:pos x="76" y="28"/>
                </a:cxn>
                <a:cxn ang="0">
                  <a:pos x="74" y="36"/>
                </a:cxn>
                <a:cxn ang="0">
                  <a:pos x="60" y="55"/>
                </a:cxn>
                <a:cxn ang="0">
                  <a:pos x="60" y="55"/>
                </a:cxn>
                <a:cxn ang="0">
                  <a:pos x="60" y="55"/>
                </a:cxn>
                <a:cxn ang="0">
                  <a:pos x="59" y="55"/>
                </a:cxn>
                <a:cxn ang="0">
                  <a:pos x="55" y="55"/>
                </a:cxn>
                <a:cxn ang="0">
                  <a:pos x="52" y="54"/>
                </a:cxn>
                <a:cxn ang="0">
                  <a:pos x="52" y="54"/>
                </a:cxn>
                <a:cxn ang="0">
                  <a:pos x="48" y="57"/>
                </a:cxn>
                <a:cxn ang="0">
                  <a:pos x="45" y="57"/>
                </a:cxn>
                <a:cxn ang="0">
                  <a:pos x="43" y="55"/>
                </a:cxn>
                <a:cxn ang="0">
                  <a:pos x="41" y="55"/>
                </a:cxn>
                <a:cxn ang="0">
                  <a:pos x="41" y="57"/>
                </a:cxn>
                <a:cxn ang="0">
                  <a:pos x="40" y="57"/>
                </a:cxn>
                <a:cxn ang="0">
                  <a:pos x="38" y="57"/>
                </a:cxn>
                <a:cxn ang="0">
                  <a:pos x="38" y="59"/>
                </a:cxn>
                <a:cxn ang="0">
                  <a:pos x="34" y="59"/>
                </a:cxn>
                <a:cxn ang="0">
                  <a:pos x="33" y="61"/>
                </a:cxn>
                <a:cxn ang="0">
                  <a:pos x="31" y="62"/>
                </a:cxn>
                <a:cxn ang="0">
                  <a:pos x="33" y="62"/>
                </a:cxn>
                <a:cxn ang="0">
                  <a:pos x="29" y="69"/>
                </a:cxn>
                <a:cxn ang="0">
                  <a:pos x="31" y="71"/>
                </a:cxn>
                <a:cxn ang="0">
                  <a:pos x="12" y="73"/>
                </a:cxn>
                <a:cxn ang="0">
                  <a:pos x="8" y="73"/>
                </a:cxn>
                <a:cxn ang="0">
                  <a:pos x="5" y="76"/>
                </a:cxn>
                <a:cxn ang="0">
                  <a:pos x="0" y="76"/>
                </a:cxn>
                <a:cxn ang="0">
                  <a:pos x="1" y="64"/>
                </a:cxn>
                <a:cxn ang="0">
                  <a:pos x="1" y="61"/>
                </a:cxn>
                <a:cxn ang="0">
                  <a:pos x="3" y="52"/>
                </a:cxn>
                <a:cxn ang="0">
                  <a:pos x="12" y="42"/>
                </a:cxn>
              </a:cxnLst>
              <a:rect l="0" t="0" r="r" b="b"/>
              <a:pathLst>
                <a:path w="76" h="76">
                  <a:moveTo>
                    <a:pt x="12" y="42"/>
                  </a:moveTo>
                  <a:lnTo>
                    <a:pt x="12" y="43"/>
                  </a:lnTo>
                  <a:lnTo>
                    <a:pt x="14" y="43"/>
                  </a:lnTo>
                  <a:lnTo>
                    <a:pt x="19" y="36"/>
                  </a:lnTo>
                  <a:lnTo>
                    <a:pt x="22" y="35"/>
                  </a:lnTo>
                  <a:lnTo>
                    <a:pt x="24" y="31"/>
                  </a:lnTo>
                  <a:lnTo>
                    <a:pt x="24" y="28"/>
                  </a:lnTo>
                  <a:lnTo>
                    <a:pt x="22" y="28"/>
                  </a:lnTo>
                  <a:lnTo>
                    <a:pt x="19" y="24"/>
                  </a:lnTo>
                  <a:lnTo>
                    <a:pt x="15" y="21"/>
                  </a:lnTo>
                  <a:lnTo>
                    <a:pt x="17" y="7"/>
                  </a:lnTo>
                  <a:lnTo>
                    <a:pt x="19" y="5"/>
                  </a:lnTo>
                  <a:lnTo>
                    <a:pt x="31" y="5"/>
                  </a:lnTo>
                  <a:lnTo>
                    <a:pt x="33" y="7"/>
                  </a:lnTo>
                  <a:lnTo>
                    <a:pt x="45" y="5"/>
                  </a:lnTo>
                  <a:lnTo>
                    <a:pt x="53" y="5"/>
                  </a:lnTo>
                  <a:lnTo>
                    <a:pt x="60" y="0"/>
                  </a:lnTo>
                  <a:lnTo>
                    <a:pt x="65" y="4"/>
                  </a:lnTo>
                  <a:lnTo>
                    <a:pt x="67" y="14"/>
                  </a:lnTo>
                  <a:lnTo>
                    <a:pt x="74" y="19"/>
                  </a:lnTo>
                  <a:lnTo>
                    <a:pt x="76" y="28"/>
                  </a:lnTo>
                  <a:lnTo>
                    <a:pt x="74" y="36"/>
                  </a:lnTo>
                  <a:lnTo>
                    <a:pt x="60" y="55"/>
                  </a:lnTo>
                  <a:lnTo>
                    <a:pt x="60" y="55"/>
                  </a:lnTo>
                  <a:lnTo>
                    <a:pt x="60" y="55"/>
                  </a:lnTo>
                  <a:lnTo>
                    <a:pt x="59" y="55"/>
                  </a:lnTo>
                  <a:lnTo>
                    <a:pt x="55" y="55"/>
                  </a:lnTo>
                  <a:lnTo>
                    <a:pt x="52" y="54"/>
                  </a:lnTo>
                  <a:lnTo>
                    <a:pt x="52" y="54"/>
                  </a:lnTo>
                  <a:lnTo>
                    <a:pt x="48" y="57"/>
                  </a:lnTo>
                  <a:lnTo>
                    <a:pt x="45" y="57"/>
                  </a:lnTo>
                  <a:lnTo>
                    <a:pt x="43" y="55"/>
                  </a:lnTo>
                  <a:lnTo>
                    <a:pt x="41" y="55"/>
                  </a:lnTo>
                  <a:lnTo>
                    <a:pt x="41" y="57"/>
                  </a:lnTo>
                  <a:lnTo>
                    <a:pt x="40" y="57"/>
                  </a:lnTo>
                  <a:lnTo>
                    <a:pt x="38" y="57"/>
                  </a:lnTo>
                  <a:lnTo>
                    <a:pt x="38" y="59"/>
                  </a:lnTo>
                  <a:lnTo>
                    <a:pt x="34" y="59"/>
                  </a:lnTo>
                  <a:lnTo>
                    <a:pt x="33" y="61"/>
                  </a:lnTo>
                  <a:lnTo>
                    <a:pt x="31" y="62"/>
                  </a:lnTo>
                  <a:lnTo>
                    <a:pt x="33" y="62"/>
                  </a:lnTo>
                  <a:lnTo>
                    <a:pt x="29" y="69"/>
                  </a:lnTo>
                  <a:lnTo>
                    <a:pt x="31" y="71"/>
                  </a:lnTo>
                  <a:lnTo>
                    <a:pt x="12" y="73"/>
                  </a:lnTo>
                  <a:lnTo>
                    <a:pt x="8" y="73"/>
                  </a:lnTo>
                  <a:lnTo>
                    <a:pt x="5" y="76"/>
                  </a:lnTo>
                  <a:lnTo>
                    <a:pt x="0" y="76"/>
                  </a:lnTo>
                  <a:lnTo>
                    <a:pt x="1" y="64"/>
                  </a:lnTo>
                  <a:lnTo>
                    <a:pt x="1" y="61"/>
                  </a:lnTo>
                  <a:lnTo>
                    <a:pt x="3" y="52"/>
                  </a:lnTo>
                  <a:lnTo>
                    <a:pt x="12" y="4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0" name="Freeform 696"/>
            <p:cNvSpPr>
              <a:spLocks/>
            </p:cNvSpPr>
            <p:nvPr/>
          </p:nvSpPr>
          <p:spPr bwMode="auto">
            <a:xfrm>
              <a:off x="2444750" y="4298951"/>
              <a:ext cx="87313" cy="96838"/>
            </a:xfrm>
            <a:custGeom>
              <a:avLst/>
              <a:gdLst/>
              <a:ahLst/>
              <a:cxnLst>
                <a:cxn ang="0">
                  <a:pos x="43" y="0"/>
                </a:cxn>
                <a:cxn ang="0">
                  <a:pos x="33" y="0"/>
                </a:cxn>
                <a:cxn ang="0">
                  <a:pos x="19" y="0"/>
                </a:cxn>
                <a:cxn ang="0">
                  <a:pos x="19" y="7"/>
                </a:cxn>
                <a:cxn ang="0">
                  <a:pos x="10" y="7"/>
                </a:cxn>
                <a:cxn ang="0">
                  <a:pos x="21" y="17"/>
                </a:cxn>
                <a:cxn ang="0">
                  <a:pos x="24" y="23"/>
                </a:cxn>
                <a:cxn ang="0">
                  <a:pos x="24" y="26"/>
                </a:cxn>
                <a:cxn ang="0">
                  <a:pos x="10" y="26"/>
                </a:cxn>
                <a:cxn ang="0">
                  <a:pos x="2" y="42"/>
                </a:cxn>
                <a:cxn ang="0">
                  <a:pos x="2" y="43"/>
                </a:cxn>
                <a:cxn ang="0">
                  <a:pos x="0" y="48"/>
                </a:cxn>
                <a:cxn ang="0">
                  <a:pos x="12" y="57"/>
                </a:cxn>
                <a:cxn ang="0">
                  <a:pos x="31" y="61"/>
                </a:cxn>
                <a:cxn ang="0">
                  <a:pos x="33" y="57"/>
                </a:cxn>
                <a:cxn ang="0">
                  <a:pos x="38" y="55"/>
                </a:cxn>
                <a:cxn ang="0">
                  <a:pos x="40" y="50"/>
                </a:cxn>
                <a:cxn ang="0">
                  <a:pos x="43" y="48"/>
                </a:cxn>
                <a:cxn ang="0">
                  <a:pos x="41" y="43"/>
                </a:cxn>
                <a:cxn ang="0">
                  <a:pos x="53" y="35"/>
                </a:cxn>
                <a:cxn ang="0">
                  <a:pos x="55" y="31"/>
                </a:cxn>
                <a:cxn ang="0">
                  <a:pos x="52" y="31"/>
                </a:cxn>
                <a:cxn ang="0">
                  <a:pos x="50" y="31"/>
                </a:cxn>
                <a:cxn ang="0">
                  <a:pos x="46" y="29"/>
                </a:cxn>
                <a:cxn ang="0">
                  <a:pos x="41" y="28"/>
                </a:cxn>
                <a:cxn ang="0">
                  <a:pos x="43" y="0"/>
                </a:cxn>
              </a:cxnLst>
              <a:rect l="0" t="0" r="r" b="b"/>
              <a:pathLst>
                <a:path w="55" h="61">
                  <a:moveTo>
                    <a:pt x="43" y="0"/>
                  </a:moveTo>
                  <a:lnTo>
                    <a:pt x="33" y="0"/>
                  </a:lnTo>
                  <a:lnTo>
                    <a:pt x="19" y="0"/>
                  </a:lnTo>
                  <a:lnTo>
                    <a:pt x="19" y="7"/>
                  </a:lnTo>
                  <a:lnTo>
                    <a:pt x="10" y="7"/>
                  </a:lnTo>
                  <a:lnTo>
                    <a:pt x="21" y="17"/>
                  </a:lnTo>
                  <a:lnTo>
                    <a:pt x="24" y="23"/>
                  </a:lnTo>
                  <a:lnTo>
                    <a:pt x="24" y="26"/>
                  </a:lnTo>
                  <a:lnTo>
                    <a:pt x="10" y="26"/>
                  </a:lnTo>
                  <a:lnTo>
                    <a:pt x="2" y="42"/>
                  </a:lnTo>
                  <a:lnTo>
                    <a:pt x="2" y="43"/>
                  </a:lnTo>
                  <a:lnTo>
                    <a:pt x="0" y="48"/>
                  </a:lnTo>
                  <a:lnTo>
                    <a:pt x="12" y="57"/>
                  </a:lnTo>
                  <a:lnTo>
                    <a:pt x="31" y="61"/>
                  </a:lnTo>
                  <a:lnTo>
                    <a:pt x="33" y="57"/>
                  </a:lnTo>
                  <a:lnTo>
                    <a:pt x="38" y="55"/>
                  </a:lnTo>
                  <a:lnTo>
                    <a:pt x="40" y="50"/>
                  </a:lnTo>
                  <a:lnTo>
                    <a:pt x="43" y="48"/>
                  </a:lnTo>
                  <a:lnTo>
                    <a:pt x="41" y="43"/>
                  </a:lnTo>
                  <a:lnTo>
                    <a:pt x="53" y="35"/>
                  </a:lnTo>
                  <a:lnTo>
                    <a:pt x="55" y="31"/>
                  </a:lnTo>
                  <a:lnTo>
                    <a:pt x="52" y="31"/>
                  </a:lnTo>
                  <a:lnTo>
                    <a:pt x="50" y="31"/>
                  </a:lnTo>
                  <a:lnTo>
                    <a:pt x="46" y="29"/>
                  </a:lnTo>
                  <a:lnTo>
                    <a:pt x="41" y="28"/>
                  </a:lnTo>
                  <a:lnTo>
                    <a:pt x="4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1" name="Freeform 697"/>
            <p:cNvSpPr>
              <a:spLocks/>
            </p:cNvSpPr>
            <p:nvPr/>
          </p:nvSpPr>
          <p:spPr bwMode="auto">
            <a:xfrm>
              <a:off x="2493963" y="4378326"/>
              <a:ext cx="52388" cy="30163"/>
            </a:xfrm>
            <a:custGeom>
              <a:avLst/>
              <a:gdLst/>
              <a:ahLst/>
              <a:cxnLst>
                <a:cxn ang="0">
                  <a:pos x="0" y="11"/>
                </a:cxn>
                <a:cxn ang="0">
                  <a:pos x="2" y="7"/>
                </a:cxn>
                <a:cxn ang="0">
                  <a:pos x="7" y="5"/>
                </a:cxn>
                <a:cxn ang="0">
                  <a:pos x="9" y="0"/>
                </a:cxn>
                <a:cxn ang="0">
                  <a:pos x="14" y="2"/>
                </a:cxn>
                <a:cxn ang="0">
                  <a:pos x="22" y="9"/>
                </a:cxn>
                <a:cxn ang="0">
                  <a:pos x="28" y="7"/>
                </a:cxn>
                <a:cxn ang="0">
                  <a:pos x="29" y="9"/>
                </a:cxn>
                <a:cxn ang="0">
                  <a:pos x="31" y="11"/>
                </a:cxn>
                <a:cxn ang="0">
                  <a:pos x="33" y="16"/>
                </a:cxn>
                <a:cxn ang="0">
                  <a:pos x="26" y="19"/>
                </a:cxn>
                <a:cxn ang="0">
                  <a:pos x="19" y="19"/>
                </a:cxn>
                <a:cxn ang="0">
                  <a:pos x="5" y="14"/>
                </a:cxn>
                <a:cxn ang="0">
                  <a:pos x="0" y="11"/>
                </a:cxn>
              </a:cxnLst>
              <a:rect l="0" t="0" r="r" b="b"/>
              <a:pathLst>
                <a:path w="33" h="19">
                  <a:moveTo>
                    <a:pt x="0" y="11"/>
                  </a:moveTo>
                  <a:lnTo>
                    <a:pt x="2" y="7"/>
                  </a:lnTo>
                  <a:lnTo>
                    <a:pt x="7" y="5"/>
                  </a:lnTo>
                  <a:lnTo>
                    <a:pt x="9" y="0"/>
                  </a:lnTo>
                  <a:lnTo>
                    <a:pt x="14" y="2"/>
                  </a:lnTo>
                  <a:lnTo>
                    <a:pt x="22" y="9"/>
                  </a:lnTo>
                  <a:lnTo>
                    <a:pt x="28" y="7"/>
                  </a:lnTo>
                  <a:lnTo>
                    <a:pt x="29" y="9"/>
                  </a:lnTo>
                  <a:lnTo>
                    <a:pt x="31" y="11"/>
                  </a:lnTo>
                  <a:lnTo>
                    <a:pt x="33" y="16"/>
                  </a:lnTo>
                  <a:lnTo>
                    <a:pt x="26" y="19"/>
                  </a:lnTo>
                  <a:lnTo>
                    <a:pt x="19" y="19"/>
                  </a:lnTo>
                  <a:lnTo>
                    <a:pt x="5" y="14"/>
                  </a:lnTo>
                  <a:lnTo>
                    <a:pt x="0" y="1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2" name="Freeform 698"/>
            <p:cNvSpPr>
              <a:spLocks/>
            </p:cNvSpPr>
            <p:nvPr/>
          </p:nvSpPr>
          <p:spPr bwMode="auto">
            <a:xfrm>
              <a:off x="2547938" y="4367213"/>
              <a:ext cx="96838" cy="96838"/>
            </a:xfrm>
            <a:custGeom>
              <a:avLst/>
              <a:gdLst/>
              <a:ahLst/>
              <a:cxnLst>
                <a:cxn ang="0">
                  <a:pos x="26" y="56"/>
                </a:cxn>
                <a:cxn ang="0">
                  <a:pos x="28" y="56"/>
                </a:cxn>
                <a:cxn ang="0">
                  <a:pos x="37" y="57"/>
                </a:cxn>
                <a:cxn ang="0">
                  <a:pos x="44" y="57"/>
                </a:cxn>
                <a:cxn ang="0">
                  <a:pos x="49" y="61"/>
                </a:cxn>
                <a:cxn ang="0">
                  <a:pos x="56" y="59"/>
                </a:cxn>
                <a:cxn ang="0">
                  <a:pos x="52" y="50"/>
                </a:cxn>
                <a:cxn ang="0">
                  <a:pos x="56" y="45"/>
                </a:cxn>
                <a:cxn ang="0">
                  <a:pos x="58" y="21"/>
                </a:cxn>
                <a:cxn ang="0">
                  <a:pos x="61" y="11"/>
                </a:cxn>
                <a:cxn ang="0">
                  <a:pos x="61" y="0"/>
                </a:cxn>
                <a:cxn ang="0">
                  <a:pos x="58" y="0"/>
                </a:cxn>
                <a:cxn ang="0">
                  <a:pos x="47" y="5"/>
                </a:cxn>
                <a:cxn ang="0">
                  <a:pos x="42" y="5"/>
                </a:cxn>
                <a:cxn ang="0">
                  <a:pos x="40" y="2"/>
                </a:cxn>
                <a:cxn ang="0">
                  <a:pos x="35" y="11"/>
                </a:cxn>
                <a:cxn ang="0">
                  <a:pos x="32" y="11"/>
                </a:cxn>
                <a:cxn ang="0">
                  <a:pos x="26" y="16"/>
                </a:cxn>
                <a:cxn ang="0">
                  <a:pos x="21" y="14"/>
                </a:cxn>
                <a:cxn ang="0">
                  <a:pos x="18" y="18"/>
                </a:cxn>
                <a:cxn ang="0">
                  <a:pos x="13" y="18"/>
                </a:cxn>
                <a:cxn ang="0">
                  <a:pos x="13" y="24"/>
                </a:cxn>
                <a:cxn ang="0">
                  <a:pos x="7" y="28"/>
                </a:cxn>
                <a:cxn ang="0">
                  <a:pos x="4" y="28"/>
                </a:cxn>
                <a:cxn ang="0">
                  <a:pos x="0" y="28"/>
                </a:cxn>
                <a:cxn ang="0">
                  <a:pos x="0" y="30"/>
                </a:cxn>
                <a:cxn ang="0">
                  <a:pos x="26" y="56"/>
                </a:cxn>
              </a:cxnLst>
              <a:rect l="0" t="0" r="r" b="b"/>
              <a:pathLst>
                <a:path w="61" h="61">
                  <a:moveTo>
                    <a:pt x="26" y="56"/>
                  </a:moveTo>
                  <a:lnTo>
                    <a:pt x="28" y="56"/>
                  </a:lnTo>
                  <a:lnTo>
                    <a:pt x="37" y="57"/>
                  </a:lnTo>
                  <a:lnTo>
                    <a:pt x="44" y="57"/>
                  </a:lnTo>
                  <a:lnTo>
                    <a:pt x="49" y="61"/>
                  </a:lnTo>
                  <a:lnTo>
                    <a:pt x="56" y="59"/>
                  </a:lnTo>
                  <a:lnTo>
                    <a:pt x="52" y="50"/>
                  </a:lnTo>
                  <a:lnTo>
                    <a:pt x="56" y="45"/>
                  </a:lnTo>
                  <a:lnTo>
                    <a:pt x="58" y="21"/>
                  </a:lnTo>
                  <a:lnTo>
                    <a:pt x="61" y="11"/>
                  </a:lnTo>
                  <a:lnTo>
                    <a:pt x="61" y="0"/>
                  </a:lnTo>
                  <a:lnTo>
                    <a:pt x="58" y="0"/>
                  </a:lnTo>
                  <a:lnTo>
                    <a:pt x="47" y="5"/>
                  </a:lnTo>
                  <a:lnTo>
                    <a:pt x="42" y="5"/>
                  </a:lnTo>
                  <a:lnTo>
                    <a:pt x="40" y="2"/>
                  </a:lnTo>
                  <a:lnTo>
                    <a:pt x="35" y="11"/>
                  </a:lnTo>
                  <a:lnTo>
                    <a:pt x="32" y="11"/>
                  </a:lnTo>
                  <a:lnTo>
                    <a:pt x="26" y="16"/>
                  </a:lnTo>
                  <a:lnTo>
                    <a:pt x="21" y="14"/>
                  </a:lnTo>
                  <a:lnTo>
                    <a:pt x="18" y="18"/>
                  </a:lnTo>
                  <a:lnTo>
                    <a:pt x="13" y="18"/>
                  </a:lnTo>
                  <a:lnTo>
                    <a:pt x="13" y="24"/>
                  </a:lnTo>
                  <a:lnTo>
                    <a:pt x="7" y="28"/>
                  </a:lnTo>
                  <a:lnTo>
                    <a:pt x="4" y="28"/>
                  </a:lnTo>
                  <a:lnTo>
                    <a:pt x="0" y="28"/>
                  </a:lnTo>
                  <a:lnTo>
                    <a:pt x="0" y="30"/>
                  </a:lnTo>
                  <a:lnTo>
                    <a:pt x="26" y="5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3" name="Freeform 699"/>
            <p:cNvSpPr>
              <a:spLocks/>
            </p:cNvSpPr>
            <p:nvPr/>
          </p:nvSpPr>
          <p:spPr bwMode="auto">
            <a:xfrm>
              <a:off x="2508250" y="4344988"/>
              <a:ext cx="136525" cy="66675"/>
            </a:xfrm>
            <a:custGeom>
              <a:avLst/>
              <a:gdLst/>
              <a:ahLst/>
              <a:cxnLst>
                <a:cxn ang="0">
                  <a:pos x="86" y="14"/>
                </a:cxn>
                <a:cxn ang="0">
                  <a:pos x="83" y="14"/>
                </a:cxn>
                <a:cxn ang="0">
                  <a:pos x="72" y="19"/>
                </a:cxn>
                <a:cxn ang="0">
                  <a:pos x="67" y="19"/>
                </a:cxn>
                <a:cxn ang="0">
                  <a:pos x="65" y="16"/>
                </a:cxn>
                <a:cxn ang="0">
                  <a:pos x="60" y="25"/>
                </a:cxn>
                <a:cxn ang="0">
                  <a:pos x="57" y="25"/>
                </a:cxn>
                <a:cxn ang="0">
                  <a:pos x="51" y="30"/>
                </a:cxn>
                <a:cxn ang="0">
                  <a:pos x="46" y="28"/>
                </a:cxn>
                <a:cxn ang="0">
                  <a:pos x="43" y="32"/>
                </a:cxn>
                <a:cxn ang="0">
                  <a:pos x="38" y="32"/>
                </a:cxn>
                <a:cxn ang="0">
                  <a:pos x="38" y="38"/>
                </a:cxn>
                <a:cxn ang="0">
                  <a:pos x="32" y="42"/>
                </a:cxn>
                <a:cxn ang="0">
                  <a:pos x="29" y="42"/>
                </a:cxn>
                <a:cxn ang="0">
                  <a:pos x="25" y="37"/>
                </a:cxn>
                <a:cxn ang="0">
                  <a:pos x="24" y="37"/>
                </a:cxn>
                <a:cxn ang="0">
                  <a:pos x="22" y="32"/>
                </a:cxn>
                <a:cxn ang="0">
                  <a:pos x="20" y="30"/>
                </a:cxn>
                <a:cxn ang="0">
                  <a:pos x="19" y="28"/>
                </a:cxn>
                <a:cxn ang="0">
                  <a:pos x="13" y="30"/>
                </a:cxn>
                <a:cxn ang="0">
                  <a:pos x="5" y="23"/>
                </a:cxn>
                <a:cxn ang="0">
                  <a:pos x="0" y="21"/>
                </a:cxn>
                <a:cxn ang="0">
                  <a:pos x="3" y="19"/>
                </a:cxn>
                <a:cxn ang="0">
                  <a:pos x="1" y="14"/>
                </a:cxn>
                <a:cxn ang="0">
                  <a:pos x="13" y="6"/>
                </a:cxn>
                <a:cxn ang="0">
                  <a:pos x="15" y="2"/>
                </a:cxn>
                <a:cxn ang="0">
                  <a:pos x="24" y="2"/>
                </a:cxn>
                <a:cxn ang="0">
                  <a:pos x="38" y="2"/>
                </a:cxn>
                <a:cxn ang="0">
                  <a:pos x="50" y="0"/>
                </a:cxn>
                <a:cxn ang="0">
                  <a:pos x="53" y="0"/>
                </a:cxn>
                <a:cxn ang="0">
                  <a:pos x="62" y="0"/>
                </a:cxn>
                <a:cxn ang="0">
                  <a:pos x="74" y="4"/>
                </a:cxn>
                <a:cxn ang="0">
                  <a:pos x="83" y="9"/>
                </a:cxn>
                <a:cxn ang="0">
                  <a:pos x="86" y="14"/>
                </a:cxn>
              </a:cxnLst>
              <a:rect l="0" t="0" r="r" b="b"/>
              <a:pathLst>
                <a:path w="86" h="42">
                  <a:moveTo>
                    <a:pt x="86" y="14"/>
                  </a:moveTo>
                  <a:lnTo>
                    <a:pt x="83" y="14"/>
                  </a:lnTo>
                  <a:lnTo>
                    <a:pt x="72" y="19"/>
                  </a:lnTo>
                  <a:lnTo>
                    <a:pt x="67" y="19"/>
                  </a:lnTo>
                  <a:lnTo>
                    <a:pt x="65" y="16"/>
                  </a:lnTo>
                  <a:lnTo>
                    <a:pt x="60" y="25"/>
                  </a:lnTo>
                  <a:lnTo>
                    <a:pt x="57" y="25"/>
                  </a:lnTo>
                  <a:lnTo>
                    <a:pt x="51" y="30"/>
                  </a:lnTo>
                  <a:lnTo>
                    <a:pt x="46" y="28"/>
                  </a:lnTo>
                  <a:lnTo>
                    <a:pt x="43" y="32"/>
                  </a:lnTo>
                  <a:lnTo>
                    <a:pt x="38" y="32"/>
                  </a:lnTo>
                  <a:lnTo>
                    <a:pt x="38" y="38"/>
                  </a:lnTo>
                  <a:lnTo>
                    <a:pt x="32" y="42"/>
                  </a:lnTo>
                  <a:lnTo>
                    <a:pt x="29" y="42"/>
                  </a:lnTo>
                  <a:lnTo>
                    <a:pt x="25" y="37"/>
                  </a:lnTo>
                  <a:lnTo>
                    <a:pt x="24" y="37"/>
                  </a:lnTo>
                  <a:lnTo>
                    <a:pt x="22" y="32"/>
                  </a:lnTo>
                  <a:lnTo>
                    <a:pt x="20" y="30"/>
                  </a:lnTo>
                  <a:lnTo>
                    <a:pt x="19" y="28"/>
                  </a:lnTo>
                  <a:lnTo>
                    <a:pt x="13" y="30"/>
                  </a:lnTo>
                  <a:lnTo>
                    <a:pt x="5" y="23"/>
                  </a:lnTo>
                  <a:lnTo>
                    <a:pt x="0" y="21"/>
                  </a:lnTo>
                  <a:lnTo>
                    <a:pt x="3" y="19"/>
                  </a:lnTo>
                  <a:lnTo>
                    <a:pt x="1" y="14"/>
                  </a:lnTo>
                  <a:lnTo>
                    <a:pt x="13" y="6"/>
                  </a:lnTo>
                  <a:lnTo>
                    <a:pt x="15" y="2"/>
                  </a:lnTo>
                  <a:lnTo>
                    <a:pt x="24" y="2"/>
                  </a:lnTo>
                  <a:lnTo>
                    <a:pt x="38" y="2"/>
                  </a:lnTo>
                  <a:lnTo>
                    <a:pt x="50" y="0"/>
                  </a:lnTo>
                  <a:lnTo>
                    <a:pt x="53" y="0"/>
                  </a:lnTo>
                  <a:lnTo>
                    <a:pt x="62" y="0"/>
                  </a:lnTo>
                  <a:lnTo>
                    <a:pt x="74" y="4"/>
                  </a:lnTo>
                  <a:lnTo>
                    <a:pt x="83" y="9"/>
                  </a:lnTo>
                  <a:lnTo>
                    <a:pt x="86"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4" name="Freeform 700"/>
            <p:cNvSpPr>
              <a:spLocks/>
            </p:cNvSpPr>
            <p:nvPr/>
          </p:nvSpPr>
          <p:spPr bwMode="auto">
            <a:xfrm>
              <a:off x="2587625" y="4456113"/>
              <a:ext cx="73025" cy="61913"/>
            </a:xfrm>
            <a:custGeom>
              <a:avLst/>
              <a:gdLst/>
              <a:ahLst/>
              <a:cxnLst>
                <a:cxn ang="0">
                  <a:pos x="39" y="39"/>
                </a:cxn>
                <a:cxn ang="0">
                  <a:pos x="41" y="38"/>
                </a:cxn>
                <a:cxn ang="0">
                  <a:pos x="45" y="29"/>
                </a:cxn>
                <a:cxn ang="0">
                  <a:pos x="41" y="27"/>
                </a:cxn>
                <a:cxn ang="0">
                  <a:pos x="41" y="24"/>
                </a:cxn>
                <a:cxn ang="0">
                  <a:pos x="43" y="20"/>
                </a:cxn>
                <a:cxn ang="0">
                  <a:pos x="46" y="20"/>
                </a:cxn>
                <a:cxn ang="0">
                  <a:pos x="36" y="13"/>
                </a:cxn>
                <a:cxn ang="0">
                  <a:pos x="31" y="3"/>
                </a:cxn>
                <a:cxn ang="0">
                  <a:pos x="24" y="5"/>
                </a:cxn>
                <a:cxn ang="0">
                  <a:pos x="19" y="1"/>
                </a:cxn>
                <a:cxn ang="0">
                  <a:pos x="12" y="1"/>
                </a:cxn>
                <a:cxn ang="0">
                  <a:pos x="3" y="0"/>
                </a:cxn>
                <a:cxn ang="0">
                  <a:pos x="1" y="0"/>
                </a:cxn>
                <a:cxn ang="0">
                  <a:pos x="0" y="10"/>
                </a:cxn>
                <a:cxn ang="0">
                  <a:pos x="3" y="15"/>
                </a:cxn>
                <a:cxn ang="0">
                  <a:pos x="12" y="20"/>
                </a:cxn>
                <a:cxn ang="0">
                  <a:pos x="12" y="17"/>
                </a:cxn>
                <a:cxn ang="0">
                  <a:pos x="10" y="15"/>
                </a:cxn>
                <a:cxn ang="0">
                  <a:pos x="14" y="15"/>
                </a:cxn>
                <a:cxn ang="0">
                  <a:pos x="19" y="22"/>
                </a:cxn>
                <a:cxn ang="0">
                  <a:pos x="31" y="29"/>
                </a:cxn>
                <a:cxn ang="0">
                  <a:pos x="31" y="36"/>
                </a:cxn>
                <a:cxn ang="0">
                  <a:pos x="36" y="38"/>
                </a:cxn>
                <a:cxn ang="0">
                  <a:pos x="34" y="34"/>
                </a:cxn>
                <a:cxn ang="0">
                  <a:pos x="36" y="34"/>
                </a:cxn>
                <a:cxn ang="0">
                  <a:pos x="39" y="39"/>
                </a:cxn>
              </a:cxnLst>
              <a:rect l="0" t="0" r="r" b="b"/>
              <a:pathLst>
                <a:path w="46" h="39">
                  <a:moveTo>
                    <a:pt x="39" y="39"/>
                  </a:moveTo>
                  <a:lnTo>
                    <a:pt x="41" y="38"/>
                  </a:lnTo>
                  <a:lnTo>
                    <a:pt x="45" y="29"/>
                  </a:lnTo>
                  <a:lnTo>
                    <a:pt x="41" y="27"/>
                  </a:lnTo>
                  <a:lnTo>
                    <a:pt x="41" y="24"/>
                  </a:lnTo>
                  <a:lnTo>
                    <a:pt x="43" y="20"/>
                  </a:lnTo>
                  <a:lnTo>
                    <a:pt x="46" y="20"/>
                  </a:lnTo>
                  <a:lnTo>
                    <a:pt x="36" y="13"/>
                  </a:lnTo>
                  <a:lnTo>
                    <a:pt x="31" y="3"/>
                  </a:lnTo>
                  <a:lnTo>
                    <a:pt x="24" y="5"/>
                  </a:lnTo>
                  <a:lnTo>
                    <a:pt x="19" y="1"/>
                  </a:lnTo>
                  <a:lnTo>
                    <a:pt x="12" y="1"/>
                  </a:lnTo>
                  <a:lnTo>
                    <a:pt x="3" y="0"/>
                  </a:lnTo>
                  <a:lnTo>
                    <a:pt x="1" y="0"/>
                  </a:lnTo>
                  <a:lnTo>
                    <a:pt x="0" y="10"/>
                  </a:lnTo>
                  <a:lnTo>
                    <a:pt x="3" y="15"/>
                  </a:lnTo>
                  <a:lnTo>
                    <a:pt x="12" y="20"/>
                  </a:lnTo>
                  <a:lnTo>
                    <a:pt x="12" y="17"/>
                  </a:lnTo>
                  <a:lnTo>
                    <a:pt x="10" y="15"/>
                  </a:lnTo>
                  <a:lnTo>
                    <a:pt x="14" y="15"/>
                  </a:lnTo>
                  <a:lnTo>
                    <a:pt x="19" y="22"/>
                  </a:lnTo>
                  <a:lnTo>
                    <a:pt x="31" y="29"/>
                  </a:lnTo>
                  <a:lnTo>
                    <a:pt x="31" y="36"/>
                  </a:lnTo>
                  <a:lnTo>
                    <a:pt x="36" y="38"/>
                  </a:lnTo>
                  <a:lnTo>
                    <a:pt x="34" y="34"/>
                  </a:lnTo>
                  <a:lnTo>
                    <a:pt x="36" y="34"/>
                  </a:lnTo>
                  <a:lnTo>
                    <a:pt x="39" y="3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5" name="Freeform 701"/>
            <p:cNvSpPr>
              <a:spLocks/>
            </p:cNvSpPr>
            <p:nvPr/>
          </p:nvSpPr>
          <p:spPr bwMode="auto">
            <a:xfrm>
              <a:off x="2844800" y="4252913"/>
              <a:ext cx="60325" cy="42863"/>
            </a:xfrm>
            <a:custGeom>
              <a:avLst/>
              <a:gdLst/>
              <a:ahLst/>
              <a:cxnLst>
                <a:cxn ang="0">
                  <a:pos x="36" y="27"/>
                </a:cxn>
                <a:cxn ang="0">
                  <a:pos x="36" y="24"/>
                </a:cxn>
                <a:cxn ang="0">
                  <a:pos x="35" y="19"/>
                </a:cxn>
                <a:cxn ang="0">
                  <a:pos x="38" y="17"/>
                </a:cxn>
                <a:cxn ang="0">
                  <a:pos x="38" y="10"/>
                </a:cxn>
                <a:cxn ang="0">
                  <a:pos x="36" y="1"/>
                </a:cxn>
                <a:cxn ang="0">
                  <a:pos x="28" y="1"/>
                </a:cxn>
                <a:cxn ang="0">
                  <a:pos x="19" y="0"/>
                </a:cxn>
                <a:cxn ang="0">
                  <a:pos x="12" y="1"/>
                </a:cxn>
                <a:cxn ang="0">
                  <a:pos x="14" y="5"/>
                </a:cxn>
                <a:cxn ang="0">
                  <a:pos x="21" y="5"/>
                </a:cxn>
                <a:cxn ang="0">
                  <a:pos x="23" y="14"/>
                </a:cxn>
                <a:cxn ang="0">
                  <a:pos x="28" y="17"/>
                </a:cxn>
                <a:cxn ang="0">
                  <a:pos x="28" y="20"/>
                </a:cxn>
                <a:cxn ang="0">
                  <a:pos x="16" y="20"/>
                </a:cxn>
                <a:cxn ang="0">
                  <a:pos x="0" y="19"/>
                </a:cxn>
                <a:cxn ang="0">
                  <a:pos x="0" y="20"/>
                </a:cxn>
                <a:cxn ang="0">
                  <a:pos x="7" y="27"/>
                </a:cxn>
                <a:cxn ang="0">
                  <a:pos x="11" y="24"/>
                </a:cxn>
                <a:cxn ang="0">
                  <a:pos x="23" y="26"/>
                </a:cxn>
                <a:cxn ang="0">
                  <a:pos x="30" y="24"/>
                </a:cxn>
                <a:cxn ang="0">
                  <a:pos x="36" y="27"/>
                </a:cxn>
              </a:cxnLst>
              <a:rect l="0" t="0" r="r" b="b"/>
              <a:pathLst>
                <a:path w="38" h="27">
                  <a:moveTo>
                    <a:pt x="36" y="27"/>
                  </a:moveTo>
                  <a:lnTo>
                    <a:pt x="36" y="24"/>
                  </a:lnTo>
                  <a:lnTo>
                    <a:pt x="35" y="19"/>
                  </a:lnTo>
                  <a:lnTo>
                    <a:pt x="38" y="17"/>
                  </a:lnTo>
                  <a:lnTo>
                    <a:pt x="38" y="10"/>
                  </a:lnTo>
                  <a:lnTo>
                    <a:pt x="36" y="1"/>
                  </a:lnTo>
                  <a:lnTo>
                    <a:pt x="28" y="1"/>
                  </a:lnTo>
                  <a:lnTo>
                    <a:pt x="19" y="0"/>
                  </a:lnTo>
                  <a:lnTo>
                    <a:pt x="12" y="1"/>
                  </a:lnTo>
                  <a:lnTo>
                    <a:pt x="14" y="5"/>
                  </a:lnTo>
                  <a:lnTo>
                    <a:pt x="21" y="5"/>
                  </a:lnTo>
                  <a:lnTo>
                    <a:pt x="23" y="14"/>
                  </a:lnTo>
                  <a:lnTo>
                    <a:pt x="28" y="17"/>
                  </a:lnTo>
                  <a:lnTo>
                    <a:pt x="28" y="20"/>
                  </a:lnTo>
                  <a:lnTo>
                    <a:pt x="16" y="20"/>
                  </a:lnTo>
                  <a:lnTo>
                    <a:pt x="0" y="19"/>
                  </a:lnTo>
                  <a:lnTo>
                    <a:pt x="0" y="20"/>
                  </a:lnTo>
                  <a:lnTo>
                    <a:pt x="7" y="27"/>
                  </a:lnTo>
                  <a:lnTo>
                    <a:pt x="11" y="24"/>
                  </a:lnTo>
                  <a:lnTo>
                    <a:pt x="23" y="26"/>
                  </a:lnTo>
                  <a:lnTo>
                    <a:pt x="30" y="24"/>
                  </a:lnTo>
                  <a:lnTo>
                    <a:pt x="36" y="2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6" name="Freeform 702"/>
            <p:cNvSpPr>
              <a:spLocks/>
            </p:cNvSpPr>
            <p:nvPr/>
          </p:nvSpPr>
          <p:spPr bwMode="auto">
            <a:xfrm>
              <a:off x="2900363" y="4252913"/>
              <a:ext cx="76200" cy="52388"/>
            </a:xfrm>
            <a:custGeom>
              <a:avLst/>
              <a:gdLst/>
              <a:ahLst/>
              <a:cxnLst>
                <a:cxn ang="0">
                  <a:pos x="1" y="27"/>
                </a:cxn>
                <a:cxn ang="0">
                  <a:pos x="3" y="31"/>
                </a:cxn>
                <a:cxn ang="0">
                  <a:pos x="5" y="33"/>
                </a:cxn>
                <a:cxn ang="0">
                  <a:pos x="15" y="22"/>
                </a:cxn>
                <a:cxn ang="0">
                  <a:pos x="17" y="22"/>
                </a:cxn>
                <a:cxn ang="0">
                  <a:pos x="19" y="26"/>
                </a:cxn>
                <a:cxn ang="0">
                  <a:pos x="27" y="22"/>
                </a:cxn>
                <a:cxn ang="0">
                  <a:pos x="33" y="20"/>
                </a:cxn>
                <a:cxn ang="0">
                  <a:pos x="46" y="24"/>
                </a:cxn>
                <a:cxn ang="0">
                  <a:pos x="48" y="19"/>
                </a:cxn>
                <a:cxn ang="0">
                  <a:pos x="43" y="14"/>
                </a:cxn>
                <a:cxn ang="0">
                  <a:pos x="33" y="12"/>
                </a:cxn>
                <a:cxn ang="0">
                  <a:pos x="38" y="10"/>
                </a:cxn>
                <a:cxn ang="0">
                  <a:pos x="38" y="8"/>
                </a:cxn>
                <a:cxn ang="0">
                  <a:pos x="29" y="8"/>
                </a:cxn>
                <a:cxn ang="0">
                  <a:pos x="27" y="3"/>
                </a:cxn>
                <a:cxn ang="0">
                  <a:pos x="15" y="0"/>
                </a:cxn>
                <a:cxn ang="0">
                  <a:pos x="3" y="0"/>
                </a:cxn>
                <a:cxn ang="0">
                  <a:pos x="1" y="1"/>
                </a:cxn>
                <a:cxn ang="0">
                  <a:pos x="3" y="10"/>
                </a:cxn>
                <a:cxn ang="0">
                  <a:pos x="3" y="17"/>
                </a:cxn>
                <a:cxn ang="0">
                  <a:pos x="0" y="19"/>
                </a:cxn>
                <a:cxn ang="0">
                  <a:pos x="1" y="24"/>
                </a:cxn>
                <a:cxn ang="0">
                  <a:pos x="1" y="27"/>
                </a:cxn>
              </a:cxnLst>
              <a:rect l="0" t="0" r="r" b="b"/>
              <a:pathLst>
                <a:path w="48" h="33">
                  <a:moveTo>
                    <a:pt x="1" y="27"/>
                  </a:moveTo>
                  <a:lnTo>
                    <a:pt x="3" y="31"/>
                  </a:lnTo>
                  <a:lnTo>
                    <a:pt x="5" y="33"/>
                  </a:lnTo>
                  <a:lnTo>
                    <a:pt x="15" y="22"/>
                  </a:lnTo>
                  <a:lnTo>
                    <a:pt x="17" y="22"/>
                  </a:lnTo>
                  <a:lnTo>
                    <a:pt x="19" y="26"/>
                  </a:lnTo>
                  <a:lnTo>
                    <a:pt x="27" y="22"/>
                  </a:lnTo>
                  <a:lnTo>
                    <a:pt x="33" y="20"/>
                  </a:lnTo>
                  <a:lnTo>
                    <a:pt x="46" y="24"/>
                  </a:lnTo>
                  <a:lnTo>
                    <a:pt x="48" y="19"/>
                  </a:lnTo>
                  <a:lnTo>
                    <a:pt x="43" y="14"/>
                  </a:lnTo>
                  <a:lnTo>
                    <a:pt x="33" y="12"/>
                  </a:lnTo>
                  <a:lnTo>
                    <a:pt x="38" y="10"/>
                  </a:lnTo>
                  <a:lnTo>
                    <a:pt x="38" y="8"/>
                  </a:lnTo>
                  <a:lnTo>
                    <a:pt x="29" y="8"/>
                  </a:lnTo>
                  <a:lnTo>
                    <a:pt x="27" y="3"/>
                  </a:lnTo>
                  <a:lnTo>
                    <a:pt x="15" y="0"/>
                  </a:lnTo>
                  <a:lnTo>
                    <a:pt x="3" y="0"/>
                  </a:lnTo>
                  <a:lnTo>
                    <a:pt x="1" y="1"/>
                  </a:lnTo>
                  <a:lnTo>
                    <a:pt x="3" y="10"/>
                  </a:lnTo>
                  <a:lnTo>
                    <a:pt x="3" y="17"/>
                  </a:lnTo>
                  <a:lnTo>
                    <a:pt x="0" y="19"/>
                  </a:lnTo>
                  <a:lnTo>
                    <a:pt x="1" y="24"/>
                  </a:lnTo>
                  <a:lnTo>
                    <a:pt x="1" y="2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7" name="Freeform 703"/>
            <p:cNvSpPr>
              <a:spLocks/>
            </p:cNvSpPr>
            <p:nvPr/>
          </p:nvSpPr>
          <p:spPr bwMode="auto">
            <a:xfrm>
              <a:off x="2817813" y="5100638"/>
              <a:ext cx="188913" cy="1028700"/>
            </a:xfrm>
            <a:custGeom>
              <a:avLst/>
              <a:gdLst/>
              <a:ahLst/>
              <a:cxnLst>
                <a:cxn ang="0">
                  <a:pos x="98" y="26"/>
                </a:cxn>
                <a:cxn ang="0">
                  <a:pos x="98" y="41"/>
                </a:cxn>
                <a:cxn ang="0">
                  <a:pos x="110" y="79"/>
                </a:cxn>
                <a:cxn ang="0">
                  <a:pos x="100" y="105"/>
                </a:cxn>
                <a:cxn ang="0">
                  <a:pos x="102" y="141"/>
                </a:cxn>
                <a:cxn ang="0">
                  <a:pos x="79" y="181"/>
                </a:cxn>
                <a:cxn ang="0">
                  <a:pos x="72" y="221"/>
                </a:cxn>
                <a:cxn ang="0">
                  <a:pos x="79" y="247"/>
                </a:cxn>
                <a:cxn ang="0">
                  <a:pos x="71" y="280"/>
                </a:cxn>
                <a:cxn ang="0">
                  <a:pos x="62" y="323"/>
                </a:cxn>
                <a:cxn ang="0">
                  <a:pos x="50" y="387"/>
                </a:cxn>
                <a:cxn ang="0">
                  <a:pos x="48" y="420"/>
                </a:cxn>
                <a:cxn ang="0">
                  <a:pos x="52" y="445"/>
                </a:cxn>
                <a:cxn ang="0">
                  <a:pos x="50" y="454"/>
                </a:cxn>
                <a:cxn ang="0">
                  <a:pos x="55" y="492"/>
                </a:cxn>
                <a:cxn ang="0">
                  <a:pos x="41" y="537"/>
                </a:cxn>
                <a:cxn ang="0">
                  <a:pos x="38" y="577"/>
                </a:cxn>
                <a:cxn ang="0">
                  <a:pos x="81" y="608"/>
                </a:cxn>
                <a:cxn ang="0">
                  <a:pos x="86" y="613"/>
                </a:cxn>
                <a:cxn ang="0">
                  <a:pos x="55" y="648"/>
                </a:cxn>
                <a:cxn ang="0">
                  <a:pos x="48" y="641"/>
                </a:cxn>
                <a:cxn ang="0">
                  <a:pos x="48" y="618"/>
                </a:cxn>
                <a:cxn ang="0">
                  <a:pos x="45" y="613"/>
                </a:cxn>
                <a:cxn ang="0">
                  <a:pos x="41" y="599"/>
                </a:cxn>
                <a:cxn ang="0">
                  <a:pos x="34" y="606"/>
                </a:cxn>
                <a:cxn ang="0">
                  <a:pos x="29" y="598"/>
                </a:cxn>
                <a:cxn ang="0">
                  <a:pos x="26" y="580"/>
                </a:cxn>
                <a:cxn ang="0">
                  <a:pos x="24" y="573"/>
                </a:cxn>
                <a:cxn ang="0">
                  <a:pos x="19" y="556"/>
                </a:cxn>
                <a:cxn ang="0">
                  <a:pos x="22" y="546"/>
                </a:cxn>
                <a:cxn ang="0">
                  <a:pos x="21" y="535"/>
                </a:cxn>
                <a:cxn ang="0">
                  <a:pos x="24" y="527"/>
                </a:cxn>
                <a:cxn ang="0">
                  <a:pos x="19" y="523"/>
                </a:cxn>
                <a:cxn ang="0">
                  <a:pos x="24" y="513"/>
                </a:cxn>
                <a:cxn ang="0">
                  <a:pos x="15" y="508"/>
                </a:cxn>
                <a:cxn ang="0">
                  <a:pos x="19" y="494"/>
                </a:cxn>
                <a:cxn ang="0">
                  <a:pos x="2" y="492"/>
                </a:cxn>
                <a:cxn ang="0">
                  <a:pos x="0" y="496"/>
                </a:cxn>
                <a:cxn ang="0">
                  <a:pos x="8" y="480"/>
                </a:cxn>
                <a:cxn ang="0">
                  <a:pos x="19" y="485"/>
                </a:cxn>
                <a:cxn ang="0">
                  <a:pos x="31" y="483"/>
                </a:cxn>
                <a:cxn ang="0">
                  <a:pos x="31" y="471"/>
                </a:cxn>
                <a:cxn ang="0">
                  <a:pos x="33" y="464"/>
                </a:cxn>
                <a:cxn ang="0">
                  <a:pos x="38" y="466"/>
                </a:cxn>
                <a:cxn ang="0">
                  <a:pos x="41" y="454"/>
                </a:cxn>
                <a:cxn ang="0">
                  <a:pos x="36" y="428"/>
                </a:cxn>
                <a:cxn ang="0">
                  <a:pos x="43" y="411"/>
                </a:cxn>
                <a:cxn ang="0">
                  <a:pos x="45" y="409"/>
                </a:cxn>
                <a:cxn ang="0">
                  <a:pos x="47" y="394"/>
                </a:cxn>
                <a:cxn ang="0">
                  <a:pos x="29" y="395"/>
                </a:cxn>
                <a:cxn ang="0">
                  <a:pos x="29" y="359"/>
                </a:cxn>
                <a:cxn ang="0">
                  <a:pos x="29" y="330"/>
                </a:cxn>
                <a:cxn ang="0">
                  <a:pos x="33" y="312"/>
                </a:cxn>
                <a:cxn ang="0">
                  <a:pos x="47" y="276"/>
                </a:cxn>
                <a:cxn ang="0">
                  <a:pos x="57" y="238"/>
                </a:cxn>
                <a:cxn ang="0">
                  <a:pos x="57" y="193"/>
                </a:cxn>
                <a:cxn ang="0">
                  <a:pos x="59" y="171"/>
                </a:cxn>
                <a:cxn ang="0">
                  <a:pos x="67" y="141"/>
                </a:cxn>
                <a:cxn ang="0">
                  <a:pos x="69" y="86"/>
                </a:cxn>
                <a:cxn ang="0">
                  <a:pos x="76" y="36"/>
                </a:cxn>
                <a:cxn ang="0">
                  <a:pos x="85" y="0"/>
                </a:cxn>
              </a:cxnLst>
              <a:rect l="0" t="0" r="r" b="b"/>
              <a:pathLst>
                <a:path w="119" h="648">
                  <a:moveTo>
                    <a:pt x="85" y="0"/>
                  </a:moveTo>
                  <a:lnTo>
                    <a:pt x="90" y="7"/>
                  </a:lnTo>
                  <a:lnTo>
                    <a:pt x="91" y="19"/>
                  </a:lnTo>
                  <a:lnTo>
                    <a:pt x="98" y="26"/>
                  </a:lnTo>
                  <a:lnTo>
                    <a:pt x="98" y="32"/>
                  </a:lnTo>
                  <a:lnTo>
                    <a:pt x="95" y="34"/>
                  </a:lnTo>
                  <a:lnTo>
                    <a:pt x="95" y="39"/>
                  </a:lnTo>
                  <a:lnTo>
                    <a:pt x="98" y="41"/>
                  </a:lnTo>
                  <a:lnTo>
                    <a:pt x="98" y="46"/>
                  </a:lnTo>
                  <a:lnTo>
                    <a:pt x="102" y="50"/>
                  </a:lnTo>
                  <a:lnTo>
                    <a:pt x="107" y="77"/>
                  </a:lnTo>
                  <a:lnTo>
                    <a:pt x="110" y="79"/>
                  </a:lnTo>
                  <a:lnTo>
                    <a:pt x="117" y="79"/>
                  </a:lnTo>
                  <a:lnTo>
                    <a:pt x="119" y="84"/>
                  </a:lnTo>
                  <a:lnTo>
                    <a:pt x="117" y="96"/>
                  </a:lnTo>
                  <a:lnTo>
                    <a:pt x="100" y="105"/>
                  </a:lnTo>
                  <a:lnTo>
                    <a:pt x="100" y="114"/>
                  </a:lnTo>
                  <a:lnTo>
                    <a:pt x="98" y="115"/>
                  </a:lnTo>
                  <a:lnTo>
                    <a:pt x="98" y="119"/>
                  </a:lnTo>
                  <a:lnTo>
                    <a:pt x="102" y="141"/>
                  </a:lnTo>
                  <a:lnTo>
                    <a:pt x="93" y="147"/>
                  </a:lnTo>
                  <a:lnTo>
                    <a:pt x="91" y="153"/>
                  </a:lnTo>
                  <a:lnTo>
                    <a:pt x="85" y="160"/>
                  </a:lnTo>
                  <a:lnTo>
                    <a:pt x="79" y="181"/>
                  </a:lnTo>
                  <a:lnTo>
                    <a:pt x="78" y="195"/>
                  </a:lnTo>
                  <a:lnTo>
                    <a:pt x="71" y="212"/>
                  </a:lnTo>
                  <a:lnTo>
                    <a:pt x="71" y="219"/>
                  </a:lnTo>
                  <a:lnTo>
                    <a:pt x="72" y="221"/>
                  </a:lnTo>
                  <a:lnTo>
                    <a:pt x="72" y="229"/>
                  </a:lnTo>
                  <a:lnTo>
                    <a:pt x="76" y="236"/>
                  </a:lnTo>
                  <a:lnTo>
                    <a:pt x="76" y="243"/>
                  </a:lnTo>
                  <a:lnTo>
                    <a:pt x="79" y="247"/>
                  </a:lnTo>
                  <a:lnTo>
                    <a:pt x="79" y="259"/>
                  </a:lnTo>
                  <a:lnTo>
                    <a:pt x="76" y="267"/>
                  </a:lnTo>
                  <a:lnTo>
                    <a:pt x="74" y="276"/>
                  </a:lnTo>
                  <a:lnTo>
                    <a:pt x="71" y="280"/>
                  </a:lnTo>
                  <a:lnTo>
                    <a:pt x="71" y="293"/>
                  </a:lnTo>
                  <a:lnTo>
                    <a:pt x="64" y="300"/>
                  </a:lnTo>
                  <a:lnTo>
                    <a:pt x="62" y="304"/>
                  </a:lnTo>
                  <a:lnTo>
                    <a:pt x="62" y="323"/>
                  </a:lnTo>
                  <a:lnTo>
                    <a:pt x="64" y="337"/>
                  </a:lnTo>
                  <a:lnTo>
                    <a:pt x="59" y="344"/>
                  </a:lnTo>
                  <a:lnTo>
                    <a:pt x="53" y="364"/>
                  </a:lnTo>
                  <a:lnTo>
                    <a:pt x="50" y="387"/>
                  </a:lnTo>
                  <a:lnTo>
                    <a:pt x="53" y="394"/>
                  </a:lnTo>
                  <a:lnTo>
                    <a:pt x="53" y="397"/>
                  </a:lnTo>
                  <a:lnTo>
                    <a:pt x="48" y="409"/>
                  </a:lnTo>
                  <a:lnTo>
                    <a:pt x="48" y="420"/>
                  </a:lnTo>
                  <a:lnTo>
                    <a:pt x="50" y="421"/>
                  </a:lnTo>
                  <a:lnTo>
                    <a:pt x="50" y="430"/>
                  </a:lnTo>
                  <a:lnTo>
                    <a:pt x="53" y="437"/>
                  </a:lnTo>
                  <a:lnTo>
                    <a:pt x="52" y="445"/>
                  </a:lnTo>
                  <a:lnTo>
                    <a:pt x="57" y="447"/>
                  </a:lnTo>
                  <a:lnTo>
                    <a:pt x="59" y="451"/>
                  </a:lnTo>
                  <a:lnTo>
                    <a:pt x="59" y="454"/>
                  </a:lnTo>
                  <a:lnTo>
                    <a:pt x="50" y="454"/>
                  </a:lnTo>
                  <a:lnTo>
                    <a:pt x="52" y="456"/>
                  </a:lnTo>
                  <a:lnTo>
                    <a:pt x="57" y="461"/>
                  </a:lnTo>
                  <a:lnTo>
                    <a:pt x="55" y="468"/>
                  </a:lnTo>
                  <a:lnTo>
                    <a:pt x="55" y="492"/>
                  </a:lnTo>
                  <a:lnTo>
                    <a:pt x="52" y="501"/>
                  </a:lnTo>
                  <a:lnTo>
                    <a:pt x="45" y="513"/>
                  </a:lnTo>
                  <a:lnTo>
                    <a:pt x="45" y="527"/>
                  </a:lnTo>
                  <a:lnTo>
                    <a:pt x="41" y="537"/>
                  </a:lnTo>
                  <a:lnTo>
                    <a:pt x="33" y="553"/>
                  </a:lnTo>
                  <a:lnTo>
                    <a:pt x="31" y="566"/>
                  </a:lnTo>
                  <a:lnTo>
                    <a:pt x="33" y="580"/>
                  </a:lnTo>
                  <a:lnTo>
                    <a:pt x="38" y="577"/>
                  </a:lnTo>
                  <a:lnTo>
                    <a:pt x="45" y="577"/>
                  </a:lnTo>
                  <a:lnTo>
                    <a:pt x="47" y="601"/>
                  </a:lnTo>
                  <a:lnTo>
                    <a:pt x="48" y="606"/>
                  </a:lnTo>
                  <a:lnTo>
                    <a:pt x="81" y="608"/>
                  </a:lnTo>
                  <a:lnTo>
                    <a:pt x="102" y="613"/>
                  </a:lnTo>
                  <a:lnTo>
                    <a:pt x="100" y="615"/>
                  </a:lnTo>
                  <a:lnTo>
                    <a:pt x="90" y="615"/>
                  </a:lnTo>
                  <a:lnTo>
                    <a:pt x="86" y="613"/>
                  </a:lnTo>
                  <a:lnTo>
                    <a:pt x="83" y="617"/>
                  </a:lnTo>
                  <a:lnTo>
                    <a:pt x="67" y="623"/>
                  </a:lnTo>
                  <a:lnTo>
                    <a:pt x="64" y="648"/>
                  </a:lnTo>
                  <a:lnTo>
                    <a:pt x="55" y="648"/>
                  </a:lnTo>
                  <a:lnTo>
                    <a:pt x="47" y="642"/>
                  </a:lnTo>
                  <a:lnTo>
                    <a:pt x="47" y="637"/>
                  </a:lnTo>
                  <a:lnTo>
                    <a:pt x="48" y="637"/>
                  </a:lnTo>
                  <a:lnTo>
                    <a:pt x="48" y="641"/>
                  </a:lnTo>
                  <a:lnTo>
                    <a:pt x="59" y="634"/>
                  </a:lnTo>
                  <a:lnTo>
                    <a:pt x="62" y="627"/>
                  </a:lnTo>
                  <a:lnTo>
                    <a:pt x="57" y="620"/>
                  </a:lnTo>
                  <a:lnTo>
                    <a:pt x="48" y="618"/>
                  </a:lnTo>
                  <a:lnTo>
                    <a:pt x="43" y="622"/>
                  </a:lnTo>
                  <a:lnTo>
                    <a:pt x="43" y="618"/>
                  </a:lnTo>
                  <a:lnTo>
                    <a:pt x="40" y="620"/>
                  </a:lnTo>
                  <a:lnTo>
                    <a:pt x="45" y="613"/>
                  </a:lnTo>
                  <a:lnTo>
                    <a:pt x="41" y="606"/>
                  </a:lnTo>
                  <a:lnTo>
                    <a:pt x="43" y="606"/>
                  </a:lnTo>
                  <a:lnTo>
                    <a:pt x="43" y="603"/>
                  </a:lnTo>
                  <a:lnTo>
                    <a:pt x="41" y="599"/>
                  </a:lnTo>
                  <a:lnTo>
                    <a:pt x="41" y="603"/>
                  </a:lnTo>
                  <a:lnTo>
                    <a:pt x="34" y="599"/>
                  </a:lnTo>
                  <a:lnTo>
                    <a:pt x="36" y="603"/>
                  </a:lnTo>
                  <a:lnTo>
                    <a:pt x="34" y="606"/>
                  </a:lnTo>
                  <a:lnTo>
                    <a:pt x="31" y="598"/>
                  </a:lnTo>
                  <a:lnTo>
                    <a:pt x="33" y="608"/>
                  </a:lnTo>
                  <a:lnTo>
                    <a:pt x="29" y="608"/>
                  </a:lnTo>
                  <a:lnTo>
                    <a:pt x="29" y="598"/>
                  </a:lnTo>
                  <a:lnTo>
                    <a:pt x="28" y="592"/>
                  </a:lnTo>
                  <a:lnTo>
                    <a:pt x="21" y="587"/>
                  </a:lnTo>
                  <a:lnTo>
                    <a:pt x="21" y="582"/>
                  </a:lnTo>
                  <a:lnTo>
                    <a:pt x="26" y="580"/>
                  </a:lnTo>
                  <a:lnTo>
                    <a:pt x="26" y="579"/>
                  </a:lnTo>
                  <a:lnTo>
                    <a:pt x="22" y="577"/>
                  </a:lnTo>
                  <a:lnTo>
                    <a:pt x="21" y="575"/>
                  </a:lnTo>
                  <a:lnTo>
                    <a:pt x="24" y="573"/>
                  </a:lnTo>
                  <a:lnTo>
                    <a:pt x="17" y="570"/>
                  </a:lnTo>
                  <a:lnTo>
                    <a:pt x="14" y="566"/>
                  </a:lnTo>
                  <a:lnTo>
                    <a:pt x="17" y="561"/>
                  </a:lnTo>
                  <a:lnTo>
                    <a:pt x="19" y="556"/>
                  </a:lnTo>
                  <a:lnTo>
                    <a:pt x="26" y="553"/>
                  </a:lnTo>
                  <a:lnTo>
                    <a:pt x="22" y="551"/>
                  </a:lnTo>
                  <a:lnTo>
                    <a:pt x="26" y="542"/>
                  </a:lnTo>
                  <a:lnTo>
                    <a:pt x="22" y="546"/>
                  </a:lnTo>
                  <a:lnTo>
                    <a:pt x="21" y="551"/>
                  </a:lnTo>
                  <a:lnTo>
                    <a:pt x="19" y="549"/>
                  </a:lnTo>
                  <a:lnTo>
                    <a:pt x="17" y="535"/>
                  </a:lnTo>
                  <a:lnTo>
                    <a:pt x="21" y="535"/>
                  </a:lnTo>
                  <a:lnTo>
                    <a:pt x="19" y="532"/>
                  </a:lnTo>
                  <a:lnTo>
                    <a:pt x="19" y="530"/>
                  </a:lnTo>
                  <a:lnTo>
                    <a:pt x="26" y="532"/>
                  </a:lnTo>
                  <a:lnTo>
                    <a:pt x="24" y="527"/>
                  </a:lnTo>
                  <a:lnTo>
                    <a:pt x="17" y="528"/>
                  </a:lnTo>
                  <a:lnTo>
                    <a:pt x="15" y="518"/>
                  </a:lnTo>
                  <a:lnTo>
                    <a:pt x="17" y="520"/>
                  </a:lnTo>
                  <a:lnTo>
                    <a:pt x="19" y="523"/>
                  </a:lnTo>
                  <a:lnTo>
                    <a:pt x="21" y="520"/>
                  </a:lnTo>
                  <a:lnTo>
                    <a:pt x="28" y="521"/>
                  </a:lnTo>
                  <a:lnTo>
                    <a:pt x="26" y="515"/>
                  </a:lnTo>
                  <a:lnTo>
                    <a:pt x="24" y="513"/>
                  </a:lnTo>
                  <a:lnTo>
                    <a:pt x="21" y="515"/>
                  </a:lnTo>
                  <a:lnTo>
                    <a:pt x="21" y="511"/>
                  </a:lnTo>
                  <a:lnTo>
                    <a:pt x="22" y="509"/>
                  </a:lnTo>
                  <a:lnTo>
                    <a:pt x="15" y="508"/>
                  </a:lnTo>
                  <a:lnTo>
                    <a:pt x="22" y="502"/>
                  </a:lnTo>
                  <a:lnTo>
                    <a:pt x="21" y="501"/>
                  </a:lnTo>
                  <a:lnTo>
                    <a:pt x="22" y="497"/>
                  </a:lnTo>
                  <a:lnTo>
                    <a:pt x="19" y="494"/>
                  </a:lnTo>
                  <a:lnTo>
                    <a:pt x="15" y="492"/>
                  </a:lnTo>
                  <a:lnTo>
                    <a:pt x="12" y="496"/>
                  </a:lnTo>
                  <a:lnTo>
                    <a:pt x="5" y="490"/>
                  </a:lnTo>
                  <a:lnTo>
                    <a:pt x="2" y="492"/>
                  </a:lnTo>
                  <a:lnTo>
                    <a:pt x="3" y="496"/>
                  </a:lnTo>
                  <a:lnTo>
                    <a:pt x="3" y="497"/>
                  </a:lnTo>
                  <a:lnTo>
                    <a:pt x="0" y="497"/>
                  </a:lnTo>
                  <a:lnTo>
                    <a:pt x="0" y="496"/>
                  </a:lnTo>
                  <a:lnTo>
                    <a:pt x="2" y="489"/>
                  </a:lnTo>
                  <a:lnTo>
                    <a:pt x="12" y="482"/>
                  </a:lnTo>
                  <a:lnTo>
                    <a:pt x="12" y="480"/>
                  </a:lnTo>
                  <a:lnTo>
                    <a:pt x="8" y="480"/>
                  </a:lnTo>
                  <a:lnTo>
                    <a:pt x="7" y="477"/>
                  </a:lnTo>
                  <a:lnTo>
                    <a:pt x="19" y="477"/>
                  </a:lnTo>
                  <a:lnTo>
                    <a:pt x="21" y="482"/>
                  </a:lnTo>
                  <a:lnTo>
                    <a:pt x="19" y="485"/>
                  </a:lnTo>
                  <a:lnTo>
                    <a:pt x="22" y="487"/>
                  </a:lnTo>
                  <a:lnTo>
                    <a:pt x="24" y="483"/>
                  </a:lnTo>
                  <a:lnTo>
                    <a:pt x="24" y="489"/>
                  </a:lnTo>
                  <a:lnTo>
                    <a:pt x="31" y="483"/>
                  </a:lnTo>
                  <a:lnTo>
                    <a:pt x="28" y="482"/>
                  </a:lnTo>
                  <a:lnTo>
                    <a:pt x="28" y="477"/>
                  </a:lnTo>
                  <a:lnTo>
                    <a:pt x="33" y="473"/>
                  </a:lnTo>
                  <a:lnTo>
                    <a:pt x="31" y="471"/>
                  </a:lnTo>
                  <a:lnTo>
                    <a:pt x="34" y="468"/>
                  </a:lnTo>
                  <a:lnTo>
                    <a:pt x="29" y="470"/>
                  </a:lnTo>
                  <a:lnTo>
                    <a:pt x="29" y="468"/>
                  </a:lnTo>
                  <a:lnTo>
                    <a:pt x="33" y="464"/>
                  </a:lnTo>
                  <a:lnTo>
                    <a:pt x="34" y="466"/>
                  </a:lnTo>
                  <a:lnTo>
                    <a:pt x="38" y="468"/>
                  </a:lnTo>
                  <a:lnTo>
                    <a:pt x="38" y="468"/>
                  </a:lnTo>
                  <a:lnTo>
                    <a:pt x="38" y="466"/>
                  </a:lnTo>
                  <a:lnTo>
                    <a:pt x="31" y="463"/>
                  </a:lnTo>
                  <a:lnTo>
                    <a:pt x="31" y="459"/>
                  </a:lnTo>
                  <a:lnTo>
                    <a:pt x="38" y="458"/>
                  </a:lnTo>
                  <a:lnTo>
                    <a:pt x="41" y="454"/>
                  </a:lnTo>
                  <a:lnTo>
                    <a:pt x="40" y="447"/>
                  </a:lnTo>
                  <a:lnTo>
                    <a:pt x="33" y="442"/>
                  </a:lnTo>
                  <a:lnTo>
                    <a:pt x="38" y="433"/>
                  </a:lnTo>
                  <a:lnTo>
                    <a:pt x="36" y="428"/>
                  </a:lnTo>
                  <a:lnTo>
                    <a:pt x="40" y="420"/>
                  </a:lnTo>
                  <a:lnTo>
                    <a:pt x="40" y="413"/>
                  </a:lnTo>
                  <a:lnTo>
                    <a:pt x="41" y="411"/>
                  </a:lnTo>
                  <a:lnTo>
                    <a:pt x="43" y="411"/>
                  </a:lnTo>
                  <a:lnTo>
                    <a:pt x="40" y="407"/>
                  </a:lnTo>
                  <a:lnTo>
                    <a:pt x="41" y="404"/>
                  </a:lnTo>
                  <a:lnTo>
                    <a:pt x="43" y="406"/>
                  </a:lnTo>
                  <a:lnTo>
                    <a:pt x="45" y="409"/>
                  </a:lnTo>
                  <a:lnTo>
                    <a:pt x="43" y="401"/>
                  </a:lnTo>
                  <a:lnTo>
                    <a:pt x="40" y="399"/>
                  </a:lnTo>
                  <a:lnTo>
                    <a:pt x="40" y="397"/>
                  </a:lnTo>
                  <a:lnTo>
                    <a:pt x="47" y="394"/>
                  </a:lnTo>
                  <a:lnTo>
                    <a:pt x="41" y="394"/>
                  </a:lnTo>
                  <a:lnTo>
                    <a:pt x="36" y="390"/>
                  </a:lnTo>
                  <a:lnTo>
                    <a:pt x="33" y="395"/>
                  </a:lnTo>
                  <a:lnTo>
                    <a:pt x="29" y="395"/>
                  </a:lnTo>
                  <a:lnTo>
                    <a:pt x="26" y="394"/>
                  </a:lnTo>
                  <a:lnTo>
                    <a:pt x="24" y="388"/>
                  </a:lnTo>
                  <a:lnTo>
                    <a:pt x="26" y="361"/>
                  </a:lnTo>
                  <a:lnTo>
                    <a:pt x="29" y="359"/>
                  </a:lnTo>
                  <a:lnTo>
                    <a:pt x="31" y="354"/>
                  </a:lnTo>
                  <a:lnTo>
                    <a:pt x="31" y="345"/>
                  </a:lnTo>
                  <a:lnTo>
                    <a:pt x="28" y="337"/>
                  </a:lnTo>
                  <a:lnTo>
                    <a:pt x="29" y="330"/>
                  </a:lnTo>
                  <a:lnTo>
                    <a:pt x="28" y="323"/>
                  </a:lnTo>
                  <a:lnTo>
                    <a:pt x="28" y="314"/>
                  </a:lnTo>
                  <a:lnTo>
                    <a:pt x="29" y="312"/>
                  </a:lnTo>
                  <a:lnTo>
                    <a:pt x="33" y="312"/>
                  </a:lnTo>
                  <a:lnTo>
                    <a:pt x="33" y="304"/>
                  </a:lnTo>
                  <a:lnTo>
                    <a:pt x="36" y="302"/>
                  </a:lnTo>
                  <a:lnTo>
                    <a:pt x="43" y="283"/>
                  </a:lnTo>
                  <a:lnTo>
                    <a:pt x="47" y="276"/>
                  </a:lnTo>
                  <a:lnTo>
                    <a:pt x="52" y="255"/>
                  </a:lnTo>
                  <a:lnTo>
                    <a:pt x="53" y="254"/>
                  </a:lnTo>
                  <a:lnTo>
                    <a:pt x="53" y="243"/>
                  </a:lnTo>
                  <a:lnTo>
                    <a:pt x="57" y="238"/>
                  </a:lnTo>
                  <a:lnTo>
                    <a:pt x="57" y="231"/>
                  </a:lnTo>
                  <a:lnTo>
                    <a:pt x="53" y="202"/>
                  </a:lnTo>
                  <a:lnTo>
                    <a:pt x="53" y="195"/>
                  </a:lnTo>
                  <a:lnTo>
                    <a:pt x="57" y="193"/>
                  </a:lnTo>
                  <a:lnTo>
                    <a:pt x="59" y="190"/>
                  </a:lnTo>
                  <a:lnTo>
                    <a:pt x="55" y="178"/>
                  </a:lnTo>
                  <a:lnTo>
                    <a:pt x="57" y="174"/>
                  </a:lnTo>
                  <a:lnTo>
                    <a:pt x="59" y="171"/>
                  </a:lnTo>
                  <a:lnTo>
                    <a:pt x="62" y="155"/>
                  </a:lnTo>
                  <a:lnTo>
                    <a:pt x="64" y="152"/>
                  </a:lnTo>
                  <a:lnTo>
                    <a:pt x="64" y="147"/>
                  </a:lnTo>
                  <a:lnTo>
                    <a:pt x="67" y="141"/>
                  </a:lnTo>
                  <a:lnTo>
                    <a:pt x="67" y="124"/>
                  </a:lnTo>
                  <a:lnTo>
                    <a:pt x="71" y="115"/>
                  </a:lnTo>
                  <a:lnTo>
                    <a:pt x="71" y="90"/>
                  </a:lnTo>
                  <a:lnTo>
                    <a:pt x="69" y="86"/>
                  </a:lnTo>
                  <a:lnTo>
                    <a:pt x="74" y="79"/>
                  </a:lnTo>
                  <a:lnTo>
                    <a:pt x="76" y="58"/>
                  </a:lnTo>
                  <a:lnTo>
                    <a:pt x="74" y="50"/>
                  </a:lnTo>
                  <a:lnTo>
                    <a:pt x="76" y="36"/>
                  </a:lnTo>
                  <a:lnTo>
                    <a:pt x="71" y="10"/>
                  </a:lnTo>
                  <a:lnTo>
                    <a:pt x="74" y="7"/>
                  </a:lnTo>
                  <a:lnTo>
                    <a:pt x="79" y="7"/>
                  </a:lnTo>
                  <a:lnTo>
                    <a:pt x="8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8" name="Freeform 704"/>
            <p:cNvSpPr>
              <a:spLocks/>
            </p:cNvSpPr>
            <p:nvPr/>
          </p:nvSpPr>
          <p:spPr bwMode="auto">
            <a:xfrm>
              <a:off x="2649538" y="4487863"/>
              <a:ext cx="131763" cy="55563"/>
            </a:xfrm>
            <a:custGeom>
              <a:avLst/>
              <a:gdLst/>
              <a:ahLst/>
              <a:cxnLst>
                <a:cxn ang="0">
                  <a:pos x="73" y="33"/>
                </a:cxn>
                <a:cxn ang="0">
                  <a:pos x="75" y="28"/>
                </a:cxn>
                <a:cxn ang="0">
                  <a:pos x="78" y="30"/>
                </a:cxn>
                <a:cxn ang="0">
                  <a:pos x="83" y="25"/>
                </a:cxn>
                <a:cxn ang="0">
                  <a:pos x="78" y="18"/>
                </a:cxn>
                <a:cxn ang="0">
                  <a:pos x="80" y="14"/>
                </a:cxn>
                <a:cxn ang="0">
                  <a:pos x="70" y="6"/>
                </a:cxn>
                <a:cxn ang="0">
                  <a:pos x="54" y="2"/>
                </a:cxn>
                <a:cxn ang="0">
                  <a:pos x="47" y="2"/>
                </a:cxn>
                <a:cxn ang="0">
                  <a:pos x="45" y="7"/>
                </a:cxn>
                <a:cxn ang="0">
                  <a:pos x="44" y="9"/>
                </a:cxn>
                <a:cxn ang="0">
                  <a:pos x="44" y="7"/>
                </a:cxn>
                <a:cxn ang="0">
                  <a:pos x="40" y="6"/>
                </a:cxn>
                <a:cxn ang="0">
                  <a:pos x="26" y="12"/>
                </a:cxn>
                <a:cxn ang="0">
                  <a:pos x="19" y="9"/>
                </a:cxn>
                <a:cxn ang="0">
                  <a:pos x="13" y="9"/>
                </a:cxn>
                <a:cxn ang="0">
                  <a:pos x="11" y="4"/>
                </a:cxn>
                <a:cxn ang="0">
                  <a:pos x="7" y="0"/>
                </a:cxn>
                <a:cxn ang="0">
                  <a:pos x="4" y="0"/>
                </a:cxn>
                <a:cxn ang="0">
                  <a:pos x="2" y="4"/>
                </a:cxn>
                <a:cxn ang="0">
                  <a:pos x="2" y="7"/>
                </a:cxn>
                <a:cxn ang="0">
                  <a:pos x="6" y="9"/>
                </a:cxn>
                <a:cxn ang="0">
                  <a:pos x="2" y="18"/>
                </a:cxn>
                <a:cxn ang="0">
                  <a:pos x="0" y="19"/>
                </a:cxn>
                <a:cxn ang="0">
                  <a:pos x="2" y="23"/>
                </a:cxn>
                <a:cxn ang="0">
                  <a:pos x="4" y="19"/>
                </a:cxn>
                <a:cxn ang="0">
                  <a:pos x="18" y="21"/>
                </a:cxn>
                <a:cxn ang="0">
                  <a:pos x="25" y="30"/>
                </a:cxn>
                <a:cxn ang="0">
                  <a:pos x="30" y="28"/>
                </a:cxn>
                <a:cxn ang="0">
                  <a:pos x="32" y="35"/>
                </a:cxn>
                <a:cxn ang="0">
                  <a:pos x="35" y="35"/>
                </a:cxn>
                <a:cxn ang="0">
                  <a:pos x="42" y="31"/>
                </a:cxn>
                <a:cxn ang="0">
                  <a:pos x="37" y="25"/>
                </a:cxn>
                <a:cxn ang="0">
                  <a:pos x="37" y="21"/>
                </a:cxn>
                <a:cxn ang="0">
                  <a:pos x="44" y="18"/>
                </a:cxn>
                <a:cxn ang="0">
                  <a:pos x="51" y="11"/>
                </a:cxn>
                <a:cxn ang="0">
                  <a:pos x="54" y="9"/>
                </a:cxn>
                <a:cxn ang="0">
                  <a:pos x="63" y="14"/>
                </a:cxn>
                <a:cxn ang="0">
                  <a:pos x="66" y="18"/>
                </a:cxn>
                <a:cxn ang="0">
                  <a:pos x="70" y="18"/>
                </a:cxn>
                <a:cxn ang="0">
                  <a:pos x="71" y="18"/>
                </a:cxn>
                <a:cxn ang="0">
                  <a:pos x="68" y="21"/>
                </a:cxn>
                <a:cxn ang="0">
                  <a:pos x="66" y="25"/>
                </a:cxn>
                <a:cxn ang="0">
                  <a:pos x="68" y="30"/>
                </a:cxn>
                <a:cxn ang="0">
                  <a:pos x="73" y="33"/>
                </a:cxn>
              </a:cxnLst>
              <a:rect l="0" t="0" r="r" b="b"/>
              <a:pathLst>
                <a:path w="83" h="35">
                  <a:moveTo>
                    <a:pt x="73" y="33"/>
                  </a:moveTo>
                  <a:lnTo>
                    <a:pt x="75" y="28"/>
                  </a:lnTo>
                  <a:lnTo>
                    <a:pt x="78" y="30"/>
                  </a:lnTo>
                  <a:lnTo>
                    <a:pt x="83" y="25"/>
                  </a:lnTo>
                  <a:lnTo>
                    <a:pt x="78" y="18"/>
                  </a:lnTo>
                  <a:lnTo>
                    <a:pt x="80" y="14"/>
                  </a:lnTo>
                  <a:lnTo>
                    <a:pt x="70" y="6"/>
                  </a:lnTo>
                  <a:lnTo>
                    <a:pt x="54" y="2"/>
                  </a:lnTo>
                  <a:lnTo>
                    <a:pt x="47" y="2"/>
                  </a:lnTo>
                  <a:lnTo>
                    <a:pt x="45" y="7"/>
                  </a:lnTo>
                  <a:lnTo>
                    <a:pt x="44" y="9"/>
                  </a:lnTo>
                  <a:lnTo>
                    <a:pt x="44" y="7"/>
                  </a:lnTo>
                  <a:lnTo>
                    <a:pt x="40" y="6"/>
                  </a:lnTo>
                  <a:lnTo>
                    <a:pt x="26" y="12"/>
                  </a:lnTo>
                  <a:lnTo>
                    <a:pt x="19" y="9"/>
                  </a:lnTo>
                  <a:lnTo>
                    <a:pt x="13" y="9"/>
                  </a:lnTo>
                  <a:lnTo>
                    <a:pt x="11" y="4"/>
                  </a:lnTo>
                  <a:lnTo>
                    <a:pt x="7" y="0"/>
                  </a:lnTo>
                  <a:lnTo>
                    <a:pt x="4" y="0"/>
                  </a:lnTo>
                  <a:lnTo>
                    <a:pt x="2" y="4"/>
                  </a:lnTo>
                  <a:lnTo>
                    <a:pt x="2" y="7"/>
                  </a:lnTo>
                  <a:lnTo>
                    <a:pt x="6" y="9"/>
                  </a:lnTo>
                  <a:lnTo>
                    <a:pt x="2" y="18"/>
                  </a:lnTo>
                  <a:lnTo>
                    <a:pt x="0" y="19"/>
                  </a:lnTo>
                  <a:lnTo>
                    <a:pt x="2" y="23"/>
                  </a:lnTo>
                  <a:lnTo>
                    <a:pt x="4" y="19"/>
                  </a:lnTo>
                  <a:lnTo>
                    <a:pt x="18" y="21"/>
                  </a:lnTo>
                  <a:lnTo>
                    <a:pt x="25" y="30"/>
                  </a:lnTo>
                  <a:lnTo>
                    <a:pt x="30" y="28"/>
                  </a:lnTo>
                  <a:lnTo>
                    <a:pt x="32" y="35"/>
                  </a:lnTo>
                  <a:lnTo>
                    <a:pt x="35" y="35"/>
                  </a:lnTo>
                  <a:lnTo>
                    <a:pt x="42" y="31"/>
                  </a:lnTo>
                  <a:lnTo>
                    <a:pt x="37" y="25"/>
                  </a:lnTo>
                  <a:lnTo>
                    <a:pt x="37" y="21"/>
                  </a:lnTo>
                  <a:lnTo>
                    <a:pt x="44" y="18"/>
                  </a:lnTo>
                  <a:lnTo>
                    <a:pt x="51" y="11"/>
                  </a:lnTo>
                  <a:lnTo>
                    <a:pt x="54" y="9"/>
                  </a:lnTo>
                  <a:lnTo>
                    <a:pt x="63" y="14"/>
                  </a:lnTo>
                  <a:lnTo>
                    <a:pt x="66" y="18"/>
                  </a:lnTo>
                  <a:lnTo>
                    <a:pt x="70" y="18"/>
                  </a:lnTo>
                  <a:lnTo>
                    <a:pt x="71" y="18"/>
                  </a:lnTo>
                  <a:lnTo>
                    <a:pt x="68" y="21"/>
                  </a:lnTo>
                  <a:lnTo>
                    <a:pt x="66" y="25"/>
                  </a:lnTo>
                  <a:lnTo>
                    <a:pt x="68" y="30"/>
                  </a:lnTo>
                  <a:lnTo>
                    <a:pt x="73" y="3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9" name="Freeform 705"/>
            <p:cNvSpPr>
              <a:spLocks/>
            </p:cNvSpPr>
            <p:nvPr/>
          </p:nvSpPr>
          <p:spPr bwMode="auto">
            <a:xfrm>
              <a:off x="2700338" y="4675188"/>
              <a:ext cx="125413" cy="139700"/>
            </a:xfrm>
            <a:custGeom>
              <a:avLst/>
              <a:gdLst/>
              <a:ahLst/>
              <a:cxnLst>
                <a:cxn ang="0">
                  <a:pos x="77" y="19"/>
                </a:cxn>
                <a:cxn ang="0">
                  <a:pos x="67" y="14"/>
                </a:cxn>
                <a:cxn ang="0">
                  <a:pos x="63" y="15"/>
                </a:cxn>
                <a:cxn ang="0">
                  <a:pos x="50" y="15"/>
                </a:cxn>
                <a:cxn ang="0">
                  <a:pos x="48" y="10"/>
                </a:cxn>
                <a:cxn ang="0">
                  <a:pos x="44" y="8"/>
                </a:cxn>
                <a:cxn ang="0">
                  <a:pos x="36" y="3"/>
                </a:cxn>
                <a:cxn ang="0">
                  <a:pos x="27" y="0"/>
                </a:cxn>
                <a:cxn ang="0">
                  <a:pos x="17" y="7"/>
                </a:cxn>
                <a:cxn ang="0">
                  <a:pos x="12" y="7"/>
                </a:cxn>
                <a:cxn ang="0">
                  <a:pos x="10" y="8"/>
                </a:cxn>
                <a:cxn ang="0">
                  <a:pos x="10" y="17"/>
                </a:cxn>
                <a:cxn ang="0">
                  <a:pos x="6" y="22"/>
                </a:cxn>
                <a:cxn ang="0">
                  <a:pos x="5" y="29"/>
                </a:cxn>
                <a:cxn ang="0">
                  <a:pos x="0" y="33"/>
                </a:cxn>
                <a:cxn ang="0">
                  <a:pos x="0" y="52"/>
                </a:cxn>
                <a:cxn ang="0">
                  <a:pos x="6" y="55"/>
                </a:cxn>
                <a:cxn ang="0">
                  <a:pos x="12" y="50"/>
                </a:cxn>
                <a:cxn ang="0">
                  <a:pos x="15" y="55"/>
                </a:cxn>
                <a:cxn ang="0">
                  <a:pos x="13" y="62"/>
                </a:cxn>
                <a:cxn ang="0">
                  <a:pos x="6" y="67"/>
                </a:cxn>
                <a:cxn ang="0">
                  <a:pos x="8" y="72"/>
                </a:cxn>
                <a:cxn ang="0">
                  <a:pos x="3" y="76"/>
                </a:cxn>
                <a:cxn ang="0">
                  <a:pos x="5" y="83"/>
                </a:cxn>
                <a:cxn ang="0">
                  <a:pos x="10" y="81"/>
                </a:cxn>
                <a:cxn ang="0">
                  <a:pos x="12" y="83"/>
                </a:cxn>
                <a:cxn ang="0">
                  <a:pos x="17" y="83"/>
                </a:cxn>
                <a:cxn ang="0">
                  <a:pos x="19" y="88"/>
                </a:cxn>
                <a:cxn ang="0">
                  <a:pos x="24" y="88"/>
                </a:cxn>
                <a:cxn ang="0">
                  <a:pos x="29" y="84"/>
                </a:cxn>
                <a:cxn ang="0">
                  <a:pos x="31" y="74"/>
                </a:cxn>
                <a:cxn ang="0">
                  <a:pos x="34" y="67"/>
                </a:cxn>
                <a:cxn ang="0">
                  <a:pos x="38" y="69"/>
                </a:cxn>
                <a:cxn ang="0">
                  <a:pos x="39" y="62"/>
                </a:cxn>
                <a:cxn ang="0">
                  <a:pos x="58" y="55"/>
                </a:cxn>
                <a:cxn ang="0">
                  <a:pos x="72" y="43"/>
                </a:cxn>
                <a:cxn ang="0">
                  <a:pos x="77" y="33"/>
                </a:cxn>
                <a:cxn ang="0">
                  <a:pos x="79" y="33"/>
                </a:cxn>
                <a:cxn ang="0">
                  <a:pos x="74" y="22"/>
                </a:cxn>
                <a:cxn ang="0">
                  <a:pos x="74" y="21"/>
                </a:cxn>
                <a:cxn ang="0">
                  <a:pos x="77" y="19"/>
                </a:cxn>
              </a:cxnLst>
              <a:rect l="0" t="0" r="r" b="b"/>
              <a:pathLst>
                <a:path w="79" h="88">
                  <a:moveTo>
                    <a:pt x="77" y="19"/>
                  </a:moveTo>
                  <a:lnTo>
                    <a:pt x="67" y="14"/>
                  </a:lnTo>
                  <a:lnTo>
                    <a:pt x="63" y="15"/>
                  </a:lnTo>
                  <a:lnTo>
                    <a:pt x="50" y="15"/>
                  </a:lnTo>
                  <a:lnTo>
                    <a:pt x="48" y="10"/>
                  </a:lnTo>
                  <a:lnTo>
                    <a:pt x="44" y="8"/>
                  </a:lnTo>
                  <a:lnTo>
                    <a:pt x="36" y="3"/>
                  </a:lnTo>
                  <a:lnTo>
                    <a:pt x="27" y="0"/>
                  </a:lnTo>
                  <a:lnTo>
                    <a:pt x="17" y="7"/>
                  </a:lnTo>
                  <a:lnTo>
                    <a:pt x="12" y="7"/>
                  </a:lnTo>
                  <a:lnTo>
                    <a:pt x="10" y="8"/>
                  </a:lnTo>
                  <a:lnTo>
                    <a:pt x="10" y="17"/>
                  </a:lnTo>
                  <a:lnTo>
                    <a:pt x="6" y="22"/>
                  </a:lnTo>
                  <a:lnTo>
                    <a:pt x="5" y="29"/>
                  </a:lnTo>
                  <a:lnTo>
                    <a:pt x="0" y="33"/>
                  </a:lnTo>
                  <a:lnTo>
                    <a:pt x="0" y="52"/>
                  </a:lnTo>
                  <a:lnTo>
                    <a:pt x="6" y="55"/>
                  </a:lnTo>
                  <a:lnTo>
                    <a:pt x="12" y="50"/>
                  </a:lnTo>
                  <a:lnTo>
                    <a:pt x="15" y="55"/>
                  </a:lnTo>
                  <a:lnTo>
                    <a:pt x="13" y="62"/>
                  </a:lnTo>
                  <a:lnTo>
                    <a:pt x="6" y="67"/>
                  </a:lnTo>
                  <a:lnTo>
                    <a:pt x="8" y="72"/>
                  </a:lnTo>
                  <a:lnTo>
                    <a:pt x="3" y="76"/>
                  </a:lnTo>
                  <a:lnTo>
                    <a:pt x="5" y="83"/>
                  </a:lnTo>
                  <a:lnTo>
                    <a:pt x="10" y="81"/>
                  </a:lnTo>
                  <a:lnTo>
                    <a:pt x="12" y="83"/>
                  </a:lnTo>
                  <a:lnTo>
                    <a:pt x="17" y="83"/>
                  </a:lnTo>
                  <a:lnTo>
                    <a:pt x="19" y="88"/>
                  </a:lnTo>
                  <a:lnTo>
                    <a:pt x="24" y="88"/>
                  </a:lnTo>
                  <a:lnTo>
                    <a:pt x="29" y="84"/>
                  </a:lnTo>
                  <a:lnTo>
                    <a:pt x="31" y="74"/>
                  </a:lnTo>
                  <a:lnTo>
                    <a:pt x="34" y="67"/>
                  </a:lnTo>
                  <a:lnTo>
                    <a:pt x="38" y="69"/>
                  </a:lnTo>
                  <a:lnTo>
                    <a:pt x="39" y="62"/>
                  </a:lnTo>
                  <a:lnTo>
                    <a:pt x="58" y="55"/>
                  </a:lnTo>
                  <a:lnTo>
                    <a:pt x="72" y="43"/>
                  </a:lnTo>
                  <a:lnTo>
                    <a:pt x="77" y="33"/>
                  </a:lnTo>
                  <a:lnTo>
                    <a:pt x="79" y="33"/>
                  </a:lnTo>
                  <a:lnTo>
                    <a:pt x="74" y="22"/>
                  </a:lnTo>
                  <a:lnTo>
                    <a:pt x="74" y="21"/>
                  </a:lnTo>
                  <a:lnTo>
                    <a:pt x="77" y="1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0" name="Freeform 706"/>
            <p:cNvSpPr>
              <a:spLocks/>
            </p:cNvSpPr>
            <p:nvPr/>
          </p:nvSpPr>
          <p:spPr bwMode="auto">
            <a:xfrm>
              <a:off x="2855913" y="4587876"/>
              <a:ext cx="873125" cy="912813"/>
            </a:xfrm>
            <a:custGeom>
              <a:avLst/>
              <a:gdLst/>
              <a:ahLst/>
              <a:cxnLst>
                <a:cxn ang="0">
                  <a:pos x="303" y="552"/>
                </a:cxn>
                <a:cxn ang="0">
                  <a:pos x="339" y="504"/>
                </a:cxn>
                <a:cxn ang="0">
                  <a:pos x="356" y="471"/>
                </a:cxn>
                <a:cxn ang="0">
                  <a:pos x="360" y="442"/>
                </a:cxn>
                <a:cxn ang="0">
                  <a:pos x="406" y="409"/>
                </a:cxn>
                <a:cxn ang="0">
                  <a:pos x="417" y="404"/>
                </a:cxn>
                <a:cxn ang="0">
                  <a:pos x="446" y="402"/>
                </a:cxn>
                <a:cxn ang="0">
                  <a:pos x="470" y="368"/>
                </a:cxn>
                <a:cxn ang="0">
                  <a:pos x="487" y="324"/>
                </a:cxn>
                <a:cxn ang="0">
                  <a:pos x="494" y="255"/>
                </a:cxn>
                <a:cxn ang="0">
                  <a:pos x="527" y="221"/>
                </a:cxn>
                <a:cxn ang="0">
                  <a:pos x="550" y="172"/>
                </a:cxn>
                <a:cxn ang="0">
                  <a:pos x="519" y="143"/>
                </a:cxn>
                <a:cxn ang="0">
                  <a:pos x="451" y="114"/>
                </a:cxn>
                <a:cxn ang="0">
                  <a:pos x="417" y="105"/>
                </a:cxn>
                <a:cxn ang="0">
                  <a:pos x="408" y="95"/>
                </a:cxn>
                <a:cxn ang="0">
                  <a:pos x="385" y="88"/>
                </a:cxn>
                <a:cxn ang="0">
                  <a:pos x="358" y="95"/>
                </a:cxn>
                <a:cxn ang="0">
                  <a:pos x="327" y="100"/>
                </a:cxn>
                <a:cxn ang="0">
                  <a:pos x="316" y="98"/>
                </a:cxn>
                <a:cxn ang="0">
                  <a:pos x="323" y="89"/>
                </a:cxn>
                <a:cxn ang="0">
                  <a:pos x="318" y="89"/>
                </a:cxn>
                <a:cxn ang="0">
                  <a:pos x="330" y="48"/>
                </a:cxn>
                <a:cxn ang="0">
                  <a:pos x="315" y="17"/>
                </a:cxn>
                <a:cxn ang="0">
                  <a:pos x="287" y="43"/>
                </a:cxn>
                <a:cxn ang="0">
                  <a:pos x="261" y="39"/>
                </a:cxn>
                <a:cxn ang="0">
                  <a:pos x="245" y="46"/>
                </a:cxn>
                <a:cxn ang="0">
                  <a:pos x="218" y="53"/>
                </a:cxn>
                <a:cxn ang="0">
                  <a:pos x="201" y="48"/>
                </a:cxn>
                <a:cxn ang="0">
                  <a:pos x="202" y="19"/>
                </a:cxn>
                <a:cxn ang="0">
                  <a:pos x="195" y="0"/>
                </a:cxn>
                <a:cxn ang="0">
                  <a:pos x="176" y="10"/>
                </a:cxn>
                <a:cxn ang="0">
                  <a:pos x="147" y="19"/>
                </a:cxn>
                <a:cxn ang="0">
                  <a:pos x="135" y="22"/>
                </a:cxn>
                <a:cxn ang="0">
                  <a:pos x="147" y="43"/>
                </a:cxn>
                <a:cxn ang="0">
                  <a:pos x="116" y="62"/>
                </a:cxn>
                <a:cxn ang="0">
                  <a:pos x="93" y="50"/>
                </a:cxn>
                <a:cxn ang="0">
                  <a:pos x="78" y="50"/>
                </a:cxn>
                <a:cxn ang="0">
                  <a:pos x="64" y="58"/>
                </a:cxn>
                <a:cxn ang="0">
                  <a:pos x="54" y="76"/>
                </a:cxn>
                <a:cxn ang="0">
                  <a:pos x="57" y="117"/>
                </a:cxn>
                <a:cxn ang="0">
                  <a:pos x="31" y="138"/>
                </a:cxn>
                <a:cxn ang="0">
                  <a:pos x="5" y="167"/>
                </a:cxn>
                <a:cxn ang="0">
                  <a:pos x="12" y="205"/>
                </a:cxn>
                <a:cxn ang="0">
                  <a:pos x="38" y="210"/>
                </a:cxn>
                <a:cxn ang="0">
                  <a:pos x="59" y="226"/>
                </a:cxn>
                <a:cxn ang="0">
                  <a:pos x="118" y="209"/>
                </a:cxn>
                <a:cxn ang="0">
                  <a:pos x="119" y="231"/>
                </a:cxn>
                <a:cxn ang="0">
                  <a:pos x="152" y="255"/>
                </a:cxn>
                <a:cxn ang="0">
                  <a:pos x="183" y="266"/>
                </a:cxn>
                <a:cxn ang="0">
                  <a:pos x="188" y="288"/>
                </a:cxn>
                <a:cxn ang="0">
                  <a:pos x="218" y="317"/>
                </a:cxn>
                <a:cxn ang="0">
                  <a:pos x="225" y="354"/>
                </a:cxn>
                <a:cxn ang="0">
                  <a:pos x="225" y="366"/>
                </a:cxn>
                <a:cxn ang="0">
                  <a:pos x="247" y="392"/>
                </a:cxn>
                <a:cxn ang="0">
                  <a:pos x="259" y="416"/>
                </a:cxn>
                <a:cxn ang="0">
                  <a:pos x="275" y="426"/>
                </a:cxn>
                <a:cxn ang="0">
                  <a:pos x="283" y="456"/>
                </a:cxn>
                <a:cxn ang="0">
                  <a:pos x="254" y="489"/>
                </a:cxn>
                <a:cxn ang="0">
                  <a:pos x="237" y="514"/>
                </a:cxn>
                <a:cxn ang="0">
                  <a:pos x="254" y="530"/>
                </a:cxn>
                <a:cxn ang="0">
                  <a:pos x="275" y="542"/>
                </a:cxn>
                <a:cxn ang="0">
                  <a:pos x="287" y="566"/>
                </a:cxn>
              </a:cxnLst>
              <a:rect l="0" t="0" r="r" b="b"/>
              <a:pathLst>
                <a:path w="550" h="575">
                  <a:moveTo>
                    <a:pt x="287" y="575"/>
                  </a:moveTo>
                  <a:lnTo>
                    <a:pt x="294" y="570"/>
                  </a:lnTo>
                  <a:lnTo>
                    <a:pt x="301" y="561"/>
                  </a:lnTo>
                  <a:lnTo>
                    <a:pt x="303" y="552"/>
                  </a:lnTo>
                  <a:lnTo>
                    <a:pt x="320" y="539"/>
                  </a:lnTo>
                  <a:lnTo>
                    <a:pt x="332" y="521"/>
                  </a:lnTo>
                  <a:lnTo>
                    <a:pt x="332" y="516"/>
                  </a:lnTo>
                  <a:lnTo>
                    <a:pt x="339" y="504"/>
                  </a:lnTo>
                  <a:lnTo>
                    <a:pt x="344" y="495"/>
                  </a:lnTo>
                  <a:lnTo>
                    <a:pt x="351" y="492"/>
                  </a:lnTo>
                  <a:lnTo>
                    <a:pt x="354" y="487"/>
                  </a:lnTo>
                  <a:lnTo>
                    <a:pt x="356" y="471"/>
                  </a:lnTo>
                  <a:lnTo>
                    <a:pt x="358" y="470"/>
                  </a:lnTo>
                  <a:lnTo>
                    <a:pt x="356" y="464"/>
                  </a:lnTo>
                  <a:lnTo>
                    <a:pt x="354" y="452"/>
                  </a:lnTo>
                  <a:lnTo>
                    <a:pt x="360" y="442"/>
                  </a:lnTo>
                  <a:lnTo>
                    <a:pt x="382" y="421"/>
                  </a:lnTo>
                  <a:lnTo>
                    <a:pt x="392" y="416"/>
                  </a:lnTo>
                  <a:lnTo>
                    <a:pt x="399" y="414"/>
                  </a:lnTo>
                  <a:lnTo>
                    <a:pt x="406" y="409"/>
                  </a:lnTo>
                  <a:lnTo>
                    <a:pt x="411" y="407"/>
                  </a:lnTo>
                  <a:lnTo>
                    <a:pt x="411" y="406"/>
                  </a:lnTo>
                  <a:lnTo>
                    <a:pt x="413" y="404"/>
                  </a:lnTo>
                  <a:lnTo>
                    <a:pt x="417" y="404"/>
                  </a:lnTo>
                  <a:lnTo>
                    <a:pt x="422" y="402"/>
                  </a:lnTo>
                  <a:lnTo>
                    <a:pt x="427" y="404"/>
                  </a:lnTo>
                  <a:lnTo>
                    <a:pt x="430" y="402"/>
                  </a:lnTo>
                  <a:lnTo>
                    <a:pt x="446" y="402"/>
                  </a:lnTo>
                  <a:lnTo>
                    <a:pt x="448" y="397"/>
                  </a:lnTo>
                  <a:lnTo>
                    <a:pt x="460" y="388"/>
                  </a:lnTo>
                  <a:lnTo>
                    <a:pt x="462" y="378"/>
                  </a:lnTo>
                  <a:lnTo>
                    <a:pt x="470" y="368"/>
                  </a:lnTo>
                  <a:lnTo>
                    <a:pt x="475" y="357"/>
                  </a:lnTo>
                  <a:lnTo>
                    <a:pt x="479" y="350"/>
                  </a:lnTo>
                  <a:lnTo>
                    <a:pt x="482" y="331"/>
                  </a:lnTo>
                  <a:lnTo>
                    <a:pt x="487" y="324"/>
                  </a:lnTo>
                  <a:lnTo>
                    <a:pt x="491" y="297"/>
                  </a:lnTo>
                  <a:lnTo>
                    <a:pt x="489" y="278"/>
                  </a:lnTo>
                  <a:lnTo>
                    <a:pt x="491" y="259"/>
                  </a:lnTo>
                  <a:lnTo>
                    <a:pt x="494" y="255"/>
                  </a:lnTo>
                  <a:lnTo>
                    <a:pt x="498" y="257"/>
                  </a:lnTo>
                  <a:lnTo>
                    <a:pt x="503" y="254"/>
                  </a:lnTo>
                  <a:lnTo>
                    <a:pt x="513" y="231"/>
                  </a:lnTo>
                  <a:lnTo>
                    <a:pt x="527" y="221"/>
                  </a:lnTo>
                  <a:lnTo>
                    <a:pt x="529" y="219"/>
                  </a:lnTo>
                  <a:lnTo>
                    <a:pt x="544" y="200"/>
                  </a:lnTo>
                  <a:lnTo>
                    <a:pt x="548" y="186"/>
                  </a:lnTo>
                  <a:lnTo>
                    <a:pt x="550" y="172"/>
                  </a:lnTo>
                  <a:lnTo>
                    <a:pt x="550" y="167"/>
                  </a:lnTo>
                  <a:lnTo>
                    <a:pt x="546" y="153"/>
                  </a:lnTo>
                  <a:lnTo>
                    <a:pt x="541" y="146"/>
                  </a:lnTo>
                  <a:lnTo>
                    <a:pt x="519" y="143"/>
                  </a:lnTo>
                  <a:lnTo>
                    <a:pt x="496" y="126"/>
                  </a:lnTo>
                  <a:lnTo>
                    <a:pt x="484" y="117"/>
                  </a:lnTo>
                  <a:lnTo>
                    <a:pt x="479" y="114"/>
                  </a:lnTo>
                  <a:lnTo>
                    <a:pt x="451" y="114"/>
                  </a:lnTo>
                  <a:lnTo>
                    <a:pt x="429" y="108"/>
                  </a:lnTo>
                  <a:lnTo>
                    <a:pt x="427" y="107"/>
                  </a:lnTo>
                  <a:lnTo>
                    <a:pt x="415" y="112"/>
                  </a:lnTo>
                  <a:lnTo>
                    <a:pt x="417" y="105"/>
                  </a:lnTo>
                  <a:lnTo>
                    <a:pt x="415" y="103"/>
                  </a:lnTo>
                  <a:lnTo>
                    <a:pt x="411" y="103"/>
                  </a:lnTo>
                  <a:lnTo>
                    <a:pt x="413" y="100"/>
                  </a:lnTo>
                  <a:lnTo>
                    <a:pt x="408" y="95"/>
                  </a:lnTo>
                  <a:lnTo>
                    <a:pt x="403" y="98"/>
                  </a:lnTo>
                  <a:lnTo>
                    <a:pt x="401" y="91"/>
                  </a:lnTo>
                  <a:lnTo>
                    <a:pt x="391" y="88"/>
                  </a:lnTo>
                  <a:lnTo>
                    <a:pt x="385" y="88"/>
                  </a:lnTo>
                  <a:lnTo>
                    <a:pt x="377" y="82"/>
                  </a:lnTo>
                  <a:lnTo>
                    <a:pt x="366" y="82"/>
                  </a:lnTo>
                  <a:lnTo>
                    <a:pt x="365" y="84"/>
                  </a:lnTo>
                  <a:lnTo>
                    <a:pt x="358" y="95"/>
                  </a:lnTo>
                  <a:lnTo>
                    <a:pt x="351" y="96"/>
                  </a:lnTo>
                  <a:lnTo>
                    <a:pt x="346" y="108"/>
                  </a:lnTo>
                  <a:lnTo>
                    <a:pt x="346" y="100"/>
                  </a:lnTo>
                  <a:lnTo>
                    <a:pt x="327" y="100"/>
                  </a:lnTo>
                  <a:lnTo>
                    <a:pt x="323" y="101"/>
                  </a:lnTo>
                  <a:lnTo>
                    <a:pt x="318" y="100"/>
                  </a:lnTo>
                  <a:lnTo>
                    <a:pt x="316" y="101"/>
                  </a:lnTo>
                  <a:lnTo>
                    <a:pt x="316" y="98"/>
                  </a:lnTo>
                  <a:lnTo>
                    <a:pt x="325" y="100"/>
                  </a:lnTo>
                  <a:lnTo>
                    <a:pt x="327" y="98"/>
                  </a:lnTo>
                  <a:lnTo>
                    <a:pt x="327" y="91"/>
                  </a:lnTo>
                  <a:lnTo>
                    <a:pt x="323" y="89"/>
                  </a:lnTo>
                  <a:lnTo>
                    <a:pt x="327" y="84"/>
                  </a:lnTo>
                  <a:lnTo>
                    <a:pt x="323" y="86"/>
                  </a:lnTo>
                  <a:lnTo>
                    <a:pt x="322" y="89"/>
                  </a:lnTo>
                  <a:lnTo>
                    <a:pt x="318" y="89"/>
                  </a:lnTo>
                  <a:lnTo>
                    <a:pt x="316" y="79"/>
                  </a:lnTo>
                  <a:lnTo>
                    <a:pt x="335" y="60"/>
                  </a:lnTo>
                  <a:lnTo>
                    <a:pt x="337" y="50"/>
                  </a:lnTo>
                  <a:lnTo>
                    <a:pt x="330" y="48"/>
                  </a:lnTo>
                  <a:lnTo>
                    <a:pt x="327" y="34"/>
                  </a:lnTo>
                  <a:lnTo>
                    <a:pt x="322" y="19"/>
                  </a:lnTo>
                  <a:lnTo>
                    <a:pt x="316" y="13"/>
                  </a:lnTo>
                  <a:lnTo>
                    <a:pt x="315" y="17"/>
                  </a:lnTo>
                  <a:lnTo>
                    <a:pt x="304" y="29"/>
                  </a:lnTo>
                  <a:lnTo>
                    <a:pt x="301" y="38"/>
                  </a:lnTo>
                  <a:lnTo>
                    <a:pt x="294" y="44"/>
                  </a:lnTo>
                  <a:lnTo>
                    <a:pt x="287" y="43"/>
                  </a:lnTo>
                  <a:lnTo>
                    <a:pt x="280" y="46"/>
                  </a:lnTo>
                  <a:lnTo>
                    <a:pt x="275" y="41"/>
                  </a:lnTo>
                  <a:lnTo>
                    <a:pt x="266" y="38"/>
                  </a:lnTo>
                  <a:lnTo>
                    <a:pt x="261" y="39"/>
                  </a:lnTo>
                  <a:lnTo>
                    <a:pt x="256" y="39"/>
                  </a:lnTo>
                  <a:lnTo>
                    <a:pt x="254" y="39"/>
                  </a:lnTo>
                  <a:lnTo>
                    <a:pt x="252" y="48"/>
                  </a:lnTo>
                  <a:lnTo>
                    <a:pt x="245" y="46"/>
                  </a:lnTo>
                  <a:lnTo>
                    <a:pt x="239" y="46"/>
                  </a:lnTo>
                  <a:lnTo>
                    <a:pt x="235" y="46"/>
                  </a:lnTo>
                  <a:lnTo>
                    <a:pt x="230" y="50"/>
                  </a:lnTo>
                  <a:lnTo>
                    <a:pt x="218" y="53"/>
                  </a:lnTo>
                  <a:lnTo>
                    <a:pt x="214" y="55"/>
                  </a:lnTo>
                  <a:lnTo>
                    <a:pt x="209" y="55"/>
                  </a:lnTo>
                  <a:lnTo>
                    <a:pt x="206" y="53"/>
                  </a:lnTo>
                  <a:lnTo>
                    <a:pt x="201" y="48"/>
                  </a:lnTo>
                  <a:lnTo>
                    <a:pt x="201" y="41"/>
                  </a:lnTo>
                  <a:lnTo>
                    <a:pt x="197" y="38"/>
                  </a:lnTo>
                  <a:lnTo>
                    <a:pt x="199" y="22"/>
                  </a:lnTo>
                  <a:lnTo>
                    <a:pt x="202" y="19"/>
                  </a:lnTo>
                  <a:lnTo>
                    <a:pt x="201" y="12"/>
                  </a:lnTo>
                  <a:lnTo>
                    <a:pt x="195" y="10"/>
                  </a:lnTo>
                  <a:lnTo>
                    <a:pt x="195" y="5"/>
                  </a:lnTo>
                  <a:lnTo>
                    <a:pt x="195" y="0"/>
                  </a:lnTo>
                  <a:lnTo>
                    <a:pt x="187" y="1"/>
                  </a:lnTo>
                  <a:lnTo>
                    <a:pt x="187" y="5"/>
                  </a:lnTo>
                  <a:lnTo>
                    <a:pt x="182" y="10"/>
                  </a:lnTo>
                  <a:lnTo>
                    <a:pt x="176" y="10"/>
                  </a:lnTo>
                  <a:lnTo>
                    <a:pt x="171" y="15"/>
                  </a:lnTo>
                  <a:lnTo>
                    <a:pt x="159" y="17"/>
                  </a:lnTo>
                  <a:lnTo>
                    <a:pt x="152" y="19"/>
                  </a:lnTo>
                  <a:lnTo>
                    <a:pt x="147" y="19"/>
                  </a:lnTo>
                  <a:lnTo>
                    <a:pt x="137" y="15"/>
                  </a:lnTo>
                  <a:lnTo>
                    <a:pt x="128" y="13"/>
                  </a:lnTo>
                  <a:lnTo>
                    <a:pt x="130" y="19"/>
                  </a:lnTo>
                  <a:lnTo>
                    <a:pt x="135" y="22"/>
                  </a:lnTo>
                  <a:lnTo>
                    <a:pt x="135" y="31"/>
                  </a:lnTo>
                  <a:lnTo>
                    <a:pt x="137" y="39"/>
                  </a:lnTo>
                  <a:lnTo>
                    <a:pt x="147" y="39"/>
                  </a:lnTo>
                  <a:lnTo>
                    <a:pt x="147" y="43"/>
                  </a:lnTo>
                  <a:lnTo>
                    <a:pt x="138" y="46"/>
                  </a:lnTo>
                  <a:lnTo>
                    <a:pt x="135" y="53"/>
                  </a:lnTo>
                  <a:lnTo>
                    <a:pt x="119" y="58"/>
                  </a:lnTo>
                  <a:lnTo>
                    <a:pt x="116" y="62"/>
                  </a:lnTo>
                  <a:lnTo>
                    <a:pt x="105" y="63"/>
                  </a:lnTo>
                  <a:lnTo>
                    <a:pt x="99" y="55"/>
                  </a:lnTo>
                  <a:lnTo>
                    <a:pt x="95" y="57"/>
                  </a:lnTo>
                  <a:lnTo>
                    <a:pt x="93" y="50"/>
                  </a:lnTo>
                  <a:lnTo>
                    <a:pt x="90" y="46"/>
                  </a:lnTo>
                  <a:lnTo>
                    <a:pt x="83" y="48"/>
                  </a:lnTo>
                  <a:lnTo>
                    <a:pt x="80" y="46"/>
                  </a:lnTo>
                  <a:lnTo>
                    <a:pt x="78" y="50"/>
                  </a:lnTo>
                  <a:lnTo>
                    <a:pt x="57" y="50"/>
                  </a:lnTo>
                  <a:lnTo>
                    <a:pt x="57" y="58"/>
                  </a:lnTo>
                  <a:lnTo>
                    <a:pt x="59" y="60"/>
                  </a:lnTo>
                  <a:lnTo>
                    <a:pt x="64" y="58"/>
                  </a:lnTo>
                  <a:lnTo>
                    <a:pt x="66" y="65"/>
                  </a:lnTo>
                  <a:lnTo>
                    <a:pt x="61" y="63"/>
                  </a:lnTo>
                  <a:lnTo>
                    <a:pt x="54" y="67"/>
                  </a:lnTo>
                  <a:lnTo>
                    <a:pt x="54" y="76"/>
                  </a:lnTo>
                  <a:lnTo>
                    <a:pt x="59" y="81"/>
                  </a:lnTo>
                  <a:lnTo>
                    <a:pt x="62" y="91"/>
                  </a:lnTo>
                  <a:lnTo>
                    <a:pt x="61" y="103"/>
                  </a:lnTo>
                  <a:lnTo>
                    <a:pt x="57" y="117"/>
                  </a:lnTo>
                  <a:lnTo>
                    <a:pt x="54" y="131"/>
                  </a:lnTo>
                  <a:lnTo>
                    <a:pt x="52" y="133"/>
                  </a:lnTo>
                  <a:lnTo>
                    <a:pt x="47" y="133"/>
                  </a:lnTo>
                  <a:lnTo>
                    <a:pt x="31" y="138"/>
                  </a:lnTo>
                  <a:lnTo>
                    <a:pt x="19" y="145"/>
                  </a:lnTo>
                  <a:lnTo>
                    <a:pt x="12" y="157"/>
                  </a:lnTo>
                  <a:lnTo>
                    <a:pt x="10" y="165"/>
                  </a:lnTo>
                  <a:lnTo>
                    <a:pt x="5" y="167"/>
                  </a:lnTo>
                  <a:lnTo>
                    <a:pt x="0" y="179"/>
                  </a:lnTo>
                  <a:lnTo>
                    <a:pt x="4" y="190"/>
                  </a:lnTo>
                  <a:lnTo>
                    <a:pt x="14" y="200"/>
                  </a:lnTo>
                  <a:lnTo>
                    <a:pt x="12" y="205"/>
                  </a:lnTo>
                  <a:lnTo>
                    <a:pt x="21" y="207"/>
                  </a:lnTo>
                  <a:lnTo>
                    <a:pt x="24" y="212"/>
                  </a:lnTo>
                  <a:lnTo>
                    <a:pt x="31" y="214"/>
                  </a:lnTo>
                  <a:lnTo>
                    <a:pt x="38" y="210"/>
                  </a:lnTo>
                  <a:lnTo>
                    <a:pt x="47" y="203"/>
                  </a:lnTo>
                  <a:lnTo>
                    <a:pt x="47" y="226"/>
                  </a:lnTo>
                  <a:lnTo>
                    <a:pt x="50" y="229"/>
                  </a:lnTo>
                  <a:lnTo>
                    <a:pt x="59" y="226"/>
                  </a:lnTo>
                  <a:lnTo>
                    <a:pt x="76" y="228"/>
                  </a:lnTo>
                  <a:lnTo>
                    <a:pt x="88" y="222"/>
                  </a:lnTo>
                  <a:lnTo>
                    <a:pt x="100" y="210"/>
                  </a:lnTo>
                  <a:lnTo>
                    <a:pt x="118" y="209"/>
                  </a:lnTo>
                  <a:lnTo>
                    <a:pt x="121" y="212"/>
                  </a:lnTo>
                  <a:lnTo>
                    <a:pt x="121" y="216"/>
                  </a:lnTo>
                  <a:lnTo>
                    <a:pt x="121" y="224"/>
                  </a:lnTo>
                  <a:lnTo>
                    <a:pt x="119" y="231"/>
                  </a:lnTo>
                  <a:lnTo>
                    <a:pt x="123" y="241"/>
                  </a:lnTo>
                  <a:lnTo>
                    <a:pt x="131" y="248"/>
                  </a:lnTo>
                  <a:lnTo>
                    <a:pt x="149" y="250"/>
                  </a:lnTo>
                  <a:lnTo>
                    <a:pt x="152" y="255"/>
                  </a:lnTo>
                  <a:lnTo>
                    <a:pt x="164" y="259"/>
                  </a:lnTo>
                  <a:lnTo>
                    <a:pt x="169" y="262"/>
                  </a:lnTo>
                  <a:lnTo>
                    <a:pt x="178" y="262"/>
                  </a:lnTo>
                  <a:lnTo>
                    <a:pt x="183" y="266"/>
                  </a:lnTo>
                  <a:lnTo>
                    <a:pt x="187" y="269"/>
                  </a:lnTo>
                  <a:lnTo>
                    <a:pt x="190" y="281"/>
                  </a:lnTo>
                  <a:lnTo>
                    <a:pt x="190" y="288"/>
                  </a:lnTo>
                  <a:lnTo>
                    <a:pt x="188" y="288"/>
                  </a:lnTo>
                  <a:lnTo>
                    <a:pt x="194" y="304"/>
                  </a:lnTo>
                  <a:lnTo>
                    <a:pt x="218" y="305"/>
                  </a:lnTo>
                  <a:lnTo>
                    <a:pt x="216" y="312"/>
                  </a:lnTo>
                  <a:lnTo>
                    <a:pt x="218" y="317"/>
                  </a:lnTo>
                  <a:lnTo>
                    <a:pt x="223" y="321"/>
                  </a:lnTo>
                  <a:lnTo>
                    <a:pt x="228" y="331"/>
                  </a:lnTo>
                  <a:lnTo>
                    <a:pt x="226" y="345"/>
                  </a:lnTo>
                  <a:lnTo>
                    <a:pt x="225" y="354"/>
                  </a:lnTo>
                  <a:lnTo>
                    <a:pt x="225" y="359"/>
                  </a:lnTo>
                  <a:lnTo>
                    <a:pt x="223" y="361"/>
                  </a:lnTo>
                  <a:lnTo>
                    <a:pt x="221" y="362"/>
                  </a:lnTo>
                  <a:lnTo>
                    <a:pt x="225" y="366"/>
                  </a:lnTo>
                  <a:lnTo>
                    <a:pt x="225" y="387"/>
                  </a:lnTo>
                  <a:lnTo>
                    <a:pt x="225" y="390"/>
                  </a:lnTo>
                  <a:lnTo>
                    <a:pt x="237" y="394"/>
                  </a:lnTo>
                  <a:lnTo>
                    <a:pt x="247" y="392"/>
                  </a:lnTo>
                  <a:lnTo>
                    <a:pt x="254" y="394"/>
                  </a:lnTo>
                  <a:lnTo>
                    <a:pt x="256" y="397"/>
                  </a:lnTo>
                  <a:lnTo>
                    <a:pt x="258" y="413"/>
                  </a:lnTo>
                  <a:lnTo>
                    <a:pt x="259" y="416"/>
                  </a:lnTo>
                  <a:lnTo>
                    <a:pt x="263" y="418"/>
                  </a:lnTo>
                  <a:lnTo>
                    <a:pt x="273" y="418"/>
                  </a:lnTo>
                  <a:lnTo>
                    <a:pt x="273" y="418"/>
                  </a:lnTo>
                  <a:lnTo>
                    <a:pt x="275" y="426"/>
                  </a:lnTo>
                  <a:lnTo>
                    <a:pt x="273" y="444"/>
                  </a:lnTo>
                  <a:lnTo>
                    <a:pt x="280" y="444"/>
                  </a:lnTo>
                  <a:lnTo>
                    <a:pt x="282" y="445"/>
                  </a:lnTo>
                  <a:lnTo>
                    <a:pt x="283" y="456"/>
                  </a:lnTo>
                  <a:lnTo>
                    <a:pt x="283" y="468"/>
                  </a:lnTo>
                  <a:lnTo>
                    <a:pt x="277" y="473"/>
                  </a:lnTo>
                  <a:lnTo>
                    <a:pt x="270" y="475"/>
                  </a:lnTo>
                  <a:lnTo>
                    <a:pt x="254" y="489"/>
                  </a:lnTo>
                  <a:lnTo>
                    <a:pt x="242" y="506"/>
                  </a:lnTo>
                  <a:lnTo>
                    <a:pt x="228" y="518"/>
                  </a:lnTo>
                  <a:lnTo>
                    <a:pt x="233" y="518"/>
                  </a:lnTo>
                  <a:lnTo>
                    <a:pt x="237" y="514"/>
                  </a:lnTo>
                  <a:lnTo>
                    <a:pt x="240" y="516"/>
                  </a:lnTo>
                  <a:lnTo>
                    <a:pt x="249" y="525"/>
                  </a:lnTo>
                  <a:lnTo>
                    <a:pt x="251" y="530"/>
                  </a:lnTo>
                  <a:lnTo>
                    <a:pt x="254" y="530"/>
                  </a:lnTo>
                  <a:lnTo>
                    <a:pt x="258" y="527"/>
                  </a:lnTo>
                  <a:lnTo>
                    <a:pt x="263" y="535"/>
                  </a:lnTo>
                  <a:lnTo>
                    <a:pt x="271" y="537"/>
                  </a:lnTo>
                  <a:lnTo>
                    <a:pt x="275" y="542"/>
                  </a:lnTo>
                  <a:lnTo>
                    <a:pt x="282" y="546"/>
                  </a:lnTo>
                  <a:lnTo>
                    <a:pt x="285" y="552"/>
                  </a:lnTo>
                  <a:lnTo>
                    <a:pt x="292" y="559"/>
                  </a:lnTo>
                  <a:lnTo>
                    <a:pt x="287" y="566"/>
                  </a:lnTo>
                  <a:lnTo>
                    <a:pt x="287" y="573"/>
                  </a:lnTo>
                  <a:lnTo>
                    <a:pt x="287" y="57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1" name="Freeform 707"/>
            <p:cNvSpPr>
              <a:spLocks/>
            </p:cNvSpPr>
            <p:nvPr/>
          </p:nvSpPr>
          <p:spPr bwMode="auto">
            <a:xfrm>
              <a:off x="2867025" y="4430713"/>
              <a:ext cx="304800" cy="257175"/>
            </a:xfrm>
            <a:custGeom>
              <a:avLst/>
              <a:gdLst/>
              <a:ahLst/>
              <a:cxnLst>
                <a:cxn ang="0">
                  <a:pos x="21" y="9"/>
                </a:cxn>
                <a:cxn ang="0">
                  <a:pos x="24" y="24"/>
                </a:cxn>
                <a:cxn ang="0">
                  <a:pos x="19" y="36"/>
                </a:cxn>
                <a:cxn ang="0">
                  <a:pos x="26" y="45"/>
                </a:cxn>
                <a:cxn ang="0">
                  <a:pos x="33" y="42"/>
                </a:cxn>
                <a:cxn ang="0">
                  <a:pos x="28" y="26"/>
                </a:cxn>
                <a:cxn ang="0">
                  <a:pos x="36" y="14"/>
                </a:cxn>
                <a:cxn ang="0">
                  <a:pos x="50" y="9"/>
                </a:cxn>
                <a:cxn ang="0">
                  <a:pos x="45" y="2"/>
                </a:cxn>
                <a:cxn ang="0">
                  <a:pos x="50" y="2"/>
                </a:cxn>
                <a:cxn ang="0">
                  <a:pos x="71" y="14"/>
                </a:cxn>
                <a:cxn ang="0">
                  <a:pos x="76" y="24"/>
                </a:cxn>
                <a:cxn ang="0">
                  <a:pos x="109" y="29"/>
                </a:cxn>
                <a:cxn ang="0">
                  <a:pos x="123" y="28"/>
                </a:cxn>
                <a:cxn ang="0">
                  <a:pos x="135" y="24"/>
                </a:cxn>
                <a:cxn ang="0">
                  <a:pos x="128" y="23"/>
                </a:cxn>
                <a:cxn ang="0">
                  <a:pos x="159" y="23"/>
                </a:cxn>
                <a:cxn ang="0">
                  <a:pos x="147" y="24"/>
                </a:cxn>
                <a:cxn ang="0">
                  <a:pos x="152" y="29"/>
                </a:cxn>
                <a:cxn ang="0">
                  <a:pos x="164" y="35"/>
                </a:cxn>
                <a:cxn ang="0">
                  <a:pos x="178" y="50"/>
                </a:cxn>
                <a:cxn ang="0">
                  <a:pos x="175" y="54"/>
                </a:cxn>
                <a:cxn ang="0">
                  <a:pos x="185" y="52"/>
                </a:cxn>
                <a:cxn ang="0">
                  <a:pos x="190" y="59"/>
                </a:cxn>
                <a:cxn ang="0">
                  <a:pos x="178" y="73"/>
                </a:cxn>
                <a:cxn ang="0">
                  <a:pos x="173" y="78"/>
                </a:cxn>
                <a:cxn ang="0">
                  <a:pos x="171" y="86"/>
                </a:cxn>
                <a:cxn ang="0">
                  <a:pos x="180" y="100"/>
                </a:cxn>
                <a:cxn ang="0">
                  <a:pos x="175" y="109"/>
                </a:cxn>
                <a:cxn ang="0">
                  <a:pos x="164" y="114"/>
                </a:cxn>
                <a:cxn ang="0">
                  <a:pos x="145" y="118"/>
                </a:cxn>
                <a:cxn ang="0">
                  <a:pos x="130" y="114"/>
                </a:cxn>
                <a:cxn ang="0">
                  <a:pos x="123" y="118"/>
                </a:cxn>
                <a:cxn ang="0">
                  <a:pos x="128" y="130"/>
                </a:cxn>
                <a:cxn ang="0">
                  <a:pos x="140" y="138"/>
                </a:cxn>
                <a:cxn ang="0">
                  <a:pos x="131" y="145"/>
                </a:cxn>
                <a:cxn ang="0">
                  <a:pos x="112" y="157"/>
                </a:cxn>
                <a:cxn ang="0">
                  <a:pos x="98" y="162"/>
                </a:cxn>
                <a:cxn ang="0">
                  <a:pos x="85" y="140"/>
                </a:cxn>
                <a:cxn ang="0">
                  <a:pos x="85" y="126"/>
                </a:cxn>
                <a:cxn ang="0">
                  <a:pos x="79" y="116"/>
                </a:cxn>
                <a:cxn ang="0">
                  <a:pos x="79" y="99"/>
                </a:cxn>
                <a:cxn ang="0">
                  <a:pos x="83" y="85"/>
                </a:cxn>
                <a:cxn ang="0">
                  <a:pos x="71" y="88"/>
                </a:cxn>
                <a:cxn ang="0">
                  <a:pos x="55" y="86"/>
                </a:cxn>
                <a:cxn ang="0">
                  <a:pos x="40" y="73"/>
                </a:cxn>
                <a:cxn ang="0">
                  <a:pos x="19" y="73"/>
                </a:cxn>
                <a:cxn ang="0">
                  <a:pos x="14" y="57"/>
                </a:cxn>
                <a:cxn ang="0">
                  <a:pos x="7" y="43"/>
                </a:cxn>
                <a:cxn ang="0">
                  <a:pos x="3" y="36"/>
                </a:cxn>
                <a:cxn ang="0">
                  <a:pos x="10" y="19"/>
                </a:cxn>
                <a:cxn ang="0">
                  <a:pos x="28" y="5"/>
                </a:cxn>
              </a:cxnLst>
              <a:rect l="0" t="0" r="r" b="b"/>
              <a:pathLst>
                <a:path w="192" h="162">
                  <a:moveTo>
                    <a:pt x="28" y="5"/>
                  </a:moveTo>
                  <a:lnTo>
                    <a:pt x="21" y="9"/>
                  </a:lnTo>
                  <a:lnTo>
                    <a:pt x="26" y="21"/>
                  </a:lnTo>
                  <a:lnTo>
                    <a:pt x="24" y="24"/>
                  </a:lnTo>
                  <a:lnTo>
                    <a:pt x="19" y="31"/>
                  </a:lnTo>
                  <a:lnTo>
                    <a:pt x="19" y="36"/>
                  </a:lnTo>
                  <a:lnTo>
                    <a:pt x="22" y="40"/>
                  </a:lnTo>
                  <a:lnTo>
                    <a:pt x="26" y="45"/>
                  </a:lnTo>
                  <a:lnTo>
                    <a:pt x="29" y="45"/>
                  </a:lnTo>
                  <a:lnTo>
                    <a:pt x="33" y="42"/>
                  </a:lnTo>
                  <a:lnTo>
                    <a:pt x="33" y="35"/>
                  </a:lnTo>
                  <a:lnTo>
                    <a:pt x="28" y="26"/>
                  </a:lnTo>
                  <a:lnTo>
                    <a:pt x="28" y="21"/>
                  </a:lnTo>
                  <a:lnTo>
                    <a:pt x="36" y="14"/>
                  </a:lnTo>
                  <a:lnTo>
                    <a:pt x="50" y="10"/>
                  </a:lnTo>
                  <a:lnTo>
                    <a:pt x="50" y="9"/>
                  </a:lnTo>
                  <a:lnTo>
                    <a:pt x="43" y="7"/>
                  </a:lnTo>
                  <a:lnTo>
                    <a:pt x="45" y="2"/>
                  </a:lnTo>
                  <a:lnTo>
                    <a:pt x="48" y="0"/>
                  </a:lnTo>
                  <a:lnTo>
                    <a:pt x="50" y="2"/>
                  </a:lnTo>
                  <a:lnTo>
                    <a:pt x="54" y="10"/>
                  </a:lnTo>
                  <a:lnTo>
                    <a:pt x="71" y="14"/>
                  </a:lnTo>
                  <a:lnTo>
                    <a:pt x="73" y="23"/>
                  </a:lnTo>
                  <a:lnTo>
                    <a:pt x="76" y="24"/>
                  </a:lnTo>
                  <a:lnTo>
                    <a:pt x="102" y="23"/>
                  </a:lnTo>
                  <a:lnTo>
                    <a:pt x="109" y="29"/>
                  </a:lnTo>
                  <a:lnTo>
                    <a:pt x="116" y="29"/>
                  </a:lnTo>
                  <a:lnTo>
                    <a:pt x="123" y="28"/>
                  </a:lnTo>
                  <a:lnTo>
                    <a:pt x="128" y="26"/>
                  </a:lnTo>
                  <a:lnTo>
                    <a:pt x="135" y="24"/>
                  </a:lnTo>
                  <a:lnTo>
                    <a:pt x="135" y="24"/>
                  </a:lnTo>
                  <a:lnTo>
                    <a:pt x="128" y="23"/>
                  </a:lnTo>
                  <a:lnTo>
                    <a:pt x="130" y="23"/>
                  </a:lnTo>
                  <a:lnTo>
                    <a:pt x="159" y="23"/>
                  </a:lnTo>
                  <a:lnTo>
                    <a:pt x="154" y="24"/>
                  </a:lnTo>
                  <a:lnTo>
                    <a:pt x="147" y="24"/>
                  </a:lnTo>
                  <a:lnTo>
                    <a:pt x="147" y="26"/>
                  </a:lnTo>
                  <a:lnTo>
                    <a:pt x="152" y="29"/>
                  </a:lnTo>
                  <a:lnTo>
                    <a:pt x="156" y="35"/>
                  </a:lnTo>
                  <a:lnTo>
                    <a:pt x="164" y="35"/>
                  </a:lnTo>
                  <a:lnTo>
                    <a:pt x="175" y="42"/>
                  </a:lnTo>
                  <a:lnTo>
                    <a:pt x="178" y="50"/>
                  </a:lnTo>
                  <a:lnTo>
                    <a:pt x="175" y="52"/>
                  </a:lnTo>
                  <a:lnTo>
                    <a:pt x="175" y="54"/>
                  </a:lnTo>
                  <a:lnTo>
                    <a:pt x="180" y="54"/>
                  </a:lnTo>
                  <a:lnTo>
                    <a:pt x="185" y="52"/>
                  </a:lnTo>
                  <a:lnTo>
                    <a:pt x="192" y="55"/>
                  </a:lnTo>
                  <a:lnTo>
                    <a:pt x="190" y="59"/>
                  </a:lnTo>
                  <a:lnTo>
                    <a:pt x="178" y="66"/>
                  </a:lnTo>
                  <a:lnTo>
                    <a:pt x="178" y="73"/>
                  </a:lnTo>
                  <a:lnTo>
                    <a:pt x="181" y="73"/>
                  </a:lnTo>
                  <a:lnTo>
                    <a:pt x="173" y="78"/>
                  </a:lnTo>
                  <a:lnTo>
                    <a:pt x="173" y="83"/>
                  </a:lnTo>
                  <a:lnTo>
                    <a:pt x="171" y="86"/>
                  </a:lnTo>
                  <a:lnTo>
                    <a:pt x="171" y="88"/>
                  </a:lnTo>
                  <a:lnTo>
                    <a:pt x="180" y="100"/>
                  </a:lnTo>
                  <a:lnTo>
                    <a:pt x="180" y="104"/>
                  </a:lnTo>
                  <a:lnTo>
                    <a:pt x="175" y="109"/>
                  </a:lnTo>
                  <a:lnTo>
                    <a:pt x="169" y="109"/>
                  </a:lnTo>
                  <a:lnTo>
                    <a:pt x="164" y="114"/>
                  </a:lnTo>
                  <a:lnTo>
                    <a:pt x="152" y="116"/>
                  </a:lnTo>
                  <a:lnTo>
                    <a:pt x="145" y="118"/>
                  </a:lnTo>
                  <a:lnTo>
                    <a:pt x="140" y="118"/>
                  </a:lnTo>
                  <a:lnTo>
                    <a:pt x="130" y="114"/>
                  </a:lnTo>
                  <a:lnTo>
                    <a:pt x="121" y="112"/>
                  </a:lnTo>
                  <a:lnTo>
                    <a:pt x="123" y="118"/>
                  </a:lnTo>
                  <a:lnTo>
                    <a:pt x="128" y="121"/>
                  </a:lnTo>
                  <a:lnTo>
                    <a:pt x="128" y="130"/>
                  </a:lnTo>
                  <a:lnTo>
                    <a:pt x="130" y="138"/>
                  </a:lnTo>
                  <a:lnTo>
                    <a:pt x="140" y="138"/>
                  </a:lnTo>
                  <a:lnTo>
                    <a:pt x="140" y="142"/>
                  </a:lnTo>
                  <a:lnTo>
                    <a:pt x="131" y="145"/>
                  </a:lnTo>
                  <a:lnTo>
                    <a:pt x="128" y="152"/>
                  </a:lnTo>
                  <a:lnTo>
                    <a:pt x="112" y="157"/>
                  </a:lnTo>
                  <a:lnTo>
                    <a:pt x="109" y="161"/>
                  </a:lnTo>
                  <a:lnTo>
                    <a:pt x="98" y="162"/>
                  </a:lnTo>
                  <a:lnTo>
                    <a:pt x="92" y="154"/>
                  </a:lnTo>
                  <a:lnTo>
                    <a:pt x="85" y="140"/>
                  </a:lnTo>
                  <a:lnTo>
                    <a:pt x="79" y="133"/>
                  </a:lnTo>
                  <a:lnTo>
                    <a:pt x="85" y="126"/>
                  </a:lnTo>
                  <a:lnTo>
                    <a:pt x="83" y="121"/>
                  </a:lnTo>
                  <a:lnTo>
                    <a:pt x="79" y="116"/>
                  </a:lnTo>
                  <a:lnTo>
                    <a:pt x="78" y="107"/>
                  </a:lnTo>
                  <a:lnTo>
                    <a:pt x="79" y="99"/>
                  </a:lnTo>
                  <a:lnTo>
                    <a:pt x="83" y="88"/>
                  </a:lnTo>
                  <a:lnTo>
                    <a:pt x="83" y="85"/>
                  </a:lnTo>
                  <a:lnTo>
                    <a:pt x="78" y="85"/>
                  </a:lnTo>
                  <a:lnTo>
                    <a:pt x="71" y="88"/>
                  </a:lnTo>
                  <a:lnTo>
                    <a:pt x="62" y="86"/>
                  </a:lnTo>
                  <a:lnTo>
                    <a:pt x="55" y="86"/>
                  </a:lnTo>
                  <a:lnTo>
                    <a:pt x="47" y="74"/>
                  </a:lnTo>
                  <a:lnTo>
                    <a:pt x="40" y="73"/>
                  </a:lnTo>
                  <a:lnTo>
                    <a:pt x="28" y="74"/>
                  </a:lnTo>
                  <a:lnTo>
                    <a:pt x="19" y="73"/>
                  </a:lnTo>
                  <a:lnTo>
                    <a:pt x="14" y="67"/>
                  </a:lnTo>
                  <a:lnTo>
                    <a:pt x="14" y="57"/>
                  </a:lnTo>
                  <a:lnTo>
                    <a:pt x="9" y="50"/>
                  </a:lnTo>
                  <a:lnTo>
                    <a:pt x="7" y="43"/>
                  </a:lnTo>
                  <a:lnTo>
                    <a:pt x="0" y="43"/>
                  </a:lnTo>
                  <a:lnTo>
                    <a:pt x="3" y="36"/>
                  </a:lnTo>
                  <a:lnTo>
                    <a:pt x="7" y="24"/>
                  </a:lnTo>
                  <a:lnTo>
                    <a:pt x="10" y="19"/>
                  </a:lnTo>
                  <a:lnTo>
                    <a:pt x="21" y="7"/>
                  </a:lnTo>
                  <a:lnTo>
                    <a:pt x="28"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2" name="Freeform 708"/>
            <p:cNvSpPr>
              <a:spLocks/>
            </p:cNvSpPr>
            <p:nvPr/>
          </p:nvSpPr>
          <p:spPr bwMode="auto">
            <a:xfrm>
              <a:off x="3138488" y="4518026"/>
              <a:ext cx="106363" cy="157163"/>
            </a:xfrm>
            <a:custGeom>
              <a:avLst/>
              <a:gdLst/>
              <a:ahLst/>
              <a:cxnLst>
                <a:cxn ang="0">
                  <a:pos x="67" y="90"/>
                </a:cxn>
                <a:cxn ang="0">
                  <a:pos x="61" y="90"/>
                </a:cxn>
                <a:cxn ang="0">
                  <a:pos x="57" y="90"/>
                </a:cxn>
                <a:cxn ang="0">
                  <a:pos x="52" y="94"/>
                </a:cxn>
                <a:cxn ang="0">
                  <a:pos x="40" y="97"/>
                </a:cxn>
                <a:cxn ang="0">
                  <a:pos x="36" y="99"/>
                </a:cxn>
                <a:cxn ang="0">
                  <a:pos x="31" y="99"/>
                </a:cxn>
                <a:cxn ang="0">
                  <a:pos x="28" y="97"/>
                </a:cxn>
                <a:cxn ang="0">
                  <a:pos x="23" y="92"/>
                </a:cxn>
                <a:cxn ang="0">
                  <a:pos x="23" y="85"/>
                </a:cxn>
                <a:cxn ang="0">
                  <a:pos x="19" y="82"/>
                </a:cxn>
                <a:cxn ang="0">
                  <a:pos x="21" y="66"/>
                </a:cxn>
                <a:cxn ang="0">
                  <a:pos x="24" y="63"/>
                </a:cxn>
                <a:cxn ang="0">
                  <a:pos x="23" y="56"/>
                </a:cxn>
                <a:cxn ang="0">
                  <a:pos x="17" y="54"/>
                </a:cxn>
                <a:cxn ang="0">
                  <a:pos x="17" y="49"/>
                </a:cxn>
                <a:cxn ang="0">
                  <a:pos x="17" y="44"/>
                </a:cxn>
                <a:cxn ang="0">
                  <a:pos x="9" y="45"/>
                </a:cxn>
                <a:cxn ang="0">
                  <a:pos x="0" y="33"/>
                </a:cxn>
                <a:cxn ang="0">
                  <a:pos x="0" y="31"/>
                </a:cxn>
                <a:cxn ang="0">
                  <a:pos x="2" y="28"/>
                </a:cxn>
                <a:cxn ang="0">
                  <a:pos x="2" y="23"/>
                </a:cxn>
                <a:cxn ang="0">
                  <a:pos x="10" y="18"/>
                </a:cxn>
                <a:cxn ang="0">
                  <a:pos x="7" y="18"/>
                </a:cxn>
                <a:cxn ang="0">
                  <a:pos x="7" y="11"/>
                </a:cxn>
                <a:cxn ang="0">
                  <a:pos x="19" y="4"/>
                </a:cxn>
                <a:cxn ang="0">
                  <a:pos x="21" y="0"/>
                </a:cxn>
                <a:cxn ang="0">
                  <a:pos x="24" y="0"/>
                </a:cxn>
                <a:cxn ang="0">
                  <a:pos x="36" y="11"/>
                </a:cxn>
                <a:cxn ang="0">
                  <a:pos x="38" y="14"/>
                </a:cxn>
                <a:cxn ang="0">
                  <a:pos x="38" y="21"/>
                </a:cxn>
                <a:cxn ang="0">
                  <a:pos x="40" y="23"/>
                </a:cxn>
                <a:cxn ang="0">
                  <a:pos x="45" y="23"/>
                </a:cxn>
                <a:cxn ang="0">
                  <a:pos x="50" y="25"/>
                </a:cxn>
                <a:cxn ang="0">
                  <a:pos x="57" y="31"/>
                </a:cxn>
                <a:cxn ang="0">
                  <a:pos x="59" y="37"/>
                </a:cxn>
                <a:cxn ang="0">
                  <a:pos x="55" y="42"/>
                </a:cxn>
                <a:cxn ang="0">
                  <a:pos x="55" y="45"/>
                </a:cxn>
                <a:cxn ang="0">
                  <a:pos x="54" y="47"/>
                </a:cxn>
                <a:cxn ang="0">
                  <a:pos x="47" y="49"/>
                </a:cxn>
                <a:cxn ang="0">
                  <a:pos x="43" y="61"/>
                </a:cxn>
                <a:cxn ang="0">
                  <a:pos x="52" y="69"/>
                </a:cxn>
                <a:cxn ang="0">
                  <a:pos x="55" y="71"/>
                </a:cxn>
                <a:cxn ang="0">
                  <a:pos x="61" y="83"/>
                </a:cxn>
                <a:cxn ang="0">
                  <a:pos x="67" y="90"/>
                </a:cxn>
              </a:cxnLst>
              <a:rect l="0" t="0" r="r" b="b"/>
              <a:pathLst>
                <a:path w="67" h="99">
                  <a:moveTo>
                    <a:pt x="67" y="90"/>
                  </a:moveTo>
                  <a:lnTo>
                    <a:pt x="61" y="90"/>
                  </a:lnTo>
                  <a:lnTo>
                    <a:pt x="57" y="90"/>
                  </a:lnTo>
                  <a:lnTo>
                    <a:pt x="52" y="94"/>
                  </a:lnTo>
                  <a:lnTo>
                    <a:pt x="40" y="97"/>
                  </a:lnTo>
                  <a:lnTo>
                    <a:pt x="36" y="99"/>
                  </a:lnTo>
                  <a:lnTo>
                    <a:pt x="31" y="99"/>
                  </a:lnTo>
                  <a:lnTo>
                    <a:pt x="28" y="97"/>
                  </a:lnTo>
                  <a:lnTo>
                    <a:pt x="23" y="92"/>
                  </a:lnTo>
                  <a:lnTo>
                    <a:pt x="23" y="85"/>
                  </a:lnTo>
                  <a:lnTo>
                    <a:pt x="19" y="82"/>
                  </a:lnTo>
                  <a:lnTo>
                    <a:pt x="21" y="66"/>
                  </a:lnTo>
                  <a:lnTo>
                    <a:pt x="24" y="63"/>
                  </a:lnTo>
                  <a:lnTo>
                    <a:pt x="23" y="56"/>
                  </a:lnTo>
                  <a:lnTo>
                    <a:pt x="17" y="54"/>
                  </a:lnTo>
                  <a:lnTo>
                    <a:pt x="17" y="49"/>
                  </a:lnTo>
                  <a:lnTo>
                    <a:pt x="17" y="44"/>
                  </a:lnTo>
                  <a:lnTo>
                    <a:pt x="9" y="45"/>
                  </a:lnTo>
                  <a:lnTo>
                    <a:pt x="0" y="33"/>
                  </a:lnTo>
                  <a:lnTo>
                    <a:pt x="0" y="31"/>
                  </a:lnTo>
                  <a:lnTo>
                    <a:pt x="2" y="28"/>
                  </a:lnTo>
                  <a:lnTo>
                    <a:pt x="2" y="23"/>
                  </a:lnTo>
                  <a:lnTo>
                    <a:pt x="10" y="18"/>
                  </a:lnTo>
                  <a:lnTo>
                    <a:pt x="7" y="18"/>
                  </a:lnTo>
                  <a:lnTo>
                    <a:pt x="7" y="11"/>
                  </a:lnTo>
                  <a:lnTo>
                    <a:pt x="19" y="4"/>
                  </a:lnTo>
                  <a:lnTo>
                    <a:pt x="21" y="0"/>
                  </a:lnTo>
                  <a:lnTo>
                    <a:pt x="24" y="0"/>
                  </a:lnTo>
                  <a:lnTo>
                    <a:pt x="36" y="11"/>
                  </a:lnTo>
                  <a:lnTo>
                    <a:pt x="38" y="14"/>
                  </a:lnTo>
                  <a:lnTo>
                    <a:pt x="38" y="21"/>
                  </a:lnTo>
                  <a:lnTo>
                    <a:pt x="40" y="23"/>
                  </a:lnTo>
                  <a:lnTo>
                    <a:pt x="45" y="23"/>
                  </a:lnTo>
                  <a:lnTo>
                    <a:pt x="50" y="25"/>
                  </a:lnTo>
                  <a:lnTo>
                    <a:pt x="57" y="31"/>
                  </a:lnTo>
                  <a:lnTo>
                    <a:pt x="59" y="37"/>
                  </a:lnTo>
                  <a:lnTo>
                    <a:pt x="55" y="42"/>
                  </a:lnTo>
                  <a:lnTo>
                    <a:pt x="55" y="45"/>
                  </a:lnTo>
                  <a:lnTo>
                    <a:pt x="54" y="47"/>
                  </a:lnTo>
                  <a:lnTo>
                    <a:pt x="47" y="49"/>
                  </a:lnTo>
                  <a:lnTo>
                    <a:pt x="43" y="61"/>
                  </a:lnTo>
                  <a:lnTo>
                    <a:pt x="52" y="69"/>
                  </a:lnTo>
                  <a:lnTo>
                    <a:pt x="55" y="71"/>
                  </a:lnTo>
                  <a:lnTo>
                    <a:pt x="61" y="83"/>
                  </a:lnTo>
                  <a:lnTo>
                    <a:pt x="67" y="9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3" name="Freeform 709"/>
            <p:cNvSpPr>
              <a:spLocks/>
            </p:cNvSpPr>
            <p:nvPr/>
          </p:nvSpPr>
          <p:spPr bwMode="auto">
            <a:xfrm>
              <a:off x="2689225" y="4705351"/>
              <a:ext cx="279400" cy="411163"/>
            </a:xfrm>
            <a:custGeom>
              <a:avLst/>
              <a:gdLst/>
              <a:ahLst/>
              <a:cxnLst>
                <a:cxn ang="0">
                  <a:pos x="155" y="256"/>
                </a:cxn>
                <a:cxn ang="0">
                  <a:pos x="166" y="249"/>
                </a:cxn>
                <a:cxn ang="0">
                  <a:pos x="172" y="233"/>
                </a:cxn>
                <a:cxn ang="0">
                  <a:pos x="167" y="224"/>
                </a:cxn>
                <a:cxn ang="0">
                  <a:pos x="171" y="214"/>
                </a:cxn>
                <a:cxn ang="0">
                  <a:pos x="172" y="204"/>
                </a:cxn>
                <a:cxn ang="0">
                  <a:pos x="176" y="174"/>
                </a:cxn>
                <a:cxn ang="0">
                  <a:pos x="155" y="155"/>
                </a:cxn>
                <a:cxn ang="0">
                  <a:pos x="152" y="129"/>
                </a:cxn>
                <a:cxn ang="0">
                  <a:pos x="136" y="140"/>
                </a:cxn>
                <a:cxn ang="0">
                  <a:pos x="126" y="133"/>
                </a:cxn>
                <a:cxn ang="0">
                  <a:pos x="119" y="126"/>
                </a:cxn>
                <a:cxn ang="0">
                  <a:pos x="105" y="105"/>
                </a:cxn>
                <a:cxn ang="0">
                  <a:pos x="115" y="91"/>
                </a:cxn>
                <a:cxn ang="0">
                  <a:pos x="124" y="71"/>
                </a:cxn>
                <a:cxn ang="0">
                  <a:pos x="152" y="59"/>
                </a:cxn>
                <a:cxn ang="0">
                  <a:pos x="159" y="57"/>
                </a:cxn>
                <a:cxn ang="0">
                  <a:pos x="150" y="53"/>
                </a:cxn>
                <a:cxn ang="0">
                  <a:pos x="159" y="40"/>
                </a:cxn>
                <a:cxn ang="0">
                  <a:pos x="145" y="31"/>
                </a:cxn>
                <a:cxn ang="0">
                  <a:pos x="133" y="31"/>
                </a:cxn>
                <a:cxn ang="0">
                  <a:pos x="115" y="34"/>
                </a:cxn>
                <a:cxn ang="0">
                  <a:pos x="114" y="26"/>
                </a:cxn>
                <a:cxn ang="0">
                  <a:pos x="107" y="17"/>
                </a:cxn>
                <a:cxn ang="0">
                  <a:pos x="96" y="7"/>
                </a:cxn>
                <a:cxn ang="0">
                  <a:pos x="84" y="0"/>
                </a:cxn>
                <a:cxn ang="0">
                  <a:pos x="81" y="3"/>
                </a:cxn>
                <a:cxn ang="0">
                  <a:pos x="84" y="14"/>
                </a:cxn>
                <a:cxn ang="0">
                  <a:pos x="65" y="36"/>
                </a:cxn>
                <a:cxn ang="0">
                  <a:pos x="45" y="50"/>
                </a:cxn>
                <a:cxn ang="0">
                  <a:pos x="38" y="55"/>
                </a:cxn>
                <a:cxn ang="0">
                  <a:pos x="31" y="69"/>
                </a:cxn>
                <a:cxn ang="0">
                  <a:pos x="24" y="64"/>
                </a:cxn>
                <a:cxn ang="0">
                  <a:pos x="17" y="62"/>
                </a:cxn>
                <a:cxn ang="0">
                  <a:pos x="10" y="57"/>
                </a:cxn>
                <a:cxn ang="0">
                  <a:pos x="13" y="48"/>
                </a:cxn>
                <a:cxn ang="0">
                  <a:pos x="3" y="74"/>
                </a:cxn>
                <a:cxn ang="0">
                  <a:pos x="3" y="83"/>
                </a:cxn>
                <a:cxn ang="0">
                  <a:pos x="22" y="100"/>
                </a:cxn>
                <a:cxn ang="0">
                  <a:pos x="34" y="116"/>
                </a:cxn>
                <a:cxn ang="0">
                  <a:pos x="48" y="148"/>
                </a:cxn>
                <a:cxn ang="0">
                  <a:pos x="57" y="164"/>
                </a:cxn>
                <a:cxn ang="0">
                  <a:pos x="69" y="186"/>
                </a:cxn>
                <a:cxn ang="0">
                  <a:pos x="69" y="197"/>
                </a:cxn>
                <a:cxn ang="0">
                  <a:pos x="86" y="216"/>
                </a:cxn>
                <a:cxn ang="0">
                  <a:pos x="126" y="238"/>
                </a:cxn>
                <a:cxn ang="0">
                  <a:pos x="145" y="254"/>
                </a:cxn>
              </a:cxnLst>
              <a:rect l="0" t="0" r="r" b="b"/>
              <a:pathLst>
                <a:path w="176" h="259">
                  <a:moveTo>
                    <a:pt x="152" y="259"/>
                  </a:moveTo>
                  <a:lnTo>
                    <a:pt x="155" y="256"/>
                  </a:lnTo>
                  <a:lnTo>
                    <a:pt x="160" y="256"/>
                  </a:lnTo>
                  <a:lnTo>
                    <a:pt x="166" y="249"/>
                  </a:lnTo>
                  <a:lnTo>
                    <a:pt x="164" y="245"/>
                  </a:lnTo>
                  <a:lnTo>
                    <a:pt x="172" y="233"/>
                  </a:lnTo>
                  <a:lnTo>
                    <a:pt x="172" y="230"/>
                  </a:lnTo>
                  <a:lnTo>
                    <a:pt x="167" y="224"/>
                  </a:lnTo>
                  <a:lnTo>
                    <a:pt x="167" y="219"/>
                  </a:lnTo>
                  <a:lnTo>
                    <a:pt x="171" y="214"/>
                  </a:lnTo>
                  <a:lnTo>
                    <a:pt x="167" y="207"/>
                  </a:lnTo>
                  <a:lnTo>
                    <a:pt x="172" y="204"/>
                  </a:lnTo>
                  <a:lnTo>
                    <a:pt x="172" y="180"/>
                  </a:lnTo>
                  <a:lnTo>
                    <a:pt x="176" y="174"/>
                  </a:lnTo>
                  <a:lnTo>
                    <a:pt x="164" y="152"/>
                  </a:lnTo>
                  <a:lnTo>
                    <a:pt x="155" y="155"/>
                  </a:lnTo>
                  <a:lnTo>
                    <a:pt x="152" y="152"/>
                  </a:lnTo>
                  <a:lnTo>
                    <a:pt x="152" y="129"/>
                  </a:lnTo>
                  <a:lnTo>
                    <a:pt x="143" y="136"/>
                  </a:lnTo>
                  <a:lnTo>
                    <a:pt x="136" y="140"/>
                  </a:lnTo>
                  <a:lnTo>
                    <a:pt x="129" y="138"/>
                  </a:lnTo>
                  <a:lnTo>
                    <a:pt x="126" y="133"/>
                  </a:lnTo>
                  <a:lnTo>
                    <a:pt x="117" y="131"/>
                  </a:lnTo>
                  <a:lnTo>
                    <a:pt x="119" y="126"/>
                  </a:lnTo>
                  <a:lnTo>
                    <a:pt x="109" y="116"/>
                  </a:lnTo>
                  <a:lnTo>
                    <a:pt x="105" y="105"/>
                  </a:lnTo>
                  <a:lnTo>
                    <a:pt x="110" y="93"/>
                  </a:lnTo>
                  <a:lnTo>
                    <a:pt x="115" y="91"/>
                  </a:lnTo>
                  <a:lnTo>
                    <a:pt x="117" y="83"/>
                  </a:lnTo>
                  <a:lnTo>
                    <a:pt x="124" y="71"/>
                  </a:lnTo>
                  <a:lnTo>
                    <a:pt x="136" y="64"/>
                  </a:lnTo>
                  <a:lnTo>
                    <a:pt x="152" y="59"/>
                  </a:lnTo>
                  <a:lnTo>
                    <a:pt x="157" y="59"/>
                  </a:lnTo>
                  <a:lnTo>
                    <a:pt x="159" y="57"/>
                  </a:lnTo>
                  <a:lnTo>
                    <a:pt x="155" y="53"/>
                  </a:lnTo>
                  <a:lnTo>
                    <a:pt x="150" y="53"/>
                  </a:lnTo>
                  <a:lnTo>
                    <a:pt x="150" y="50"/>
                  </a:lnTo>
                  <a:lnTo>
                    <a:pt x="159" y="40"/>
                  </a:lnTo>
                  <a:lnTo>
                    <a:pt x="155" y="36"/>
                  </a:lnTo>
                  <a:lnTo>
                    <a:pt x="145" y="31"/>
                  </a:lnTo>
                  <a:lnTo>
                    <a:pt x="140" y="33"/>
                  </a:lnTo>
                  <a:lnTo>
                    <a:pt x="133" y="31"/>
                  </a:lnTo>
                  <a:lnTo>
                    <a:pt x="126" y="34"/>
                  </a:lnTo>
                  <a:lnTo>
                    <a:pt x="115" y="34"/>
                  </a:lnTo>
                  <a:lnTo>
                    <a:pt x="114" y="31"/>
                  </a:lnTo>
                  <a:lnTo>
                    <a:pt x="114" y="26"/>
                  </a:lnTo>
                  <a:lnTo>
                    <a:pt x="110" y="24"/>
                  </a:lnTo>
                  <a:lnTo>
                    <a:pt x="107" y="17"/>
                  </a:lnTo>
                  <a:lnTo>
                    <a:pt x="102" y="15"/>
                  </a:lnTo>
                  <a:lnTo>
                    <a:pt x="96" y="7"/>
                  </a:lnTo>
                  <a:lnTo>
                    <a:pt x="91" y="3"/>
                  </a:lnTo>
                  <a:lnTo>
                    <a:pt x="84" y="0"/>
                  </a:lnTo>
                  <a:lnTo>
                    <a:pt x="81" y="2"/>
                  </a:lnTo>
                  <a:lnTo>
                    <a:pt x="81" y="3"/>
                  </a:lnTo>
                  <a:lnTo>
                    <a:pt x="86" y="14"/>
                  </a:lnTo>
                  <a:lnTo>
                    <a:pt x="84" y="14"/>
                  </a:lnTo>
                  <a:lnTo>
                    <a:pt x="79" y="24"/>
                  </a:lnTo>
                  <a:lnTo>
                    <a:pt x="65" y="36"/>
                  </a:lnTo>
                  <a:lnTo>
                    <a:pt x="46" y="43"/>
                  </a:lnTo>
                  <a:lnTo>
                    <a:pt x="45" y="50"/>
                  </a:lnTo>
                  <a:lnTo>
                    <a:pt x="41" y="48"/>
                  </a:lnTo>
                  <a:lnTo>
                    <a:pt x="38" y="55"/>
                  </a:lnTo>
                  <a:lnTo>
                    <a:pt x="36" y="65"/>
                  </a:lnTo>
                  <a:lnTo>
                    <a:pt x="31" y="69"/>
                  </a:lnTo>
                  <a:lnTo>
                    <a:pt x="26" y="69"/>
                  </a:lnTo>
                  <a:lnTo>
                    <a:pt x="24" y="64"/>
                  </a:lnTo>
                  <a:lnTo>
                    <a:pt x="19" y="64"/>
                  </a:lnTo>
                  <a:lnTo>
                    <a:pt x="17" y="62"/>
                  </a:lnTo>
                  <a:lnTo>
                    <a:pt x="12" y="64"/>
                  </a:lnTo>
                  <a:lnTo>
                    <a:pt x="10" y="57"/>
                  </a:lnTo>
                  <a:lnTo>
                    <a:pt x="15" y="53"/>
                  </a:lnTo>
                  <a:lnTo>
                    <a:pt x="13" y="48"/>
                  </a:lnTo>
                  <a:lnTo>
                    <a:pt x="0" y="60"/>
                  </a:lnTo>
                  <a:lnTo>
                    <a:pt x="3" y="74"/>
                  </a:lnTo>
                  <a:lnTo>
                    <a:pt x="7" y="78"/>
                  </a:lnTo>
                  <a:lnTo>
                    <a:pt x="3" y="83"/>
                  </a:lnTo>
                  <a:lnTo>
                    <a:pt x="19" y="95"/>
                  </a:lnTo>
                  <a:lnTo>
                    <a:pt x="22" y="100"/>
                  </a:lnTo>
                  <a:lnTo>
                    <a:pt x="27" y="109"/>
                  </a:lnTo>
                  <a:lnTo>
                    <a:pt x="34" y="116"/>
                  </a:lnTo>
                  <a:lnTo>
                    <a:pt x="45" y="142"/>
                  </a:lnTo>
                  <a:lnTo>
                    <a:pt x="48" y="148"/>
                  </a:lnTo>
                  <a:lnTo>
                    <a:pt x="51" y="161"/>
                  </a:lnTo>
                  <a:lnTo>
                    <a:pt x="57" y="164"/>
                  </a:lnTo>
                  <a:lnTo>
                    <a:pt x="65" y="183"/>
                  </a:lnTo>
                  <a:lnTo>
                    <a:pt x="69" y="186"/>
                  </a:lnTo>
                  <a:lnTo>
                    <a:pt x="70" y="193"/>
                  </a:lnTo>
                  <a:lnTo>
                    <a:pt x="69" y="197"/>
                  </a:lnTo>
                  <a:lnTo>
                    <a:pt x="70" y="200"/>
                  </a:lnTo>
                  <a:lnTo>
                    <a:pt x="86" y="216"/>
                  </a:lnTo>
                  <a:lnTo>
                    <a:pt x="105" y="230"/>
                  </a:lnTo>
                  <a:lnTo>
                    <a:pt x="126" y="238"/>
                  </a:lnTo>
                  <a:lnTo>
                    <a:pt x="134" y="243"/>
                  </a:lnTo>
                  <a:lnTo>
                    <a:pt x="145" y="254"/>
                  </a:lnTo>
                  <a:lnTo>
                    <a:pt x="152" y="25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4" name="Freeform 710"/>
            <p:cNvSpPr>
              <a:spLocks/>
            </p:cNvSpPr>
            <p:nvPr/>
          </p:nvSpPr>
          <p:spPr bwMode="auto">
            <a:xfrm>
              <a:off x="2949575" y="4919663"/>
              <a:ext cx="268288" cy="306388"/>
            </a:xfrm>
            <a:custGeom>
              <a:avLst/>
              <a:gdLst/>
              <a:ahLst/>
              <a:cxnLst>
                <a:cxn ang="0">
                  <a:pos x="17" y="19"/>
                </a:cxn>
                <a:cxn ang="0">
                  <a:pos x="41" y="1"/>
                </a:cxn>
                <a:cxn ang="0">
                  <a:pos x="62" y="3"/>
                </a:cxn>
                <a:cxn ang="0">
                  <a:pos x="62" y="15"/>
                </a:cxn>
                <a:cxn ang="0">
                  <a:pos x="64" y="32"/>
                </a:cxn>
                <a:cxn ang="0">
                  <a:pos x="90" y="41"/>
                </a:cxn>
                <a:cxn ang="0">
                  <a:pos x="105" y="50"/>
                </a:cxn>
                <a:cxn ang="0">
                  <a:pos x="119" y="53"/>
                </a:cxn>
                <a:cxn ang="0">
                  <a:pos x="128" y="60"/>
                </a:cxn>
                <a:cxn ang="0">
                  <a:pos x="131" y="79"/>
                </a:cxn>
                <a:cxn ang="0">
                  <a:pos x="135" y="95"/>
                </a:cxn>
                <a:cxn ang="0">
                  <a:pos x="157" y="103"/>
                </a:cxn>
                <a:cxn ang="0">
                  <a:pos x="164" y="112"/>
                </a:cxn>
                <a:cxn ang="0">
                  <a:pos x="167" y="136"/>
                </a:cxn>
                <a:cxn ang="0">
                  <a:pos x="166" y="150"/>
                </a:cxn>
                <a:cxn ang="0">
                  <a:pos x="155" y="141"/>
                </a:cxn>
                <a:cxn ang="0">
                  <a:pos x="136" y="138"/>
                </a:cxn>
                <a:cxn ang="0">
                  <a:pos x="109" y="152"/>
                </a:cxn>
                <a:cxn ang="0">
                  <a:pos x="104" y="171"/>
                </a:cxn>
                <a:cxn ang="0">
                  <a:pos x="91" y="181"/>
                </a:cxn>
                <a:cxn ang="0">
                  <a:pos x="74" y="190"/>
                </a:cxn>
                <a:cxn ang="0">
                  <a:pos x="53" y="181"/>
                </a:cxn>
                <a:cxn ang="0">
                  <a:pos x="34" y="193"/>
                </a:cxn>
                <a:cxn ang="0">
                  <a:pos x="24" y="191"/>
                </a:cxn>
                <a:cxn ang="0">
                  <a:pos x="15" y="160"/>
                </a:cxn>
                <a:cxn ang="0">
                  <a:pos x="12" y="153"/>
                </a:cxn>
                <a:cxn ang="0">
                  <a:pos x="15" y="146"/>
                </a:cxn>
                <a:cxn ang="0">
                  <a:pos x="8" y="133"/>
                </a:cxn>
                <a:cxn ang="0">
                  <a:pos x="2" y="114"/>
                </a:cxn>
                <a:cxn ang="0">
                  <a:pos x="8" y="98"/>
                </a:cxn>
                <a:cxn ang="0">
                  <a:pos x="3" y="89"/>
                </a:cxn>
                <a:cxn ang="0">
                  <a:pos x="7" y="79"/>
                </a:cxn>
                <a:cxn ang="0">
                  <a:pos x="8" y="69"/>
                </a:cxn>
                <a:cxn ang="0">
                  <a:pos x="12" y="39"/>
                </a:cxn>
              </a:cxnLst>
              <a:rect l="0" t="0" r="r" b="b"/>
              <a:pathLst>
                <a:path w="169" h="193">
                  <a:moveTo>
                    <a:pt x="0" y="17"/>
                  </a:moveTo>
                  <a:lnTo>
                    <a:pt x="17" y="19"/>
                  </a:lnTo>
                  <a:lnTo>
                    <a:pt x="29" y="13"/>
                  </a:lnTo>
                  <a:lnTo>
                    <a:pt x="41" y="1"/>
                  </a:lnTo>
                  <a:lnTo>
                    <a:pt x="59" y="0"/>
                  </a:lnTo>
                  <a:lnTo>
                    <a:pt x="62" y="3"/>
                  </a:lnTo>
                  <a:lnTo>
                    <a:pt x="62" y="7"/>
                  </a:lnTo>
                  <a:lnTo>
                    <a:pt x="62" y="15"/>
                  </a:lnTo>
                  <a:lnTo>
                    <a:pt x="60" y="22"/>
                  </a:lnTo>
                  <a:lnTo>
                    <a:pt x="64" y="32"/>
                  </a:lnTo>
                  <a:lnTo>
                    <a:pt x="72" y="39"/>
                  </a:lnTo>
                  <a:lnTo>
                    <a:pt x="90" y="41"/>
                  </a:lnTo>
                  <a:lnTo>
                    <a:pt x="93" y="46"/>
                  </a:lnTo>
                  <a:lnTo>
                    <a:pt x="105" y="50"/>
                  </a:lnTo>
                  <a:lnTo>
                    <a:pt x="110" y="53"/>
                  </a:lnTo>
                  <a:lnTo>
                    <a:pt x="119" y="53"/>
                  </a:lnTo>
                  <a:lnTo>
                    <a:pt x="124" y="57"/>
                  </a:lnTo>
                  <a:lnTo>
                    <a:pt x="128" y="60"/>
                  </a:lnTo>
                  <a:lnTo>
                    <a:pt x="131" y="72"/>
                  </a:lnTo>
                  <a:lnTo>
                    <a:pt x="131" y="79"/>
                  </a:lnTo>
                  <a:lnTo>
                    <a:pt x="129" y="79"/>
                  </a:lnTo>
                  <a:lnTo>
                    <a:pt x="135" y="95"/>
                  </a:lnTo>
                  <a:lnTo>
                    <a:pt x="159" y="96"/>
                  </a:lnTo>
                  <a:lnTo>
                    <a:pt x="157" y="103"/>
                  </a:lnTo>
                  <a:lnTo>
                    <a:pt x="159" y="108"/>
                  </a:lnTo>
                  <a:lnTo>
                    <a:pt x="164" y="112"/>
                  </a:lnTo>
                  <a:lnTo>
                    <a:pt x="169" y="122"/>
                  </a:lnTo>
                  <a:lnTo>
                    <a:pt x="167" y="136"/>
                  </a:lnTo>
                  <a:lnTo>
                    <a:pt x="166" y="145"/>
                  </a:lnTo>
                  <a:lnTo>
                    <a:pt x="166" y="150"/>
                  </a:lnTo>
                  <a:lnTo>
                    <a:pt x="164" y="152"/>
                  </a:lnTo>
                  <a:lnTo>
                    <a:pt x="155" y="141"/>
                  </a:lnTo>
                  <a:lnTo>
                    <a:pt x="148" y="138"/>
                  </a:lnTo>
                  <a:lnTo>
                    <a:pt x="136" y="138"/>
                  </a:lnTo>
                  <a:lnTo>
                    <a:pt x="109" y="146"/>
                  </a:lnTo>
                  <a:lnTo>
                    <a:pt x="109" y="152"/>
                  </a:lnTo>
                  <a:lnTo>
                    <a:pt x="104" y="160"/>
                  </a:lnTo>
                  <a:lnTo>
                    <a:pt x="104" y="171"/>
                  </a:lnTo>
                  <a:lnTo>
                    <a:pt x="98" y="185"/>
                  </a:lnTo>
                  <a:lnTo>
                    <a:pt x="91" y="181"/>
                  </a:lnTo>
                  <a:lnTo>
                    <a:pt x="78" y="179"/>
                  </a:lnTo>
                  <a:lnTo>
                    <a:pt x="74" y="190"/>
                  </a:lnTo>
                  <a:lnTo>
                    <a:pt x="69" y="183"/>
                  </a:lnTo>
                  <a:lnTo>
                    <a:pt x="53" y="181"/>
                  </a:lnTo>
                  <a:lnTo>
                    <a:pt x="48" y="176"/>
                  </a:lnTo>
                  <a:lnTo>
                    <a:pt x="34" y="193"/>
                  </a:lnTo>
                  <a:lnTo>
                    <a:pt x="27" y="193"/>
                  </a:lnTo>
                  <a:lnTo>
                    <a:pt x="24" y="191"/>
                  </a:lnTo>
                  <a:lnTo>
                    <a:pt x="19" y="164"/>
                  </a:lnTo>
                  <a:lnTo>
                    <a:pt x="15" y="160"/>
                  </a:lnTo>
                  <a:lnTo>
                    <a:pt x="15" y="155"/>
                  </a:lnTo>
                  <a:lnTo>
                    <a:pt x="12" y="153"/>
                  </a:lnTo>
                  <a:lnTo>
                    <a:pt x="12" y="148"/>
                  </a:lnTo>
                  <a:lnTo>
                    <a:pt x="15" y="146"/>
                  </a:lnTo>
                  <a:lnTo>
                    <a:pt x="15" y="140"/>
                  </a:lnTo>
                  <a:lnTo>
                    <a:pt x="8" y="133"/>
                  </a:lnTo>
                  <a:lnTo>
                    <a:pt x="7" y="121"/>
                  </a:lnTo>
                  <a:lnTo>
                    <a:pt x="2" y="114"/>
                  </a:lnTo>
                  <a:lnTo>
                    <a:pt x="0" y="110"/>
                  </a:lnTo>
                  <a:lnTo>
                    <a:pt x="8" y="98"/>
                  </a:lnTo>
                  <a:lnTo>
                    <a:pt x="8" y="95"/>
                  </a:lnTo>
                  <a:lnTo>
                    <a:pt x="3" y="89"/>
                  </a:lnTo>
                  <a:lnTo>
                    <a:pt x="3" y="84"/>
                  </a:lnTo>
                  <a:lnTo>
                    <a:pt x="7" y="79"/>
                  </a:lnTo>
                  <a:lnTo>
                    <a:pt x="3" y="72"/>
                  </a:lnTo>
                  <a:lnTo>
                    <a:pt x="8" y="69"/>
                  </a:lnTo>
                  <a:lnTo>
                    <a:pt x="8" y="45"/>
                  </a:lnTo>
                  <a:lnTo>
                    <a:pt x="12" y="39"/>
                  </a:lnTo>
                  <a:lnTo>
                    <a:pt x="0" y="1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5" name="Freeform 711"/>
            <p:cNvSpPr>
              <a:spLocks/>
            </p:cNvSpPr>
            <p:nvPr/>
          </p:nvSpPr>
          <p:spPr bwMode="auto">
            <a:xfrm>
              <a:off x="2740025" y="4425951"/>
              <a:ext cx="273050" cy="369888"/>
            </a:xfrm>
            <a:custGeom>
              <a:avLst/>
              <a:gdLst/>
              <a:ahLst/>
              <a:cxnLst>
                <a:cxn ang="0">
                  <a:pos x="130" y="219"/>
                </a:cxn>
                <a:cxn ang="0">
                  <a:pos x="123" y="229"/>
                </a:cxn>
                <a:cxn ang="0">
                  <a:pos x="118" y="226"/>
                </a:cxn>
                <a:cxn ang="0">
                  <a:pos x="123" y="212"/>
                </a:cxn>
                <a:cxn ang="0">
                  <a:pos x="108" y="209"/>
                </a:cxn>
                <a:cxn ang="0">
                  <a:pos x="94" y="210"/>
                </a:cxn>
                <a:cxn ang="0">
                  <a:pos x="82" y="207"/>
                </a:cxn>
                <a:cxn ang="0">
                  <a:pos x="78" y="200"/>
                </a:cxn>
                <a:cxn ang="0">
                  <a:pos x="70" y="191"/>
                </a:cxn>
                <a:cxn ang="0">
                  <a:pos x="59" y="179"/>
                </a:cxn>
                <a:cxn ang="0">
                  <a:pos x="42" y="171"/>
                </a:cxn>
                <a:cxn ang="0">
                  <a:pos x="25" y="172"/>
                </a:cxn>
                <a:cxn ang="0">
                  <a:pos x="19" y="165"/>
                </a:cxn>
                <a:cxn ang="0">
                  <a:pos x="2" y="157"/>
                </a:cxn>
                <a:cxn ang="0">
                  <a:pos x="2" y="150"/>
                </a:cxn>
                <a:cxn ang="0">
                  <a:pos x="7" y="141"/>
                </a:cxn>
                <a:cxn ang="0">
                  <a:pos x="21" y="131"/>
                </a:cxn>
                <a:cxn ang="0">
                  <a:pos x="30" y="121"/>
                </a:cxn>
                <a:cxn ang="0">
                  <a:pos x="23" y="121"/>
                </a:cxn>
                <a:cxn ang="0">
                  <a:pos x="21" y="100"/>
                </a:cxn>
                <a:cxn ang="0">
                  <a:pos x="23" y="84"/>
                </a:cxn>
                <a:cxn ang="0">
                  <a:pos x="16" y="72"/>
                </a:cxn>
                <a:cxn ang="0">
                  <a:pos x="21" y="69"/>
                </a:cxn>
                <a:cxn ang="0">
                  <a:pos x="21" y="57"/>
                </a:cxn>
                <a:cxn ang="0">
                  <a:pos x="32" y="64"/>
                </a:cxn>
                <a:cxn ang="0">
                  <a:pos x="37" y="50"/>
                </a:cxn>
                <a:cxn ang="0">
                  <a:pos x="47" y="41"/>
                </a:cxn>
                <a:cxn ang="0">
                  <a:pos x="56" y="20"/>
                </a:cxn>
                <a:cxn ang="0">
                  <a:pos x="63" y="20"/>
                </a:cxn>
                <a:cxn ang="0">
                  <a:pos x="68" y="17"/>
                </a:cxn>
                <a:cxn ang="0">
                  <a:pos x="82" y="15"/>
                </a:cxn>
                <a:cxn ang="0">
                  <a:pos x="99" y="3"/>
                </a:cxn>
                <a:cxn ang="0">
                  <a:pos x="101" y="1"/>
                </a:cxn>
                <a:cxn ang="0">
                  <a:pos x="111" y="3"/>
                </a:cxn>
                <a:cxn ang="0">
                  <a:pos x="108" y="8"/>
                </a:cxn>
                <a:cxn ang="0">
                  <a:pos x="90" y="22"/>
                </a:cxn>
                <a:cxn ang="0">
                  <a:pos x="83" y="39"/>
                </a:cxn>
                <a:cxn ang="0">
                  <a:pos x="87" y="46"/>
                </a:cxn>
                <a:cxn ang="0">
                  <a:pos x="94" y="60"/>
                </a:cxn>
                <a:cxn ang="0">
                  <a:pos x="99" y="76"/>
                </a:cxn>
                <a:cxn ang="0">
                  <a:pos x="120" y="76"/>
                </a:cxn>
                <a:cxn ang="0">
                  <a:pos x="135" y="89"/>
                </a:cxn>
                <a:cxn ang="0">
                  <a:pos x="151" y="91"/>
                </a:cxn>
                <a:cxn ang="0">
                  <a:pos x="163" y="88"/>
                </a:cxn>
                <a:cxn ang="0">
                  <a:pos x="159" y="102"/>
                </a:cxn>
                <a:cxn ang="0">
                  <a:pos x="159" y="119"/>
                </a:cxn>
                <a:cxn ang="0">
                  <a:pos x="165" y="129"/>
                </a:cxn>
                <a:cxn ang="0">
                  <a:pos x="165" y="143"/>
                </a:cxn>
                <a:cxn ang="0">
                  <a:pos x="168" y="159"/>
                </a:cxn>
                <a:cxn ang="0">
                  <a:pos x="163" y="148"/>
                </a:cxn>
                <a:cxn ang="0">
                  <a:pos x="153" y="148"/>
                </a:cxn>
                <a:cxn ang="0">
                  <a:pos x="130" y="152"/>
                </a:cxn>
                <a:cxn ang="0">
                  <a:pos x="132" y="162"/>
                </a:cxn>
                <a:cxn ang="0">
                  <a:pos x="139" y="167"/>
                </a:cxn>
                <a:cxn ang="0">
                  <a:pos x="127" y="169"/>
                </a:cxn>
                <a:cxn ang="0">
                  <a:pos x="132" y="183"/>
                </a:cxn>
                <a:cxn ang="0">
                  <a:pos x="134" y="205"/>
                </a:cxn>
              </a:cxnLst>
              <a:rect l="0" t="0" r="r" b="b"/>
              <a:pathLst>
                <a:path w="172" h="233">
                  <a:moveTo>
                    <a:pt x="134" y="205"/>
                  </a:moveTo>
                  <a:lnTo>
                    <a:pt x="130" y="219"/>
                  </a:lnTo>
                  <a:lnTo>
                    <a:pt x="127" y="233"/>
                  </a:lnTo>
                  <a:lnTo>
                    <a:pt x="123" y="229"/>
                  </a:lnTo>
                  <a:lnTo>
                    <a:pt x="118" y="229"/>
                  </a:lnTo>
                  <a:lnTo>
                    <a:pt x="118" y="226"/>
                  </a:lnTo>
                  <a:lnTo>
                    <a:pt x="127" y="216"/>
                  </a:lnTo>
                  <a:lnTo>
                    <a:pt x="123" y="212"/>
                  </a:lnTo>
                  <a:lnTo>
                    <a:pt x="113" y="207"/>
                  </a:lnTo>
                  <a:lnTo>
                    <a:pt x="108" y="209"/>
                  </a:lnTo>
                  <a:lnTo>
                    <a:pt x="101" y="207"/>
                  </a:lnTo>
                  <a:lnTo>
                    <a:pt x="94" y="210"/>
                  </a:lnTo>
                  <a:lnTo>
                    <a:pt x="83" y="210"/>
                  </a:lnTo>
                  <a:lnTo>
                    <a:pt x="82" y="207"/>
                  </a:lnTo>
                  <a:lnTo>
                    <a:pt x="82" y="202"/>
                  </a:lnTo>
                  <a:lnTo>
                    <a:pt x="78" y="200"/>
                  </a:lnTo>
                  <a:lnTo>
                    <a:pt x="75" y="193"/>
                  </a:lnTo>
                  <a:lnTo>
                    <a:pt x="70" y="191"/>
                  </a:lnTo>
                  <a:lnTo>
                    <a:pt x="64" y="183"/>
                  </a:lnTo>
                  <a:lnTo>
                    <a:pt x="59" y="179"/>
                  </a:lnTo>
                  <a:lnTo>
                    <a:pt x="52" y="176"/>
                  </a:lnTo>
                  <a:lnTo>
                    <a:pt x="42" y="171"/>
                  </a:lnTo>
                  <a:lnTo>
                    <a:pt x="38" y="172"/>
                  </a:lnTo>
                  <a:lnTo>
                    <a:pt x="25" y="172"/>
                  </a:lnTo>
                  <a:lnTo>
                    <a:pt x="23" y="167"/>
                  </a:lnTo>
                  <a:lnTo>
                    <a:pt x="19" y="165"/>
                  </a:lnTo>
                  <a:lnTo>
                    <a:pt x="11" y="160"/>
                  </a:lnTo>
                  <a:lnTo>
                    <a:pt x="2" y="157"/>
                  </a:lnTo>
                  <a:lnTo>
                    <a:pt x="0" y="153"/>
                  </a:lnTo>
                  <a:lnTo>
                    <a:pt x="2" y="150"/>
                  </a:lnTo>
                  <a:lnTo>
                    <a:pt x="6" y="150"/>
                  </a:lnTo>
                  <a:lnTo>
                    <a:pt x="7" y="141"/>
                  </a:lnTo>
                  <a:lnTo>
                    <a:pt x="19" y="138"/>
                  </a:lnTo>
                  <a:lnTo>
                    <a:pt x="21" y="131"/>
                  </a:lnTo>
                  <a:lnTo>
                    <a:pt x="30" y="121"/>
                  </a:lnTo>
                  <a:lnTo>
                    <a:pt x="30" y="121"/>
                  </a:lnTo>
                  <a:lnTo>
                    <a:pt x="26" y="122"/>
                  </a:lnTo>
                  <a:lnTo>
                    <a:pt x="23" y="121"/>
                  </a:lnTo>
                  <a:lnTo>
                    <a:pt x="23" y="112"/>
                  </a:lnTo>
                  <a:lnTo>
                    <a:pt x="21" y="100"/>
                  </a:lnTo>
                  <a:lnTo>
                    <a:pt x="23" y="96"/>
                  </a:lnTo>
                  <a:lnTo>
                    <a:pt x="23" y="84"/>
                  </a:lnTo>
                  <a:lnTo>
                    <a:pt x="18" y="79"/>
                  </a:lnTo>
                  <a:lnTo>
                    <a:pt x="16" y="72"/>
                  </a:lnTo>
                  <a:lnTo>
                    <a:pt x="18" y="67"/>
                  </a:lnTo>
                  <a:lnTo>
                    <a:pt x="21" y="69"/>
                  </a:lnTo>
                  <a:lnTo>
                    <a:pt x="26" y="64"/>
                  </a:lnTo>
                  <a:lnTo>
                    <a:pt x="21" y="57"/>
                  </a:lnTo>
                  <a:lnTo>
                    <a:pt x="23" y="53"/>
                  </a:lnTo>
                  <a:lnTo>
                    <a:pt x="32" y="64"/>
                  </a:lnTo>
                  <a:lnTo>
                    <a:pt x="32" y="53"/>
                  </a:lnTo>
                  <a:lnTo>
                    <a:pt x="37" y="50"/>
                  </a:lnTo>
                  <a:lnTo>
                    <a:pt x="42" y="43"/>
                  </a:lnTo>
                  <a:lnTo>
                    <a:pt x="47" y="41"/>
                  </a:lnTo>
                  <a:lnTo>
                    <a:pt x="49" y="27"/>
                  </a:lnTo>
                  <a:lnTo>
                    <a:pt x="56" y="20"/>
                  </a:lnTo>
                  <a:lnTo>
                    <a:pt x="61" y="20"/>
                  </a:lnTo>
                  <a:lnTo>
                    <a:pt x="63" y="20"/>
                  </a:lnTo>
                  <a:lnTo>
                    <a:pt x="64" y="24"/>
                  </a:lnTo>
                  <a:lnTo>
                    <a:pt x="68" y="17"/>
                  </a:lnTo>
                  <a:lnTo>
                    <a:pt x="75" y="17"/>
                  </a:lnTo>
                  <a:lnTo>
                    <a:pt x="82" y="15"/>
                  </a:lnTo>
                  <a:lnTo>
                    <a:pt x="96" y="8"/>
                  </a:lnTo>
                  <a:lnTo>
                    <a:pt x="99" y="3"/>
                  </a:lnTo>
                  <a:lnTo>
                    <a:pt x="101" y="3"/>
                  </a:lnTo>
                  <a:lnTo>
                    <a:pt x="101" y="1"/>
                  </a:lnTo>
                  <a:lnTo>
                    <a:pt x="104" y="0"/>
                  </a:lnTo>
                  <a:lnTo>
                    <a:pt x="111" y="3"/>
                  </a:lnTo>
                  <a:lnTo>
                    <a:pt x="111" y="5"/>
                  </a:lnTo>
                  <a:lnTo>
                    <a:pt x="108" y="8"/>
                  </a:lnTo>
                  <a:lnTo>
                    <a:pt x="101" y="10"/>
                  </a:lnTo>
                  <a:lnTo>
                    <a:pt x="90" y="22"/>
                  </a:lnTo>
                  <a:lnTo>
                    <a:pt x="87" y="27"/>
                  </a:lnTo>
                  <a:lnTo>
                    <a:pt x="83" y="39"/>
                  </a:lnTo>
                  <a:lnTo>
                    <a:pt x="80" y="46"/>
                  </a:lnTo>
                  <a:lnTo>
                    <a:pt x="87" y="46"/>
                  </a:lnTo>
                  <a:lnTo>
                    <a:pt x="89" y="53"/>
                  </a:lnTo>
                  <a:lnTo>
                    <a:pt x="94" y="60"/>
                  </a:lnTo>
                  <a:lnTo>
                    <a:pt x="94" y="70"/>
                  </a:lnTo>
                  <a:lnTo>
                    <a:pt x="99" y="76"/>
                  </a:lnTo>
                  <a:lnTo>
                    <a:pt x="108" y="77"/>
                  </a:lnTo>
                  <a:lnTo>
                    <a:pt x="120" y="76"/>
                  </a:lnTo>
                  <a:lnTo>
                    <a:pt x="127" y="77"/>
                  </a:lnTo>
                  <a:lnTo>
                    <a:pt x="135" y="89"/>
                  </a:lnTo>
                  <a:lnTo>
                    <a:pt x="142" y="89"/>
                  </a:lnTo>
                  <a:lnTo>
                    <a:pt x="151" y="91"/>
                  </a:lnTo>
                  <a:lnTo>
                    <a:pt x="158" y="88"/>
                  </a:lnTo>
                  <a:lnTo>
                    <a:pt x="163" y="88"/>
                  </a:lnTo>
                  <a:lnTo>
                    <a:pt x="163" y="91"/>
                  </a:lnTo>
                  <a:lnTo>
                    <a:pt x="159" y="102"/>
                  </a:lnTo>
                  <a:lnTo>
                    <a:pt x="158" y="110"/>
                  </a:lnTo>
                  <a:lnTo>
                    <a:pt x="159" y="119"/>
                  </a:lnTo>
                  <a:lnTo>
                    <a:pt x="163" y="124"/>
                  </a:lnTo>
                  <a:lnTo>
                    <a:pt x="165" y="129"/>
                  </a:lnTo>
                  <a:lnTo>
                    <a:pt x="159" y="136"/>
                  </a:lnTo>
                  <a:lnTo>
                    <a:pt x="165" y="143"/>
                  </a:lnTo>
                  <a:lnTo>
                    <a:pt x="172" y="157"/>
                  </a:lnTo>
                  <a:lnTo>
                    <a:pt x="168" y="159"/>
                  </a:lnTo>
                  <a:lnTo>
                    <a:pt x="166" y="152"/>
                  </a:lnTo>
                  <a:lnTo>
                    <a:pt x="163" y="148"/>
                  </a:lnTo>
                  <a:lnTo>
                    <a:pt x="156" y="150"/>
                  </a:lnTo>
                  <a:lnTo>
                    <a:pt x="153" y="148"/>
                  </a:lnTo>
                  <a:lnTo>
                    <a:pt x="151" y="152"/>
                  </a:lnTo>
                  <a:lnTo>
                    <a:pt x="130" y="152"/>
                  </a:lnTo>
                  <a:lnTo>
                    <a:pt x="130" y="160"/>
                  </a:lnTo>
                  <a:lnTo>
                    <a:pt x="132" y="162"/>
                  </a:lnTo>
                  <a:lnTo>
                    <a:pt x="137" y="160"/>
                  </a:lnTo>
                  <a:lnTo>
                    <a:pt x="139" y="167"/>
                  </a:lnTo>
                  <a:lnTo>
                    <a:pt x="134" y="165"/>
                  </a:lnTo>
                  <a:lnTo>
                    <a:pt x="127" y="169"/>
                  </a:lnTo>
                  <a:lnTo>
                    <a:pt x="127" y="178"/>
                  </a:lnTo>
                  <a:lnTo>
                    <a:pt x="132" y="183"/>
                  </a:lnTo>
                  <a:lnTo>
                    <a:pt x="135" y="193"/>
                  </a:lnTo>
                  <a:lnTo>
                    <a:pt x="134" y="20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6" name="Freeform 712"/>
            <p:cNvSpPr>
              <a:spLocks/>
            </p:cNvSpPr>
            <p:nvPr/>
          </p:nvSpPr>
          <p:spPr bwMode="auto">
            <a:xfrm>
              <a:off x="2867025" y="5199063"/>
              <a:ext cx="438150" cy="874713"/>
            </a:xfrm>
            <a:custGeom>
              <a:avLst/>
              <a:gdLst/>
              <a:ahLst/>
              <a:cxnLst>
                <a:cxn ang="0">
                  <a:pos x="17" y="544"/>
                </a:cxn>
                <a:cxn ang="0">
                  <a:pos x="7" y="515"/>
                </a:cxn>
                <a:cxn ang="0">
                  <a:pos x="2" y="491"/>
                </a:cxn>
                <a:cxn ang="0">
                  <a:pos x="14" y="451"/>
                </a:cxn>
                <a:cxn ang="0">
                  <a:pos x="24" y="406"/>
                </a:cxn>
                <a:cxn ang="0">
                  <a:pos x="19" y="392"/>
                </a:cxn>
                <a:cxn ang="0">
                  <a:pos x="26" y="385"/>
                </a:cxn>
                <a:cxn ang="0">
                  <a:pos x="19" y="368"/>
                </a:cxn>
                <a:cxn ang="0">
                  <a:pos x="17" y="347"/>
                </a:cxn>
                <a:cxn ang="0">
                  <a:pos x="19" y="325"/>
                </a:cxn>
                <a:cxn ang="0">
                  <a:pos x="33" y="275"/>
                </a:cxn>
                <a:cxn ang="0">
                  <a:pos x="33" y="238"/>
                </a:cxn>
                <a:cxn ang="0">
                  <a:pos x="43" y="214"/>
                </a:cxn>
                <a:cxn ang="0">
                  <a:pos x="48" y="185"/>
                </a:cxn>
                <a:cxn ang="0">
                  <a:pos x="41" y="167"/>
                </a:cxn>
                <a:cxn ang="0">
                  <a:pos x="40" y="150"/>
                </a:cxn>
                <a:cxn ang="0">
                  <a:pos x="54" y="98"/>
                </a:cxn>
                <a:cxn ang="0">
                  <a:pos x="71" y="79"/>
                </a:cxn>
                <a:cxn ang="0">
                  <a:pos x="69" y="52"/>
                </a:cxn>
                <a:cxn ang="0">
                  <a:pos x="88" y="22"/>
                </a:cxn>
                <a:cxn ang="0">
                  <a:pos x="105" y="5"/>
                </a:cxn>
                <a:cxn ang="0">
                  <a:pos x="130" y="3"/>
                </a:cxn>
                <a:cxn ang="0">
                  <a:pos x="154" y="10"/>
                </a:cxn>
                <a:cxn ang="0">
                  <a:pos x="176" y="34"/>
                </a:cxn>
                <a:cxn ang="0">
                  <a:pos x="219" y="55"/>
                </a:cxn>
                <a:cxn ang="0">
                  <a:pos x="211" y="79"/>
                </a:cxn>
                <a:cxn ang="0">
                  <a:pos x="233" y="88"/>
                </a:cxn>
                <a:cxn ang="0">
                  <a:pos x="266" y="59"/>
                </a:cxn>
                <a:cxn ang="0">
                  <a:pos x="276" y="71"/>
                </a:cxn>
                <a:cxn ang="0">
                  <a:pos x="263" y="90"/>
                </a:cxn>
                <a:cxn ang="0">
                  <a:pos x="221" y="133"/>
                </a:cxn>
                <a:cxn ang="0">
                  <a:pos x="214" y="161"/>
                </a:cxn>
                <a:cxn ang="0">
                  <a:pos x="209" y="195"/>
                </a:cxn>
                <a:cxn ang="0">
                  <a:pos x="219" y="211"/>
                </a:cxn>
                <a:cxn ang="0">
                  <a:pos x="228" y="233"/>
                </a:cxn>
                <a:cxn ang="0">
                  <a:pos x="233" y="249"/>
                </a:cxn>
                <a:cxn ang="0">
                  <a:pos x="216" y="271"/>
                </a:cxn>
                <a:cxn ang="0">
                  <a:pos x="159" y="282"/>
                </a:cxn>
                <a:cxn ang="0">
                  <a:pos x="159" y="290"/>
                </a:cxn>
                <a:cxn ang="0">
                  <a:pos x="156" y="301"/>
                </a:cxn>
                <a:cxn ang="0">
                  <a:pos x="149" y="320"/>
                </a:cxn>
                <a:cxn ang="0">
                  <a:pos x="121" y="316"/>
                </a:cxn>
                <a:cxn ang="0">
                  <a:pos x="117" y="339"/>
                </a:cxn>
                <a:cxn ang="0">
                  <a:pos x="124" y="345"/>
                </a:cxn>
                <a:cxn ang="0">
                  <a:pos x="135" y="339"/>
                </a:cxn>
                <a:cxn ang="0">
                  <a:pos x="135" y="352"/>
                </a:cxn>
                <a:cxn ang="0">
                  <a:pos x="124" y="347"/>
                </a:cxn>
                <a:cxn ang="0">
                  <a:pos x="128" y="358"/>
                </a:cxn>
                <a:cxn ang="0">
                  <a:pos x="116" y="368"/>
                </a:cxn>
                <a:cxn ang="0">
                  <a:pos x="111" y="397"/>
                </a:cxn>
                <a:cxn ang="0">
                  <a:pos x="92" y="401"/>
                </a:cxn>
                <a:cxn ang="0">
                  <a:pos x="85" y="428"/>
                </a:cxn>
                <a:cxn ang="0">
                  <a:pos x="107" y="440"/>
                </a:cxn>
                <a:cxn ang="0">
                  <a:pos x="107" y="458"/>
                </a:cxn>
                <a:cxn ang="0">
                  <a:pos x="100" y="461"/>
                </a:cxn>
                <a:cxn ang="0">
                  <a:pos x="79" y="487"/>
                </a:cxn>
                <a:cxn ang="0">
                  <a:pos x="71" y="503"/>
                </a:cxn>
                <a:cxn ang="0">
                  <a:pos x="69" y="504"/>
                </a:cxn>
                <a:cxn ang="0">
                  <a:pos x="59" y="523"/>
                </a:cxn>
                <a:cxn ang="0">
                  <a:pos x="60" y="537"/>
                </a:cxn>
              </a:cxnLst>
              <a:rect l="0" t="0" r="r" b="b"/>
              <a:pathLst>
                <a:path w="276" h="551">
                  <a:moveTo>
                    <a:pt x="71" y="551"/>
                  </a:moveTo>
                  <a:lnTo>
                    <a:pt x="50" y="546"/>
                  </a:lnTo>
                  <a:lnTo>
                    <a:pt x="17" y="544"/>
                  </a:lnTo>
                  <a:lnTo>
                    <a:pt x="16" y="539"/>
                  </a:lnTo>
                  <a:lnTo>
                    <a:pt x="14" y="515"/>
                  </a:lnTo>
                  <a:lnTo>
                    <a:pt x="7" y="515"/>
                  </a:lnTo>
                  <a:lnTo>
                    <a:pt x="2" y="518"/>
                  </a:lnTo>
                  <a:lnTo>
                    <a:pt x="0" y="504"/>
                  </a:lnTo>
                  <a:lnTo>
                    <a:pt x="2" y="491"/>
                  </a:lnTo>
                  <a:lnTo>
                    <a:pt x="10" y="475"/>
                  </a:lnTo>
                  <a:lnTo>
                    <a:pt x="14" y="465"/>
                  </a:lnTo>
                  <a:lnTo>
                    <a:pt x="14" y="451"/>
                  </a:lnTo>
                  <a:lnTo>
                    <a:pt x="21" y="439"/>
                  </a:lnTo>
                  <a:lnTo>
                    <a:pt x="24" y="430"/>
                  </a:lnTo>
                  <a:lnTo>
                    <a:pt x="24" y="406"/>
                  </a:lnTo>
                  <a:lnTo>
                    <a:pt x="26" y="399"/>
                  </a:lnTo>
                  <a:lnTo>
                    <a:pt x="21" y="394"/>
                  </a:lnTo>
                  <a:lnTo>
                    <a:pt x="19" y="392"/>
                  </a:lnTo>
                  <a:lnTo>
                    <a:pt x="28" y="392"/>
                  </a:lnTo>
                  <a:lnTo>
                    <a:pt x="28" y="389"/>
                  </a:lnTo>
                  <a:lnTo>
                    <a:pt x="26" y="385"/>
                  </a:lnTo>
                  <a:lnTo>
                    <a:pt x="21" y="383"/>
                  </a:lnTo>
                  <a:lnTo>
                    <a:pt x="22" y="375"/>
                  </a:lnTo>
                  <a:lnTo>
                    <a:pt x="19" y="368"/>
                  </a:lnTo>
                  <a:lnTo>
                    <a:pt x="19" y="359"/>
                  </a:lnTo>
                  <a:lnTo>
                    <a:pt x="17" y="358"/>
                  </a:lnTo>
                  <a:lnTo>
                    <a:pt x="17" y="347"/>
                  </a:lnTo>
                  <a:lnTo>
                    <a:pt x="22" y="335"/>
                  </a:lnTo>
                  <a:lnTo>
                    <a:pt x="22" y="332"/>
                  </a:lnTo>
                  <a:lnTo>
                    <a:pt x="19" y="325"/>
                  </a:lnTo>
                  <a:lnTo>
                    <a:pt x="22" y="302"/>
                  </a:lnTo>
                  <a:lnTo>
                    <a:pt x="28" y="282"/>
                  </a:lnTo>
                  <a:lnTo>
                    <a:pt x="33" y="275"/>
                  </a:lnTo>
                  <a:lnTo>
                    <a:pt x="31" y="261"/>
                  </a:lnTo>
                  <a:lnTo>
                    <a:pt x="31" y="242"/>
                  </a:lnTo>
                  <a:lnTo>
                    <a:pt x="33" y="238"/>
                  </a:lnTo>
                  <a:lnTo>
                    <a:pt x="40" y="231"/>
                  </a:lnTo>
                  <a:lnTo>
                    <a:pt x="40" y="218"/>
                  </a:lnTo>
                  <a:lnTo>
                    <a:pt x="43" y="214"/>
                  </a:lnTo>
                  <a:lnTo>
                    <a:pt x="45" y="205"/>
                  </a:lnTo>
                  <a:lnTo>
                    <a:pt x="48" y="197"/>
                  </a:lnTo>
                  <a:lnTo>
                    <a:pt x="48" y="185"/>
                  </a:lnTo>
                  <a:lnTo>
                    <a:pt x="45" y="181"/>
                  </a:lnTo>
                  <a:lnTo>
                    <a:pt x="45" y="174"/>
                  </a:lnTo>
                  <a:lnTo>
                    <a:pt x="41" y="167"/>
                  </a:lnTo>
                  <a:lnTo>
                    <a:pt x="41" y="159"/>
                  </a:lnTo>
                  <a:lnTo>
                    <a:pt x="40" y="157"/>
                  </a:lnTo>
                  <a:lnTo>
                    <a:pt x="40" y="150"/>
                  </a:lnTo>
                  <a:lnTo>
                    <a:pt x="47" y="133"/>
                  </a:lnTo>
                  <a:lnTo>
                    <a:pt x="48" y="119"/>
                  </a:lnTo>
                  <a:lnTo>
                    <a:pt x="54" y="98"/>
                  </a:lnTo>
                  <a:lnTo>
                    <a:pt x="60" y="91"/>
                  </a:lnTo>
                  <a:lnTo>
                    <a:pt x="62" y="85"/>
                  </a:lnTo>
                  <a:lnTo>
                    <a:pt x="71" y="79"/>
                  </a:lnTo>
                  <a:lnTo>
                    <a:pt x="67" y="57"/>
                  </a:lnTo>
                  <a:lnTo>
                    <a:pt x="67" y="53"/>
                  </a:lnTo>
                  <a:lnTo>
                    <a:pt x="69" y="52"/>
                  </a:lnTo>
                  <a:lnTo>
                    <a:pt x="69" y="43"/>
                  </a:lnTo>
                  <a:lnTo>
                    <a:pt x="86" y="34"/>
                  </a:lnTo>
                  <a:lnTo>
                    <a:pt x="88" y="22"/>
                  </a:lnTo>
                  <a:lnTo>
                    <a:pt x="86" y="17"/>
                  </a:lnTo>
                  <a:lnTo>
                    <a:pt x="100" y="0"/>
                  </a:lnTo>
                  <a:lnTo>
                    <a:pt x="105" y="5"/>
                  </a:lnTo>
                  <a:lnTo>
                    <a:pt x="121" y="7"/>
                  </a:lnTo>
                  <a:lnTo>
                    <a:pt x="126" y="14"/>
                  </a:lnTo>
                  <a:lnTo>
                    <a:pt x="130" y="3"/>
                  </a:lnTo>
                  <a:lnTo>
                    <a:pt x="143" y="5"/>
                  </a:lnTo>
                  <a:lnTo>
                    <a:pt x="150" y="9"/>
                  </a:lnTo>
                  <a:lnTo>
                    <a:pt x="154" y="10"/>
                  </a:lnTo>
                  <a:lnTo>
                    <a:pt x="162" y="21"/>
                  </a:lnTo>
                  <a:lnTo>
                    <a:pt x="173" y="29"/>
                  </a:lnTo>
                  <a:lnTo>
                    <a:pt x="176" y="34"/>
                  </a:lnTo>
                  <a:lnTo>
                    <a:pt x="194" y="38"/>
                  </a:lnTo>
                  <a:lnTo>
                    <a:pt x="209" y="47"/>
                  </a:lnTo>
                  <a:lnTo>
                    <a:pt x="219" y="55"/>
                  </a:lnTo>
                  <a:lnTo>
                    <a:pt x="219" y="60"/>
                  </a:lnTo>
                  <a:lnTo>
                    <a:pt x="211" y="76"/>
                  </a:lnTo>
                  <a:lnTo>
                    <a:pt x="211" y="79"/>
                  </a:lnTo>
                  <a:lnTo>
                    <a:pt x="211" y="83"/>
                  </a:lnTo>
                  <a:lnTo>
                    <a:pt x="225" y="85"/>
                  </a:lnTo>
                  <a:lnTo>
                    <a:pt x="233" y="88"/>
                  </a:lnTo>
                  <a:lnTo>
                    <a:pt x="249" y="86"/>
                  </a:lnTo>
                  <a:lnTo>
                    <a:pt x="263" y="72"/>
                  </a:lnTo>
                  <a:lnTo>
                    <a:pt x="266" y="59"/>
                  </a:lnTo>
                  <a:lnTo>
                    <a:pt x="273" y="59"/>
                  </a:lnTo>
                  <a:lnTo>
                    <a:pt x="275" y="60"/>
                  </a:lnTo>
                  <a:lnTo>
                    <a:pt x="276" y="71"/>
                  </a:lnTo>
                  <a:lnTo>
                    <a:pt x="276" y="83"/>
                  </a:lnTo>
                  <a:lnTo>
                    <a:pt x="270" y="88"/>
                  </a:lnTo>
                  <a:lnTo>
                    <a:pt x="263" y="90"/>
                  </a:lnTo>
                  <a:lnTo>
                    <a:pt x="247" y="104"/>
                  </a:lnTo>
                  <a:lnTo>
                    <a:pt x="235" y="121"/>
                  </a:lnTo>
                  <a:lnTo>
                    <a:pt x="221" y="133"/>
                  </a:lnTo>
                  <a:lnTo>
                    <a:pt x="218" y="136"/>
                  </a:lnTo>
                  <a:lnTo>
                    <a:pt x="218" y="152"/>
                  </a:lnTo>
                  <a:lnTo>
                    <a:pt x="214" y="161"/>
                  </a:lnTo>
                  <a:lnTo>
                    <a:pt x="214" y="176"/>
                  </a:lnTo>
                  <a:lnTo>
                    <a:pt x="211" y="185"/>
                  </a:lnTo>
                  <a:lnTo>
                    <a:pt x="209" y="195"/>
                  </a:lnTo>
                  <a:lnTo>
                    <a:pt x="209" y="200"/>
                  </a:lnTo>
                  <a:lnTo>
                    <a:pt x="211" y="205"/>
                  </a:lnTo>
                  <a:lnTo>
                    <a:pt x="219" y="211"/>
                  </a:lnTo>
                  <a:lnTo>
                    <a:pt x="226" y="218"/>
                  </a:lnTo>
                  <a:lnTo>
                    <a:pt x="225" y="226"/>
                  </a:lnTo>
                  <a:lnTo>
                    <a:pt x="228" y="233"/>
                  </a:lnTo>
                  <a:lnTo>
                    <a:pt x="233" y="235"/>
                  </a:lnTo>
                  <a:lnTo>
                    <a:pt x="235" y="245"/>
                  </a:lnTo>
                  <a:lnTo>
                    <a:pt x="233" y="249"/>
                  </a:lnTo>
                  <a:lnTo>
                    <a:pt x="223" y="261"/>
                  </a:lnTo>
                  <a:lnTo>
                    <a:pt x="221" y="268"/>
                  </a:lnTo>
                  <a:lnTo>
                    <a:pt x="216" y="271"/>
                  </a:lnTo>
                  <a:lnTo>
                    <a:pt x="197" y="278"/>
                  </a:lnTo>
                  <a:lnTo>
                    <a:pt x="173" y="282"/>
                  </a:lnTo>
                  <a:lnTo>
                    <a:pt x="159" y="282"/>
                  </a:lnTo>
                  <a:lnTo>
                    <a:pt x="156" y="278"/>
                  </a:lnTo>
                  <a:lnTo>
                    <a:pt x="156" y="287"/>
                  </a:lnTo>
                  <a:lnTo>
                    <a:pt x="159" y="290"/>
                  </a:lnTo>
                  <a:lnTo>
                    <a:pt x="157" y="295"/>
                  </a:lnTo>
                  <a:lnTo>
                    <a:pt x="157" y="297"/>
                  </a:lnTo>
                  <a:lnTo>
                    <a:pt x="156" y="301"/>
                  </a:lnTo>
                  <a:lnTo>
                    <a:pt x="156" y="314"/>
                  </a:lnTo>
                  <a:lnTo>
                    <a:pt x="154" y="318"/>
                  </a:lnTo>
                  <a:lnTo>
                    <a:pt x="149" y="320"/>
                  </a:lnTo>
                  <a:lnTo>
                    <a:pt x="145" y="323"/>
                  </a:lnTo>
                  <a:lnTo>
                    <a:pt x="135" y="321"/>
                  </a:lnTo>
                  <a:lnTo>
                    <a:pt x="121" y="316"/>
                  </a:lnTo>
                  <a:lnTo>
                    <a:pt x="117" y="313"/>
                  </a:lnTo>
                  <a:lnTo>
                    <a:pt x="116" y="316"/>
                  </a:lnTo>
                  <a:lnTo>
                    <a:pt x="117" y="339"/>
                  </a:lnTo>
                  <a:lnTo>
                    <a:pt x="124" y="344"/>
                  </a:lnTo>
                  <a:lnTo>
                    <a:pt x="123" y="345"/>
                  </a:lnTo>
                  <a:lnTo>
                    <a:pt x="124" y="345"/>
                  </a:lnTo>
                  <a:lnTo>
                    <a:pt x="130" y="345"/>
                  </a:lnTo>
                  <a:lnTo>
                    <a:pt x="128" y="342"/>
                  </a:lnTo>
                  <a:lnTo>
                    <a:pt x="135" y="339"/>
                  </a:lnTo>
                  <a:lnTo>
                    <a:pt x="137" y="342"/>
                  </a:lnTo>
                  <a:lnTo>
                    <a:pt x="138" y="349"/>
                  </a:lnTo>
                  <a:lnTo>
                    <a:pt x="135" y="352"/>
                  </a:lnTo>
                  <a:lnTo>
                    <a:pt x="128" y="352"/>
                  </a:lnTo>
                  <a:lnTo>
                    <a:pt x="128" y="351"/>
                  </a:lnTo>
                  <a:lnTo>
                    <a:pt x="124" y="347"/>
                  </a:lnTo>
                  <a:lnTo>
                    <a:pt x="117" y="351"/>
                  </a:lnTo>
                  <a:lnTo>
                    <a:pt x="117" y="352"/>
                  </a:lnTo>
                  <a:lnTo>
                    <a:pt x="128" y="358"/>
                  </a:lnTo>
                  <a:lnTo>
                    <a:pt x="119" y="363"/>
                  </a:lnTo>
                  <a:lnTo>
                    <a:pt x="117" y="364"/>
                  </a:lnTo>
                  <a:lnTo>
                    <a:pt x="116" y="368"/>
                  </a:lnTo>
                  <a:lnTo>
                    <a:pt x="116" y="383"/>
                  </a:lnTo>
                  <a:lnTo>
                    <a:pt x="109" y="390"/>
                  </a:lnTo>
                  <a:lnTo>
                    <a:pt x="111" y="397"/>
                  </a:lnTo>
                  <a:lnTo>
                    <a:pt x="102" y="397"/>
                  </a:lnTo>
                  <a:lnTo>
                    <a:pt x="97" y="401"/>
                  </a:lnTo>
                  <a:lnTo>
                    <a:pt x="92" y="401"/>
                  </a:lnTo>
                  <a:lnTo>
                    <a:pt x="83" y="416"/>
                  </a:lnTo>
                  <a:lnTo>
                    <a:pt x="81" y="420"/>
                  </a:lnTo>
                  <a:lnTo>
                    <a:pt x="85" y="428"/>
                  </a:lnTo>
                  <a:lnTo>
                    <a:pt x="93" y="437"/>
                  </a:lnTo>
                  <a:lnTo>
                    <a:pt x="105" y="439"/>
                  </a:lnTo>
                  <a:lnTo>
                    <a:pt x="107" y="440"/>
                  </a:lnTo>
                  <a:lnTo>
                    <a:pt x="109" y="447"/>
                  </a:lnTo>
                  <a:lnTo>
                    <a:pt x="105" y="451"/>
                  </a:lnTo>
                  <a:lnTo>
                    <a:pt x="107" y="458"/>
                  </a:lnTo>
                  <a:lnTo>
                    <a:pt x="105" y="458"/>
                  </a:lnTo>
                  <a:lnTo>
                    <a:pt x="105" y="461"/>
                  </a:lnTo>
                  <a:lnTo>
                    <a:pt x="100" y="461"/>
                  </a:lnTo>
                  <a:lnTo>
                    <a:pt x="81" y="479"/>
                  </a:lnTo>
                  <a:lnTo>
                    <a:pt x="79" y="484"/>
                  </a:lnTo>
                  <a:lnTo>
                    <a:pt x="79" y="487"/>
                  </a:lnTo>
                  <a:lnTo>
                    <a:pt x="81" y="485"/>
                  </a:lnTo>
                  <a:lnTo>
                    <a:pt x="78" y="499"/>
                  </a:lnTo>
                  <a:lnTo>
                    <a:pt x="71" y="503"/>
                  </a:lnTo>
                  <a:lnTo>
                    <a:pt x="66" y="496"/>
                  </a:lnTo>
                  <a:lnTo>
                    <a:pt x="66" y="499"/>
                  </a:lnTo>
                  <a:lnTo>
                    <a:pt x="69" y="504"/>
                  </a:lnTo>
                  <a:lnTo>
                    <a:pt x="60" y="510"/>
                  </a:lnTo>
                  <a:lnTo>
                    <a:pt x="55" y="523"/>
                  </a:lnTo>
                  <a:lnTo>
                    <a:pt x="59" y="523"/>
                  </a:lnTo>
                  <a:lnTo>
                    <a:pt x="62" y="534"/>
                  </a:lnTo>
                  <a:lnTo>
                    <a:pt x="55" y="536"/>
                  </a:lnTo>
                  <a:lnTo>
                    <a:pt x="60" y="537"/>
                  </a:lnTo>
                  <a:lnTo>
                    <a:pt x="71" y="55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7" name="Freeform 713"/>
            <p:cNvSpPr>
              <a:spLocks/>
            </p:cNvSpPr>
            <p:nvPr/>
          </p:nvSpPr>
          <p:spPr bwMode="auto">
            <a:xfrm>
              <a:off x="7646988" y="5387976"/>
              <a:ext cx="290513" cy="222250"/>
            </a:xfrm>
            <a:custGeom>
              <a:avLst/>
              <a:gdLst/>
              <a:ahLst/>
              <a:cxnLst>
                <a:cxn ang="0">
                  <a:pos x="0" y="76"/>
                </a:cxn>
                <a:cxn ang="0">
                  <a:pos x="3" y="0"/>
                </a:cxn>
                <a:cxn ang="0">
                  <a:pos x="100" y="7"/>
                </a:cxn>
                <a:cxn ang="0">
                  <a:pos x="116" y="9"/>
                </a:cxn>
                <a:cxn ang="0">
                  <a:pos x="121" y="5"/>
                </a:cxn>
                <a:cxn ang="0">
                  <a:pos x="128" y="5"/>
                </a:cxn>
                <a:cxn ang="0">
                  <a:pos x="131" y="5"/>
                </a:cxn>
                <a:cxn ang="0">
                  <a:pos x="140" y="7"/>
                </a:cxn>
                <a:cxn ang="0">
                  <a:pos x="145" y="7"/>
                </a:cxn>
                <a:cxn ang="0">
                  <a:pos x="148" y="14"/>
                </a:cxn>
                <a:cxn ang="0">
                  <a:pos x="154" y="14"/>
                </a:cxn>
                <a:cxn ang="0">
                  <a:pos x="159" y="10"/>
                </a:cxn>
                <a:cxn ang="0">
                  <a:pos x="162" y="10"/>
                </a:cxn>
                <a:cxn ang="0">
                  <a:pos x="164" y="5"/>
                </a:cxn>
                <a:cxn ang="0">
                  <a:pos x="169" y="4"/>
                </a:cxn>
                <a:cxn ang="0">
                  <a:pos x="183" y="4"/>
                </a:cxn>
                <a:cxn ang="0">
                  <a:pos x="183" y="12"/>
                </a:cxn>
                <a:cxn ang="0">
                  <a:pos x="181" y="19"/>
                </a:cxn>
                <a:cxn ang="0">
                  <a:pos x="171" y="43"/>
                </a:cxn>
                <a:cxn ang="0">
                  <a:pos x="171" y="50"/>
                </a:cxn>
                <a:cxn ang="0">
                  <a:pos x="162" y="62"/>
                </a:cxn>
                <a:cxn ang="0">
                  <a:pos x="159" y="67"/>
                </a:cxn>
                <a:cxn ang="0">
                  <a:pos x="157" y="71"/>
                </a:cxn>
                <a:cxn ang="0">
                  <a:pos x="141" y="81"/>
                </a:cxn>
                <a:cxn ang="0">
                  <a:pos x="135" y="92"/>
                </a:cxn>
                <a:cxn ang="0">
                  <a:pos x="128" y="105"/>
                </a:cxn>
                <a:cxn ang="0">
                  <a:pos x="122" y="114"/>
                </a:cxn>
                <a:cxn ang="0">
                  <a:pos x="116" y="131"/>
                </a:cxn>
                <a:cxn ang="0">
                  <a:pos x="114" y="140"/>
                </a:cxn>
                <a:cxn ang="0">
                  <a:pos x="93" y="126"/>
                </a:cxn>
                <a:cxn ang="0">
                  <a:pos x="91" y="121"/>
                </a:cxn>
                <a:cxn ang="0">
                  <a:pos x="88" y="114"/>
                </a:cxn>
                <a:cxn ang="0">
                  <a:pos x="67" y="112"/>
                </a:cxn>
                <a:cxn ang="0">
                  <a:pos x="60" y="109"/>
                </a:cxn>
                <a:cxn ang="0">
                  <a:pos x="53" y="107"/>
                </a:cxn>
                <a:cxn ang="0">
                  <a:pos x="48" y="111"/>
                </a:cxn>
                <a:cxn ang="0">
                  <a:pos x="45" y="109"/>
                </a:cxn>
                <a:cxn ang="0">
                  <a:pos x="41" y="102"/>
                </a:cxn>
                <a:cxn ang="0">
                  <a:pos x="29" y="95"/>
                </a:cxn>
                <a:cxn ang="0">
                  <a:pos x="29" y="92"/>
                </a:cxn>
                <a:cxn ang="0">
                  <a:pos x="27" y="88"/>
                </a:cxn>
                <a:cxn ang="0">
                  <a:pos x="24" y="86"/>
                </a:cxn>
                <a:cxn ang="0">
                  <a:pos x="19" y="88"/>
                </a:cxn>
                <a:cxn ang="0">
                  <a:pos x="12" y="78"/>
                </a:cxn>
                <a:cxn ang="0">
                  <a:pos x="0" y="76"/>
                </a:cxn>
                <a:cxn ang="0">
                  <a:pos x="0" y="76"/>
                </a:cxn>
              </a:cxnLst>
              <a:rect l="0" t="0" r="r" b="b"/>
              <a:pathLst>
                <a:path w="183" h="140">
                  <a:moveTo>
                    <a:pt x="0" y="76"/>
                  </a:moveTo>
                  <a:lnTo>
                    <a:pt x="3" y="0"/>
                  </a:lnTo>
                  <a:lnTo>
                    <a:pt x="100" y="7"/>
                  </a:lnTo>
                  <a:lnTo>
                    <a:pt x="116" y="9"/>
                  </a:lnTo>
                  <a:lnTo>
                    <a:pt x="121" y="5"/>
                  </a:lnTo>
                  <a:lnTo>
                    <a:pt x="128" y="5"/>
                  </a:lnTo>
                  <a:lnTo>
                    <a:pt x="131" y="5"/>
                  </a:lnTo>
                  <a:lnTo>
                    <a:pt x="140" y="7"/>
                  </a:lnTo>
                  <a:lnTo>
                    <a:pt x="145" y="7"/>
                  </a:lnTo>
                  <a:lnTo>
                    <a:pt x="148" y="14"/>
                  </a:lnTo>
                  <a:lnTo>
                    <a:pt x="154" y="14"/>
                  </a:lnTo>
                  <a:lnTo>
                    <a:pt x="159" y="10"/>
                  </a:lnTo>
                  <a:lnTo>
                    <a:pt x="162" y="10"/>
                  </a:lnTo>
                  <a:lnTo>
                    <a:pt x="164" y="5"/>
                  </a:lnTo>
                  <a:lnTo>
                    <a:pt x="169" y="4"/>
                  </a:lnTo>
                  <a:lnTo>
                    <a:pt x="183" y="4"/>
                  </a:lnTo>
                  <a:lnTo>
                    <a:pt x="183" y="12"/>
                  </a:lnTo>
                  <a:lnTo>
                    <a:pt x="181" y="19"/>
                  </a:lnTo>
                  <a:lnTo>
                    <a:pt x="171" y="43"/>
                  </a:lnTo>
                  <a:lnTo>
                    <a:pt x="171" y="50"/>
                  </a:lnTo>
                  <a:lnTo>
                    <a:pt x="162" y="62"/>
                  </a:lnTo>
                  <a:lnTo>
                    <a:pt x="159" y="67"/>
                  </a:lnTo>
                  <a:lnTo>
                    <a:pt x="157" y="71"/>
                  </a:lnTo>
                  <a:lnTo>
                    <a:pt x="141" y="81"/>
                  </a:lnTo>
                  <a:lnTo>
                    <a:pt x="135" y="92"/>
                  </a:lnTo>
                  <a:lnTo>
                    <a:pt x="128" y="105"/>
                  </a:lnTo>
                  <a:lnTo>
                    <a:pt x="122" y="114"/>
                  </a:lnTo>
                  <a:lnTo>
                    <a:pt x="116" y="131"/>
                  </a:lnTo>
                  <a:lnTo>
                    <a:pt x="114" y="140"/>
                  </a:lnTo>
                  <a:lnTo>
                    <a:pt x="93" y="126"/>
                  </a:lnTo>
                  <a:lnTo>
                    <a:pt x="91" y="121"/>
                  </a:lnTo>
                  <a:lnTo>
                    <a:pt x="88" y="114"/>
                  </a:lnTo>
                  <a:lnTo>
                    <a:pt x="67" y="112"/>
                  </a:lnTo>
                  <a:lnTo>
                    <a:pt x="60" y="109"/>
                  </a:lnTo>
                  <a:lnTo>
                    <a:pt x="53" y="107"/>
                  </a:lnTo>
                  <a:lnTo>
                    <a:pt x="48" y="111"/>
                  </a:lnTo>
                  <a:lnTo>
                    <a:pt x="45" y="109"/>
                  </a:lnTo>
                  <a:lnTo>
                    <a:pt x="41" y="102"/>
                  </a:lnTo>
                  <a:lnTo>
                    <a:pt x="29" y="95"/>
                  </a:lnTo>
                  <a:lnTo>
                    <a:pt x="29" y="92"/>
                  </a:lnTo>
                  <a:lnTo>
                    <a:pt x="27" y="88"/>
                  </a:lnTo>
                  <a:lnTo>
                    <a:pt x="24" y="86"/>
                  </a:lnTo>
                  <a:lnTo>
                    <a:pt x="19" y="88"/>
                  </a:lnTo>
                  <a:lnTo>
                    <a:pt x="12" y="78"/>
                  </a:lnTo>
                  <a:lnTo>
                    <a:pt x="0" y="76"/>
                  </a:lnTo>
                  <a:lnTo>
                    <a:pt x="0" y="7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8" name="Freeform 714"/>
            <p:cNvSpPr>
              <a:spLocks/>
            </p:cNvSpPr>
            <p:nvPr/>
          </p:nvSpPr>
          <p:spPr bwMode="auto">
            <a:xfrm>
              <a:off x="7380288" y="5308601"/>
              <a:ext cx="277813" cy="304800"/>
            </a:xfrm>
            <a:custGeom>
              <a:avLst/>
              <a:gdLst/>
              <a:ahLst/>
              <a:cxnLst>
                <a:cxn ang="0">
                  <a:pos x="4" y="90"/>
                </a:cxn>
                <a:cxn ang="0">
                  <a:pos x="23" y="90"/>
                </a:cxn>
                <a:cxn ang="0">
                  <a:pos x="33" y="86"/>
                </a:cxn>
                <a:cxn ang="0">
                  <a:pos x="47" y="93"/>
                </a:cxn>
                <a:cxn ang="0">
                  <a:pos x="52" y="93"/>
                </a:cxn>
                <a:cxn ang="0">
                  <a:pos x="57" y="95"/>
                </a:cxn>
                <a:cxn ang="0">
                  <a:pos x="67" y="98"/>
                </a:cxn>
                <a:cxn ang="0">
                  <a:pos x="69" y="102"/>
                </a:cxn>
                <a:cxn ang="0">
                  <a:pos x="71" y="102"/>
                </a:cxn>
                <a:cxn ang="0">
                  <a:pos x="73" y="104"/>
                </a:cxn>
                <a:cxn ang="0">
                  <a:pos x="71" y="107"/>
                </a:cxn>
                <a:cxn ang="0">
                  <a:pos x="74" y="112"/>
                </a:cxn>
                <a:cxn ang="0">
                  <a:pos x="80" y="114"/>
                </a:cxn>
                <a:cxn ang="0">
                  <a:pos x="83" y="121"/>
                </a:cxn>
                <a:cxn ang="0">
                  <a:pos x="90" y="128"/>
                </a:cxn>
                <a:cxn ang="0">
                  <a:pos x="88" y="130"/>
                </a:cxn>
                <a:cxn ang="0">
                  <a:pos x="90" y="136"/>
                </a:cxn>
                <a:cxn ang="0">
                  <a:pos x="95" y="138"/>
                </a:cxn>
                <a:cxn ang="0">
                  <a:pos x="97" y="136"/>
                </a:cxn>
                <a:cxn ang="0">
                  <a:pos x="97" y="133"/>
                </a:cxn>
                <a:cxn ang="0">
                  <a:pos x="104" y="124"/>
                </a:cxn>
                <a:cxn ang="0">
                  <a:pos x="107" y="121"/>
                </a:cxn>
                <a:cxn ang="0">
                  <a:pos x="116" y="116"/>
                </a:cxn>
                <a:cxn ang="0">
                  <a:pos x="121" y="107"/>
                </a:cxn>
                <a:cxn ang="0">
                  <a:pos x="123" y="104"/>
                </a:cxn>
                <a:cxn ang="0">
                  <a:pos x="123" y="109"/>
                </a:cxn>
                <a:cxn ang="0">
                  <a:pos x="121" y="112"/>
                </a:cxn>
                <a:cxn ang="0">
                  <a:pos x="123" y="117"/>
                </a:cxn>
                <a:cxn ang="0">
                  <a:pos x="121" y="123"/>
                </a:cxn>
                <a:cxn ang="0">
                  <a:pos x="118" y="133"/>
                </a:cxn>
                <a:cxn ang="0">
                  <a:pos x="114" y="138"/>
                </a:cxn>
                <a:cxn ang="0">
                  <a:pos x="112" y="138"/>
                </a:cxn>
                <a:cxn ang="0">
                  <a:pos x="107" y="142"/>
                </a:cxn>
                <a:cxn ang="0">
                  <a:pos x="107" y="145"/>
                </a:cxn>
                <a:cxn ang="0">
                  <a:pos x="112" y="143"/>
                </a:cxn>
                <a:cxn ang="0">
                  <a:pos x="119" y="143"/>
                </a:cxn>
                <a:cxn ang="0">
                  <a:pos x="119" y="142"/>
                </a:cxn>
                <a:cxn ang="0">
                  <a:pos x="125" y="130"/>
                </a:cxn>
                <a:cxn ang="0">
                  <a:pos x="125" y="130"/>
                </a:cxn>
                <a:cxn ang="0">
                  <a:pos x="126" y="131"/>
                </a:cxn>
                <a:cxn ang="0">
                  <a:pos x="133" y="140"/>
                </a:cxn>
                <a:cxn ang="0">
                  <a:pos x="128" y="147"/>
                </a:cxn>
                <a:cxn ang="0">
                  <a:pos x="126" y="150"/>
                </a:cxn>
                <a:cxn ang="0">
                  <a:pos x="128" y="150"/>
                </a:cxn>
                <a:cxn ang="0">
                  <a:pos x="137" y="149"/>
                </a:cxn>
                <a:cxn ang="0">
                  <a:pos x="140" y="149"/>
                </a:cxn>
                <a:cxn ang="0">
                  <a:pos x="138" y="150"/>
                </a:cxn>
                <a:cxn ang="0">
                  <a:pos x="144" y="159"/>
                </a:cxn>
                <a:cxn ang="0">
                  <a:pos x="147" y="169"/>
                </a:cxn>
                <a:cxn ang="0">
                  <a:pos x="145" y="175"/>
                </a:cxn>
                <a:cxn ang="0">
                  <a:pos x="156" y="188"/>
                </a:cxn>
                <a:cxn ang="0">
                  <a:pos x="159" y="190"/>
                </a:cxn>
                <a:cxn ang="0">
                  <a:pos x="164" y="192"/>
                </a:cxn>
                <a:cxn ang="0">
                  <a:pos x="168" y="126"/>
                </a:cxn>
                <a:cxn ang="0">
                  <a:pos x="171" y="50"/>
                </a:cxn>
                <a:cxn ang="0">
                  <a:pos x="175" y="3"/>
                </a:cxn>
                <a:cxn ang="0">
                  <a:pos x="133" y="2"/>
                </a:cxn>
                <a:cxn ang="0">
                  <a:pos x="104" y="2"/>
                </a:cxn>
                <a:cxn ang="0">
                  <a:pos x="0" y="0"/>
                </a:cxn>
                <a:cxn ang="0">
                  <a:pos x="4" y="90"/>
                </a:cxn>
              </a:cxnLst>
              <a:rect l="0" t="0" r="r" b="b"/>
              <a:pathLst>
                <a:path w="175" h="192">
                  <a:moveTo>
                    <a:pt x="4" y="90"/>
                  </a:moveTo>
                  <a:lnTo>
                    <a:pt x="23" y="90"/>
                  </a:lnTo>
                  <a:lnTo>
                    <a:pt x="33" y="86"/>
                  </a:lnTo>
                  <a:lnTo>
                    <a:pt x="47" y="93"/>
                  </a:lnTo>
                  <a:lnTo>
                    <a:pt x="52" y="93"/>
                  </a:lnTo>
                  <a:lnTo>
                    <a:pt x="57" y="95"/>
                  </a:lnTo>
                  <a:lnTo>
                    <a:pt x="67" y="98"/>
                  </a:lnTo>
                  <a:lnTo>
                    <a:pt x="69" y="102"/>
                  </a:lnTo>
                  <a:lnTo>
                    <a:pt x="71" y="102"/>
                  </a:lnTo>
                  <a:lnTo>
                    <a:pt x="73" y="104"/>
                  </a:lnTo>
                  <a:lnTo>
                    <a:pt x="71" y="107"/>
                  </a:lnTo>
                  <a:lnTo>
                    <a:pt x="74" y="112"/>
                  </a:lnTo>
                  <a:lnTo>
                    <a:pt x="80" y="114"/>
                  </a:lnTo>
                  <a:lnTo>
                    <a:pt x="83" y="121"/>
                  </a:lnTo>
                  <a:lnTo>
                    <a:pt x="90" y="128"/>
                  </a:lnTo>
                  <a:lnTo>
                    <a:pt x="88" y="130"/>
                  </a:lnTo>
                  <a:lnTo>
                    <a:pt x="90" y="136"/>
                  </a:lnTo>
                  <a:lnTo>
                    <a:pt x="95" y="138"/>
                  </a:lnTo>
                  <a:lnTo>
                    <a:pt x="97" y="136"/>
                  </a:lnTo>
                  <a:lnTo>
                    <a:pt x="97" y="133"/>
                  </a:lnTo>
                  <a:lnTo>
                    <a:pt x="104" y="124"/>
                  </a:lnTo>
                  <a:lnTo>
                    <a:pt x="107" y="121"/>
                  </a:lnTo>
                  <a:lnTo>
                    <a:pt x="116" y="116"/>
                  </a:lnTo>
                  <a:lnTo>
                    <a:pt x="121" y="107"/>
                  </a:lnTo>
                  <a:lnTo>
                    <a:pt x="123" y="104"/>
                  </a:lnTo>
                  <a:lnTo>
                    <a:pt x="123" y="109"/>
                  </a:lnTo>
                  <a:lnTo>
                    <a:pt x="121" y="112"/>
                  </a:lnTo>
                  <a:lnTo>
                    <a:pt x="123" y="117"/>
                  </a:lnTo>
                  <a:lnTo>
                    <a:pt x="121" y="123"/>
                  </a:lnTo>
                  <a:lnTo>
                    <a:pt x="118" y="133"/>
                  </a:lnTo>
                  <a:lnTo>
                    <a:pt x="114" y="138"/>
                  </a:lnTo>
                  <a:lnTo>
                    <a:pt x="112" y="138"/>
                  </a:lnTo>
                  <a:lnTo>
                    <a:pt x="107" y="142"/>
                  </a:lnTo>
                  <a:lnTo>
                    <a:pt x="107" y="145"/>
                  </a:lnTo>
                  <a:lnTo>
                    <a:pt x="112" y="143"/>
                  </a:lnTo>
                  <a:lnTo>
                    <a:pt x="119" y="143"/>
                  </a:lnTo>
                  <a:lnTo>
                    <a:pt x="119" y="142"/>
                  </a:lnTo>
                  <a:lnTo>
                    <a:pt x="125" y="130"/>
                  </a:lnTo>
                  <a:lnTo>
                    <a:pt x="125" y="130"/>
                  </a:lnTo>
                  <a:lnTo>
                    <a:pt x="126" y="131"/>
                  </a:lnTo>
                  <a:lnTo>
                    <a:pt x="133" y="140"/>
                  </a:lnTo>
                  <a:lnTo>
                    <a:pt x="128" y="147"/>
                  </a:lnTo>
                  <a:lnTo>
                    <a:pt x="126" y="150"/>
                  </a:lnTo>
                  <a:lnTo>
                    <a:pt x="128" y="150"/>
                  </a:lnTo>
                  <a:lnTo>
                    <a:pt x="137" y="149"/>
                  </a:lnTo>
                  <a:lnTo>
                    <a:pt x="140" y="149"/>
                  </a:lnTo>
                  <a:lnTo>
                    <a:pt x="138" y="150"/>
                  </a:lnTo>
                  <a:lnTo>
                    <a:pt x="144" y="159"/>
                  </a:lnTo>
                  <a:lnTo>
                    <a:pt x="147" y="169"/>
                  </a:lnTo>
                  <a:lnTo>
                    <a:pt x="145" y="175"/>
                  </a:lnTo>
                  <a:lnTo>
                    <a:pt x="156" y="188"/>
                  </a:lnTo>
                  <a:lnTo>
                    <a:pt x="159" y="190"/>
                  </a:lnTo>
                  <a:lnTo>
                    <a:pt x="164" y="192"/>
                  </a:lnTo>
                  <a:lnTo>
                    <a:pt x="168" y="126"/>
                  </a:lnTo>
                  <a:lnTo>
                    <a:pt x="171" y="50"/>
                  </a:lnTo>
                  <a:lnTo>
                    <a:pt x="175" y="3"/>
                  </a:lnTo>
                  <a:lnTo>
                    <a:pt x="133" y="2"/>
                  </a:lnTo>
                  <a:lnTo>
                    <a:pt x="104" y="2"/>
                  </a:lnTo>
                  <a:lnTo>
                    <a:pt x="0" y="0"/>
                  </a:lnTo>
                  <a:lnTo>
                    <a:pt x="4" y="9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9" name="Freeform 715"/>
            <p:cNvSpPr>
              <a:spLocks/>
            </p:cNvSpPr>
            <p:nvPr/>
          </p:nvSpPr>
          <p:spPr bwMode="auto">
            <a:xfrm>
              <a:off x="7591425" y="4946651"/>
              <a:ext cx="349250" cy="463550"/>
            </a:xfrm>
            <a:custGeom>
              <a:avLst/>
              <a:gdLst/>
              <a:ahLst/>
              <a:cxnLst>
                <a:cxn ang="0">
                  <a:pos x="4" y="90"/>
                </a:cxn>
                <a:cxn ang="0">
                  <a:pos x="21" y="97"/>
                </a:cxn>
                <a:cxn ang="0">
                  <a:pos x="30" y="105"/>
                </a:cxn>
                <a:cxn ang="0">
                  <a:pos x="47" y="102"/>
                </a:cxn>
                <a:cxn ang="0">
                  <a:pos x="61" y="72"/>
                </a:cxn>
                <a:cxn ang="0">
                  <a:pos x="59" y="57"/>
                </a:cxn>
                <a:cxn ang="0">
                  <a:pos x="61" y="48"/>
                </a:cxn>
                <a:cxn ang="0">
                  <a:pos x="62" y="41"/>
                </a:cxn>
                <a:cxn ang="0">
                  <a:pos x="66" y="28"/>
                </a:cxn>
                <a:cxn ang="0">
                  <a:pos x="73" y="15"/>
                </a:cxn>
                <a:cxn ang="0">
                  <a:pos x="81" y="0"/>
                </a:cxn>
                <a:cxn ang="0">
                  <a:pos x="85" y="5"/>
                </a:cxn>
                <a:cxn ang="0">
                  <a:pos x="87" y="21"/>
                </a:cxn>
                <a:cxn ang="0">
                  <a:pos x="90" y="24"/>
                </a:cxn>
                <a:cxn ang="0">
                  <a:pos x="93" y="31"/>
                </a:cxn>
                <a:cxn ang="0">
                  <a:pos x="95" y="38"/>
                </a:cxn>
                <a:cxn ang="0">
                  <a:pos x="97" y="57"/>
                </a:cxn>
                <a:cxn ang="0">
                  <a:pos x="100" y="60"/>
                </a:cxn>
                <a:cxn ang="0">
                  <a:pos x="107" y="59"/>
                </a:cxn>
                <a:cxn ang="0">
                  <a:pos x="111" y="57"/>
                </a:cxn>
                <a:cxn ang="0">
                  <a:pos x="121" y="69"/>
                </a:cxn>
                <a:cxn ang="0">
                  <a:pos x="119" y="79"/>
                </a:cxn>
                <a:cxn ang="0">
                  <a:pos x="121" y="91"/>
                </a:cxn>
                <a:cxn ang="0">
                  <a:pos x="126" y="98"/>
                </a:cxn>
                <a:cxn ang="0">
                  <a:pos x="128" y="107"/>
                </a:cxn>
                <a:cxn ang="0">
                  <a:pos x="130" y="121"/>
                </a:cxn>
                <a:cxn ang="0">
                  <a:pos x="131" y="129"/>
                </a:cxn>
                <a:cxn ang="0">
                  <a:pos x="140" y="136"/>
                </a:cxn>
                <a:cxn ang="0">
                  <a:pos x="149" y="142"/>
                </a:cxn>
                <a:cxn ang="0">
                  <a:pos x="154" y="147"/>
                </a:cxn>
                <a:cxn ang="0">
                  <a:pos x="157" y="150"/>
                </a:cxn>
                <a:cxn ang="0">
                  <a:pos x="163" y="154"/>
                </a:cxn>
                <a:cxn ang="0">
                  <a:pos x="164" y="161"/>
                </a:cxn>
                <a:cxn ang="0">
                  <a:pos x="175" y="180"/>
                </a:cxn>
                <a:cxn ang="0">
                  <a:pos x="178" y="190"/>
                </a:cxn>
                <a:cxn ang="0">
                  <a:pos x="183" y="190"/>
                </a:cxn>
                <a:cxn ang="0">
                  <a:pos x="190" y="190"/>
                </a:cxn>
                <a:cxn ang="0">
                  <a:pos x="192" y="193"/>
                </a:cxn>
                <a:cxn ang="0">
                  <a:pos x="194" y="207"/>
                </a:cxn>
                <a:cxn ang="0">
                  <a:pos x="199" y="216"/>
                </a:cxn>
                <a:cxn ang="0">
                  <a:pos x="209" y="228"/>
                </a:cxn>
                <a:cxn ang="0">
                  <a:pos x="220" y="249"/>
                </a:cxn>
                <a:cxn ang="0">
                  <a:pos x="218" y="269"/>
                </a:cxn>
                <a:cxn ang="0">
                  <a:pos x="218" y="282"/>
                </a:cxn>
                <a:cxn ang="0">
                  <a:pos x="199" y="283"/>
                </a:cxn>
                <a:cxn ang="0">
                  <a:pos x="194" y="288"/>
                </a:cxn>
                <a:cxn ang="0">
                  <a:pos x="183" y="292"/>
                </a:cxn>
                <a:cxn ang="0">
                  <a:pos x="175" y="285"/>
                </a:cxn>
                <a:cxn ang="0">
                  <a:pos x="163" y="283"/>
                </a:cxn>
                <a:cxn ang="0">
                  <a:pos x="151" y="287"/>
                </a:cxn>
                <a:cxn ang="0">
                  <a:pos x="38" y="278"/>
                </a:cxn>
                <a:cxn ang="0">
                  <a:pos x="0" y="230"/>
                </a:cxn>
              </a:cxnLst>
              <a:rect l="0" t="0" r="r" b="b"/>
              <a:pathLst>
                <a:path w="220" h="292">
                  <a:moveTo>
                    <a:pt x="0" y="230"/>
                  </a:moveTo>
                  <a:lnTo>
                    <a:pt x="4" y="90"/>
                  </a:lnTo>
                  <a:lnTo>
                    <a:pt x="11" y="91"/>
                  </a:lnTo>
                  <a:lnTo>
                    <a:pt x="21" y="97"/>
                  </a:lnTo>
                  <a:lnTo>
                    <a:pt x="21" y="100"/>
                  </a:lnTo>
                  <a:lnTo>
                    <a:pt x="30" y="105"/>
                  </a:lnTo>
                  <a:lnTo>
                    <a:pt x="42" y="105"/>
                  </a:lnTo>
                  <a:lnTo>
                    <a:pt x="47" y="102"/>
                  </a:lnTo>
                  <a:lnTo>
                    <a:pt x="54" y="88"/>
                  </a:lnTo>
                  <a:lnTo>
                    <a:pt x="61" y="72"/>
                  </a:lnTo>
                  <a:lnTo>
                    <a:pt x="62" y="62"/>
                  </a:lnTo>
                  <a:lnTo>
                    <a:pt x="59" y="57"/>
                  </a:lnTo>
                  <a:lnTo>
                    <a:pt x="61" y="55"/>
                  </a:lnTo>
                  <a:lnTo>
                    <a:pt x="61" y="48"/>
                  </a:lnTo>
                  <a:lnTo>
                    <a:pt x="62" y="45"/>
                  </a:lnTo>
                  <a:lnTo>
                    <a:pt x="62" y="41"/>
                  </a:lnTo>
                  <a:lnTo>
                    <a:pt x="68" y="29"/>
                  </a:lnTo>
                  <a:lnTo>
                    <a:pt x="66" y="28"/>
                  </a:lnTo>
                  <a:lnTo>
                    <a:pt x="66" y="24"/>
                  </a:lnTo>
                  <a:lnTo>
                    <a:pt x="73" y="15"/>
                  </a:lnTo>
                  <a:lnTo>
                    <a:pt x="76" y="5"/>
                  </a:lnTo>
                  <a:lnTo>
                    <a:pt x="81" y="0"/>
                  </a:lnTo>
                  <a:lnTo>
                    <a:pt x="83" y="2"/>
                  </a:lnTo>
                  <a:lnTo>
                    <a:pt x="85" y="5"/>
                  </a:lnTo>
                  <a:lnTo>
                    <a:pt x="85" y="12"/>
                  </a:lnTo>
                  <a:lnTo>
                    <a:pt x="87" y="21"/>
                  </a:lnTo>
                  <a:lnTo>
                    <a:pt x="90" y="21"/>
                  </a:lnTo>
                  <a:lnTo>
                    <a:pt x="90" y="24"/>
                  </a:lnTo>
                  <a:lnTo>
                    <a:pt x="88" y="26"/>
                  </a:lnTo>
                  <a:lnTo>
                    <a:pt x="93" y="31"/>
                  </a:lnTo>
                  <a:lnTo>
                    <a:pt x="93" y="36"/>
                  </a:lnTo>
                  <a:lnTo>
                    <a:pt x="95" y="38"/>
                  </a:lnTo>
                  <a:lnTo>
                    <a:pt x="95" y="52"/>
                  </a:lnTo>
                  <a:lnTo>
                    <a:pt x="97" y="57"/>
                  </a:lnTo>
                  <a:lnTo>
                    <a:pt x="97" y="57"/>
                  </a:lnTo>
                  <a:lnTo>
                    <a:pt x="100" y="60"/>
                  </a:lnTo>
                  <a:lnTo>
                    <a:pt x="106" y="57"/>
                  </a:lnTo>
                  <a:lnTo>
                    <a:pt x="107" y="59"/>
                  </a:lnTo>
                  <a:lnTo>
                    <a:pt x="111" y="57"/>
                  </a:lnTo>
                  <a:lnTo>
                    <a:pt x="111" y="57"/>
                  </a:lnTo>
                  <a:lnTo>
                    <a:pt x="112" y="62"/>
                  </a:lnTo>
                  <a:lnTo>
                    <a:pt x="121" y="69"/>
                  </a:lnTo>
                  <a:lnTo>
                    <a:pt x="119" y="71"/>
                  </a:lnTo>
                  <a:lnTo>
                    <a:pt x="119" y="79"/>
                  </a:lnTo>
                  <a:lnTo>
                    <a:pt x="123" y="88"/>
                  </a:lnTo>
                  <a:lnTo>
                    <a:pt x="121" y="91"/>
                  </a:lnTo>
                  <a:lnTo>
                    <a:pt x="123" y="97"/>
                  </a:lnTo>
                  <a:lnTo>
                    <a:pt x="126" y="98"/>
                  </a:lnTo>
                  <a:lnTo>
                    <a:pt x="128" y="100"/>
                  </a:lnTo>
                  <a:lnTo>
                    <a:pt x="128" y="107"/>
                  </a:lnTo>
                  <a:lnTo>
                    <a:pt x="128" y="121"/>
                  </a:lnTo>
                  <a:lnTo>
                    <a:pt x="130" y="121"/>
                  </a:lnTo>
                  <a:lnTo>
                    <a:pt x="131" y="123"/>
                  </a:lnTo>
                  <a:lnTo>
                    <a:pt x="131" y="129"/>
                  </a:lnTo>
                  <a:lnTo>
                    <a:pt x="138" y="138"/>
                  </a:lnTo>
                  <a:lnTo>
                    <a:pt x="140" y="136"/>
                  </a:lnTo>
                  <a:lnTo>
                    <a:pt x="144" y="140"/>
                  </a:lnTo>
                  <a:lnTo>
                    <a:pt x="149" y="142"/>
                  </a:lnTo>
                  <a:lnTo>
                    <a:pt x="151" y="145"/>
                  </a:lnTo>
                  <a:lnTo>
                    <a:pt x="154" y="147"/>
                  </a:lnTo>
                  <a:lnTo>
                    <a:pt x="154" y="148"/>
                  </a:lnTo>
                  <a:lnTo>
                    <a:pt x="157" y="150"/>
                  </a:lnTo>
                  <a:lnTo>
                    <a:pt x="161" y="154"/>
                  </a:lnTo>
                  <a:lnTo>
                    <a:pt x="163" y="154"/>
                  </a:lnTo>
                  <a:lnTo>
                    <a:pt x="166" y="159"/>
                  </a:lnTo>
                  <a:lnTo>
                    <a:pt x="164" y="161"/>
                  </a:lnTo>
                  <a:lnTo>
                    <a:pt x="171" y="169"/>
                  </a:lnTo>
                  <a:lnTo>
                    <a:pt x="175" y="180"/>
                  </a:lnTo>
                  <a:lnTo>
                    <a:pt x="175" y="187"/>
                  </a:lnTo>
                  <a:lnTo>
                    <a:pt x="178" y="190"/>
                  </a:lnTo>
                  <a:lnTo>
                    <a:pt x="180" y="188"/>
                  </a:lnTo>
                  <a:lnTo>
                    <a:pt x="183" y="190"/>
                  </a:lnTo>
                  <a:lnTo>
                    <a:pt x="189" y="193"/>
                  </a:lnTo>
                  <a:lnTo>
                    <a:pt x="190" y="190"/>
                  </a:lnTo>
                  <a:lnTo>
                    <a:pt x="190" y="192"/>
                  </a:lnTo>
                  <a:lnTo>
                    <a:pt x="192" y="193"/>
                  </a:lnTo>
                  <a:lnTo>
                    <a:pt x="192" y="207"/>
                  </a:lnTo>
                  <a:lnTo>
                    <a:pt x="194" y="207"/>
                  </a:lnTo>
                  <a:lnTo>
                    <a:pt x="197" y="211"/>
                  </a:lnTo>
                  <a:lnTo>
                    <a:pt x="199" y="216"/>
                  </a:lnTo>
                  <a:lnTo>
                    <a:pt x="202" y="219"/>
                  </a:lnTo>
                  <a:lnTo>
                    <a:pt x="209" y="228"/>
                  </a:lnTo>
                  <a:lnTo>
                    <a:pt x="218" y="242"/>
                  </a:lnTo>
                  <a:lnTo>
                    <a:pt x="220" y="249"/>
                  </a:lnTo>
                  <a:lnTo>
                    <a:pt x="218" y="252"/>
                  </a:lnTo>
                  <a:lnTo>
                    <a:pt x="218" y="269"/>
                  </a:lnTo>
                  <a:lnTo>
                    <a:pt x="220" y="276"/>
                  </a:lnTo>
                  <a:lnTo>
                    <a:pt x="218" y="282"/>
                  </a:lnTo>
                  <a:lnTo>
                    <a:pt x="204" y="282"/>
                  </a:lnTo>
                  <a:lnTo>
                    <a:pt x="199" y="283"/>
                  </a:lnTo>
                  <a:lnTo>
                    <a:pt x="197" y="288"/>
                  </a:lnTo>
                  <a:lnTo>
                    <a:pt x="194" y="288"/>
                  </a:lnTo>
                  <a:lnTo>
                    <a:pt x="189" y="292"/>
                  </a:lnTo>
                  <a:lnTo>
                    <a:pt x="183" y="292"/>
                  </a:lnTo>
                  <a:lnTo>
                    <a:pt x="180" y="285"/>
                  </a:lnTo>
                  <a:lnTo>
                    <a:pt x="175" y="285"/>
                  </a:lnTo>
                  <a:lnTo>
                    <a:pt x="166" y="283"/>
                  </a:lnTo>
                  <a:lnTo>
                    <a:pt x="163" y="283"/>
                  </a:lnTo>
                  <a:lnTo>
                    <a:pt x="156" y="283"/>
                  </a:lnTo>
                  <a:lnTo>
                    <a:pt x="151" y="287"/>
                  </a:lnTo>
                  <a:lnTo>
                    <a:pt x="135" y="285"/>
                  </a:lnTo>
                  <a:lnTo>
                    <a:pt x="38" y="278"/>
                  </a:lnTo>
                  <a:lnTo>
                    <a:pt x="42" y="231"/>
                  </a:lnTo>
                  <a:lnTo>
                    <a:pt x="0" y="23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0" name="Freeform 716"/>
            <p:cNvSpPr>
              <a:spLocks/>
            </p:cNvSpPr>
            <p:nvPr/>
          </p:nvSpPr>
          <p:spPr bwMode="auto">
            <a:xfrm>
              <a:off x="7640638" y="5508626"/>
              <a:ext cx="187325" cy="134938"/>
            </a:xfrm>
            <a:custGeom>
              <a:avLst/>
              <a:gdLst/>
              <a:ahLst/>
              <a:cxnLst>
                <a:cxn ang="0">
                  <a:pos x="0" y="66"/>
                </a:cxn>
                <a:cxn ang="0">
                  <a:pos x="4" y="0"/>
                </a:cxn>
                <a:cxn ang="0">
                  <a:pos x="4" y="0"/>
                </a:cxn>
                <a:cxn ang="0">
                  <a:pos x="16" y="2"/>
                </a:cxn>
                <a:cxn ang="0">
                  <a:pos x="23" y="12"/>
                </a:cxn>
                <a:cxn ang="0">
                  <a:pos x="28" y="10"/>
                </a:cxn>
                <a:cxn ang="0">
                  <a:pos x="31" y="12"/>
                </a:cxn>
                <a:cxn ang="0">
                  <a:pos x="33" y="16"/>
                </a:cxn>
                <a:cxn ang="0">
                  <a:pos x="33" y="19"/>
                </a:cxn>
                <a:cxn ang="0">
                  <a:pos x="45" y="26"/>
                </a:cxn>
                <a:cxn ang="0">
                  <a:pos x="49" y="33"/>
                </a:cxn>
                <a:cxn ang="0">
                  <a:pos x="52" y="35"/>
                </a:cxn>
                <a:cxn ang="0">
                  <a:pos x="57" y="31"/>
                </a:cxn>
                <a:cxn ang="0">
                  <a:pos x="64" y="33"/>
                </a:cxn>
                <a:cxn ang="0">
                  <a:pos x="71" y="36"/>
                </a:cxn>
                <a:cxn ang="0">
                  <a:pos x="92" y="38"/>
                </a:cxn>
                <a:cxn ang="0">
                  <a:pos x="95" y="45"/>
                </a:cxn>
                <a:cxn ang="0">
                  <a:pos x="97" y="50"/>
                </a:cxn>
                <a:cxn ang="0">
                  <a:pos x="118" y="64"/>
                </a:cxn>
                <a:cxn ang="0">
                  <a:pos x="111" y="68"/>
                </a:cxn>
                <a:cxn ang="0">
                  <a:pos x="90" y="69"/>
                </a:cxn>
                <a:cxn ang="0">
                  <a:pos x="85" y="71"/>
                </a:cxn>
                <a:cxn ang="0">
                  <a:pos x="73" y="80"/>
                </a:cxn>
                <a:cxn ang="0">
                  <a:pos x="69" y="80"/>
                </a:cxn>
                <a:cxn ang="0">
                  <a:pos x="68" y="81"/>
                </a:cxn>
                <a:cxn ang="0">
                  <a:pos x="69" y="81"/>
                </a:cxn>
                <a:cxn ang="0">
                  <a:pos x="68" y="83"/>
                </a:cxn>
                <a:cxn ang="0">
                  <a:pos x="66" y="85"/>
                </a:cxn>
                <a:cxn ang="0">
                  <a:pos x="61" y="78"/>
                </a:cxn>
                <a:cxn ang="0">
                  <a:pos x="57" y="76"/>
                </a:cxn>
                <a:cxn ang="0">
                  <a:pos x="56" y="76"/>
                </a:cxn>
                <a:cxn ang="0">
                  <a:pos x="50" y="73"/>
                </a:cxn>
                <a:cxn ang="0">
                  <a:pos x="49" y="73"/>
                </a:cxn>
                <a:cxn ang="0">
                  <a:pos x="47" y="71"/>
                </a:cxn>
                <a:cxn ang="0">
                  <a:pos x="52" y="66"/>
                </a:cxn>
                <a:cxn ang="0">
                  <a:pos x="50" y="64"/>
                </a:cxn>
                <a:cxn ang="0">
                  <a:pos x="45" y="66"/>
                </a:cxn>
                <a:cxn ang="0">
                  <a:pos x="45" y="66"/>
                </a:cxn>
                <a:cxn ang="0">
                  <a:pos x="47" y="68"/>
                </a:cxn>
                <a:cxn ang="0">
                  <a:pos x="47" y="68"/>
                </a:cxn>
                <a:cxn ang="0">
                  <a:pos x="30" y="78"/>
                </a:cxn>
                <a:cxn ang="0">
                  <a:pos x="21" y="73"/>
                </a:cxn>
                <a:cxn ang="0">
                  <a:pos x="14" y="69"/>
                </a:cxn>
                <a:cxn ang="0">
                  <a:pos x="11" y="69"/>
                </a:cxn>
                <a:cxn ang="0">
                  <a:pos x="7" y="69"/>
                </a:cxn>
                <a:cxn ang="0">
                  <a:pos x="5" y="69"/>
                </a:cxn>
                <a:cxn ang="0">
                  <a:pos x="0" y="66"/>
                </a:cxn>
              </a:cxnLst>
              <a:rect l="0" t="0" r="r" b="b"/>
              <a:pathLst>
                <a:path w="118" h="85">
                  <a:moveTo>
                    <a:pt x="0" y="66"/>
                  </a:moveTo>
                  <a:lnTo>
                    <a:pt x="4" y="0"/>
                  </a:lnTo>
                  <a:lnTo>
                    <a:pt x="4" y="0"/>
                  </a:lnTo>
                  <a:lnTo>
                    <a:pt x="16" y="2"/>
                  </a:lnTo>
                  <a:lnTo>
                    <a:pt x="23" y="12"/>
                  </a:lnTo>
                  <a:lnTo>
                    <a:pt x="28" y="10"/>
                  </a:lnTo>
                  <a:lnTo>
                    <a:pt x="31" y="12"/>
                  </a:lnTo>
                  <a:lnTo>
                    <a:pt x="33" y="16"/>
                  </a:lnTo>
                  <a:lnTo>
                    <a:pt x="33" y="19"/>
                  </a:lnTo>
                  <a:lnTo>
                    <a:pt x="45" y="26"/>
                  </a:lnTo>
                  <a:lnTo>
                    <a:pt x="49" y="33"/>
                  </a:lnTo>
                  <a:lnTo>
                    <a:pt x="52" y="35"/>
                  </a:lnTo>
                  <a:lnTo>
                    <a:pt x="57" y="31"/>
                  </a:lnTo>
                  <a:lnTo>
                    <a:pt x="64" y="33"/>
                  </a:lnTo>
                  <a:lnTo>
                    <a:pt x="71" y="36"/>
                  </a:lnTo>
                  <a:lnTo>
                    <a:pt x="92" y="38"/>
                  </a:lnTo>
                  <a:lnTo>
                    <a:pt x="95" y="45"/>
                  </a:lnTo>
                  <a:lnTo>
                    <a:pt x="97" y="50"/>
                  </a:lnTo>
                  <a:lnTo>
                    <a:pt x="118" y="64"/>
                  </a:lnTo>
                  <a:lnTo>
                    <a:pt x="111" y="68"/>
                  </a:lnTo>
                  <a:lnTo>
                    <a:pt x="90" y="69"/>
                  </a:lnTo>
                  <a:lnTo>
                    <a:pt x="85" y="71"/>
                  </a:lnTo>
                  <a:lnTo>
                    <a:pt x="73" y="80"/>
                  </a:lnTo>
                  <a:lnTo>
                    <a:pt x="69" y="80"/>
                  </a:lnTo>
                  <a:lnTo>
                    <a:pt x="68" y="81"/>
                  </a:lnTo>
                  <a:lnTo>
                    <a:pt x="69" y="81"/>
                  </a:lnTo>
                  <a:lnTo>
                    <a:pt x="68" y="83"/>
                  </a:lnTo>
                  <a:lnTo>
                    <a:pt x="66" y="85"/>
                  </a:lnTo>
                  <a:lnTo>
                    <a:pt x="61" y="78"/>
                  </a:lnTo>
                  <a:lnTo>
                    <a:pt x="57" y="76"/>
                  </a:lnTo>
                  <a:lnTo>
                    <a:pt x="56" y="76"/>
                  </a:lnTo>
                  <a:lnTo>
                    <a:pt x="50" y="73"/>
                  </a:lnTo>
                  <a:lnTo>
                    <a:pt x="49" y="73"/>
                  </a:lnTo>
                  <a:lnTo>
                    <a:pt x="47" y="71"/>
                  </a:lnTo>
                  <a:lnTo>
                    <a:pt x="52" y="66"/>
                  </a:lnTo>
                  <a:lnTo>
                    <a:pt x="50" y="64"/>
                  </a:lnTo>
                  <a:lnTo>
                    <a:pt x="45" y="66"/>
                  </a:lnTo>
                  <a:lnTo>
                    <a:pt x="45" y="66"/>
                  </a:lnTo>
                  <a:lnTo>
                    <a:pt x="47" y="68"/>
                  </a:lnTo>
                  <a:lnTo>
                    <a:pt x="47" y="68"/>
                  </a:lnTo>
                  <a:lnTo>
                    <a:pt x="30" y="78"/>
                  </a:lnTo>
                  <a:lnTo>
                    <a:pt x="21" y="73"/>
                  </a:lnTo>
                  <a:lnTo>
                    <a:pt x="14" y="69"/>
                  </a:lnTo>
                  <a:lnTo>
                    <a:pt x="11" y="69"/>
                  </a:lnTo>
                  <a:lnTo>
                    <a:pt x="7" y="69"/>
                  </a:lnTo>
                  <a:lnTo>
                    <a:pt x="5" y="69"/>
                  </a:lnTo>
                  <a:lnTo>
                    <a:pt x="0" y="6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1" name="Freeform 717"/>
            <p:cNvSpPr>
              <a:spLocks/>
            </p:cNvSpPr>
            <p:nvPr/>
          </p:nvSpPr>
          <p:spPr bwMode="auto">
            <a:xfrm>
              <a:off x="5111750" y="1857376"/>
              <a:ext cx="3421063" cy="1835150"/>
            </a:xfrm>
            <a:custGeom>
              <a:avLst/>
              <a:gdLst/>
              <a:ahLst/>
              <a:cxnLst>
                <a:cxn ang="0">
                  <a:pos x="1982" y="406"/>
                </a:cxn>
                <a:cxn ang="0">
                  <a:pos x="1766" y="349"/>
                </a:cxn>
                <a:cxn ang="0">
                  <a:pos x="1588" y="323"/>
                </a:cxn>
                <a:cxn ang="0">
                  <a:pos x="1433" y="316"/>
                </a:cxn>
                <a:cxn ang="0">
                  <a:pos x="1310" y="266"/>
                </a:cxn>
                <a:cxn ang="0">
                  <a:pos x="1191" y="213"/>
                </a:cxn>
                <a:cxn ang="0">
                  <a:pos x="1106" y="272"/>
                </a:cxn>
                <a:cxn ang="0">
                  <a:pos x="1206" y="88"/>
                </a:cxn>
                <a:cxn ang="0">
                  <a:pos x="1071" y="7"/>
                </a:cxn>
                <a:cxn ang="0">
                  <a:pos x="973" y="102"/>
                </a:cxn>
                <a:cxn ang="0">
                  <a:pos x="840" y="202"/>
                </a:cxn>
                <a:cxn ang="0">
                  <a:pos x="781" y="304"/>
                </a:cxn>
                <a:cxn ang="0">
                  <a:pos x="779" y="348"/>
                </a:cxn>
                <a:cxn ang="0">
                  <a:pos x="720" y="344"/>
                </a:cxn>
                <a:cxn ang="0">
                  <a:pos x="657" y="408"/>
                </a:cxn>
                <a:cxn ang="0">
                  <a:pos x="707" y="467"/>
                </a:cxn>
                <a:cxn ang="0">
                  <a:pos x="601" y="522"/>
                </a:cxn>
                <a:cxn ang="0">
                  <a:pos x="631" y="334"/>
                </a:cxn>
                <a:cxn ang="0">
                  <a:pos x="568" y="394"/>
                </a:cxn>
                <a:cxn ang="0">
                  <a:pos x="463" y="449"/>
                </a:cxn>
                <a:cxn ang="0">
                  <a:pos x="378" y="455"/>
                </a:cxn>
                <a:cxn ang="0">
                  <a:pos x="276" y="526"/>
                </a:cxn>
                <a:cxn ang="0">
                  <a:pos x="242" y="553"/>
                </a:cxn>
                <a:cxn ang="0">
                  <a:pos x="154" y="600"/>
                </a:cxn>
                <a:cxn ang="0">
                  <a:pos x="105" y="529"/>
                </a:cxn>
                <a:cxn ang="0">
                  <a:pos x="86" y="410"/>
                </a:cxn>
                <a:cxn ang="0">
                  <a:pos x="41" y="486"/>
                </a:cxn>
                <a:cxn ang="0">
                  <a:pos x="8" y="719"/>
                </a:cxn>
                <a:cxn ang="0">
                  <a:pos x="7" y="799"/>
                </a:cxn>
                <a:cxn ang="0">
                  <a:pos x="69" y="894"/>
                </a:cxn>
                <a:cxn ang="0">
                  <a:pos x="121" y="970"/>
                </a:cxn>
                <a:cxn ang="0">
                  <a:pos x="179" y="1027"/>
                </a:cxn>
                <a:cxn ang="0">
                  <a:pos x="140" y="1077"/>
                </a:cxn>
                <a:cxn ang="0">
                  <a:pos x="283" y="1149"/>
                </a:cxn>
                <a:cxn ang="0">
                  <a:pos x="294" y="1059"/>
                </a:cxn>
                <a:cxn ang="0">
                  <a:pos x="281" y="999"/>
                </a:cxn>
                <a:cxn ang="0">
                  <a:pos x="347" y="947"/>
                </a:cxn>
                <a:cxn ang="0">
                  <a:pos x="432" y="958"/>
                </a:cxn>
                <a:cxn ang="0">
                  <a:pos x="478" y="925"/>
                </a:cxn>
                <a:cxn ang="0">
                  <a:pos x="532" y="878"/>
                </a:cxn>
                <a:cxn ang="0">
                  <a:pos x="639" y="890"/>
                </a:cxn>
                <a:cxn ang="0">
                  <a:pos x="696" y="885"/>
                </a:cxn>
                <a:cxn ang="0">
                  <a:pos x="845" y="1006"/>
                </a:cxn>
                <a:cxn ang="0">
                  <a:pos x="1056" y="947"/>
                </a:cxn>
                <a:cxn ang="0">
                  <a:pos x="1279" y="990"/>
                </a:cxn>
                <a:cxn ang="0">
                  <a:pos x="1412" y="963"/>
                </a:cxn>
                <a:cxn ang="0">
                  <a:pos x="1495" y="1084"/>
                </a:cxn>
                <a:cxn ang="0">
                  <a:pos x="1477" y="1116"/>
                </a:cxn>
                <a:cxn ang="0">
                  <a:pos x="1607" y="928"/>
                </a:cxn>
                <a:cxn ang="0">
                  <a:pos x="1554" y="900"/>
                </a:cxn>
                <a:cxn ang="0">
                  <a:pos x="1597" y="795"/>
                </a:cxn>
                <a:cxn ang="0">
                  <a:pos x="1719" y="745"/>
                </a:cxn>
                <a:cxn ang="0">
                  <a:pos x="1792" y="750"/>
                </a:cxn>
                <a:cxn ang="0">
                  <a:pos x="1913" y="686"/>
                </a:cxn>
                <a:cxn ang="0">
                  <a:pos x="1880" y="748"/>
                </a:cxn>
                <a:cxn ang="0">
                  <a:pos x="1870" y="909"/>
                </a:cxn>
                <a:cxn ang="0">
                  <a:pos x="1915" y="842"/>
                </a:cxn>
                <a:cxn ang="0">
                  <a:pos x="1937" y="735"/>
                </a:cxn>
                <a:cxn ang="0">
                  <a:pos x="2063" y="684"/>
                </a:cxn>
                <a:cxn ang="0">
                  <a:pos x="2132" y="603"/>
                </a:cxn>
              </a:cxnLst>
              <a:rect l="0" t="0" r="r" b="b"/>
              <a:pathLst>
                <a:path w="2155" h="1156">
                  <a:moveTo>
                    <a:pt x="2155" y="441"/>
                  </a:moveTo>
                  <a:lnTo>
                    <a:pt x="2132" y="422"/>
                  </a:lnTo>
                  <a:lnTo>
                    <a:pt x="2096" y="403"/>
                  </a:lnTo>
                  <a:lnTo>
                    <a:pt x="2024" y="396"/>
                  </a:lnTo>
                  <a:lnTo>
                    <a:pt x="2020" y="398"/>
                  </a:lnTo>
                  <a:lnTo>
                    <a:pt x="2022" y="408"/>
                  </a:lnTo>
                  <a:lnTo>
                    <a:pt x="2015" y="413"/>
                  </a:lnTo>
                  <a:lnTo>
                    <a:pt x="2024" y="415"/>
                  </a:lnTo>
                  <a:lnTo>
                    <a:pt x="2029" y="434"/>
                  </a:lnTo>
                  <a:lnTo>
                    <a:pt x="2015" y="448"/>
                  </a:lnTo>
                  <a:lnTo>
                    <a:pt x="1989" y="429"/>
                  </a:lnTo>
                  <a:lnTo>
                    <a:pt x="1989" y="415"/>
                  </a:lnTo>
                  <a:lnTo>
                    <a:pt x="1982" y="406"/>
                  </a:lnTo>
                  <a:lnTo>
                    <a:pt x="1970" y="418"/>
                  </a:lnTo>
                  <a:lnTo>
                    <a:pt x="1934" y="413"/>
                  </a:lnTo>
                  <a:lnTo>
                    <a:pt x="1930" y="406"/>
                  </a:lnTo>
                  <a:lnTo>
                    <a:pt x="1892" y="424"/>
                  </a:lnTo>
                  <a:lnTo>
                    <a:pt x="1891" y="415"/>
                  </a:lnTo>
                  <a:lnTo>
                    <a:pt x="1878" y="410"/>
                  </a:lnTo>
                  <a:lnTo>
                    <a:pt x="1870" y="406"/>
                  </a:lnTo>
                  <a:lnTo>
                    <a:pt x="1873" y="380"/>
                  </a:lnTo>
                  <a:lnTo>
                    <a:pt x="1858" y="358"/>
                  </a:lnTo>
                  <a:lnTo>
                    <a:pt x="1799" y="356"/>
                  </a:lnTo>
                  <a:lnTo>
                    <a:pt x="1770" y="365"/>
                  </a:lnTo>
                  <a:lnTo>
                    <a:pt x="1757" y="356"/>
                  </a:lnTo>
                  <a:lnTo>
                    <a:pt x="1766" y="349"/>
                  </a:lnTo>
                  <a:lnTo>
                    <a:pt x="1756" y="335"/>
                  </a:lnTo>
                  <a:lnTo>
                    <a:pt x="1744" y="339"/>
                  </a:lnTo>
                  <a:lnTo>
                    <a:pt x="1737" y="329"/>
                  </a:lnTo>
                  <a:lnTo>
                    <a:pt x="1719" y="327"/>
                  </a:lnTo>
                  <a:lnTo>
                    <a:pt x="1725" y="316"/>
                  </a:lnTo>
                  <a:lnTo>
                    <a:pt x="1733" y="318"/>
                  </a:lnTo>
                  <a:lnTo>
                    <a:pt x="1730" y="304"/>
                  </a:lnTo>
                  <a:lnTo>
                    <a:pt x="1607" y="273"/>
                  </a:lnTo>
                  <a:lnTo>
                    <a:pt x="1604" y="277"/>
                  </a:lnTo>
                  <a:lnTo>
                    <a:pt x="1609" y="284"/>
                  </a:lnTo>
                  <a:lnTo>
                    <a:pt x="1588" y="310"/>
                  </a:lnTo>
                  <a:lnTo>
                    <a:pt x="1590" y="318"/>
                  </a:lnTo>
                  <a:lnTo>
                    <a:pt x="1588" y="323"/>
                  </a:lnTo>
                  <a:lnTo>
                    <a:pt x="1592" y="335"/>
                  </a:lnTo>
                  <a:lnTo>
                    <a:pt x="1585" y="334"/>
                  </a:lnTo>
                  <a:lnTo>
                    <a:pt x="1564" y="349"/>
                  </a:lnTo>
                  <a:lnTo>
                    <a:pt x="1541" y="334"/>
                  </a:lnTo>
                  <a:lnTo>
                    <a:pt x="1529" y="327"/>
                  </a:lnTo>
                  <a:lnTo>
                    <a:pt x="1503" y="337"/>
                  </a:lnTo>
                  <a:lnTo>
                    <a:pt x="1490" y="313"/>
                  </a:lnTo>
                  <a:lnTo>
                    <a:pt x="1471" y="368"/>
                  </a:lnTo>
                  <a:lnTo>
                    <a:pt x="1464" y="360"/>
                  </a:lnTo>
                  <a:lnTo>
                    <a:pt x="1450" y="354"/>
                  </a:lnTo>
                  <a:lnTo>
                    <a:pt x="1439" y="327"/>
                  </a:lnTo>
                  <a:lnTo>
                    <a:pt x="1434" y="327"/>
                  </a:lnTo>
                  <a:lnTo>
                    <a:pt x="1433" y="316"/>
                  </a:lnTo>
                  <a:lnTo>
                    <a:pt x="1445" y="304"/>
                  </a:lnTo>
                  <a:lnTo>
                    <a:pt x="1446" y="294"/>
                  </a:lnTo>
                  <a:lnTo>
                    <a:pt x="1439" y="284"/>
                  </a:lnTo>
                  <a:lnTo>
                    <a:pt x="1445" y="266"/>
                  </a:lnTo>
                  <a:lnTo>
                    <a:pt x="1424" y="242"/>
                  </a:lnTo>
                  <a:lnTo>
                    <a:pt x="1403" y="244"/>
                  </a:lnTo>
                  <a:lnTo>
                    <a:pt x="1365" y="223"/>
                  </a:lnTo>
                  <a:lnTo>
                    <a:pt x="1363" y="230"/>
                  </a:lnTo>
                  <a:lnTo>
                    <a:pt x="1356" y="227"/>
                  </a:lnTo>
                  <a:lnTo>
                    <a:pt x="1355" y="242"/>
                  </a:lnTo>
                  <a:lnTo>
                    <a:pt x="1358" y="258"/>
                  </a:lnTo>
                  <a:lnTo>
                    <a:pt x="1356" y="263"/>
                  </a:lnTo>
                  <a:lnTo>
                    <a:pt x="1310" y="266"/>
                  </a:lnTo>
                  <a:lnTo>
                    <a:pt x="1289" y="256"/>
                  </a:lnTo>
                  <a:lnTo>
                    <a:pt x="1294" y="242"/>
                  </a:lnTo>
                  <a:lnTo>
                    <a:pt x="1249" y="230"/>
                  </a:lnTo>
                  <a:lnTo>
                    <a:pt x="1220" y="240"/>
                  </a:lnTo>
                  <a:lnTo>
                    <a:pt x="1234" y="258"/>
                  </a:lnTo>
                  <a:lnTo>
                    <a:pt x="1223" y="251"/>
                  </a:lnTo>
                  <a:lnTo>
                    <a:pt x="1215" y="244"/>
                  </a:lnTo>
                  <a:lnTo>
                    <a:pt x="1216" y="234"/>
                  </a:lnTo>
                  <a:lnTo>
                    <a:pt x="1208" y="214"/>
                  </a:lnTo>
                  <a:lnTo>
                    <a:pt x="1210" y="227"/>
                  </a:lnTo>
                  <a:lnTo>
                    <a:pt x="1203" y="230"/>
                  </a:lnTo>
                  <a:lnTo>
                    <a:pt x="1187" y="225"/>
                  </a:lnTo>
                  <a:lnTo>
                    <a:pt x="1191" y="213"/>
                  </a:lnTo>
                  <a:lnTo>
                    <a:pt x="1180" y="220"/>
                  </a:lnTo>
                  <a:lnTo>
                    <a:pt x="1170" y="214"/>
                  </a:lnTo>
                  <a:lnTo>
                    <a:pt x="1161" y="225"/>
                  </a:lnTo>
                  <a:lnTo>
                    <a:pt x="1165" y="235"/>
                  </a:lnTo>
                  <a:lnTo>
                    <a:pt x="1182" y="232"/>
                  </a:lnTo>
                  <a:lnTo>
                    <a:pt x="1165" y="244"/>
                  </a:lnTo>
                  <a:lnTo>
                    <a:pt x="1156" y="239"/>
                  </a:lnTo>
                  <a:lnTo>
                    <a:pt x="1158" y="247"/>
                  </a:lnTo>
                  <a:lnTo>
                    <a:pt x="1135" y="258"/>
                  </a:lnTo>
                  <a:lnTo>
                    <a:pt x="1118" y="256"/>
                  </a:lnTo>
                  <a:lnTo>
                    <a:pt x="1115" y="259"/>
                  </a:lnTo>
                  <a:lnTo>
                    <a:pt x="1116" y="266"/>
                  </a:lnTo>
                  <a:lnTo>
                    <a:pt x="1106" y="272"/>
                  </a:lnTo>
                  <a:lnTo>
                    <a:pt x="1113" y="253"/>
                  </a:lnTo>
                  <a:lnTo>
                    <a:pt x="1128" y="235"/>
                  </a:lnTo>
                  <a:lnTo>
                    <a:pt x="1144" y="235"/>
                  </a:lnTo>
                  <a:lnTo>
                    <a:pt x="1175" y="190"/>
                  </a:lnTo>
                  <a:lnTo>
                    <a:pt x="1213" y="161"/>
                  </a:lnTo>
                  <a:lnTo>
                    <a:pt x="1222" y="147"/>
                  </a:lnTo>
                  <a:lnTo>
                    <a:pt x="1222" y="133"/>
                  </a:lnTo>
                  <a:lnTo>
                    <a:pt x="1218" y="126"/>
                  </a:lnTo>
                  <a:lnTo>
                    <a:pt x="1223" y="118"/>
                  </a:lnTo>
                  <a:lnTo>
                    <a:pt x="1213" y="94"/>
                  </a:lnTo>
                  <a:lnTo>
                    <a:pt x="1208" y="102"/>
                  </a:lnTo>
                  <a:lnTo>
                    <a:pt x="1204" y="94"/>
                  </a:lnTo>
                  <a:lnTo>
                    <a:pt x="1206" y="88"/>
                  </a:lnTo>
                  <a:lnTo>
                    <a:pt x="1184" y="62"/>
                  </a:lnTo>
                  <a:lnTo>
                    <a:pt x="1142" y="61"/>
                  </a:lnTo>
                  <a:lnTo>
                    <a:pt x="1132" y="80"/>
                  </a:lnTo>
                  <a:lnTo>
                    <a:pt x="1115" y="80"/>
                  </a:lnTo>
                  <a:lnTo>
                    <a:pt x="1128" y="62"/>
                  </a:lnTo>
                  <a:lnTo>
                    <a:pt x="1130" y="47"/>
                  </a:lnTo>
                  <a:lnTo>
                    <a:pt x="1108" y="45"/>
                  </a:lnTo>
                  <a:lnTo>
                    <a:pt x="1109" y="37"/>
                  </a:lnTo>
                  <a:lnTo>
                    <a:pt x="1089" y="49"/>
                  </a:lnTo>
                  <a:lnTo>
                    <a:pt x="1113" y="24"/>
                  </a:lnTo>
                  <a:lnTo>
                    <a:pt x="1109" y="12"/>
                  </a:lnTo>
                  <a:lnTo>
                    <a:pt x="1087" y="0"/>
                  </a:lnTo>
                  <a:lnTo>
                    <a:pt x="1071" y="7"/>
                  </a:lnTo>
                  <a:lnTo>
                    <a:pt x="1047" y="42"/>
                  </a:lnTo>
                  <a:lnTo>
                    <a:pt x="1040" y="57"/>
                  </a:lnTo>
                  <a:lnTo>
                    <a:pt x="1047" y="68"/>
                  </a:lnTo>
                  <a:lnTo>
                    <a:pt x="1044" y="75"/>
                  </a:lnTo>
                  <a:lnTo>
                    <a:pt x="1011" y="78"/>
                  </a:lnTo>
                  <a:lnTo>
                    <a:pt x="1025" y="92"/>
                  </a:lnTo>
                  <a:lnTo>
                    <a:pt x="1023" y="106"/>
                  </a:lnTo>
                  <a:lnTo>
                    <a:pt x="1009" y="92"/>
                  </a:lnTo>
                  <a:lnTo>
                    <a:pt x="978" y="114"/>
                  </a:lnTo>
                  <a:lnTo>
                    <a:pt x="980" y="107"/>
                  </a:lnTo>
                  <a:lnTo>
                    <a:pt x="978" y="106"/>
                  </a:lnTo>
                  <a:lnTo>
                    <a:pt x="968" y="114"/>
                  </a:lnTo>
                  <a:lnTo>
                    <a:pt x="973" y="102"/>
                  </a:lnTo>
                  <a:lnTo>
                    <a:pt x="968" y="99"/>
                  </a:lnTo>
                  <a:lnTo>
                    <a:pt x="926" y="104"/>
                  </a:lnTo>
                  <a:lnTo>
                    <a:pt x="935" y="114"/>
                  </a:lnTo>
                  <a:lnTo>
                    <a:pt x="876" y="137"/>
                  </a:lnTo>
                  <a:lnTo>
                    <a:pt x="859" y="157"/>
                  </a:lnTo>
                  <a:lnTo>
                    <a:pt x="843" y="156"/>
                  </a:lnTo>
                  <a:lnTo>
                    <a:pt x="847" y="164"/>
                  </a:lnTo>
                  <a:lnTo>
                    <a:pt x="841" y="182"/>
                  </a:lnTo>
                  <a:lnTo>
                    <a:pt x="829" y="171"/>
                  </a:lnTo>
                  <a:lnTo>
                    <a:pt x="826" y="180"/>
                  </a:lnTo>
                  <a:lnTo>
                    <a:pt x="840" y="187"/>
                  </a:lnTo>
                  <a:lnTo>
                    <a:pt x="829" y="195"/>
                  </a:lnTo>
                  <a:lnTo>
                    <a:pt x="840" y="202"/>
                  </a:lnTo>
                  <a:lnTo>
                    <a:pt x="843" y="213"/>
                  </a:lnTo>
                  <a:lnTo>
                    <a:pt x="840" y="213"/>
                  </a:lnTo>
                  <a:lnTo>
                    <a:pt x="840" y="220"/>
                  </a:lnTo>
                  <a:lnTo>
                    <a:pt x="755" y="239"/>
                  </a:lnTo>
                  <a:lnTo>
                    <a:pt x="758" y="242"/>
                  </a:lnTo>
                  <a:lnTo>
                    <a:pt x="752" y="249"/>
                  </a:lnTo>
                  <a:lnTo>
                    <a:pt x="755" y="251"/>
                  </a:lnTo>
                  <a:lnTo>
                    <a:pt x="752" y="256"/>
                  </a:lnTo>
                  <a:lnTo>
                    <a:pt x="760" y="270"/>
                  </a:lnTo>
                  <a:lnTo>
                    <a:pt x="758" y="278"/>
                  </a:lnTo>
                  <a:lnTo>
                    <a:pt x="760" y="292"/>
                  </a:lnTo>
                  <a:lnTo>
                    <a:pt x="779" y="301"/>
                  </a:lnTo>
                  <a:lnTo>
                    <a:pt x="781" y="304"/>
                  </a:lnTo>
                  <a:lnTo>
                    <a:pt x="779" y="310"/>
                  </a:lnTo>
                  <a:lnTo>
                    <a:pt x="795" y="318"/>
                  </a:lnTo>
                  <a:lnTo>
                    <a:pt x="798" y="330"/>
                  </a:lnTo>
                  <a:lnTo>
                    <a:pt x="793" y="346"/>
                  </a:lnTo>
                  <a:lnTo>
                    <a:pt x="800" y="370"/>
                  </a:lnTo>
                  <a:lnTo>
                    <a:pt x="798" y="382"/>
                  </a:lnTo>
                  <a:lnTo>
                    <a:pt x="791" y="386"/>
                  </a:lnTo>
                  <a:lnTo>
                    <a:pt x="793" y="396"/>
                  </a:lnTo>
                  <a:lnTo>
                    <a:pt x="781" y="392"/>
                  </a:lnTo>
                  <a:lnTo>
                    <a:pt x="777" y="387"/>
                  </a:lnTo>
                  <a:lnTo>
                    <a:pt x="777" y="375"/>
                  </a:lnTo>
                  <a:lnTo>
                    <a:pt x="781" y="368"/>
                  </a:lnTo>
                  <a:lnTo>
                    <a:pt x="779" y="348"/>
                  </a:lnTo>
                  <a:lnTo>
                    <a:pt x="790" y="339"/>
                  </a:lnTo>
                  <a:lnTo>
                    <a:pt x="793" y="327"/>
                  </a:lnTo>
                  <a:lnTo>
                    <a:pt x="769" y="323"/>
                  </a:lnTo>
                  <a:lnTo>
                    <a:pt x="738" y="296"/>
                  </a:lnTo>
                  <a:lnTo>
                    <a:pt x="720" y="296"/>
                  </a:lnTo>
                  <a:lnTo>
                    <a:pt x="710" y="310"/>
                  </a:lnTo>
                  <a:lnTo>
                    <a:pt x="720" y="313"/>
                  </a:lnTo>
                  <a:lnTo>
                    <a:pt x="715" y="320"/>
                  </a:lnTo>
                  <a:lnTo>
                    <a:pt x="701" y="325"/>
                  </a:lnTo>
                  <a:lnTo>
                    <a:pt x="696" y="313"/>
                  </a:lnTo>
                  <a:lnTo>
                    <a:pt x="689" y="316"/>
                  </a:lnTo>
                  <a:lnTo>
                    <a:pt x="695" y="332"/>
                  </a:lnTo>
                  <a:lnTo>
                    <a:pt x="720" y="344"/>
                  </a:lnTo>
                  <a:lnTo>
                    <a:pt x="720" y="351"/>
                  </a:lnTo>
                  <a:lnTo>
                    <a:pt x="681" y="341"/>
                  </a:lnTo>
                  <a:lnTo>
                    <a:pt x="679" y="337"/>
                  </a:lnTo>
                  <a:lnTo>
                    <a:pt x="682" y="329"/>
                  </a:lnTo>
                  <a:lnTo>
                    <a:pt x="679" y="311"/>
                  </a:lnTo>
                  <a:lnTo>
                    <a:pt x="684" y="299"/>
                  </a:lnTo>
                  <a:lnTo>
                    <a:pt x="684" y="287"/>
                  </a:lnTo>
                  <a:lnTo>
                    <a:pt x="672" y="273"/>
                  </a:lnTo>
                  <a:lnTo>
                    <a:pt x="676" y="299"/>
                  </a:lnTo>
                  <a:lnTo>
                    <a:pt x="653" y="318"/>
                  </a:lnTo>
                  <a:lnTo>
                    <a:pt x="648" y="332"/>
                  </a:lnTo>
                  <a:lnTo>
                    <a:pt x="667" y="370"/>
                  </a:lnTo>
                  <a:lnTo>
                    <a:pt x="657" y="408"/>
                  </a:lnTo>
                  <a:lnTo>
                    <a:pt x="662" y="420"/>
                  </a:lnTo>
                  <a:lnTo>
                    <a:pt x="658" y="430"/>
                  </a:lnTo>
                  <a:lnTo>
                    <a:pt x="677" y="436"/>
                  </a:lnTo>
                  <a:lnTo>
                    <a:pt x="691" y="430"/>
                  </a:lnTo>
                  <a:lnTo>
                    <a:pt x="714" y="444"/>
                  </a:lnTo>
                  <a:lnTo>
                    <a:pt x="720" y="467"/>
                  </a:lnTo>
                  <a:lnTo>
                    <a:pt x="714" y="470"/>
                  </a:lnTo>
                  <a:lnTo>
                    <a:pt x="712" y="486"/>
                  </a:lnTo>
                  <a:lnTo>
                    <a:pt x="731" y="493"/>
                  </a:lnTo>
                  <a:lnTo>
                    <a:pt x="714" y="494"/>
                  </a:lnTo>
                  <a:lnTo>
                    <a:pt x="707" y="488"/>
                  </a:lnTo>
                  <a:lnTo>
                    <a:pt x="710" y="470"/>
                  </a:lnTo>
                  <a:lnTo>
                    <a:pt x="707" y="467"/>
                  </a:lnTo>
                  <a:lnTo>
                    <a:pt x="708" y="458"/>
                  </a:lnTo>
                  <a:lnTo>
                    <a:pt x="698" y="439"/>
                  </a:lnTo>
                  <a:lnTo>
                    <a:pt x="670" y="448"/>
                  </a:lnTo>
                  <a:lnTo>
                    <a:pt x="665" y="462"/>
                  </a:lnTo>
                  <a:lnTo>
                    <a:pt x="672" y="477"/>
                  </a:lnTo>
                  <a:lnTo>
                    <a:pt x="672" y="489"/>
                  </a:lnTo>
                  <a:lnTo>
                    <a:pt x="660" y="501"/>
                  </a:lnTo>
                  <a:lnTo>
                    <a:pt x="655" y="517"/>
                  </a:lnTo>
                  <a:lnTo>
                    <a:pt x="639" y="527"/>
                  </a:lnTo>
                  <a:lnTo>
                    <a:pt x="637" y="539"/>
                  </a:lnTo>
                  <a:lnTo>
                    <a:pt x="634" y="541"/>
                  </a:lnTo>
                  <a:lnTo>
                    <a:pt x="606" y="534"/>
                  </a:lnTo>
                  <a:lnTo>
                    <a:pt x="601" y="522"/>
                  </a:lnTo>
                  <a:lnTo>
                    <a:pt x="632" y="515"/>
                  </a:lnTo>
                  <a:lnTo>
                    <a:pt x="643" y="493"/>
                  </a:lnTo>
                  <a:lnTo>
                    <a:pt x="650" y="488"/>
                  </a:lnTo>
                  <a:lnTo>
                    <a:pt x="650" y="470"/>
                  </a:lnTo>
                  <a:lnTo>
                    <a:pt x="655" y="460"/>
                  </a:lnTo>
                  <a:lnTo>
                    <a:pt x="653" y="453"/>
                  </a:lnTo>
                  <a:lnTo>
                    <a:pt x="641" y="437"/>
                  </a:lnTo>
                  <a:lnTo>
                    <a:pt x="643" y="405"/>
                  </a:lnTo>
                  <a:lnTo>
                    <a:pt x="639" y="387"/>
                  </a:lnTo>
                  <a:lnTo>
                    <a:pt x="644" y="380"/>
                  </a:lnTo>
                  <a:lnTo>
                    <a:pt x="644" y="361"/>
                  </a:lnTo>
                  <a:lnTo>
                    <a:pt x="641" y="348"/>
                  </a:lnTo>
                  <a:lnTo>
                    <a:pt x="631" y="334"/>
                  </a:lnTo>
                  <a:lnTo>
                    <a:pt x="643" y="303"/>
                  </a:lnTo>
                  <a:lnTo>
                    <a:pt x="643" y="277"/>
                  </a:lnTo>
                  <a:lnTo>
                    <a:pt x="627" y="270"/>
                  </a:lnTo>
                  <a:lnTo>
                    <a:pt x="596" y="268"/>
                  </a:lnTo>
                  <a:lnTo>
                    <a:pt x="591" y="284"/>
                  </a:lnTo>
                  <a:lnTo>
                    <a:pt x="582" y="322"/>
                  </a:lnTo>
                  <a:lnTo>
                    <a:pt x="561" y="344"/>
                  </a:lnTo>
                  <a:lnTo>
                    <a:pt x="560" y="354"/>
                  </a:lnTo>
                  <a:lnTo>
                    <a:pt x="563" y="354"/>
                  </a:lnTo>
                  <a:lnTo>
                    <a:pt x="556" y="365"/>
                  </a:lnTo>
                  <a:lnTo>
                    <a:pt x="570" y="368"/>
                  </a:lnTo>
                  <a:lnTo>
                    <a:pt x="567" y="386"/>
                  </a:lnTo>
                  <a:lnTo>
                    <a:pt x="568" y="394"/>
                  </a:lnTo>
                  <a:lnTo>
                    <a:pt x="561" y="396"/>
                  </a:lnTo>
                  <a:lnTo>
                    <a:pt x="561" y="413"/>
                  </a:lnTo>
                  <a:lnTo>
                    <a:pt x="579" y="418"/>
                  </a:lnTo>
                  <a:lnTo>
                    <a:pt x="584" y="439"/>
                  </a:lnTo>
                  <a:lnTo>
                    <a:pt x="593" y="444"/>
                  </a:lnTo>
                  <a:lnTo>
                    <a:pt x="582" y="469"/>
                  </a:lnTo>
                  <a:lnTo>
                    <a:pt x="565" y="446"/>
                  </a:lnTo>
                  <a:lnTo>
                    <a:pt x="523" y="417"/>
                  </a:lnTo>
                  <a:lnTo>
                    <a:pt x="477" y="406"/>
                  </a:lnTo>
                  <a:lnTo>
                    <a:pt x="470" y="413"/>
                  </a:lnTo>
                  <a:lnTo>
                    <a:pt x="477" y="434"/>
                  </a:lnTo>
                  <a:lnTo>
                    <a:pt x="477" y="443"/>
                  </a:lnTo>
                  <a:lnTo>
                    <a:pt x="463" y="449"/>
                  </a:lnTo>
                  <a:lnTo>
                    <a:pt x="465" y="458"/>
                  </a:lnTo>
                  <a:lnTo>
                    <a:pt x="458" y="463"/>
                  </a:lnTo>
                  <a:lnTo>
                    <a:pt x="453" y="460"/>
                  </a:lnTo>
                  <a:lnTo>
                    <a:pt x="458" y="449"/>
                  </a:lnTo>
                  <a:lnTo>
                    <a:pt x="453" y="439"/>
                  </a:lnTo>
                  <a:lnTo>
                    <a:pt x="439" y="443"/>
                  </a:lnTo>
                  <a:lnTo>
                    <a:pt x="428" y="456"/>
                  </a:lnTo>
                  <a:lnTo>
                    <a:pt x="401" y="456"/>
                  </a:lnTo>
                  <a:lnTo>
                    <a:pt x="396" y="460"/>
                  </a:lnTo>
                  <a:lnTo>
                    <a:pt x="392" y="470"/>
                  </a:lnTo>
                  <a:lnTo>
                    <a:pt x="383" y="469"/>
                  </a:lnTo>
                  <a:lnTo>
                    <a:pt x="380" y="465"/>
                  </a:lnTo>
                  <a:lnTo>
                    <a:pt x="378" y="455"/>
                  </a:lnTo>
                  <a:lnTo>
                    <a:pt x="382" y="446"/>
                  </a:lnTo>
                  <a:lnTo>
                    <a:pt x="387" y="439"/>
                  </a:lnTo>
                  <a:lnTo>
                    <a:pt x="371" y="443"/>
                  </a:lnTo>
                  <a:lnTo>
                    <a:pt x="370" y="448"/>
                  </a:lnTo>
                  <a:lnTo>
                    <a:pt x="370" y="453"/>
                  </a:lnTo>
                  <a:lnTo>
                    <a:pt x="364" y="448"/>
                  </a:lnTo>
                  <a:lnTo>
                    <a:pt x="358" y="455"/>
                  </a:lnTo>
                  <a:lnTo>
                    <a:pt x="361" y="456"/>
                  </a:lnTo>
                  <a:lnTo>
                    <a:pt x="359" y="463"/>
                  </a:lnTo>
                  <a:lnTo>
                    <a:pt x="347" y="458"/>
                  </a:lnTo>
                  <a:lnTo>
                    <a:pt x="297" y="493"/>
                  </a:lnTo>
                  <a:lnTo>
                    <a:pt x="292" y="513"/>
                  </a:lnTo>
                  <a:lnTo>
                    <a:pt x="276" y="526"/>
                  </a:lnTo>
                  <a:lnTo>
                    <a:pt x="275" y="519"/>
                  </a:lnTo>
                  <a:lnTo>
                    <a:pt x="268" y="519"/>
                  </a:lnTo>
                  <a:lnTo>
                    <a:pt x="254" y="494"/>
                  </a:lnTo>
                  <a:lnTo>
                    <a:pt x="276" y="484"/>
                  </a:lnTo>
                  <a:lnTo>
                    <a:pt x="273" y="470"/>
                  </a:lnTo>
                  <a:lnTo>
                    <a:pt x="264" y="458"/>
                  </a:lnTo>
                  <a:lnTo>
                    <a:pt x="230" y="451"/>
                  </a:lnTo>
                  <a:lnTo>
                    <a:pt x="242" y="463"/>
                  </a:lnTo>
                  <a:lnTo>
                    <a:pt x="242" y="486"/>
                  </a:lnTo>
                  <a:lnTo>
                    <a:pt x="238" y="501"/>
                  </a:lnTo>
                  <a:lnTo>
                    <a:pt x="247" y="515"/>
                  </a:lnTo>
                  <a:lnTo>
                    <a:pt x="242" y="539"/>
                  </a:lnTo>
                  <a:lnTo>
                    <a:pt x="242" y="553"/>
                  </a:lnTo>
                  <a:lnTo>
                    <a:pt x="237" y="543"/>
                  </a:lnTo>
                  <a:lnTo>
                    <a:pt x="231" y="546"/>
                  </a:lnTo>
                  <a:lnTo>
                    <a:pt x="233" y="539"/>
                  </a:lnTo>
                  <a:lnTo>
                    <a:pt x="216" y="531"/>
                  </a:lnTo>
                  <a:lnTo>
                    <a:pt x="204" y="546"/>
                  </a:lnTo>
                  <a:lnTo>
                    <a:pt x="181" y="562"/>
                  </a:lnTo>
                  <a:lnTo>
                    <a:pt x="181" y="572"/>
                  </a:lnTo>
                  <a:lnTo>
                    <a:pt x="197" y="600"/>
                  </a:lnTo>
                  <a:lnTo>
                    <a:pt x="140" y="577"/>
                  </a:lnTo>
                  <a:lnTo>
                    <a:pt x="135" y="586"/>
                  </a:lnTo>
                  <a:lnTo>
                    <a:pt x="136" y="593"/>
                  </a:lnTo>
                  <a:lnTo>
                    <a:pt x="147" y="603"/>
                  </a:lnTo>
                  <a:lnTo>
                    <a:pt x="154" y="600"/>
                  </a:lnTo>
                  <a:lnTo>
                    <a:pt x="159" y="619"/>
                  </a:lnTo>
                  <a:lnTo>
                    <a:pt x="150" y="622"/>
                  </a:lnTo>
                  <a:lnTo>
                    <a:pt x="112" y="598"/>
                  </a:lnTo>
                  <a:lnTo>
                    <a:pt x="110" y="586"/>
                  </a:lnTo>
                  <a:lnTo>
                    <a:pt x="103" y="570"/>
                  </a:lnTo>
                  <a:lnTo>
                    <a:pt x="109" y="569"/>
                  </a:lnTo>
                  <a:lnTo>
                    <a:pt x="110" y="553"/>
                  </a:lnTo>
                  <a:lnTo>
                    <a:pt x="79" y="524"/>
                  </a:lnTo>
                  <a:lnTo>
                    <a:pt x="74" y="512"/>
                  </a:lnTo>
                  <a:lnTo>
                    <a:pt x="78" y="508"/>
                  </a:lnTo>
                  <a:lnTo>
                    <a:pt x="93" y="522"/>
                  </a:lnTo>
                  <a:lnTo>
                    <a:pt x="103" y="524"/>
                  </a:lnTo>
                  <a:lnTo>
                    <a:pt x="105" y="529"/>
                  </a:lnTo>
                  <a:lnTo>
                    <a:pt x="167" y="546"/>
                  </a:lnTo>
                  <a:lnTo>
                    <a:pt x="185" y="539"/>
                  </a:lnTo>
                  <a:lnTo>
                    <a:pt x="200" y="520"/>
                  </a:lnTo>
                  <a:lnTo>
                    <a:pt x="202" y="508"/>
                  </a:lnTo>
                  <a:lnTo>
                    <a:pt x="200" y="505"/>
                  </a:lnTo>
                  <a:lnTo>
                    <a:pt x="198" y="491"/>
                  </a:lnTo>
                  <a:lnTo>
                    <a:pt x="124" y="430"/>
                  </a:lnTo>
                  <a:lnTo>
                    <a:pt x="83" y="425"/>
                  </a:lnTo>
                  <a:lnTo>
                    <a:pt x="84" y="422"/>
                  </a:lnTo>
                  <a:lnTo>
                    <a:pt x="71" y="417"/>
                  </a:lnTo>
                  <a:lnTo>
                    <a:pt x="72" y="410"/>
                  </a:lnTo>
                  <a:lnTo>
                    <a:pt x="83" y="415"/>
                  </a:lnTo>
                  <a:lnTo>
                    <a:pt x="86" y="410"/>
                  </a:lnTo>
                  <a:lnTo>
                    <a:pt x="69" y="401"/>
                  </a:lnTo>
                  <a:lnTo>
                    <a:pt x="71" y="406"/>
                  </a:lnTo>
                  <a:lnTo>
                    <a:pt x="65" y="413"/>
                  </a:lnTo>
                  <a:lnTo>
                    <a:pt x="55" y="408"/>
                  </a:lnTo>
                  <a:lnTo>
                    <a:pt x="53" y="417"/>
                  </a:lnTo>
                  <a:lnTo>
                    <a:pt x="45" y="413"/>
                  </a:lnTo>
                  <a:lnTo>
                    <a:pt x="43" y="422"/>
                  </a:lnTo>
                  <a:lnTo>
                    <a:pt x="33" y="429"/>
                  </a:lnTo>
                  <a:lnTo>
                    <a:pt x="29" y="436"/>
                  </a:lnTo>
                  <a:lnTo>
                    <a:pt x="20" y="453"/>
                  </a:lnTo>
                  <a:lnTo>
                    <a:pt x="24" y="469"/>
                  </a:lnTo>
                  <a:lnTo>
                    <a:pt x="34" y="472"/>
                  </a:lnTo>
                  <a:lnTo>
                    <a:pt x="41" y="486"/>
                  </a:lnTo>
                  <a:lnTo>
                    <a:pt x="43" y="491"/>
                  </a:lnTo>
                  <a:lnTo>
                    <a:pt x="31" y="515"/>
                  </a:lnTo>
                  <a:lnTo>
                    <a:pt x="45" y="555"/>
                  </a:lnTo>
                  <a:lnTo>
                    <a:pt x="39" y="572"/>
                  </a:lnTo>
                  <a:lnTo>
                    <a:pt x="39" y="588"/>
                  </a:lnTo>
                  <a:lnTo>
                    <a:pt x="43" y="589"/>
                  </a:lnTo>
                  <a:lnTo>
                    <a:pt x="45" y="598"/>
                  </a:lnTo>
                  <a:lnTo>
                    <a:pt x="50" y="607"/>
                  </a:lnTo>
                  <a:lnTo>
                    <a:pt x="45" y="624"/>
                  </a:lnTo>
                  <a:lnTo>
                    <a:pt x="62" y="645"/>
                  </a:lnTo>
                  <a:lnTo>
                    <a:pt x="62" y="655"/>
                  </a:lnTo>
                  <a:lnTo>
                    <a:pt x="41" y="688"/>
                  </a:lnTo>
                  <a:lnTo>
                    <a:pt x="8" y="719"/>
                  </a:lnTo>
                  <a:lnTo>
                    <a:pt x="22" y="714"/>
                  </a:lnTo>
                  <a:lnTo>
                    <a:pt x="22" y="721"/>
                  </a:lnTo>
                  <a:lnTo>
                    <a:pt x="20" y="719"/>
                  </a:lnTo>
                  <a:lnTo>
                    <a:pt x="20" y="724"/>
                  </a:lnTo>
                  <a:lnTo>
                    <a:pt x="39" y="729"/>
                  </a:lnTo>
                  <a:lnTo>
                    <a:pt x="45" y="736"/>
                  </a:lnTo>
                  <a:lnTo>
                    <a:pt x="14" y="742"/>
                  </a:lnTo>
                  <a:lnTo>
                    <a:pt x="14" y="747"/>
                  </a:lnTo>
                  <a:lnTo>
                    <a:pt x="17" y="750"/>
                  </a:lnTo>
                  <a:lnTo>
                    <a:pt x="12" y="759"/>
                  </a:lnTo>
                  <a:lnTo>
                    <a:pt x="0" y="764"/>
                  </a:lnTo>
                  <a:lnTo>
                    <a:pt x="10" y="792"/>
                  </a:lnTo>
                  <a:lnTo>
                    <a:pt x="7" y="799"/>
                  </a:lnTo>
                  <a:lnTo>
                    <a:pt x="12" y="805"/>
                  </a:lnTo>
                  <a:lnTo>
                    <a:pt x="8" y="816"/>
                  </a:lnTo>
                  <a:lnTo>
                    <a:pt x="17" y="824"/>
                  </a:lnTo>
                  <a:lnTo>
                    <a:pt x="17" y="835"/>
                  </a:lnTo>
                  <a:lnTo>
                    <a:pt x="31" y="838"/>
                  </a:lnTo>
                  <a:lnTo>
                    <a:pt x="34" y="842"/>
                  </a:lnTo>
                  <a:lnTo>
                    <a:pt x="34" y="847"/>
                  </a:lnTo>
                  <a:lnTo>
                    <a:pt x="48" y="842"/>
                  </a:lnTo>
                  <a:lnTo>
                    <a:pt x="55" y="849"/>
                  </a:lnTo>
                  <a:lnTo>
                    <a:pt x="57" y="859"/>
                  </a:lnTo>
                  <a:lnTo>
                    <a:pt x="55" y="869"/>
                  </a:lnTo>
                  <a:lnTo>
                    <a:pt x="67" y="887"/>
                  </a:lnTo>
                  <a:lnTo>
                    <a:pt x="69" y="894"/>
                  </a:lnTo>
                  <a:lnTo>
                    <a:pt x="74" y="892"/>
                  </a:lnTo>
                  <a:lnTo>
                    <a:pt x="81" y="899"/>
                  </a:lnTo>
                  <a:lnTo>
                    <a:pt x="81" y="902"/>
                  </a:lnTo>
                  <a:lnTo>
                    <a:pt x="74" y="907"/>
                  </a:lnTo>
                  <a:lnTo>
                    <a:pt x="64" y="906"/>
                  </a:lnTo>
                  <a:lnTo>
                    <a:pt x="60" y="909"/>
                  </a:lnTo>
                  <a:lnTo>
                    <a:pt x="67" y="932"/>
                  </a:lnTo>
                  <a:lnTo>
                    <a:pt x="95" y="926"/>
                  </a:lnTo>
                  <a:lnTo>
                    <a:pt x="103" y="939"/>
                  </a:lnTo>
                  <a:lnTo>
                    <a:pt x="100" y="942"/>
                  </a:lnTo>
                  <a:lnTo>
                    <a:pt x="102" y="949"/>
                  </a:lnTo>
                  <a:lnTo>
                    <a:pt x="114" y="952"/>
                  </a:lnTo>
                  <a:lnTo>
                    <a:pt x="121" y="970"/>
                  </a:lnTo>
                  <a:lnTo>
                    <a:pt x="136" y="973"/>
                  </a:lnTo>
                  <a:lnTo>
                    <a:pt x="145" y="970"/>
                  </a:lnTo>
                  <a:lnTo>
                    <a:pt x="155" y="980"/>
                  </a:lnTo>
                  <a:lnTo>
                    <a:pt x="160" y="978"/>
                  </a:lnTo>
                  <a:lnTo>
                    <a:pt x="185" y="989"/>
                  </a:lnTo>
                  <a:lnTo>
                    <a:pt x="183" y="990"/>
                  </a:lnTo>
                  <a:lnTo>
                    <a:pt x="185" y="996"/>
                  </a:lnTo>
                  <a:lnTo>
                    <a:pt x="179" y="1001"/>
                  </a:lnTo>
                  <a:lnTo>
                    <a:pt x="183" y="1004"/>
                  </a:lnTo>
                  <a:lnTo>
                    <a:pt x="179" y="1008"/>
                  </a:lnTo>
                  <a:lnTo>
                    <a:pt x="181" y="1011"/>
                  </a:lnTo>
                  <a:lnTo>
                    <a:pt x="181" y="1016"/>
                  </a:lnTo>
                  <a:lnTo>
                    <a:pt x="179" y="1027"/>
                  </a:lnTo>
                  <a:lnTo>
                    <a:pt x="167" y="1025"/>
                  </a:lnTo>
                  <a:lnTo>
                    <a:pt x="157" y="1035"/>
                  </a:lnTo>
                  <a:lnTo>
                    <a:pt x="159" y="1040"/>
                  </a:lnTo>
                  <a:lnTo>
                    <a:pt x="171" y="1039"/>
                  </a:lnTo>
                  <a:lnTo>
                    <a:pt x="174" y="1042"/>
                  </a:lnTo>
                  <a:lnTo>
                    <a:pt x="162" y="1047"/>
                  </a:lnTo>
                  <a:lnTo>
                    <a:pt x="162" y="1051"/>
                  </a:lnTo>
                  <a:lnTo>
                    <a:pt x="152" y="1051"/>
                  </a:lnTo>
                  <a:lnTo>
                    <a:pt x="152" y="1054"/>
                  </a:lnTo>
                  <a:lnTo>
                    <a:pt x="162" y="1063"/>
                  </a:lnTo>
                  <a:lnTo>
                    <a:pt x="155" y="1065"/>
                  </a:lnTo>
                  <a:lnTo>
                    <a:pt x="147" y="1077"/>
                  </a:lnTo>
                  <a:lnTo>
                    <a:pt x="140" y="1077"/>
                  </a:lnTo>
                  <a:lnTo>
                    <a:pt x="136" y="1080"/>
                  </a:lnTo>
                  <a:lnTo>
                    <a:pt x="147" y="1091"/>
                  </a:lnTo>
                  <a:lnTo>
                    <a:pt x="166" y="1101"/>
                  </a:lnTo>
                  <a:lnTo>
                    <a:pt x="181" y="1113"/>
                  </a:lnTo>
                  <a:lnTo>
                    <a:pt x="192" y="1113"/>
                  </a:lnTo>
                  <a:lnTo>
                    <a:pt x="207" y="1118"/>
                  </a:lnTo>
                  <a:lnTo>
                    <a:pt x="223" y="1120"/>
                  </a:lnTo>
                  <a:lnTo>
                    <a:pt x="238" y="1130"/>
                  </a:lnTo>
                  <a:lnTo>
                    <a:pt x="256" y="1129"/>
                  </a:lnTo>
                  <a:lnTo>
                    <a:pt x="262" y="1132"/>
                  </a:lnTo>
                  <a:lnTo>
                    <a:pt x="262" y="1137"/>
                  </a:lnTo>
                  <a:lnTo>
                    <a:pt x="273" y="1144"/>
                  </a:lnTo>
                  <a:lnTo>
                    <a:pt x="283" y="1149"/>
                  </a:lnTo>
                  <a:lnTo>
                    <a:pt x="285" y="1156"/>
                  </a:lnTo>
                  <a:lnTo>
                    <a:pt x="292" y="1156"/>
                  </a:lnTo>
                  <a:lnTo>
                    <a:pt x="302" y="1146"/>
                  </a:lnTo>
                  <a:lnTo>
                    <a:pt x="288" y="1122"/>
                  </a:lnTo>
                  <a:lnTo>
                    <a:pt x="290" y="1106"/>
                  </a:lnTo>
                  <a:lnTo>
                    <a:pt x="288" y="1111"/>
                  </a:lnTo>
                  <a:lnTo>
                    <a:pt x="276" y="1094"/>
                  </a:lnTo>
                  <a:lnTo>
                    <a:pt x="287" y="1078"/>
                  </a:lnTo>
                  <a:lnTo>
                    <a:pt x="287" y="1070"/>
                  </a:lnTo>
                  <a:lnTo>
                    <a:pt x="290" y="1070"/>
                  </a:lnTo>
                  <a:lnTo>
                    <a:pt x="290" y="1061"/>
                  </a:lnTo>
                  <a:lnTo>
                    <a:pt x="288" y="1058"/>
                  </a:lnTo>
                  <a:lnTo>
                    <a:pt x="294" y="1059"/>
                  </a:lnTo>
                  <a:lnTo>
                    <a:pt x="297" y="1068"/>
                  </a:lnTo>
                  <a:lnTo>
                    <a:pt x="300" y="1066"/>
                  </a:lnTo>
                  <a:lnTo>
                    <a:pt x="306" y="1059"/>
                  </a:lnTo>
                  <a:lnTo>
                    <a:pt x="295" y="1053"/>
                  </a:lnTo>
                  <a:lnTo>
                    <a:pt x="297" y="1049"/>
                  </a:lnTo>
                  <a:lnTo>
                    <a:pt x="306" y="1049"/>
                  </a:lnTo>
                  <a:lnTo>
                    <a:pt x="304" y="1034"/>
                  </a:lnTo>
                  <a:lnTo>
                    <a:pt x="297" y="1027"/>
                  </a:lnTo>
                  <a:lnTo>
                    <a:pt x="287" y="1028"/>
                  </a:lnTo>
                  <a:lnTo>
                    <a:pt x="281" y="1016"/>
                  </a:lnTo>
                  <a:lnTo>
                    <a:pt x="275" y="1015"/>
                  </a:lnTo>
                  <a:lnTo>
                    <a:pt x="278" y="1002"/>
                  </a:lnTo>
                  <a:lnTo>
                    <a:pt x="281" y="999"/>
                  </a:lnTo>
                  <a:lnTo>
                    <a:pt x="278" y="994"/>
                  </a:lnTo>
                  <a:lnTo>
                    <a:pt x="281" y="982"/>
                  </a:lnTo>
                  <a:lnTo>
                    <a:pt x="287" y="978"/>
                  </a:lnTo>
                  <a:lnTo>
                    <a:pt x="288" y="968"/>
                  </a:lnTo>
                  <a:lnTo>
                    <a:pt x="300" y="985"/>
                  </a:lnTo>
                  <a:lnTo>
                    <a:pt x="307" y="980"/>
                  </a:lnTo>
                  <a:lnTo>
                    <a:pt x="302" y="966"/>
                  </a:lnTo>
                  <a:lnTo>
                    <a:pt x="314" y="961"/>
                  </a:lnTo>
                  <a:lnTo>
                    <a:pt x="316" y="956"/>
                  </a:lnTo>
                  <a:lnTo>
                    <a:pt x="326" y="951"/>
                  </a:lnTo>
                  <a:lnTo>
                    <a:pt x="333" y="944"/>
                  </a:lnTo>
                  <a:lnTo>
                    <a:pt x="340" y="942"/>
                  </a:lnTo>
                  <a:lnTo>
                    <a:pt x="347" y="947"/>
                  </a:lnTo>
                  <a:lnTo>
                    <a:pt x="351" y="942"/>
                  </a:lnTo>
                  <a:lnTo>
                    <a:pt x="356" y="940"/>
                  </a:lnTo>
                  <a:lnTo>
                    <a:pt x="359" y="945"/>
                  </a:lnTo>
                  <a:lnTo>
                    <a:pt x="373" y="947"/>
                  </a:lnTo>
                  <a:lnTo>
                    <a:pt x="383" y="956"/>
                  </a:lnTo>
                  <a:lnTo>
                    <a:pt x="387" y="968"/>
                  </a:lnTo>
                  <a:lnTo>
                    <a:pt x="390" y="966"/>
                  </a:lnTo>
                  <a:lnTo>
                    <a:pt x="389" y="959"/>
                  </a:lnTo>
                  <a:lnTo>
                    <a:pt x="392" y="958"/>
                  </a:lnTo>
                  <a:lnTo>
                    <a:pt x="404" y="968"/>
                  </a:lnTo>
                  <a:lnTo>
                    <a:pt x="418" y="958"/>
                  </a:lnTo>
                  <a:lnTo>
                    <a:pt x="428" y="961"/>
                  </a:lnTo>
                  <a:lnTo>
                    <a:pt x="432" y="958"/>
                  </a:lnTo>
                  <a:lnTo>
                    <a:pt x="439" y="956"/>
                  </a:lnTo>
                  <a:lnTo>
                    <a:pt x="447" y="966"/>
                  </a:lnTo>
                  <a:lnTo>
                    <a:pt x="456" y="968"/>
                  </a:lnTo>
                  <a:lnTo>
                    <a:pt x="466" y="961"/>
                  </a:lnTo>
                  <a:lnTo>
                    <a:pt x="478" y="964"/>
                  </a:lnTo>
                  <a:lnTo>
                    <a:pt x="484" y="963"/>
                  </a:lnTo>
                  <a:lnTo>
                    <a:pt x="489" y="951"/>
                  </a:lnTo>
                  <a:lnTo>
                    <a:pt x="487" y="949"/>
                  </a:lnTo>
                  <a:lnTo>
                    <a:pt x="478" y="949"/>
                  </a:lnTo>
                  <a:lnTo>
                    <a:pt x="470" y="942"/>
                  </a:lnTo>
                  <a:lnTo>
                    <a:pt x="465" y="935"/>
                  </a:lnTo>
                  <a:lnTo>
                    <a:pt x="478" y="928"/>
                  </a:lnTo>
                  <a:lnTo>
                    <a:pt x="478" y="925"/>
                  </a:lnTo>
                  <a:lnTo>
                    <a:pt x="473" y="918"/>
                  </a:lnTo>
                  <a:lnTo>
                    <a:pt x="480" y="913"/>
                  </a:lnTo>
                  <a:lnTo>
                    <a:pt x="496" y="911"/>
                  </a:lnTo>
                  <a:lnTo>
                    <a:pt x="482" y="906"/>
                  </a:lnTo>
                  <a:lnTo>
                    <a:pt x="482" y="900"/>
                  </a:lnTo>
                  <a:lnTo>
                    <a:pt x="487" y="899"/>
                  </a:lnTo>
                  <a:lnTo>
                    <a:pt x="478" y="899"/>
                  </a:lnTo>
                  <a:lnTo>
                    <a:pt x="480" y="892"/>
                  </a:lnTo>
                  <a:lnTo>
                    <a:pt x="478" y="890"/>
                  </a:lnTo>
                  <a:lnTo>
                    <a:pt x="501" y="890"/>
                  </a:lnTo>
                  <a:lnTo>
                    <a:pt x="517" y="883"/>
                  </a:lnTo>
                  <a:lnTo>
                    <a:pt x="522" y="885"/>
                  </a:lnTo>
                  <a:lnTo>
                    <a:pt x="532" y="878"/>
                  </a:lnTo>
                  <a:lnTo>
                    <a:pt x="541" y="873"/>
                  </a:lnTo>
                  <a:lnTo>
                    <a:pt x="580" y="864"/>
                  </a:lnTo>
                  <a:lnTo>
                    <a:pt x="580" y="859"/>
                  </a:lnTo>
                  <a:lnTo>
                    <a:pt x="591" y="854"/>
                  </a:lnTo>
                  <a:lnTo>
                    <a:pt x="618" y="859"/>
                  </a:lnTo>
                  <a:lnTo>
                    <a:pt x="620" y="869"/>
                  </a:lnTo>
                  <a:lnTo>
                    <a:pt x="624" y="873"/>
                  </a:lnTo>
                  <a:lnTo>
                    <a:pt x="620" y="881"/>
                  </a:lnTo>
                  <a:lnTo>
                    <a:pt x="622" y="885"/>
                  </a:lnTo>
                  <a:lnTo>
                    <a:pt x="634" y="883"/>
                  </a:lnTo>
                  <a:lnTo>
                    <a:pt x="634" y="880"/>
                  </a:lnTo>
                  <a:lnTo>
                    <a:pt x="639" y="885"/>
                  </a:lnTo>
                  <a:lnTo>
                    <a:pt x="639" y="890"/>
                  </a:lnTo>
                  <a:lnTo>
                    <a:pt x="643" y="890"/>
                  </a:lnTo>
                  <a:lnTo>
                    <a:pt x="641" y="887"/>
                  </a:lnTo>
                  <a:lnTo>
                    <a:pt x="643" y="885"/>
                  </a:lnTo>
                  <a:lnTo>
                    <a:pt x="651" y="890"/>
                  </a:lnTo>
                  <a:lnTo>
                    <a:pt x="657" y="887"/>
                  </a:lnTo>
                  <a:lnTo>
                    <a:pt x="658" y="892"/>
                  </a:lnTo>
                  <a:lnTo>
                    <a:pt x="651" y="897"/>
                  </a:lnTo>
                  <a:lnTo>
                    <a:pt x="653" y="900"/>
                  </a:lnTo>
                  <a:lnTo>
                    <a:pt x="669" y="900"/>
                  </a:lnTo>
                  <a:lnTo>
                    <a:pt x="684" y="885"/>
                  </a:lnTo>
                  <a:lnTo>
                    <a:pt x="700" y="878"/>
                  </a:lnTo>
                  <a:lnTo>
                    <a:pt x="701" y="883"/>
                  </a:lnTo>
                  <a:lnTo>
                    <a:pt x="696" y="885"/>
                  </a:lnTo>
                  <a:lnTo>
                    <a:pt x="696" y="888"/>
                  </a:lnTo>
                  <a:lnTo>
                    <a:pt x="717" y="906"/>
                  </a:lnTo>
                  <a:lnTo>
                    <a:pt x="748" y="963"/>
                  </a:lnTo>
                  <a:lnTo>
                    <a:pt x="757" y="952"/>
                  </a:lnTo>
                  <a:lnTo>
                    <a:pt x="764" y="956"/>
                  </a:lnTo>
                  <a:lnTo>
                    <a:pt x="767" y="964"/>
                  </a:lnTo>
                  <a:lnTo>
                    <a:pt x="783" y="964"/>
                  </a:lnTo>
                  <a:lnTo>
                    <a:pt x="796" y="959"/>
                  </a:lnTo>
                  <a:lnTo>
                    <a:pt x="821" y="987"/>
                  </a:lnTo>
                  <a:lnTo>
                    <a:pt x="835" y="992"/>
                  </a:lnTo>
                  <a:lnTo>
                    <a:pt x="840" y="987"/>
                  </a:lnTo>
                  <a:lnTo>
                    <a:pt x="847" y="999"/>
                  </a:lnTo>
                  <a:lnTo>
                    <a:pt x="845" y="1006"/>
                  </a:lnTo>
                  <a:lnTo>
                    <a:pt x="852" y="1008"/>
                  </a:lnTo>
                  <a:lnTo>
                    <a:pt x="857" y="1004"/>
                  </a:lnTo>
                  <a:lnTo>
                    <a:pt x="864" y="994"/>
                  </a:lnTo>
                  <a:lnTo>
                    <a:pt x="912" y="968"/>
                  </a:lnTo>
                  <a:lnTo>
                    <a:pt x="947" y="971"/>
                  </a:lnTo>
                  <a:lnTo>
                    <a:pt x="956" y="982"/>
                  </a:lnTo>
                  <a:lnTo>
                    <a:pt x="997" y="982"/>
                  </a:lnTo>
                  <a:lnTo>
                    <a:pt x="1000" y="980"/>
                  </a:lnTo>
                  <a:lnTo>
                    <a:pt x="999" y="971"/>
                  </a:lnTo>
                  <a:lnTo>
                    <a:pt x="1002" y="966"/>
                  </a:lnTo>
                  <a:lnTo>
                    <a:pt x="999" y="949"/>
                  </a:lnTo>
                  <a:lnTo>
                    <a:pt x="1018" y="933"/>
                  </a:lnTo>
                  <a:lnTo>
                    <a:pt x="1056" y="947"/>
                  </a:lnTo>
                  <a:lnTo>
                    <a:pt x="1059" y="964"/>
                  </a:lnTo>
                  <a:lnTo>
                    <a:pt x="1070" y="973"/>
                  </a:lnTo>
                  <a:lnTo>
                    <a:pt x="1078" y="975"/>
                  </a:lnTo>
                  <a:lnTo>
                    <a:pt x="1099" y="968"/>
                  </a:lnTo>
                  <a:lnTo>
                    <a:pt x="1108" y="970"/>
                  </a:lnTo>
                  <a:lnTo>
                    <a:pt x="1140" y="985"/>
                  </a:lnTo>
                  <a:lnTo>
                    <a:pt x="1151" y="994"/>
                  </a:lnTo>
                  <a:lnTo>
                    <a:pt x="1180" y="999"/>
                  </a:lnTo>
                  <a:lnTo>
                    <a:pt x="1211" y="990"/>
                  </a:lnTo>
                  <a:lnTo>
                    <a:pt x="1234" y="977"/>
                  </a:lnTo>
                  <a:lnTo>
                    <a:pt x="1249" y="985"/>
                  </a:lnTo>
                  <a:lnTo>
                    <a:pt x="1258" y="982"/>
                  </a:lnTo>
                  <a:lnTo>
                    <a:pt x="1279" y="990"/>
                  </a:lnTo>
                  <a:lnTo>
                    <a:pt x="1299" y="980"/>
                  </a:lnTo>
                  <a:lnTo>
                    <a:pt x="1310" y="947"/>
                  </a:lnTo>
                  <a:lnTo>
                    <a:pt x="1320" y="939"/>
                  </a:lnTo>
                  <a:lnTo>
                    <a:pt x="1318" y="926"/>
                  </a:lnTo>
                  <a:lnTo>
                    <a:pt x="1310" y="926"/>
                  </a:lnTo>
                  <a:lnTo>
                    <a:pt x="1310" y="923"/>
                  </a:lnTo>
                  <a:lnTo>
                    <a:pt x="1322" y="911"/>
                  </a:lnTo>
                  <a:lnTo>
                    <a:pt x="1332" y="909"/>
                  </a:lnTo>
                  <a:lnTo>
                    <a:pt x="1360" y="904"/>
                  </a:lnTo>
                  <a:lnTo>
                    <a:pt x="1372" y="913"/>
                  </a:lnTo>
                  <a:lnTo>
                    <a:pt x="1389" y="914"/>
                  </a:lnTo>
                  <a:lnTo>
                    <a:pt x="1400" y="930"/>
                  </a:lnTo>
                  <a:lnTo>
                    <a:pt x="1412" y="963"/>
                  </a:lnTo>
                  <a:lnTo>
                    <a:pt x="1415" y="983"/>
                  </a:lnTo>
                  <a:lnTo>
                    <a:pt x="1415" y="989"/>
                  </a:lnTo>
                  <a:lnTo>
                    <a:pt x="1439" y="994"/>
                  </a:lnTo>
                  <a:lnTo>
                    <a:pt x="1443" y="996"/>
                  </a:lnTo>
                  <a:lnTo>
                    <a:pt x="1458" y="1004"/>
                  </a:lnTo>
                  <a:lnTo>
                    <a:pt x="1467" y="1030"/>
                  </a:lnTo>
                  <a:lnTo>
                    <a:pt x="1481" y="1032"/>
                  </a:lnTo>
                  <a:lnTo>
                    <a:pt x="1486" y="1028"/>
                  </a:lnTo>
                  <a:lnTo>
                    <a:pt x="1519" y="1015"/>
                  </a:lnTo>
                  <a:lnTo>
                    <a:pt x="1517" y="1034"/>
                  </a:lnTo>
                  <a:lnTo>
                    <a:pt x="1512" y="1039"/>
                  </a:lnTo>
                  <a:lnTo>
                    <a:pt x="1505" y="1063"/>
                  </a:lnTo>
                  <a:lnTo>
                    <a:pt x="1495" y="1084"/>
                  </a:lnTo>
                  <a:lnTo>
                    <a:pt x="1493" y="1085"/>
                  </a:lnTo>
                  <a:lnTo>
                    <a:pt x="1491" y="1085"/>
                  </a:lnTo>
                  <a:lnTo>
                    <a:pt x="1477" y="1082"/>
                  </a:lnTo>
                  <a:lnTo>
                    <a:pt x="1465" y="1092"/>
                  </a:lnTo>
                  <a:lnTo>
                    <a:pt x="1469" y="1103"/>
                  </a:lnTo>
                  <a:lnTo>
                    <a:pt x="1469" y="1118"/>
                  </a:lnTo>
                  <a:lnTo>
                    <a:pt x="1460" y="1129"/>
                  </a:lnTo>
                  <a:lnTo>
                    <a:pt x="1460" y="1134"/>
                  </a:lnTo>
                  <a:lnTo>
                    <a:pt x="1460" y="1137"/>
                  </a:lnTo>
                  <a:lnTo>
                    <a:pt x="1464" y="1135"/>
                  </a:lnTo>
                  <a:lnTo>
                    <a:pt x="1462" y="1132"/>
                  </a:lnTo>
                  <a:lnTo>
                    <a:pt x="1469" y="1132"/>
                  </a:lnTo>
                  <a:lnTo>
                    <a:pt x="1477" y="1116"/>
                  </a:lnTo>
                  <a:lnTo>
                    <a:pt x="1481" y="1123"/>
                  </a:lnTo>
                  <a:lnTo>
                    <a:pt x="1484" y="1120"/>
                  </a:lnTo>
                  <a:lnTo>
                    <a:pt x="1484" y="1127"/>
                  </a:lnTo>
                  <a:lnTo>
                    <a:pt x="1498" y="1130"/>
                  </a:lnTo>
                  <a:lnTo>
                    <a:pt x="1522" y="1116"/>
                  </a:lnTo>
                  <a:lnTo>
                    <a:pt x="1560" y="1070"/>
                  </a:lnTo>
                  <a:lnTo>
                    <a:pt x="1573" y="1046"/>
                  </a:lnTo>
                  <a:lnTo>
                    <a:pt x="1597" y="1015"/>
                  </a:lnTo>
                  <a:lnTo>
                    <a:pt x="1602" y="982"/>
                  </a:lnTo>
                  <a:lnTo>
                    <a:pt x="1598" y="966"/>
                  </a:lnTo>
                  <a:lnTo>
                    <a:pt x="1604" y="951"/>
                  </a:lnTo>
                  <a:lnTo>
                    <a:pt x="1612" y="933"/>
                  </a:lnTo>
                  <a:lnTo>
                    <a:pt x="1607" y="928"/>
                  </a:lnTo>
                  <a:lnTo>
                    <a:pt x="1611" y="923"/>
                  </a:lnTo>
                  <a:lnTo>
                    <a:pt x="1609" y="916"/>
                  </a:lnTo>
                  <a:lnTo>
                    <a:pt x="1592" y="909"/>
                  </a:lnTo>
                  <a:lnTo>
                    <a:pt x="1609" y="913"/>
                  </a:lnTo>
                  <a:lnTo>
                    <a:pt x="1612" y="907"/>
                  </a:lnTo>
                  <a:lnTo>
                    <a:pt x="1597" y="897"/>
                  </a:lnTo>
                  <a:lnTo>
                    <a:pt x="1590" y="885"/>
                  </a:lnTo>
                  <a:lnTo>
                    <a:pt x="1574" y="883"/>
                  </a:lnTo>
                  <a:lnTo>
                    <a:pt x="1574" y="895"/>
                  </a:lnTo>
                  <a:lnTo>
                    <a:pt x="1569" y="902"/>
                  </a:lnTo>
                  <a:lnTo>
                    <a:pt x="1571" y="892"/>
                  </a:lnTo>
                  <a:lnTo>
                    <a:pt x="1566" y="899"/>
                  </a:lnTo>
                  <a:lnTo>
                    <a:pt x="1554" y="900"/>
                  </a:lnTo>
                  <a:lnTo>
                    <a:pt x="1559" y="894"/>
                  </a:lnTo>
                  <a:lnTo>
                    <a:pt x="1555" y="888"/>
                  </a:lnTo>
                  <a:lnTo>
                    <a:pt x="1559" y="883"/>
                  </a:lnTo>
                  <a:lnTo>
                    <a:pt x="1554" y="885"/>
                  </a:lnTo>
                  <a:lnTo>
                    <a:pt x="1552" y="892"/>
                  </a:lnTo>
                  <a:lnTo>
                    <a:pt x="1547" y="897"/>
                  </a:lnTo>
                  <a:lnTo>
                    <a:pt x="1547" y="876"/>
                  </a:lnTo>
                  <a:lnTo>
                    <a:pt x="1533" y="878"/>
                  </a:lnTo>
                  <a:lnTo>
                    <a:pt x="1524" y="873"/>
                  </a:lnTo>
                  <a:lnTo>
                    <a:pt x="1526" y="868"/>
                  </a:lnTo>
                  <a:lnTo>
                    <a:pt x="1560" y="838"/>
                  </a:lnTo>
                  <a:lnTo>
                    <a:pt x="1571" y="821"/>
                  </a:lnTo>
                  <a:lnTo>
                    <a:pt x="1597" y="795"/>
                  </a:lnTo>
                  <a:lnTo>
                    <a:pt x="1604" y="783"/>
                  </a:lnTo>
                  <a:lnTo>
                    <a:pt x="1624" y="761"/>
                  </a:lnTo>
                  <a:lnTo>
                    <a:pt x="1636" y="754"/>
                  </a:lnTo>
                  <a:lnTo>
                    <a:pt x="1669" y="752"/>
                  </a:lnTo>
                  <a:lnTo>
                    <a:pt x="1678" y="759"/>
                  </a:lnTo>
                  <a:lnTo>
                    <a:pt x="1683" y="750"/>
                  </a:lnTo>
                  <a:lnTo>
                    <a:pt x="1699" y="757"/>
                  </a:lnTo>
                  <a:lnTo>
                    <a:pt x="1709" y="752"/>
                  </a:lnTo>
                  <a:lnTo>
                    <a:pt x="1714" y="757"/>
                  </a:lnTo>
                  <a:lnTo>
                    <a:pt x="1718" y="755"/>
                  </a:lnTo>
                  <a:lnTo>
                    <a:pt x="1714" y="752"/>
                  </a:lnTo>
                  <a:lnTo>
                    <a:pt x="1721" y="750"/>
                  </a:lnTo>
                  <a:lnTo>
                    <a:pt x="1719" y="745"/>
                  </a:lnTo>
                  <a:lnTo>
                    <a:pt x="1723" y="743"/>
                  </a:lnTo>
                  <a:lnTo>
                    <a:pt x="1745" y="750"/>
                  </a:lnTo>
                  <a:lnTo>
                    <a:pt x="1752" y="748"/>
                  </a:lnTo>
                  <a:lnTo>
                    <a:pt x="1764" y="755"/>
                  </a:lnTo>
                  <a:lnTo>
                    <a:pt x="1749" y="761"/>
                  </a:lnTo>
                  <a:lnTo>
                    <a:pt x="1754" y="767"/>
                  </a:lnTo>
                  <a:lnTo>
                    <a:pt x="1768" y="762"/>
                  </a:lnTo>
                  <a:lnTo>
                    <a:pt x="1773" y="766"/>
                  </a:lnTo>
                  <a:lnTo>
                    <a:pt x="1783" y="757"/>
                  </a:lnTo>
                  <a:lnTo>
                    <a:pt x="1802" y="761"/>
                  </a:lnTo>
                  <a:lnTo>
                    <a:pt x="1806" y="759"/>
                  </a:lnTo>
                  <a:lnTo>
                    <a:pt x="1804" y="754"/>
                  </a:lnTo>
                  <a:lnTo>
                    <a:pt x="1792" y="750"/>
                  </a:lnTo>
                  <a:lnTo>
                    <a:pt x="1794" y="747"/>
                  </a:lnTo>
                  <a:lnTo>
                    <a:pt x="1792" y="740"/>
                  </a:lnTo>
                  <a:lnTo>
                    <a:pt x="1835" y="686"/>
                  </a:lnTo>
                  <a:lnTo>
                    <a:pt x="1859" y="679"/>
                  </a:lnTo>
                  <a:lnTo>
                    <a:pt x="1872" y="686"/>
                  </a:lnTo>
                  <a:lnTo>
                    <a:pt x="1878" y="678"/>
                  </a:lnTo>
                  <a:lnTo>
                    <a:pt x="1872" y="697"/>
                  </a:lnTo>
                  <a:lnTo>
                    <a:pt x="1873" y="702"/>
                  </a:lnTo>
                  <a:lnTo>
                    <a:pt x="1872" y="707"/>
                  </a:lnTo>
                  <a:lnTo>
                    <a:pt x="1880" y="705"/>
                  </a:lnTo>
                  <a:lnTo>
                    <a:pt x="1877" y="719"/>
                  </a:lnTo>
                  <a:lnTo>
                    <a:pt x="1908" y="688"/>
                  </a:lnTo>
                  <a:lnTo>
                    <a:pt x="1913" y="686"/>
                  </a:lnTo>
                  <a:lnTo>
                    <a:pt x="1918" y="691"/>
                  </a:lnTo>
                  <a:lnTo>
                    <a:pt x="1920" y="686"/>
                  </a:lnTo>
                  <a:lnTo>
                    <a:pt x="1916" y="683"/>
                  </a:lnTo>
                  <a:lnTo>
                    <a:pt x="1922" y="664"/>
                  </a:lnTo>
                  <a:lnTo>
                    <a:pt x="1935" y="657"/>
                  </a:lnTo>
                  <a:lnTo>
                    <a:pt x="1944" y="662"/>
                  </a:lnTo>
                  <a:lnTo>
                    <a:pt x="1932" y="671"/>
                  </a:lnTo>
                  <a:lnTo>
                    <a:pt x="1929" y="698"/>
                  </a:lnTo>
                  <a:lnTo>
                    <a:pt x="1923" y="704"/>
                  </a:lnTo>
                  <a:lnTo>
                    <a:pt x="1925" y="710"/>
                  </a:lnTo>
                  <a:lnTo>
                    <a:pt x="1901" y="723"/>
                  </a:lnTo>
                  <a:lnTo>
                    <a:pt x="1899" y="729"/>
                  </a:lnTo>
                  <a:lnTo>
                    <a:pt x="1880" y="748"/>
                  </a:lnTo>
                  <a:lnTo>
                    <a:pt x="1851" y="788"/>
                  </a:lnTo>
                  <a:lnTo>
                    <a:pt x="1837" y="795"/>
                  </a:lnTo>
                  <a:lnTo>
                    <a:pt x="1830" y="795"/>
                  </a:lnTo>
                  <a:lnTo>
                    <a:pt x="1832" y="804"/>
                  </a:lnTo>
                  <a:lnTo>
                    <a:pt x="1828" y="814"/>
                  </a:lnTo>
                  <a:lnTo>
                    <a:pt x="1816" y="824"/>
                  </a:lnTo>
                  <a:lnTo>
                    <a:pt x="1813" y="843"/>
                  </a:lnTo>
                  <a:lnTo>
                    <a:pt x="1813" y="875"/>
                  </a:lnTo>
                  <a:lnTo>
                    <a:pt x="1828" y="961"/>
                  </a:lnTo>
                  <a:lnTo>
                    <a:pt x="1849" y="940"/>
                  </a:lnTo>
                  <a:lnTo>
                    <a:pt x="1853" y="925"/>
                  </a:lnTo>
                  <a:lnTo>
                    <a:pt x="1856" y="916"/>
                  </a:lnTo>
                  <a:lnTo>
                    <a:pt x="1870" y="909"/>
                  </a:lnTo>
                  <a:lnTo>
                    <a:pt x="1873" y="911"/>
                  </a:lnTo>
                  <a:lnTo>
                    <a:pt x="1872" y="890"/>
                  </a:lnTo>
                  <a:lnTo>
                    <a:pt x="1887" y="878"/>
                  </a:lnTo>
                  <a:lnTo>
                    <a:pt x="1896" y="878"/>
                  </a:lnTo>
                  <a:lnTo>
                    <a:pt x="1903" y="873"/>
                  </a:lnTo>
                  <a:lnTo>
                    <a:pt x="1897" y="854"/>
                  </a:lnTo>
                  <a:lnTo>
                    <a:pt x="1901" y="843"/>
                  </a:lnTo>
                  <a:lnTo>
                    <a:pt x="1906" y="837"/>
                  </a:lnTo>
                  <a:lnTo>
                    <a:pt x="1906" y="835"/>
                  </a:lnTo>
                  <a:lnTo>
                    <a:pt x="1904" y="831"/>
                  </a:lnTo>
                  <a:lnTo>
                    <a:pt x="1915" y="828"/>
                  </a:lnTo>
                  <a:lnTo>
                    <a:pt x="1911" y="835"/>
                  </a:lnTo>
                  <a:lnTo>
                    <a:pt x="1915" y="842"/>
                  </a:lnTo>
                  <a:lnTo>
                    <a:pt x="1920" y="835"/>
                  </a:lnTo>
                  <a:lnTo>
                    <a:pt x="1918" y="826"/>
                  </a:lnTo>
                  <a:lnTo>
                    <a:pt x="1913" y="823"/>
                  </a:lnTo>
                  <a:lnTo>
                    <a:pt x="1911" y="812"/>
                  </a:lnTo>
                  <a:lnTo>
                    <a:pt x="1918" y="797"/>
                  </a:lnTo>
                  <a:lnTo>
                    <a:pt x="1911" y="792"/>
                  </a:lnTo>
                  <a:lnTo>
                    <a:pt x="1906" y="797"/>
                  </a:lnTo>
                  <a:lnTo>
                    <a:pt x="1901" y="792"/>
                  </a:lnTo>
                  <a:lnTo>
                    <a:pt x="1906" y="776"/>
                  </a:lnTo>
                  <a:lnTo>
                    <a:pt x="1915" y="761"/>
                  </a:lnTo>
                  <a:lnTo>
                    <a:pt x="1918" y="761"/>
                  </a:lnTo>
                  <a:lnTo>
                    <a:pt x="1923" y="740"/>
                  </a:lnTo>
                  <a:lnTo>
                    <a:pt x="1937" y="735"/>
                  </a:lnTo>
                  <a:lnTo>
                    <a:pt x="1944" y="740"/>
                  </a:lnTo>
                  <a:lnTo>
                    <a:pt x="1946" y="733"/>
                  </a:lnTo>
                  <a:lnTo>
                    <a:pt x="1960" y="721"/>
                  </a:lnTo>
                  <a:lnTo>
                    <a:pt x="1960" y="740"/>
                  </a:lnTo>
                  <a:lnTo>
                    <a:pt x="1972" y="724"/>
                  </a:lnTo>
                  <a:lnTo>
                    <a:pt x="1987" y="717"/>
                  </a:lnTo>
                  <a:lnTo>
                    <a:pt x="2006" y="721"/>
                  </a:lnTo>
                  <a:lnTo>
                    <a:pt x="2018" y="736"/>
                  </a:lnTo>
                  <a:lnTo>
                    <a:pt x="2022" y="723"/>
                  </a:lnTo>
                  <a:lnTo>
                    <a:pt x="2048" y="705"/>
                  </a:lnTo>
                  <a:lnTo>
                    <a:pt x="2048" y="700"/>
                  </a:lnTo>
                  <a:lnTo>
                    <a:pt x="2058" y="695"/>
                  </a:lnTo>
                  <a:lnTo>
                    <a:pt x="2063" y="684"/>
                  </a:lnTo>
                  <a:lnTo>
                    <a:pt x="2069" y="686"/>
                  </a:lnTo>
                  <a:lnTo>
                    <a:pt x="2084" y="678"/>
                  </a:lnTo>
                  <a:lnTo>
                    <a:pt x="2086" y="672"/>
                  </a:lnTo>
                  <a:lnTo>
                    <a:pt x="2117" y="660"/>
                  </a:lnTo>
                  <a:lnTo>
                    <a:pt x="2119" y="660"/>
                  </a:lnTo>
                  <a:lnTo>
                    <a:pt x="2141" y="667"/>
                  </a:lnTo>
                  <a:lnTo>
                    <a:pt x="2148" y="655"/>
                  </a:lnTo>
                  <a:lnTo>
                    <a:pt x="2141" y="645"/>
                  </a:lnTo>
                  <a:lnTo>
                    <a:pt x="2146" y="645"/>
                  </a:lnTo>
                  <a:lnTo>
                    <a:pt x="2139" y="633"/>
                  </a:lnTo>
                  <a:lnTo>
                    <a:pt x="2136" y="615"/>
                  </a:lnTo>
                  <a:lnTo>
                    <a:pt x="2134" y="614"/>
                  </a:lnTo>
                  <a:lnTo>
                    <a:pt x="2132" y="603"/>
                  </a:lnTo>
                  <a:lnTo>
                    <a:pt x="2129" y="607"/>
                  </a:lnTo>
                  <a:lnTo>
                    <a:pt x="2120" y="603"/>
                  </a:lnTo>
                  <a:lnTo>
                    <a:pt x="2119" y="591"/>
                  </a:lnTo>
                  <a:lnTo>
                    <a:pt x="2136" y="596"/>
                  </a:lnTo>
                  <a:lnTo>
                    <a:pt x="2155" y="579"/>
                  </a:lnTo>
                  <a:lnTo>
                    <a:pt x="2155" y="44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2" name="Freeform 718"/>
            <p:cNvSpPr>
              <a:spLocks/>
            </p:cNvSpPr>
            <p:nvPr/>
          </p:nvSpPr>
          <p:spPr bwMode="auto">
            <a:xfrm>
              <a:off x="5286375" y="3917951"/>
              <a:ext cx="96838" cy="106363"/>
            </a:xfrm>
            <a:custGeom>
              <a:avLst/>
              <a:gdLst/>
              <a:ahLst/>
              <a:cxnLst>
                <a:cxn ang="0">
                  <a:pos x="0" y="64"/>
                </a:cxn>
                <a:cxn ang="0">
                  <a:pos x="2" y="66"/>
                </a:cxn>
                <a:cxn ang="0">
                  <a:pos x="18" y="67"/>
                </a:cxn>
                <a:cxn ang="0">
                  <a:pos x="21" y="64"/>
                </a:cxn>
                <a:cxn ang="0">
                  <a:pos x="26" y="57"/>
                </a:cxn>
                <a:cxn ang="0">
                  <a:pos x="37" y="55"/>
                </a:cxn>
                <a:cxn ang="0">
                  <a:pos x="38" y="48"/>
                </a:cxn>
                <a:cxn ang="0">
                  <a:pos x="45" y="45"/>
                </a:cxn>
                <a:cxn ang="0">
                  <a:pos x="30" y="29"/>
                </a:cxn>
                <a:cxn ang="0">
                  <a:pos x="56" y="24"/>
                </a:cxn>
                <a:cxn ang="0">
                  <a:pos x="61" y="19"/>
                </a:cxn>
                <a:cxn ang="0">
                  <a:pos x="54" y="0"/>
                </a:cxn>
                <a:cxn ang="0">
                  <a:pos x="54" y="0"/>
                </a:cxn>
                <a:cxn ang="0">
                  <a:pos x="23" y="17"/>
                </a:cxn>
                <a:cxn ang="0">
                  <a:pos x="19" y="15"/>
                </a:cxn>
                <a:cxn ang="0">
                  <a:pos x="14" y="10"/>
                </a:cxn>
                <a:cxn ang="0">
                  <a:pos x="9" y="10"/>
                </a:cxn>
                <a:cxn ang="0">
                  <a:pos x="9" y="15"/>
                </a:cxn>
                <a:cxn ang="0">
                  <a:pos x="7" y="14"/>
                </a:cxn>
                <a:cxn ang="0">
                  <a:pos x="4" y="12"/>
                </a:cxn>
                <a:cxn ang="0">
                  <a:pos x="0" y="17"/>
                </a:cxn>
                <a:cxn ang="0">
                  <a:pos x="0" y="24"/>
                </a:cxn>
                <a:cxn ang="0">
                  <a:pos x="4" y="26"/>
                </a:cxn>
                <a:cxn ang="0">
                  <a:pos x="2" y="26"/>
                </a:cxn>
                <a:cxn ang="0">
                  <a:pos x="0" y="33"/>
                </a:cxn>
                <a:cxn ang="0">
                  <a:pos x="0" y="33"/>
                </a:cxn>
                <a:cxn ang="0">
                  <a:pos x="7" y="29"/>
                </a:cxn>
                <a:cxn ang="0">
                  <a:pos x="7" y="31"/>
                </a:cxn>
                <a:cxn ang="0">
                  <a:pos x="7" y="38"/>
                </a:cxn>
                <a:cxn ang="0">
                  <a:pos x="4" y="47"/>
                </a:cxn>
                <a:cxn ang="0">
                  <a:pos x="0" y="64"/>
                </a:cxn>
                <a:cxn ang="0">
                  <a:pos x="0" y="64"/>
                </a:cxn>
              </a:cxnLst>
              <a:rect l="0" t="0" r="r" b="b"/>
              <a:pathLst>
                <a:path w="61" h="67">
                  <a:moveTo>
                    <a:pt x="0" y="64"/>
                  </a:moveTo>
                  <a:lnTo>
                    <a:pt x="2" y="66"/>
                  </a:lnTo>
                  <a:lnTo>
                    <a:pt x="18" y="67"/>
                  </a:lnTo>
                  <a:lnTo>
                    <a:pt x="21" y="64"/>
                  </a:lnTo>
                  <a:lnTo>
                    <a:pt x="26" y="57"/>
                  </a:lnTo>
                  <a:lnTo>
                    <a:pt x="37" y="55"/>
                  </a:lnTo>
                  <a:lnTo>
                    <a:pt x="38" y="48"/>
                  </a:lnTo>
                  <a:lnTo>
                    <a:pt x="45" y="45"/>
                  </a:lnTo>
                  <a:lnTo>
                    <a:pt x="30" y="29"/>
                  </a:lnTo>
                  <a:lnTo>
                    <a:pt x="56" y="24"/>
                  </a:lnTo>
                  <a:lnTo>
                    <a:pt x="61" y="19"/>
                  </a:lnTo>
                  <a:lnTo>
                    <a:pt x="54" y="0"/>
                  </a:lnTo>
                  <a:lnTo>
                    <a:pt x="54" y="0"/>
                  </a:lnTo>
                  <a:lnTo>
                    <a:pt x="23" y="17"/>
                  </a:lnTo>
                  <a:lnTo>
                    <a:pt x="19" y="15"/>
                  </a:lnTo>
                  <a:lnTo>
                    <a:pt x="14" y="10"/>
                  </a:lnTo>
                  <a:lnTo>
                    <a:pt x="9" y="10"/>
                  </a:lnTo>
                  <a:lnTo>
                    <a:pt x="9" y="15"/>
                  </a:lnTo>
                  <a:lnTo>
                    <a:pt x="7" y="14"/>
                  </a:lnTo>
                  <a:lnTo>
                    <a:pt x="4" y="12"/>
                  </a:lnTo>
                  <a:lnTo>
                    <a:pt x="0" y="17"/>
                  </a:lnTo>
                  <a:lnTo>
                    <a:pt x="0" y="24"/>
                  </a:lnTo>
                  <a:lnTo>
                    <a:pt x="4" y="26"/>
                  </a:lnTo>
                  <a:lnTo>
                    <a:pt x="2" y="26"/>
                  </a:lnTo>
                  <a:lnTo>
                    <a:pt x="0" y="33"/>
                  </a:lnTo>
                  <a:lnTo>
                    <a:pt x="0" y="33"/>
                  </a:lnTo>
                  <a:lnTo>
                    <a:pt x="7" y="29"/>
                  </a:lnTo>
                  <a:lnTo>
                    <a:pt x="7" y="31"/>
                  </a:lnTo>
                  <a:lnTo>
                    <a:pt x="7" y="38"/>
                  </a:lnTo>
                  <a:lnTo>
                    <a:pt x="4" y="47"/>
                  </a:lnTo>
                  <a:lnTo>
                    <a:pt x="0" y="64"/>
                  </a:lnTo>
                  <a:lnTo>
                    <a:pt x="0" y="6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3" name="Freeform 719"/>
            <p:cNvSpPr>
              <a:spLocks/>
            </p:cNvSpPr>
            <p:nvPr/>
          </p:nvSpPr>
          <p:spPr bwMode="auto">
            <a:xfrm>
              <a:off x="5092700" y="3670301"/>
              <a:ext cx="415925" cy="180975"/>
            </a:xfrm>
            <a:custGeom>
              <a:avLst/>
              <a:gdLst/>
              <a:ahLst/>
              <a:cxnLst>
                <a:cxn ang="0">
                  <a:pos x="250" y="33"/>
                </a:cxn>
                <a:cxn ang="0">
                  <a:pos x="247" y="23"/>
                </a:cxn>
                <a:cxn ang="0">
                  <a:pos x="242" y="16"/>
                </a:cxn>
                <a:cxn ang="0">
                  <a:pos x="228" y="11"/>
                </a:cxn>
                <a:cxn ang="0">
                  <a:pos x="216" y="9"/>
                </a:cxn>
                <a:cxn ang="0">
                  <a:pos x="186" y="18"/>
                </a:cxn>
                <a:cxn ang="0">
                  <a:pos x="164" y="18"/>
                </a:cxn>
                <a:cxn ang="0">
                  <a:pos x="152" y="14"/>
                </a:cxn>
                <a:cxn ang="0">
                  <a:pos x="141" y="6"/>
                </a:cxn>
                <a:cxn ang="0">
                  <a:pos x="134" y="7"/>
                </a:cxn>
                <a:cxn ang="0">
                  <a:pos x="128" y="0"/>
                </a:cxn>
                <a:cxn ang="0">
                  <a:pos x="103" y="0"/>
                </a:cxn>
                <a:cxn ang="0">
                  <a:pos x="71" y="19"/>
                </a:cxn>
                <a:cxn ang="0">
                  <a:pos x="41" y="19"/>
                </a:cxn>
                <a:cxn ang="0">
                  <a:pos x="53" y="25"/>
                </a:cxn>
                <a:cxn ang="0">
                  <a:pos x="39" y="28"/>
                </a:cxn>
                <a:cxn ang="0">
                  <a:pos x="38" y="32"/>
                </a:cxn>
                <a:cxn ang="0">
                  <a:pos x="26" y="30"/>
                </a:cxn>
                <a:cxn ang="0">
                  <a:pos x="24" y="32"/>
                </a:cxn>
                <a:cxn ang="0">
                  <a:pos x="10" y="32"/>
                </a:cxn>
                <a:cxn ang="0">
                  <a:pos x="1" y="40"/>
                </a:cxn>
                <a:cxn ang="0">
                  <a:pos x="10" y="47"/>
                </a:cxn>
                <a:cxn ang="0">
                  <a:pos x="12" y="59"/>
                </a:cxn>
                <a:cxn ang="0">
                  <a:pos x="13" y="66"/>
                </a:cxn>
                <a:cxn ang="0">
                  <a:pos x="5" y="63"/>
                </a:cxn>
                <a:cxn ang="0">
                  <a:pos x="3" y="70"/>
                </a:cxn>
                <a:cxn ang="0">
                  <a:pos x="15" y="76"/>
                </a:cxn>
                <a:cxn ang="0">
                  <a:pos x="15" y="82"/>
                </a:cxn>
                <a:cxn ang="0">
                  <a:pos x="17" y="85"/>
                </a:cxn>
                <a:cxn ang="0">
                  <a:pos x="17" y="90"/>
                </a:cxn>
                <a:cxn ang="0">
                  <a:pos x="29" y="90"/>
                </a:cxn>
                <a:cxn ang="0">
                  <a:pos x="20" y="97"/>
                </a:cxn>
                <a:cxn ang="0">
                  <a:pos x="27" y="95"/>
                </a:cxn>
                <a:cxn ang="0">
                  <a:pos x="31" y="95"/>
                </a:cxn>
                <a:cxn ang="0">
                  <a:pos x="39" y="99"/>
                </a:cxn>
                <a:cxn ang="0">
                  <a:pos x="43" y="97"/>
                </a:cxn>
                <a:cxn ang="0">
                  <a:pos x="45" y="104"/>
                </a:cxn>
                <a:cxn ang="0">
                  <a:pos x="62" y="104"/>
                </a:cxn>
                <a:cxn ang="0">
                  <a:pos x="69" y="94"/>
                </a:cxn>
                <a:cxn ang="0">
                  <a:pos x="90" y="108"/>
                </a:cxn>
                <a:cxn ang="0">
                  <a:pos x="112" y="104"/>
                </a:cxn>
                <a:cxn ang="0">
                  <a:pos x="121" y="95"/>
                </a:cxn>
                <a:cxn ang="0">
                  <a:pos x="134" y="99"/>
                </a:cxn>
                <a:cxn ang="0">
                  <a:pos x="140" y="95"/>
                </a:cxn>
                <a:cxn ang="0">
                  <a:pos x="138" y="101"/>
                </a:cxn>
                <a:cxn ang="0">
                  <a:pos x="140" y="114"/>
                </a:cxn>
                <a:cxn ang="0">
                  <a:pos x="145" y="109"/>
                </a:cxn>
                <a:cxn ang="0">
                  <a:pos x="148" y="106"/>
                </a:cxn>
                <a:cxn ang="0">
                  <a:pos x="148" y="95"/>
                </a:cxn>
                <a:cxn ang="0">
                  <a:pos x="153" y="97"/>
                </a:cxn>
                <a:cxn ang="0">
                  <a:pos x="172" y="94"/>
                </a:cxn>
                <a:cxn ang="0">
                  <a:pos x="185" y="97"/>
                </a:cxn>
                <a:cxn ang="0">
                  <a:pos x="219" y="90"/>
                </a:cxn>
                <a:cxn ang="0">
                  <a:pos x="228" y="89"/>
                </a:cxn>
                <a:cxn ang="0">
                  <a:pos x="236" y="83"/>
                </a:cxn>
                <a:cxn ang="0">
                  <a:pos x="255" y="85"/>
                </a:cxn>
                <a:cxn ang="0">
                  <a:pos x="261" y="89"/>
                </a:cxn>
                <a:cxn ang="0">
                  <a:pos x="262" y="83"/>
                </a:cxn>
                <a:cxn ang="0">
                  <a:pos x="255" y="56"/>
                </a:cxn>
                <a:cxn ang="0">
                  <a:pos x="257" y="47"/>
                </a:cxn>
              </a:cxnLst>
              <a:rect l="0" t="0" r="r" b="b"/>
              <a:pathLst>
                <a:path w="262" h="114">
                  <a:moveTo>
                    <a:pt x="261" y="40"/>
                  </a:moveTo>
                  <a:lnTo>
                    <a:pt x="250" y="33"/>
                  </a:lnTo>
                  <a:lnTo>
                    <a:pt x="247" y="32"/>
                  </a:lnTo>
                  <a:lnTo>
                    <a:pt x="247" y="23"/>
                  </a:lnTo>
                  <a:lnTo>
                    <a:pt x="245" y="19"/>
                  </a:lnTo>
                  <a:lnTo>
                    <a:pt x="242" y="16"/>
                  </a:lnTo>
                  <a:lnTo>
                    <a:pt x="235" y="9"/>
                  </a:lnTo>
                  <a:lnTo>
                    <a:pt x="228" y="11"/>
                  </a:lnTo>
                  <a:lnTo>
                    <a:pt x="217" y="11"/>
                  </a:lnTo>
                  <a:lnTo>
                    <a:pt x="216" y="9"/>
                  </a:lnTo>
                  <a:lnTo>
                    <a:pt x="200" y="19"/>
                  </a:lnTo>
                  <a:lnTo>
                    <a:pt x="186" y="18"/>
                  </a:lnTo>
                  <a:lnTo>
                    <a:pt x="169" y="21"/>
                  </a:lnTo>
                  <a:lnTo>
                    <a:pt x="164" y="18"/>
                  </a:lnTo>
                  <a:lnTo>
                    <a:pt x="160" y="19"/>
                  </a:lnTo>
                  <a:lnTo>
                    <a:pt x="152" y="14"/>
                  </a:lnTo>
                  <a:lnTo>
                    <a:pt x="145" y="14"/>
                  </a:lnTo>
                  <a:lnTo>
                    <a:pt x="141" y="6"/>
                  </a:lnTo>
                  <a:lnTo>
                    <a:pt x="138" y="9"/>
                  </a:lnTo>
                  <a:lnTo>
                    <a:pt x="134" y="7"/>
                  </a:lnTo>
                  <a:lnTo>
                    <a:pt x="131" y="6"/>
                  </a:lnTo>
                  <a:lnTo>
                    <a:pt x="128" y="0"/>
                  </a:lnTo>
                  <a:lnTo>
                    <a:pt x="122" y="2"/>
                  </a:lnTo>
                  <a:lnTo>
                    <a:pt x="103" y="0"/>
                  </a:lnTo>
                  <a:lnTo>
                    <a:pt x="88" y="6"/>
                  </a:lnTo>
                  <a:lnTo>
                    <a:pt x="71" y="19"/>
                  </a:lnTo>
                  <a:lnTo>
                    <a:pt x="45" y="16"/>
                  </a:lnTo>
                  <a:lnTo>
                    <a:pt x="41" y="19"/>
                  </a:lnTo>
                  <a:lnTo>
                    <a:pt x="43" y="23"/>
                  </a:lnTo>
                  <a:lnTo>
                    <a:pt x="53" y="25"/>
                  </a:lnTo>
                  <a:lnTo>
                    <a:pt x="41" y="26"/>
                  </a:lnTo>
                  <a:lnTo>
                    <a:pt x="39" y="28"/>
                  </a:lnTo>
                  <a:lnTo>
                    <a:pt x="41" y="30"/>
                  </a:lnTo>
                  <a:lnTo>
                    <a:pt x="38" y="32"/>
                  </a:lnTo>
                  <a:lnTo>
                    <a:pt x="26" y="32"/>
                  </a:lnTo>
                  <a:lnTo>
                    <a:pt x="26" y="30"/>
                  </a:lnTo>
                  <a:lnTo>
                    <a:pt x="22" y="28"/>
                  </a:lnTo>
                  <a:lnTo>
                    <a:pt x="24" y="32"/>
                  </a:lnTo>
                  <a:lnTo>
                    <a:pt x="17" y="30"/>
                  </a:lnTo>
                  <a:lnTo>
                    <a:pt x="10" y="32"/>
                  </a:lnTo>
                  <a:lnTo>
                    <a:pt x="3" y="38"/>
                  </a:lnTo>
                  <a:lnTo>
                    <a:pt x="1" y="40"/>
                  </a:lnTo>
                  <a:lnTo>
                    <a:pt x="0" y="47"/>
                  </a:lnTo>
                  <a:lnTo>
                    <a:pt x="10" y="47"/>
                  </a:lnTo>
                  <a:lnTo>
                    <a:pt x="8" y="52"/>
                  </a:lnTo>
                  <a:lnTo>
                    <a:pt x="12" y="59"/>
                  </a:lnTo>
                  <a:lnTo>
                    <a:pt x="10" y="63"/>
                  </a:lnTo>
                  <a:lnTo>
                    <a:pt x="13" y="66"/>
                  </a:lnTo>
                  <a:lnTo>
                    <a:pt x="8" y="66"/>
                  </a:lnTo>
                  <a:lnTo>
                    <a:pt x="5" y="63"/>
                  </a:lnTo>
                  <a:lnTo>
                    <a:pt x="5" y="68"/>
                  </a:lnTo>
                  <a:lnTo>
                    <a:pt x="3" y="70"/>
                  </a:lnTo>
                  <a:lnTo>
                    <a:pt x="15" y="75"/>
                  </a:lnTo>
                  <a:lnTo>
                    <a:pt x="15" y="76"/>
                  </a:lnTo>
                  <a:lnTo>
                    <a:pt x="13" y="80"/>
                  </a:lnTo>
                  <a:lnTo>
                    <a:pt x="15" y="82"/>
                  </a:lnTo>
                  <a:lnTo>
                    <a:pt x="19" y="82"/>
                  </a:lnTo>
                  <a:lnTo>
                    <a:pt x="17" y="85"/>
                  </a:lnTo>
                  <a:lnTo>
                    <a:pt x="20" y="89"/>
                  </a:lnTo>
                  <a:lnTo>
                    <a:pt x="17" y="90"/>
                  </a:lnTo>
                  <a:lnTo>
                    <a:pt x="19" y="92"/>
                  </a:lnTo>
                  <a:lnTo>
                    <a:pt x="29" y="90"/>
                  </a:lnTo>
                  <a:lnTo>
                    <a:pt x="31" y="90"/>
                  </a:lnTo>
                  <a:lnTo>
                    <a:pt x="20" y="97"/>
                  </a:lnTo>
                  <a:lnTo>
                    <a:pt x="19" y="99"/>
                  </a:lnTo>
                  <a:lnTo>
                    <a:pt x="27" y="95"/>
                  </a:lnTo>
                  <a:lnTo>
                    <a:pt x="27" y="99"/>
                  </a:lnTo>
                  <a:lnTo>
                    <a:pt x="31" y="95"/>
                  </a:lnTo>
                  <a:lnTo>
                    <a:pt x="34" y="95"/>
                  </a:lnTo>
                  <a:lnTo>
                    <a:pt x="39" y="99"/>
                  </a:lnTo>
                  <a:lnTo>
                    <a:pt x="41" y="97"/>
                  </a:lnTo>
                  <a:lnTo>
                    <a:pt x="43" y="97"/>
                  </a:lnTo>
                  <a:lnTo>
                    <a:pt x="43" y="102"/>
                  </a:lnTo>
                  <a:lnTo>
                    <a:pt x="45" y="104"/>
                  </a:lnTo>
                  <a:lnTo>
                    <a:pt x="53" y="108"/>
                  </a:lnTo>
                  <a:lnTo>
                    <a:pt x="62" y="104"/>
                  </a:lnTo>
                  <a:lnTo>
                    <a:pt x="64" y="95"/>
                  </a:lnTo>
                  <a:lnTo>
                    <a:pt x="69" y="94"/>
                  </a:lnTo>
                  <a:lnTo>
                    <a:pt x="83" y="101"/>
                  </a:lnTo>
                  <a:lnTo>
                    <a:pt x="90" y="108"/>
                  </a:lnTo>
                  <a:lnTo>
                    <a:pt x="95" y="109"/>
                  </a:lnTo>
                  <a:lnTo>
                    <a:pt x="112" y="104"/>
                  </a:lnTo>
                  <a:lnTo>
                    <a:pt x="119" y="97"/>
                  </a:lnTo>
                  <a:lnTo>
                    <a:pt x="121" y="95"/>
                  </a:lnTo>
                  <a:lnTo>
                    <a:pt x="133" y="101"/>
                  </a:lnTo>
                  <a:lnTo>
                    <a:pt x="134" y="99"/>
                  </a:lnTo>
                  <a:lnTo>
                    <a:pt x="134" y="97"/>
                  </a:lnTo>
                  <a:lnTo>
                    <a:pt x="140" y="95"/>
                  </a:lnTo>
                  <a:lnTo>
                    <a:pt x="141" y="97"/>
                  </a:lnTo>
                  <a:lnTo>
                    <a:pt x="138" y="101"/>
                  </a:lnTo>
                  <a:lnTo>
                    <a:pt x="138" y="113"/>
                  </a:lnTo>
                  <a:lnTo>
                    <a:pt x="140" y="114"/>
                  </a:lnTo>
                  <a:lnTo>
                    <a:pt x="141" y="113"/>
                  </a:lnTo>
                  <a:lnTo>
                    <a:pt x="145" y="109"/>
                  </a:lnTo>
                  <a:lnTo>
                    <a:pt x="145" y="106"/>
                  </a:lnTo>
                  <a:lnTo>
                    <a:pt x="148" y="106"/>
                  </a:lnTo>
                  <a:lnTo>
                    <a:pt x="147" y="101"/>
                  </a:lnTo>
                  <a:lnTo>
                    <a:pt x="148" y="95"/>
                  </a:lnTo>
                  <a:lnTo>
                    <a:pt x="153" y="97"/>
                  </a:lnTo>
                  <a:lnTo>
                    <a:pt x="153" y="97"/>
                  </a:lnTo>
                  <a:lnTo>
                    <a:pt x="160" y="99"/>
                  </a:lnTo>
                  <a:lnTo>
                    <a:pt x="172" y="94"/>
                  </a:lnTo>
                  <a:lnTo>
                    <a:pt x="178" y="97"/>
                  </a:lnTo>
                  <a:lnTo>
                    <a:pt x="185" y="97"/>
                  </a:lnTo>
                  <a:lnTo>
                    <a:pt x="205" y="90"/>
                  </a:lnTo>
                  <a:lnTo>
                    <a:pt x="219" y="90"/>
                  </a:lnTo>
                  <a:lnTo>
                    <a:pt x="226" y="87"/>
                  </a:lnTo>
                  <a:lnTo>
                    <a:pt x="228" y="89"/>
                  </a:lnTo>
                  <a:lnTo>
                    <a:pt x="230" y="90"/>
                  </a:lnTo>
                  <a:lnTo>
                    <a:pt x="236" y="83"/>
                  </a:lnTo>
                  <a:lnTo>
                    <a:pt x="242" y="85"/>
                  </a:lnTo>
                  <a:lnTo>
                    <a:pt x="255" y="85"/>
                  </a:lnTo>
                  <a:lnTo>
                    <a:pt x="257" y="89"/>
                  </a:lnTo>
                  <a:lnTo>
                    <a:pt x="261" y="89"/>
                  </a:lnTo>
                  <a:lnTo>
                    <a:pt x="262" y="87"/>
                  </a:lnTo>
                  <a:lnTo>
                    <a:pt x="262" y="83"/>
                  </a:lnTo>
                  <a:lnTo>
                    <a:pt x="255" y="76"/>
                  </a:lnTo>
                  <a:lnTo>
                    <a:pt x="255" y="56"/>
                  </a:lnTo>
                  <a:lnTo>
                    <a:pt x="254" y="49"/>
                  </a:lnTo>
                  <a:lnTo>
                    <a:pt x="257" y="47"/>
                  </a:lnTo>
                  <a:lnTo>
                    <a:pt x="261" y="4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4" name="Freeform 720"/>
            <p:cNvSpPr>
              <a:spLocks/>
            </p:cNvSpPr>
            <p:nvPr/>
          </p:nvSpPr>
          <p:spPr bwMode="auto">
            <a:xfrm>
              <a:off x="4754563" y="2549526"/>
              <a:ext cx="290513" cy="666750"/>
            </a:xfrm>
            <a:custGeom>
              <a:avLst/>
              <a:gdLst/>
              <a:ahLst/>
              <a:cxnLst>
                <a:cxn ang="0">
                  <a:pos x="182" y="121"/>
                </a:cxn>
                <a:cxn ang="0">
                  <a:pos x="169" y="121"/>
                </a:cxn>
                <a:cxn ang="0">
                  <a:pos x="157" y="126"/>
                </a:cxn>
                <a:cxn ang="0">
                  <a:pos x="145" y="134"/>
                </a:cxn>
                <a:cxn ang="0">
                  <a:pos x="149" y="166"/>
                </a:cxn>
                <a:cxn ang="0">
                  <a:pos x="145" y="167"/>
                </a:cxn>
                <a:cxn ang="0">
                  <a:pos x="119" y="193"/>
                </a:cxn>
                <a:cxn ang="0">
                  <a:pos x="105" y="207"/>
                </a:cxn>
                <a:cxn ang="0">
                  <a:pos x="100" y="216"/>
                </a:cxn>
                <a:cxn ang="0">
                  <a:pos x="95" y="223"/>
                </a:cxn>
                <a:cxn ang="0">
                  <a:pos x="86" y="228"/>
                </a:cxn>
                <a:cxn ang="0">
                  <a:pos x="88" y="250"/>
                </a:cxn>
                <a:cxn ang="0">
                  <a:pos x="86" y="274"/>
                </a:cxn>
                <a:cxn ang="0">
                  <a:pos x="86" y="285"/>
                </a:cxn>
                <a:cxn ang="0">
                  <a:pos x="81" y="293"/>
                </a:cxn>
                <a:cxn ang="0">
                  <a:pos x="92" y="283"/>
                </a:cxn>
                <a:cxn ang="0">
                  <a:pos x="104" y="290"/>
                </a:cxn>
                <a:cxn ang="0">
                  <a:pos x="104" y="311"/>
                </a:cxn>
                <a:cxn ang="0">
                  <a:pos x="85" y="312"/>
                </a:cxn>
                <a:cxn ang="0">
                  <a:pos x="74" y="314"/>
                </a:cxn>
                <a:cxn ang="0">
                  <a:pos x="104" y="318"/>
                </a:cxn>
                <a:cxn ang="0">
                  <a:pos x="100" y="321"/>
                </a:cxn>
                <a:cxn ang="0">
                  <a:pos x="92" y="325"/>
                </a:cxn>
                <a:cxn ang="0">
                  <a:pos x="81" y="335"/>
                </a:cxn>
                <a:cxn ang="0">
                  <a:pos x="80" y="338"/>
                </a:cxn>
                <a:cxn ang="0">
                  <a:pos x="74" y="340"/>
                </a:cxn>
                <a:cxn ang="0">
                  <a:pos x="74" y="356"/>
                </a:cxn>
                <a:cxn ang="0">
                  <a:pos x="76" y="368"/>
                </a:cxn>
                <a:cxn ang="0">
                  <a:pos x="67" y="401"/>
                </a:cxn>
                <a:cxn ang="0">
                  <a:pos x="47" y="404"/>
                </a:cxn>
                <a:cxn ang="0">
                  <a:pos x="42" y="420"/>
                </a:cxn>
                <a:cxn ang="0">
                  <a:pos x="19" y="399"/>
                </a:cxn>
                <a:cxn ang="0">
                  <a:pos x="24" y="394"/>
                </a:cxn>
                <a:cxn ang="0">
                  <a:pos x="12" y="369"/>
                </a:cxn>
                <a:cxn ang="0">
                  <a:pos x="9" y="357"/>
                </a:cxn>
                <a:cxn ang="0">
                  <a:pos x="7" y="347"/>
                </a:cxn>
                <a:cxn ang="0">
                  <a:pos x="4" y="345"/>
                </a:cxn>
                <a:cxn ang="0">
                  <a:pos x="0" y="328"/>
                </a:cxn>
                <a:cxn ang="0">
                  <a:pos x="4" y="328"/>
                </a:cxn>
                <a:cxn ang="0">
                  <a:pos x="9" y="318"/>
                </a:cxn>
                <a:cxn ang="0">
                  <a:pos x="10" y="302"/>
                </a:cxn>
                <a:cxn ang="0">
                  <a:pos x="19" y="283"/>
                </a:cxn>
                <a:cxn ang="0">
                  <a:pos x="23" y="264"/>
                </a:cxn>
                <a:cxn ang="0">
                  <a:pos x="16" y="247"/>
                </a:cxn>
                <a:cxn ang="0">
                  <a:pos x="17" y="207"/>
                </a:cxn>
                <a:cxn ang="0">
                  <a:pos x="26" y="178"/>
                </a:cxn>
                <a:cxn ang="0">
                  <a:pos x="43" y="167"/>
                </a:cxn>
                <a:cxn ang="0">
                  <a:pos x="50" y="126"/>
                </a:cxn>
                <a:cxn ang="0">
                  <a:pos x="62" y="93"/>
                </a:cxn>
                <a:cxn ang="0">
                  <a:pos x="71" y="64"/>
                </a:cxn>
                <a:cxn ang="0">
                  <a:pos x="90" y="36"/>
                </a:cxn>
                <a:cxn ang="0">
                  <a:pos x="100" y="24"/>
                </a:cxn>
                <a:cxn ang="0">
                  <a:pos x="128" y="22"/>
                </a:cxn>
                <a:cxn ang="0">
                  <a:pos x="126" y="0"/>
                </a:cxn>
                <a:cxn ang="0">
                  <a:pos x="168" y="27"/>
                </a:cxn>
                <a:cxn ang="0">
                  <a:pos x="176" y="65"/>
                </a:cxn>
                <a:cxn ang="0">
                  <a:pos x="182" y="93"/>
                </a:cxn>
              </a:cxnLst>
              <a:rect l="0" t="0" r="r" b="b"/>
              <a:pathLst>
                <a:path w="183" h="420">
                  <a:moveTo>
                    <a:pt x="183" y="114"/>
                  </a:moveTo>
                  <a:lnTo>
                    <a:pt x="183" y="117"/>
                  </a:lnTo>
                  <a:lnTo>
                    <a:pt x="182" y="121"/>
                  </a:lnTo>
                  <a:lnTo>
                    <a:pt x="178" y="117"/>
                  </a:lnTo>
                  <a:lnTo>
                    <a:pt x="171" y="117"/>
                  </a:lnTo>
                  <a:lnTo>
                    <a:pt x="169" y="121"/>
                  </a:lnTo>
                  <a:lnTo>
                    <a:pt x="161" y="115"/>
                  </a:lnTo>
                  <a:lnTo>
                    <a:pt x="157" y="122"/>
                  </a:lnTo>
                  <a:lnTo>
                    <a:pt x="157" y="126"/>
                  </a:lnTo>
                  <a:lnTo>
                    <a:pt x="152" y="122"/>
                  </a:lnTo>
                  <a:lnTo>
                    <a:pt x="156" y="128"/>
                  </a:lnTo>
                  <a:lnTo>
                    <a:pt x="145" y="134"/>
                  </a:lnTo>
                  <a:lnTo>
                    <a:pt x="149" y="141"/>
                  </a:lnTo>
                  <a:lnTo>
                    <a:pt x="142" y="152"/>
                  </a:lnTo>
                  <a:lnTo>
                    <a:pt x="149" y="166"/>
                  </a:lnTo>
                  <a:lnTo>
                    <a:pt x="145" y="169"/>
                  </a:lnTo>
                  <a:lnTo>
                    <a:pt x="145" y="166"/>
                  </a:lnTo>
                  <a:lnTo>
                    <a:pt x="145" y="167"/>
                  </a:lnTo>
                  <a:lnTo>
                    <a:pt x="133" y="186"/>
                  </a:lnTo>
                  <a:lnTo>
                    <a:pt x="121" y="195"/>
                  </a:lnTo>
                  <a:lnTo>
                    <a:pt x="119" y="193"/>
                  </a:lnTo>
                  <a:lnTo>
                    <a:pt x="112" y="200"/>
                  </a:lnTo>
                  <a:lnTo>
                    <a:pt x="107" y="200"/>
                  </a:lnTo>
                  <a:lnTo>
                    <a:pt x="105" y="207"/>
                  </a:lnTo>
                  <a:lnTo>
                    <a:pt x="102" y="210"/>
                  </a:lnTo>
                  <a:lnTo>
                    <a:pt x="102" y="212"/>
                  </a:lnTo>
                  <a:lnTo>
                    <a:pt x="100" y="216"/>
                  </a:lnTo>
                  <a:lnTo>
                    <a:pt x="97" y="217"/>
                  </a:lnTo>
                  <a:lnTo>
                    <a:pt x="93" y="212"/>
                  </a:lnTo>
                  <a:lnTo>
                    <a:pt x="95" y="223"/>
                  </a:lnTo>
                  <a:lnTo>
                    <a:pt x="92" y="228"/>
                  </a:lnTo>
                  <a:lnTo>
                    <a:pt x="88" y="224"/>
                  </a:lnTo>
                  <a:lnTo>
                    <a:pt x="86" y="228"/>
                  </a:lnTo>
                  <a:lnTo>
                    <a:pt x="90" y="233"/>
                  </a:lnTo>
                  <a:lnTo>
                    <a:pt x="88" y="243"/>
                  </a:lnTo>
                  <a:lnTo>
                    <a:pt x="88" y="250"/>
                  </a:lnTo>
                  <a:lnTo>
                    <a:pt x="85" y="248"/>
                  </a:lnTo>
                  <a:lnTo>
                    <a:pt x="83" y="254"/>
                  </a:lnTo>
                  <a:lnTo>
                    <a:pt x="86" y="274"/>
                  </a:lnTo>
                  <a:lnTo>
                    <a:pt x="85" y="278"/>
                  </a:lnTo>
                  <a:lnTo>
                    <a:pt x="86" y="280"/>
                  </a:lnTo>
                  <a:lnTo>
                    <a:pt x="86" y="285"/>
                  </a:lnTo>
                  <a:lnTo>
                    <a:pt x="73" y="293"/>
                  </a:lnTo>
                  <a:lnTo>
                    <a:pt x="73" y="295"/>
                  </a:lnTo>
                  <a:lnTo>
                    <a:pt x="81" y="293"/>
                  </a:lnTo>
                  <a:lnTo>
                    <a:pt x="85" y="288"/>
                  </a:lnTo>
                  <a:lnTo>
                    <a:pt x="90" y="281"/>
                  </a:lnTo>
                  <a:lnTo>
                    <a:pt x="92" y="283"/>
                  </a:lnTo>
                  <a:lnTo>
                    <a:pt x="97" y="283"/>
                  </a:lnTo>
                  <a:lnTo>
                    <a:pt x="97" y="288"/>
                  </a:lnTo>
                  <a:lnTo>
                    <a:pt x="104" y="290"/>
                  </a:lnTo>
                  <a:lnTo>
                    <a:pt x="102" y="292"/>
                  </a:lnTo>
                  <a:lnTo>
                    <a:pt x="109" y="302"/>
                  </a:lnTo>
                  <a:lnTo>
                    <a:pt x="104" y="311"/>
                  </a:lnTo>
                  <a:lnTo>
                    <a:pt x="95" y="316"/>
                  </a:lnTo>
                  <a:lnTo>
                    <a:pt x="92" y="312"/>
                  </a:lnTo>
                  <a:lnTo>
                    <a:pt x="85" y="312"/>
                  </a:lnTo>
                  <a:lnTo>
                    <a:pt x="83" y="311"/>
                  </a:lnTo>
                  <a:lnTo>
                    <a:pt x="73" y="312"/>
                  </a:lnTo>
                  <a:lnTo>
                    <a:pt x="74" y="314"/>
                  </a:lnTo>
                  <a:lnTo>
                    <a:pt x="85" y="316"/>
                  </a:lnTo>
                  <a:lnTo>
                    <a:pt x="86" y="319"/>
                  </a:lnTo>
                  <a:lnTo>
                    <a:pt x="104" y="318"/>
                  </a:lnTo>
                  <a:lnTo>
                    <a:pt x="104" y="319"/>
                  </a:lnTo>
                  <a:lnTo>
                    <a:pt x="100" y="319"/>
                  </a:lnTo>
                  <a:lnTo>
                    <a:pt x="100" y="321"/>
                  </a:lnTo>
                  <a:lnTo>
                    <a:pt x="95" y="328"/>
                  </a:lnTo>
                  <a:lnTo>
                    <a:pt x="92" y="328"/>
                  </a:lnTo>
                  <a:lnTo>
                    <a:pt x="92" y="325"/>
                  </a:lnTo>
                  <a:lnTo>
                    <a:pt x="90" y="325"/>
                  </a:lnTo>
                  <a:lnTo>
                    <a:pt x="88" y="330"/>
                  </a:lnTo>
                  <a:lnTo>
                    <a:pt x="81" y="335"/>
                  </a:lnTo>
                  <a:lnTo>
                    <a:pt x="71" y="335"/>
                  </a:lnTo>
                  <a:lnTo>
                    <a:pt x="71" y="337"/>
                  </a:lnTo>
                  <a:lnTo>
                    <a:pt x="80" y="338"/>
                  </a:lnTo>
                  <a:lnTo>
                    <a:pt x="80" y="340"/>
                  </a:lnTo>
                  <a:lnTo>
                    <a:pt x="74" y="340"/>
                  </a:lnTo>
                  <a:lnTo>
                    <a:pt x="74" y="340"/>
                  </a:lnTo>
                  <a:lnTo>
                    <a:pt x="80" y="345"/>
                  </a:lnTo>
                  <a:lnTo>
                    <a:pt x="78" y="356"/>
                  </a:lnTo>
                  <a:lnTo>
                    <a:pt x="74" y="356"/>
                  </a:lnTo>
                  <a:lnTo>
                    <a:pt x="78" y="361"/>
                  </a:lnTo>
                  <a:lnTo>
                    <a:pt x="76" y="363"/>
                  </a:lnTo>
                  <a:lnTo>
                    <a:pt x="76" y="368"/>
                  </a:lnTo>
                  <a:lnTo>
                    <a:pt x="74" y="373"/>
                  </a:lnTo>
                  <a:lnTo>
                    <a:pt x="73" y="385"/>
                  </a:lnTo>
                  <a:lnTo>
                    <a:pt x="67" y="401"/>
                  </a:lnTo>
                  <a:lnTo>
                    <a:pt x="52" y="401"/>
                  </a:lnTo>
                  <a:lnTo>
                    <a:pt x="48" y="404"/>
                  </a:lnTo>
                  <a:lnTo>
                    <a:pt x="47" y="404"/>
                  </a:lnTo>
                  <a:lnTo>
                    <a:pt x="43" y="409"/>
                  </a:lnTo>
                  <a:lnTo>
                    <a:pt x="45" y="416"/>
                  </a:lnTo>
                  <a:lnTo>
                    <a:pt x="42" y="420"/>
                  </a:lnTo>
                  <a:lnTo>
                    <a:pt x="24" y="420"/>
                  </a:lnTo>
                  <a:lnTo>
                    <a:pt x="26" y="414"/>
                  </a:lnTo>
                  <a:lnTo>
                    <a:pt x="19" y="399"/>
                  </a:lnTo>
                  <a:lnTo>
                    <a:pt x="23" y="399"/>
                  </a:lnTo>
                  <a:lnTo>
                    <a:pt x="21" y="395"/>
                  </a:lnTo>
                  <a:lnTo>
                    <a:pt x="24" y="394"/>
                  </a:lnTo>
                  <a:lnTo>
                    <a:pt x="24" y="392"/>
                  </a:lnTo>
                  <a:lnTo>
                    <a:pt x="16" y="382"/>
                  </a:lnTo>
                  <a:lnTo>
                    <a:pt x="12" y="369"/>
                  </a:lnTo>
                  <a:lnTo>
                    <a:pt x="10" y="369"/>
                  </a:lnTo>
                  <a:lnTo>
                    <a:pt x="10" y="357"/>
                  </a:lnTo>
                  <a:lnTo>
                    <a:pt x="9" y="357"/>
                  </a:lnTo>
                  <a:lnTo>
                    <a:pt x="9" y="352"/>
                  </a:lnTo>
                  <a:lnTo>
                    <a:pt x="4" y="350"/>
                  </a:lnTo>
                  <a:lnTo>
                    <a:pt x="7" y="347"/>
                  </a:lnTo>
                  <a:lnTo>
                    <a:pt x="5" y="345"/>
                  </a:lnTo>
                  <a:lnTo>
                    <a:pt x="7" y="344"/>
                  </a:lnTo>
                  <a:lnTo>
                    <a:pt x="4" y="345"/>
                  </a:lnTo>
                  <a:lnTo>
                    <a:pt x="4" y="344"/>
                  </a:lnTo>
                  <a:lnTo>
                    <a:pt x="2" y="340"/>
                  </a:lnTo>
                  <a:lnTo>
                    <a:pt x="0" y="328"/>
                  </a:lnTo>
                  <a:lnTo>
                    <a:pt x="2" y="325"/>
                  </a:lnTo>
                  <a:lnTo>
                    <a:pt x="2" y="331"/>
                  </a:lnTo>
                  <a:lnTo>
                    <a:pt x="4" y="328"/>
                  </a:lnTo>
                  <a:lnTo>
                    <a:pt x="4" y="330"/>
                  </a:lnTo>
                  <a:lnTo>
                    <a:pt x="7" y="328"/>
                  </a:lnTo>
                  <a:lnTo>
                    <a:pt x="9" y="318"/>
                  </a:lnTo>
                  <a:lnTo>
                    <a:pt x="7" y="311"/>
                  </a:lnTo>
                  <a:lnTo>
                    <a:pt x="10" y="306"/>
                  </a:lnTo>
                  <a:lnTo>
                    <a:pt x="10" y="302"/>
                  </a:lnTo>
                  <a:lnTo>
                    <a:pt x="19" y="297"/>
                  </a:lnTo>
                  <a:lnTo>
                    <a:pt x="17" y="290"/>
                  </a:lnTo>
                  <a:lnTo>
                    <a:pt x="19" y="283"/>
                  </a:lnTo>
                  <a:lnTo>
                    <a:pt x="17" y="274"/>
                  </a:lnTo>
                  <a:lnTo>
                    <a:pt x="16" y="271"/>
                  </a:lnTo>
                  <a:lnTo>
                    <a:pt x="23" y="264"/>
                  </a:lnTo>
                  <a:lnTo>
                    <a:pt x="24" y="261"/>
                  </a:lnTo>
                  <a:lnTo>
                    <a:pt x="23" y="255"/>
                  </a:lnTo>
                  <a:lnTo>
                    <a:pt x="16" y="247"/>
                  </a:lnTo>
                  <a:lnTo>
                    <a:pt x="16" y="231"/>
                  </a:lnTo>
                  <a:lnTo>
                    <a:pt x="14" y="223"/>
                  </a:lnTo>
                  <a:lnTo>
                    <a:pt x="17" y="207"/>
                  </a:lnTo>
                  <a:lnTo>
                    <a:pt x="14" y="198"/>
                  </a:lnTo>
                  <a:lnTo>
                    <a:pt x="16" y="190"/>
                  </a:lnTo>
                  <a:lnTo>
                    <a:pt x="26" y="178"/>
                  </a:lnTo>
                  <a:lnTo>
                    <a:pt x="40" y="178"/>
                  </a:lnTo>
                  <a:lnTo>
                    <a:pt x="43" y="174"/>
                  </a:lnTo>
                  <a:lnTo>
                    <a:pt x="43" y="167"/>
                  </a:lnTo>
                  <a:lnTo>
                    <a:pt x="38" y="157"/>
                  </a:lnTo>
                  <a:lnTo>
                    <a:pt x="47" y="140"/>
                  </a:lnTo>
                  <a:lnTo>
                    <a:pt x="50" y="126"/>
                  </a:lnTo>
                  <a:lnTo>
                    <a:pt x="50" y="110"/>
                  </a:lnTo>
                  <a:lnTo>
                    <a:pt x="59" y="105"/>
                  </a:lnTo>
                  <a:lnTo>
                    <a:pt x="62" y="93"/>
                  </a:lnTo>
                  <a:lnTo>
                    <a:pt x="74" y="74"/>
                  </a:lnTo>
                  <a:lnTo>
                    <a:pt x="74" y="69"/>
                  </a:lnTo>
                  <a:lnTo>
                    <a:pt x="71" y="64"/>
                  </a:lnTo>
                  <a:lnTo>
                    <a:pt x="78" y="53"/>
                  </a:lnTo>
                  <a:lnTo>
                    <a:pt x="80" y="45"/>
                  </a:lnTo>
                  <a:lnTo>
                    <a:pt x="90" y="36"/>
                  </a:lnTo>
                  <a:lnTo>
                    <a:pt x="95" y="41"/>
                  </a:lnTo>
                  <a:lnTo>
                    <a:pt x="100" y="33"/>
                  </a:lnTo>
                  <a:lnTo>
                    <a:pt x="100" y="24"/>
                  </a:lnTo>
                  <a:lnTo>
                    <a:pt x="102" y="20"/>
                  </a:lnTo>
                  <a:lnTo>
                    <a:pt x="126" y="24"/>
                  </a:lnTo>
                  <a:lnTo>
                    <a:pt x="128" y="22"/>
                  </a:lnTo>
                  <a:lnTo>
                    <a:pt x="124" y="17"/>
                  </a:lnTo>
                  <a:lnTo>
                    <a:pt x="130" y="7"/>
                  </a:lnTo>
                  <a:lnTo>
                    <a:pt x="126" y="0"/>
                  </a:lnTo>
                  <a:lnTo>
                    <a:pt x="135" y="0"/>
                  </a:lnTo>
                  <a:lnTo>
                    <a:pt x="154" y="20"/>
                  </a:lnTo>
                  <a:lnTo>
                    <a:pt x="168" y="27"/>
                  </a:lnTo>
                  <a:lnTo>
                    <a:pt x="176" y="41"/>
                  </a:lnTo>
                  <a:lnTo>
                    <a:pt x="175" y="57"/>
                  </a:lnTo>
                  <a:lnTo>
                    <a:pt x="176" y="65"/>
                  </a:lnTo>
                  <a:lnTo>
                    <a:pt x="176" y="71"/>
                  </a:lnTo>
                  <a:lnTo>
                    <a:pt x="182" y="86"/>
                  </a:lnTo>
                  <a:lnTo>
                    <a:pt x="182" y="93"/>
                  </a:lnTo>
                  <a:lnTo>
                    <a:pt x="178" y="100"/>
                  </a:lnTo>
                  <a:lnTo>
                    <a:pt x="183" y="1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5" name="Freeform 721"/>
            <p:cNvSpPr>
              <a:spLocks/>
            </p:cNvSpPr>
            <p:nvPr/>
          </p:nvSpPr>
          <p:spPr bwMode="auto">
            <a:xfrm>
              <a:off x="4437063" y="4457701"/>
              <a:ext cx="98425" cy="142875"/>
            </a:xfrm>
            <a:custGeom>
              <a:avLst/>
              <a:gdLst/>
              <a:ahLst/>
              <a:cxnLst>
                <a:cxn ang="0">
                  <a:pos x="62" y="69"/>
                </a:cxn>
                <a:cxn ang="0">
                  <a:pos x="57" y="66"/>
                </a:cxn>
                <a:cxn ang="0">
                  <a:pos x="55" y="59"/>
                </a:cxn>
                <a:cxn ang="0">
                  <a:pos x="51" y="25"/>
                </a:cxn>
                <a:cxn ang="0">
                  <a:pos x="50" y="12"/>
                </a:cxn>
                <a:cxn ang="0">
                  <a:pos x="43" y="6"/>
                </a:cxn>
                <a:cxn ang="0">
                  <a:pos x="45" y="2"/>
                </a:cxn>
                <a:cxn ang="0">
                  <a:pos x="43" y="0"/>
                </a:cxn>
                <a:cxn ang="0">
                  <a:pos x="43" y="0"/>
                </a:cxn>
                <a:cxn ang="0">
                  <a:pos x="32" y="0"/>
                </a:cxn>
                <a:cxn ang="0">
                  <a:pos x="5" y="0"/>
                </a:cxn>
                <a:cxn ang="0">
                  <a:pos x="3" y="4"/>
                </a:cxn>
                <a:cxn ang="0">
                  <a:pos x="6" y="9"/>
                </a:cxn>
                <a:cxn ang="0">
                  <a:pos x="8" y="21"/>
                </a:cxn>
                <a:cxn ang="0">
                  <a:pos x="8" y="25"/>
                </a:cxn>
                <a:cxn ang="0">
                  <a:pos x="6" y="26"/>
                </a:cxn>
                <a:cxn ang="0">
                  <a:pos x="8" y="28"/>
                </a:cxn>
                <a:cxn ang="0">
                  <a:pos x="10" y="38"/>
                </a:cxn>
                <a:cxn ang="0">
                  <a:pos x="6" y="42"/>
                </a:cxn>
                <a:cxn ang="0">
                  <a:pos x="3" y="54"/>
                </a:cxn>
                <a:cxn ang="0">
                  <a:pos x="0" y="57"/>
                </a:cxn>
                <a:cxn ang="0">
                  <a:pos x="0" y="63"/>
                </a:cxn>
                <a:cxn ang="0">
                  <a:pos x="3" y="75"/>
                </a:cxn>
                <a:cxn ang="0">
                  <a:pos x="6" y="76"/>
                </a:cxn>
                <a:cxn ang="0">
                  <a:pos x="6" y="83"/>
                </a:cxn>
                <a:cxn ang="0">
                  <a:pos x="3" y="82"/>
                </a:cxn>
                <a:cxn ang="0">
                  <a:pos x="1" y="83"/>
                </a:cxn>
                <a:cxn ang="0">
                  <a:pos x="17" y="90"/>
                </a:cxn>
                <a:cxn ang="0">
                  <a:pos x="24" y="85"/>
                </a:cxn>
                <a:cxn ang="0">
                  <a:pos x="36" y="82"/>
                </a:cxn>
                <a:cxn ang="0">
                  <a:pos x="48" y="76"/>
                </a:cxn>
                <a:cxn ang="0">
                  <a:pos x="48" y="75"/>
                </a:cxn>
                <a:cxn ang="0">
                  <a:pos x="58" y="75"/>
                </a:cxn>
                <a:cxn ang="0">
                  <a:pos x="62" y="69"/>
                </a:cxn>
              </a:cxnLst>
              <a:rect l="0" t="0" r="r" b="b"/>
              <a:pathLst>
                <a:path w="62" h="90">
                  <a:moveTo>
                    <a:pt x="62" y="69"/>
                  </a:moveTo>
                  <a:lnTo>
                    <a:pt x="57" y="66"/>
                  </a:lnTo>
                  <a:lnTo>
                    <a:pt x="55" y="59"/>
                  </a:lnTo>
                  <a:lnTo>
                    <a:pt x="51" y="25"/>
                  </a:lnTo>
                  <a:lnTo>
                    <a:pt x="50" y="12"/>
                  </a:lnTo>
                  <a:lnTo>
                    <a:pt x="43" y="6"/>
                  </a:lnTo>
                  <a:lnTo>
                    <a:pt x="45" y="2"/>
                  </a:lnTo>
                  <a:lnTo>
                    <a:pt x="43" y="0"/>
                  </a:lnTo>
                  <a:lnTo>
                    <a:pt x="43" y="0"/>
                  </a:lnTo>
                  <a:lnTo>
                    <a:pt x="32" y="0"/>
                  </a:lnTo>
                  <a:lnTo>
                    <a:pt x="5" y="0"/>
                  </a:lnTo>
                  <a:lnTo>
                    <a:pt x="3" y="4"/>
                  </a:lnTo>
                  <a:lnTo>
                    <a:pt x="6" y="9"/>
                  </a:lnTo>
                  <a:lnTo>
                    <a:pt x="8" y="21"/>
                  </a:lnTo>
                  <a:lnTo>
                    <a:pt x="8" y="25"/>
                  </a:lnTo>
                  <a:lnTo>
                    <a:pt x="6" y="26"/>
                  </a:lnTo>
                  <a:lnTo>
                    <a:pt x="8" y="28"/>
                  </a:lnTo>
                  <a:lnTo>
                    <a:pt x="10" y="38"/>
                  </a:lnTo>
                  <a:lnTo>
                    <a:pt x="6" y="42"/>
                  </a:lnTo>
                  <a:lnTo>
                    <a:pt x="3" y="54"/>
                  </a:lnTo>
                  <a:lnTo>
                    <a:pt x="0" y="57"/>
                  </a:lnTo>
                  <a:lnTo>
                    <a:pt x="0" y="63"/>
                  </a:lnTo>
                  <a:lnTo>
                    <a:pt x="3" y="75"/>
                  </a:lnTo>
                  <a:lnTo>
                    <a:pt x="6" y="76"/>
                  </a:lnTo>
                  <a:lnTo>
                    <a:pt x="6" y="83"/>
                  </a:lnTo>
                  <a:lnTo>
                    <a:pt x="3" y="82"/>
                  </a:lnTo>
                  <a:lnTo>
                    <a:pt x="1" y="83"/>
                  </a:lnTo>
                  <a:lnTo>
                    <a:pt x="17" y="90"/>
                  </a:lnTo>
                  <a:lnTo>
                    <a:pt x="24" y="85"/>
                  </a:lnTo>
                  <a:lnTo>
                    <a:pt x="36" y="82"/>
                  </a:lnTo>
                  <a:lnTo>
                    <a:pt x="48" y="76"/>
                  </a:lnTo>
                  <a:lnTo>
                    <a:pt x="48" y="75"/>
                  </a:lnTo>
                  <a:lnTo>
                    <a:pt x="58" y="75"/>
                  </a:lnTo>
                  <a:lnTo>
                    <a:pt x="62" y="6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6" name="Freeform 722"/>
            <p:cNvSpPr>
              <a:spLocks/>
            </p:cNvSpPr>
            <p:nvPr/>
          </p:nvSpPr>
          <p:spPr bwMode="auto">
            <a:xfrm>
              <a:off x="6750050" y="4554538"/>
              <a:ext cx="90488" cy="117475"/>
            </a:xfrm>
            <a:custGeom>
              <a:avLst/>
              <a:gdLst/>
              <a:ahLst/>
              <a:cxnLst>
                <a:cxn ang="0">
                  <a:pos x="27" y="7"/>
                </a:cxn>
                <a:cxn ang="0">
                  <a:pos x="31" y="7"/>
                </a:cxn>
                <a:cxn ang="0">
                  <a:pos x="39" y="15"/>
                </a:cxn>
                <a:cxn ang="0">
                  <a:pos x="46" y="24"/>
                </a:cxn>
                <a:cxn ang="0">
                  <a:pos x="46" y="48"/>
                </a:cxn>
                <a:cxn ang="0">
                  <a:pos x="48" y="53"/>
                </a:cxn>
                <a:cxn ang="0">
                  <a:pos x="51" y="57"/>
                </a:cxn>
                <a:cxn ang="0">
                  <a:pos x="57" y="67"/>
                </a:cxn>
                <a:cxn ang="0">
                  <a:pos x="55" y="74"/>
                </a:cxn>
                <a:cxn ang="0">
                  <a:pos x="50" y="71"/>
                </a:cxn>
                <a:cxn ang="0">
                  <a:pos x="46" y="74"/>
                </a:cxn>
                <a:cxn ang="0">
                  <a:pos x="29" y="64"/>
                </a:cxn>
                <a:cxn ang="0">
                  <a:pos x="17" y="53"/>
                </a:cxn>
                <a:cxn ang="0">
                  <a:pos x="15" y="46"/>
                </a:cxn>
                <a:cxn ang="0">
                  <a:pos x="8" y="38"/>
                </a:cxn>
                <a:cxn ang="0">
                  <a:pos x="6" y="33"/>
                </a:cxn>
                <a:cxn ang="0">
                  <a:pos x="6" y="27"/>
                </a:cxn>
                <a:cxn ang="0">
                  <a:pos x="3" y="22"/>
                </a:cxn>
                <a:cxn ang="0">
                  <a:pos x="0" y="3"/>
                </a:cxn>
                <a:cxn ang="0">
                  <a:pos x="0" y="0"/>
                </a:cxn>
                <a:cxn ang="0">
                  <a:pos x="12" y="3"/>
                </a:cxn>
                <a:cxn ang="0">
                  <a:pos x="13" y="7"/>
                </a:cxn>
                <a:cxn ang="0">
                  <a:pos x="13" y="15"/>
                </a:cxn>
                <a:cxn ang="0">
                  <a:pos x="20" y="10"/>
                </a:cxn>
                <a:cxn ang="0">
                  <a:pos x="25" y="10"/>
                </a:cxn>
                <a:cxn ang="0">
                  <a:pos x="27" y="7"/>
                </a:cxn>
              </a:cxnLst>
              <a:rect l="0" t="0" r="r" b="b"/>
              <a:pathLst>
                <a:path w="57" h="74">
                  <a:moveTo>
                    <a:pt x="27" y="7"/>
                  </a:moveTo>
                  <a:lnTo>
                    <a:pt x="31" y="7"/>
                  </a:lnTo>
                  <a:lnTo>
                    <a:pt x="39" y="15"/>
                  </a:lnTo>
                  <a:lnTo>
                    <a:pt x="46" y="24"/>
                  </a:lnTo>
                  <a:lnTo>
                    <a:pt x="46" y="48"/>
                  </a:lnTo>
                  <a:lnTo>
                    <a:pt x="48" y="53"/>
                  </a:lnTo>
                  <a:lnTo>
                    <a:pt x="51" y="57"/>
                  </a:lnTo>
                  <a:lnTo>
                    <a:pt x="57" y="67"/>
                  </a:lnTo>
                  <a:lnTo>
                    <a:pt x="55" y="74"/>
                  </a:lnTo>
                  <a:lnTo>
                    <a:pt x="50" y="71"/>
                  </a:lnTo>
                  <a:lnTo>
                    <a:pt x="46" y="74"/>
                  </a:lnTo>
                  <a:lnTo>
                    <a:pt x="29" y="64"/>
                  </a:lnTo>
                  <a:lnTo>
                    <a:pt x="17" y="53"/>
                  </a:lnTo>
                  <a:lnTo>
                    <a:pt x="15" y="46"/>
                  </a:lnTo>
                  <a:lnTo>
                    <a:pt x="8" y="38"/>
                  </a:lnTo>
                  <a:lnTo>
                    <a:pt x="6" y="33"/>
                  </a:lnTo>
                  <a:lnTo>
                    <a:pt x="6" y="27"/>
                  </a:lnTo>
                  <a:lnTo>
                    <a:pt x="3" y="22"/>
                  </a:lnTo>
                  <a:lnTo>
                    <a:pt x="0" y="3"/>
                  </a:lnTo>
                  <a:lnTo>
                    <a:pt x="0" y="0"/>
                  </a:lnTo>
                  <a:lnTo>
                    <a:pt x="12" y="3"/>
                  </a:lnTo>
                  <a:lnTo>
                    <a:pt x="13" y="7"/>
                  </a:lnTo>
                  <a:lnTo>
                    <a:pt x="13" y="15"/>
                  </a:lnTo>
                  <a:lnTo>
                    <a:pt x="20" y="10"/>
                  </a:lnTo>
                  <a:lnTo>
                    <a:pt x="25" y="10"/>
                  </a:lnTo>
                  <a:lnTo>
                    <a:pt x="27"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7" name="Freeform 723"/>
            <p:cNvSpPr>
              <a:spLocks/>
            </p:cNvSpPr>
            <p:nvPr/>
          </p:nvSpPr>
          <p:spPr bwMode="auto">
            <a:xfrm>
              <a:off x="6961188" y="4548188"/>
              <a:ext cx="212725" cy="134938"/>
            </a:xfrm>
            <a:custGeom>
              <a:avLst/>
              <a:gdLst/>
              <a:ahLst/>
              <a:cxnLst>
                <a:cxn ang="0">
                  <a:pos x="69" y="42"/>
                </a:cxn>
                <a:cxn ang="0">
                  <a:pos x="72" y="33"/>
                </a:cxn>
                <a:cxn ang="0">
                  <a:pos x="77" y="35"/>
                </a:cxn>
                <a:cxn ang="0">
                  <a:pos x="81" y="31"/>
                </a:cxn>
                <a:cxn ang="0">
                  <a:pos x="83" y="26"/>
                </a:cxn>
                <a:cxn ang="0">
                  <a:pos x="81" y="21"/>
                </a:cxn>
                <a:cxn ang="0">
                  <a:pos x="100" y="0"/>
                </a:cxn>
                <a:cxn ang="0">
                  <a:pos x="103" y="0"/>
                </a:cxn>
                <a:cxn ang="0">
                  <a:pos x="107" y="6"/>
                </a:cxn>
                <a:cxn ang="0">
                  <a:pos x="112" y="16"/>
                </a:cxn>
                <a:cxn ang="0">
                  <a:pos x="117" y="19"/>
                </a:cxn>
                <a:cxn ang="0">
                  <a:pos x="133" y="23"/>
                </a:cxn>
                <a:cxn ang="0">
                  <a:pos x="128" y="30"/>
                </a:cxn>
                <a:cxn ang="0">
                  <a:pos x="121" y="33"/>
                </a:cxn>
                <a:cxn ang="0">
                  <a:pos x="117" y="38"/>
                </a:cxn>
                <a:cxn ang="0">
                  <a:pos x="112" y="40"/>
                </a:cxn>
                <a:cxn ang="0">
                  <a:pos x="86" y="37"/>
                </a:cxn>
                <a:cxn ang="0">
                  <a:pos x="74" y="59"/>
                </a:cxn>
                <a:cxn ang="0">
                  <a:pos x="69" y="76"/>
                </a:cxn>
                <a:cxn ang="0">
                  <a:pos x="53" y="82"/>
                </a:cxn>
                <a:cxn ang="0">
                  <a:pos x="45" y="76"/>
                </a:cxn>
                <a:cxn ang="0">
                  <a:pos x="27" y="85"/>
                </a:cxn>
                <a:cxn ang="0">
                  <a:pos x="19" y="83"/>
                </a:cxn>
                <a:cxn ang="0">
                  <a:pos x="8" y="83"/>
                </a:cxn>
                <a:cxn ang="0">
                  <a:pos x="0" y="73"/>
                </a:cxn>
                <a:cxn ang="0">
                  <a:pos x="0" y="68"/>
                </a:cxn>
                <a:cxn ang="0">
                  <a:pos x="7" y="73"/>
                </a:cxn>
                <a:cxn ang="0">
                  <a:pos x="20" y="76"/>
                </a:cxn>
                <a:cxn ang="0">
                  <a:pos x="22" y="66"/>
                </a:cxn>
                <a:cxn ang="0">
                  <a:pos x="26" y="63"/>
                </a:cxn>
                <a:cxn ang="0">
                  <a:pos x="45" y="56"/>
                </a:cxn>
                <a:cxn ang="0">
                  <a:pos x="60" y="33"/>
                </a:cxn>
              </a:cxnLst>
              <a:rect l="0" t="0" r="r" b="b"/>
              <a:pathLst>
                <a:path w="134" h="85">
                  <a:moveTo>
                    <a:pt x="60" y="33"/>
                  </a:moveTo>
                  <a:lnTo>
                    <a:pt x="69" y="42"/>
                  </a:lnTo>
                  <a:lnTo>
                    <a:pt x="70" y="38"/>
                  </a:lnTo>
                  <a:lnTo>
                    <a:pt x="72" y="33"/>
                  </a:lnTo>
                  <a:lnTo>
                    <a:pt x="74" y="31"/>
                  </a:lnTo>
                  <a:lnTo>
                    <a:pt x="77" y="35"/>
                  </a:lnTo>
                  <a:lnTo>
                    <a:pt x="81" y="37"/>
                  </a:lnTo>
                  <a:lnTo>
                    <a:pt x="81" y="31"/>
                  </a:lnTo>
                  <a:lnTo>
                    <a:pt x="77" y="30"/>
                  </a:lnTo>
                  <a:lnTo>
                    <a:pt x="83" y="26"/>
                  </a:lnTo>
                  <a:lnTo>
                    <a:pt x="81" y="23"/>
                  </a:lnTo>
                  <a:lnTo>
                    <a:pt x="81" y="21"/>
                  </a:lnTo>
                  <a:lnTo>
                    <a:pt x="86" y="21"/>
                  </a:lnTo>
                  <a:lnTo>
                    <a:pt x="100" y="0"/>
                  </a:lnTo>
                  <a:lnTo>
                    <a:pt x="100" y="7"/>
                  </a:lnTo>
                  <a:lnTo>
                    <a:pt x="103" y="0"/>
                  </a:lnTo>
                  <a:lnTo>
                    <a:pt x="105" y="0"/>
                  </a:lnTo>
                  <a:lnTo>
                    <a:pt x="107" y="6"/>
                  </a:lnTo>
                  <a:lnTo>
                    <a:pt x="112" y="7"/>
                  </a:lnTo>
                  <a:lnTo>
                    <a:pt x="112" y="16"/>
                  </a:lnTo>
                  <a:lnTo>
                    <a:pt x="117" y="14"/>
                  </a:lnTo>
                  <a:lnTo>
                    <a:pt x="117" y="19"/>
                  </a:lnTo>
                  <a:lnTo>
                    <a:pt x="122" y="18"/>
                  </a:lnTo>
                  <a:lnTo>
                    <a:pt x="133" y="23"/>
                  </a:lnTo>
                  <a:lnTo>
                    <a:pt x="134" y="25"/>
                  </a:lnTo>
                  <a:lnTo>
                    <a:pt x="128" y="30"/>
                  </a:lnTo>
                  <a:lnTo>
                    <a:pt x="121" y="30"/>
                  </a:lnTo>
                  <a:lnTo>
                    <a:pt x="121" y="33"/>
                  </a:lnTo>
                  <a:lnTo>
                    <a:pt x="126" y="37"/>
                  </a:lnTo>
                  <a:lnTo>
                    <a:pt x="117" y="38"/>
                  </a:lnTo>
                  <a:lnTo>
                    <a:pt x="114" y="37"/>
                  </a:lnTo>
                  <a:lnTo>
                    <a:pt x="112" y="40"/>
                  </a:lnTo>
                  <a:lnTo>
                    <a:pt x="105" y="37"/>
                  </a:lnTo>
                  <a:lnTo>
                    <a:pt x="86" y="37"/>
                  </a:lnTo>
                  <a:lnTo>
                    <a:pt x="81" y="52"/>
                  </a:lnTo>
                  <a:lnTo>
                    <a:pt x="74" y="59"/>
                  </a:lnTo>
                  <a:lnTo>
                    <a:pt x="70" y="71"/>
                  </a:lnTo>
                  <a:lnTo>
                    <a:pt x="69" y="76"/>
                  </a:lnTo>
                  <a:lnTo>
                    <a:pt x="64" y="78"/>
                  </a:lnTo>
                  <a:lnTo>
                    <a:pt x="53" y="82"/>
                  </a:lnTo>
                  <a:lnTo>
                    <a:pt x="46" y="80"/>
                  </a:lnTo>
                  <a:lnTo>
                    <a:pt x="45" y="76"/>
                  </a:lnTo>
                  <a:lnTo>
                    <a:pt x="38" y="76"/>
                  </a:lnTo>
                  <a:lnTo>
                    <a:pt x="27" y="85"/>
                  </a:lnTo>
                  <a:lnTo>
                    <a:pt x="20" y="85"/>
                  </a:lnTo>
                  <a:lnTo>
                    <a:pt x="19" y="83"/>
                  </a:lnTo>
                  <a:lnTo>
                    <a:pt x="12" y="85"/>
                  </a:lnTo>
                  <a:lnTo>
                    <a:pt x="8" y="83"/>
                  </a:lnTo>
                  <a:lnTo>
                    <a:pt x="5" y="83"/>
                  </a:lnTo>
                  <a:lnTo>
                    <a:pt x="0" y="73"/>
                  </a:lnTo>
                  <a:lnTo>
                    <a:pt x="0" y="69"/>
                  </a:lnTo>
                  <a:lnTo>
                    <a:pt x="0" y="68"/>
                  </a:lnTo>
                  <a:lnTo>
                    <a:pt x="1" y="71"/>
                  </a:lnTo>
                  <a:lnTo>
                    <a:pt x="7" y="73"/>
                  </a:lnTo>
                  <a:lnTo>
                    <a:pt x="10" y="73"/>
                  </a:lnTo>
                  <a:lnTo>
                    <a:pt x="20" y="76"/>
                  </a:lnTo>
                  <a:lnTo>
                    <a:pt x="22" y="68"/>
                  </a:lnTo>
                  <a:lnTo>
                    <a:pt x="22" y="66"/>
                  </a:lnTo>
                  <a:lnTo>
                    <a:pt x="26" y="66"/>
                  </a:lnTo>
                  <a:lnTo>
                    <a:pt x="26" y="63"/>
                  </a:lnTo>
                  <a:lnTo>
                    <a:pt x="27" y="59"/>
                  </a:lnTo>
                  <a:lnTo>
                    <a:pt x="45" y="56"/>
                  </a:lnTo>
                  <a:lnTo>
                    <a:pt x="58" y="40"/>
                  </a:lnTo>
                  <a:lnTo>
                    <a:pt x="60" y="3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8" name="Freeform 724"/>
            <p:cNvSpPr>
              <a:spLocks/>
            </p:cNvSpPr>
            <p:nvPr/>
          </p:nvSpPr>
          <p:spPr bwMode="auto">
            <a:xfrm>
              <a:off x="8253413" y="5881688"/>
              <a:ext cx="12700" cy="19050"/>
            </a:xfrm>
            <a:custGeom>
              <a:avLst/>
              <a:gdLst/>
              <a:ahLst/>
              <a:cxnLst>
                <a:cxn ang="0">
                  <a:pos x="5" y="0"/>
                </a:cxn>
                <a:cxn ang="0">
                  <a:pos x="8" y="4"/>
                </a:cxn>
                <a:cxn ang="0">
                  <a:pos x="7" y="5"/>
                </a:cxn>
                <a:cxn ang="0">
                  <a:pos x="8" y="7"/>
                </a:cxn>
                <a:cxn ang="0">
                  <a:pos x="0" y="12"/>
                </a:cxn>
                <a:cxn ang="0">
                  <a:pos x="3" y="0"/>
                </a:cxn>
                <a:cxn ang="0">
                  <a:pos x="5" y="0"/>
                </a:cxn>
              </a:cxnLst>
              <a:rect l="0" t="0" r="r" b="b"/>
              <a:pathLst>
                <a:path w="8" h="12">
                  <a:moveTo>
                    <a:pt x="5" y="0"/>
                  </a:moveTo>
                  <a:lnTo>
                    <a:pt x="8" y="4"/>
                  </a:lnTo>
                  <a:lnTo>
                    <a:pt x="7" y="5"/>
                  </a:lnTo>
                  <a:lnTo>
                    <a:pt x="8" y="7"/>
                  </a:lnTo>
                  <a:lnTo>
                    <a:pt x="0" y="12"/>
                  </a:lnTo>
                  <a:lnTo>
                    <a:pt x="3" y="0"/>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9" name="Freeform 725"/>
            <p:cNvSpPr>
              <a:spLocks/>
            </p:cNvSpPr>
            <p:nvPr/>
          </p:nvSpPr>
          <p:spPr bwMode="auto">
            <a:xfrm>
              <a:off x="5548313" y="3213101"/>
              <a:ext cx="908050" cy="485775"/>
            </a:xfrm>
            <a:custGeom>
              <a:avLst/>
              <a:gdLst/>
              <a:ahLst/>
              <a:cxnLst>
                <a:cxn ang="0">
                  <a:pos x="343" y="5"/>
                </a:cxn>
                <a:cxn ang="0">
                  <a:pos x="347" y="31"/>
                </a:cxn>
                <a:cxn ang="0">
                  <a:pos x="364" y="36"/>
                </a:cxn>
                <a:cxn ang="0">
                  <a:pos x="376" y="36"/>
                </a:cxn>
                <a:cxn ang="0">
                  <a:pos x="378" y="46"/>
                </a:cxn>
                <a:cxn ang="0">
                  <a:pos x="426" y="29"/>
                </a:cxn>
                <a:cxn ang="0">
                  <a:pos x="473" y="109"/>
                </a:cxn>
                <a:cxn ang="0">
                  <a:pos x="508" y="110"/>
                </a:cxn>
                <a:cxn ang="0">
                  <a:pos x="565" y="133"/>
                </a:cxn>
                <a:cxn ang="0">
                  <a:pos x="554" y="162"/>
                </a:cxn>
                <a:cxn ang="0">
                  <a:pos x="535" y="190"/>
                </a:cxn>
                <a:cxn ang="0">
                  <a:pos x="509" y="199"/>
                </a:cxn>
                <a:cxn ang="0">
                  <a:pos x="489" y="228"/>
                </a:cxn>
                <a:cxn ang="0">
                  <a:pos x="477" y="250"/>
                </a:cxn>
                <a:cxn ang="0">
                  <a:pos x="475" y="283"/>
                </a:cxn>
                <a:cxn ang="0">
                  <a:pos x="406" y="271"/>
                </a:cxn>
                <a:cxn ang="0">
                  <a:pos x="376" y="280"/>
                </a:cxn>
                <a:cxn ang="0">
                  <a:pos x="342" y="281"/>
                </a:cxn>
                <a:cxn ang="0">
                  <a:pos x="323" y="297"/>
                </a:cxn>
                <a:cxn ang="0">
                  <a:pos x="283" y="292"/>
                </a:cxn>
                <a:cxn ang="0">
                  <a:pos x="276" y="271"/>
                </a:cxn>
                <a:cxn ang="0">
                  <a:pos x="248" y="256"/>
                </a:cxn>
                <a:cxn ang="0">
                  <a:pos x="210" y="252"/>
                </a:cxn>
                <a:cxn ang="0">
                  <a:pos x="176" y="221"/>
                </a:cxn>
                <a:cxn ang="0">
                  <a:pos x="141" y="228"/>
                </a:cxn>
                <a:cxn ang="0">
                  <a:pos x="133" y="283"/>
                </a:cxn>
                <a:cxn ang="0">
                  <a:pos x="114" y="285"/>
                </a:cxn>
                <a:cxn ang="0">
                  <a:pos x="84" y="292"/>
                </a:cxn>
                <a:cxn ang="0">
                  <a:pos x="76" y="271"/>
                </a:cxn>
                <a:cxn ang="0">
                  <a:pos x="63" y="252"/>
                </a:cxn>
                <a:cxn ang="0">
                  <a:pos x="58" y="238"/>
                </a:cxn>
                <a:cxn ang="0">
                  <a:pos x="77" y="228"/>
                </a:cxn>
                <a:cxn ang="0">
                  <a:pos x="100" y="224"/>
                </a:cxn>
                <a:cxn ang="0">
                  <a:pos x="114" y="224"/>
                </a:cxn>
                <a:cxn ang="0">
                  <a:pos x="105" y="212"/>
                </a:cxn>
                <a:cxn ang="0">
                  <a:pos x="95" y="193"/>
                </a:cxn>
                <a:cxn ang="0">
                  <a:pos x="62" y="185"/>
                </a:cxn>
                <a:cxn ang="0">
                  <a:pos x="31" y="205"/>
                </a:cxn>
                <a:cxn ang="0">
                  <a:pos x="29" y="180"/>
                </a:cxn>
                <a:cxn ang="0">
                  <a:pos x="0" y="161"/>
                </a:cxn>
                <a:cxn ang="0">
                  <a:pos x="6" y="128"/>
                </a:cxn>
                <a:cxn ang="0">
                  <a:pos x="32" y="126"/>
                </a:cxn>
                <a:cxn ang="0">
                  <a:pos x="51" y="97"/>
                </a:cxn>
                <a:cxn ang="0">
                  <a:pos x="76" y="88"/>
                </a:cxn>
                <a:cxn ang="0">
                  <a:pos x="108" y="102"/>
                </a:cxn>
                <a:cxn ang="0">
                  <a:pos x="117" y="104"/>
                </a:cxn>
                <a:cxn ang="0">
                  <a:pos x="157" y="104"/>
                </a:cxn>
                <a:cxn ang="0">
                  <a:pos x="191" y="107"/>
                </a:cxn>
                <a:cxn ang="0">
                  <a:pos x="212" y="95"/>
                </a:cxn>
                <a:cxn ang="0">
                  <a:pos x="203" y="74"/>
                </a:cxn>
                <a:cxn ang="0">
                  <a:pos x="221" y="57"/>
                </a:cxn>
                <a:cxn ang="0">
                  <a:pos x="203" y="45"/>
                </a:cxn>
                <a:cxn ang="0">
                  <a:pos x="242" y="29"/>
                </a:cxn>
                <a:cxn ang="0">
                  <a:pos x="305" y="10"/>
                </a:cxn>
              </a:cxnLst>
              <a:rect l="0" t="0" r="r" b="b"/>
              <a:pathLst>
                <a:path w="572" h="306">
                  <a:moveTo>
                    <a:pt x="305" y="10"/>
                  </a:moveTo>
                  <a:lnTo>
                    <a:pt x="305" y="5"/>
                  </a:lnTo>
                  <a:lnTo>
                    <a:pt x="316" y="0"/>
                  </a:lnTo>
                  <a:lnTo>
                    <a:pt x="343" y="5"/>
                  </a:lnTo>
                  <a:lnTo>
                    <a:pt x="345" y="15"/>
                  </a:lnTo>
                  <a:lnTo>
                    <a:pt x="349" y="19"/>
                  </a:lnTo>
                  <a:lnTo>
                    <a:pt x="345" y="27"/>
                  </a:lnTo>
                  <a:lnTo>
                    <a:pt x="347" y="31"/>
                  </a:lnTo>
                  <a:lnTo>
                    <a:pt x="359" y="29"/>
                  </a:lnTo>
                  <a:lnTo>
                    <a:pt x="359" y="26"/>
                  </a:lnTo>
                  <a:lnTo>
                    <a:pt x="364" y="31"/>
                  </a:lnTo>
                  <a:lnTo>
                    <a:pt x="364" y="36"/>
                  </a:lnTo>
                  <a:lnTo>
                    <a:pt x="368" y="36"/>
                  </a:lnTo>
                  <a:lnTo>
                    <a:pt x="366" y="33"/>
                  </a:lnTo>
                  <a:lnTo>
                    <a:pt x="368" y="31"/>
                  </a:lnTo>
                  <a:lnTo>
                    <a:pt x="376" y="36"/>
                  </a:lnTo>
                  <a:lnTo>
                    <a:pt x="382" y="33"/>
                  </a:lnTo>
                  <a:lnTo>
                    <a:pt x="383" y="38"/>
                  </a:lnTo>
                  <a:lnTo>
                    <a:pt x="376" y="43"/>
                  </a:lnTo>
                  <a:lnTo>
                    <a:pt x="378" y="46"/>
                  </a:lnTo>
                  <a:lnTo>
                    <a:pt x="394" y="46"/>
                  </a:lnTo>
                  <a:lnTo>
                    <a:pt x="409" y="31"/>
                  </a:lnTo>
                  <a:lnTo>
                    <a:pt x="425" y="24"/>
                  </a:lnTo>
                  <a:lnTo>
                    <a:pt x="426" y="29"/>
                  </a:lnTo>
                  <a:lnTo>
                    <a:pt x="421" y="31"/>
                  </a:lnTo>
                  <a:lnTo>
                    <a:pt x="421" y="34"/>
                  </a:lnTo>
                  <a:lnTo>
                    <a:pt x="442" y="52"/>
                  </a:lnTo>
                  <a:lnTo>
                    <a:pt x="473" y="109"/>
                  </a:lnTo>
                  <a:lnTo>
                    <a:pt x="482" y="98"/>
                  </a:lnTo>
                  <a:lnTo>
                    <a:pt x="489" y="102"/>
                  </a:lnTo>
                  <a:lnTo>
                    <a:pt x="492" y="110"/>
                  </a:lnTo>
                  <a:lnTo>
                    <a:pt x="508" y="110"/>
                  </a:lnTo>
                  <a:lnTo>
                    <a:pt x="521" y="105"/>
                  </a:lnTo>
                  <a:lnTo>
                    <a:pt x="546" y="133"/>
                  </a:lnTo>
                  <a:lnTo>
                    <a:pt x="560" y="138"/>
                  </a:lnTo>
                  <a:lnTo>
                    <a:pt x="565" y="133"/>
                  </a:lnTo>
                  <a:lnTo>
                    <a:pt x="572" y="145"/>
                  </a:lnTo>
                  <a:lnTo>
                    <a:pt x="570" y="152"/>
                  </a:lnTo>
                  <a:lnTo>
                    <a:pt x="563" y="161"/>
                  </a:lnTo>
                  <a:lnTo>
                    <a:pt x="554" y="162"/>
                  </a:lnTo>
                  <a:lnTo>
                    <a:pt x="549" y="174"/>
                  </a:lnTo>
                  <a:lnTo>
                    <a:pt x="549" y="190"/>
                  </a:lnTo>
                  <a:lnTo>
                    <a:pt x="541" y="193"/>
                  </a:lnTo>
                  <a:lnTo>
                    <a:pt x="535" y="190"/>
                  </a:lnTo>
                  <a:lnTo>
                    <a:pt x="527" y="192"/>
                  </a:lnTo>
                  <a:lnTo>
                    <a:pt x="520" y="188"/>
                  </a:lnTo>
                  <a:lnTo>
                    <a:pt x="513" y="186"/>
                  </a:lnTo>
                  <a:lnTo>
                    <a:pt x="509" y="199"/>
                  </a:lnTo>
                  <a:lnTo>
                    <a:pt x="504" y="212"/>
                  </a:lnTo>
                  <a:lnTo>
                    <a:pt x="502" y="218"/>
                  </a:lnTo>
                  <a:lnTo>
                    <a:pt x="504" y="226"/>
                  </a:lnTo>
                  <a:lnTo>
                    <a:pt x="489" y="228"/>
                  </a:lnTo>
                  <a:lnTo>
                    <a:pt x="482" y="230"/>
                  </a:lnTo>
                  <a:lnTo>
                    <a:pt x="471" y="235"/>
                  </a:lnTo>
                  <a:lnTo>
                    <a:pt x="475" y="240"/>
                  </a:lnTo>
                  <a:lnTo>
                    <a:pt x="477" y="250"/>
                  </a:lnTo>
                  <a:lnTo>
                    <a:pt x="482" y="264"/>
                  </a:lnTo>
                  <a:lnTo>
                    <a:pt x="482" y="268"/>
                  </a:lnTo>
                  <a:lnTo>
                    <a:pt x="478" y="269"/>
                  </a:lnTo>
                  <a:lnTo>
                    <a:pt x="475" y="283"/>
                  </a:lnTo>
                  <a:lnTo>
                    <a:pt x="464" y="278"/>
                  </a:lnTo>
                  <a:lnTo>
                    <a:pt x="459" y="275"/>
                  </a:lnTo>
                  <a:lnTo>
                    <a:pt x="430" y="269"/>
                  </a:lnTo>
                  <a:lnTo>
                    <a:pt x="406" y="271"/>
                  </a:lnTo>
                  <a:lnTo>
                    <a:pt x="395" y="269"/>
                  </a:lnTo>
                  <a:lnTo>
                    <a:pt x="388" y="264"/>
                  </a:lnTo>
                  <a:lnTo>
                    <a:pt x="380" y="269"/>
                  </a:lnTo>
                  <a:lnTo>
                    <a:pt x="376" y="280"/>
                  </a:lnTo>
                  <a:lnTo>
                    <a:pt x="362" y="275"/>
                  </a:lnTo>
                  <a:lnTo>
                    <a:pt x="350" y="273"/>
                  </a:lnTo>
                  <a:lnTo>
                    <a:pt x="345" y="275"/>
                  </a:lnTo>
                  <a:lnTo>
                    <a:pt x="342" y="281"/>
                  </a:lnTo>
                  <a:lnTo>
                    <a:pt x="338" y="287"/>
                  </a:lnTo>
                  <a:lnTo>
                    <a:pt x="335" y="287"/>
                  </a:lnTo>
                  <a:lnTo>
                    <a:pt x="331" y="292"/>
                  </a:lnTo>
                  <a:lnTo>
                    <a:pt x="323" y="297"/>
                  </a:lnTo>
                  <a:lnTo>
                    <a:pt x="312" y="306"/>
                  </a:lnTo>
                  <a:lnTo>
                    <a:pt x="300" y="300"/>
                  </a:lnTo>
                  <a:lnTo>
                    <a:pt x="286" y="302"/>
                  </a:lnTo>
                  <a:lnTo>
                    <a:pt x="283" y="292"/>
                  </a:lnTo>
                  <a:lnTo>
                    <a:pt x="276" y="290"/>
                  </a:lnTo>
                  <a:lnTo>
                    <a:pt x="274" y="281"/>
                  </a:lnTo>
                  <a:lnTo>
                    <a:pt x="278" y="281"/>
                  </a:lnTo>
                  <a:lnTo>
                    <a:pt x="276" y="271"/>
                  </a:lnTo>
                  <a:lnTo>
                    <a:pt x="273" y="271"/>
                  </a:lnTo>
                  <a:lnTo>
                    <a:pt x="269" y="262"/>
                  </a:lnTo>
                  <a:lnTo>
                    <a:pt x="259" y="256"/>
                  </a:lnTo>
                  <a:lnTo>
                    <a:pt x="248" y="256"/>
                  </a:lnTo>
                  <a:lnTo>
                    <a:pt x="238" y="257"/>
                  </a:lnTo>
                  <a:lnTo>
                    <a:pt x="228" y="257"/>
                  </a:lnTo>
                  <a:lnTo>
                    <a:pt x="217" y="259"/>
                  </a:lnTo>
                  <a:lnTo>
                    <a:pt x="210" y="252"/>
                  </a:lnTo>
                  <a:lnTo>
                    <a:pt x="203" y="245"/>
                  </a:lnTo>
                  <a:lnTo>
                    <a:pt x="197" y="238"/>
                  </a:lnTo>
                  <a:lnTo>
                    <a:pt x="190" y="231"/>
                  </a:lnTo>
                  <a:lnTo>
                    <a:pt x="176" y="221"/>
                  </a:lnTo>
                  <a:lnTo>
                    <a:pt x="169" y="218"/>
                  </a:lnTo>
                  <a:lnTo>
                    <a:pt x="160" y="221"/>
                  </a:lnTo>
                  <a:lnTo>
                    <a:pt x="150" y="224"/>
                  </a:lnTo>
                  <a:lnTo>
                    <a:pt x="141" y="228"/>
                  </a:lnTo>
                  <a:lnTo>
                    <a:pt x="133" y="231"/>
                  </a:lnTo>
                  <a:lnTo>
                    <a:pt x="133" y="249"/>
                  </a:lnTo>
                  <a:lnTo>
                    <a:pt x="133" y="266"/>
                  </a:lnTo>
                  <a:lnTo>
                    <a:pt x="133" y="283"/>
                  </a:lnTo>
                  <a:lnTo>
                    <a:pt x="133" y="300"/>
                  </a:lnTo>
                  <a:lnTo>
                    <a:pt x="129" y="302"/>
                  </a:lnTo>
                  <a:lnTo>
                    <a:pt x="122" y="300"/>
                  </a:lnTo>
                  <a:lnTo>
                    <a:pt x="114" y="285"/>
                  </a:lnTo>
                  <a:lnTo>
                    <a:pt x="107" y="281"/>
                  </a:lnTo>
                  <a:lnTo>
                    <a:pt x="91" y="285"/>
                  </a:lnTo>
                  <a:lnTo>
                    <a:pt x="84" y="292"/>
                  </a:lnTo>
                  <a:lnTo>
                    <a:pt x="84" y="292"/>
                  </a:lnTo>
                  <a:lnTo>
                    <a:pt x="84" y="281"/>
                  </a:lnTo>
                  <a:lnTo>
                    <a:pt x="86" y="280"/>
                  </a:lnTo>
                  <a:lnTo>
                    <a:pt x="86" y="275"/>
                  </a:lnTo>
                  <a:lnTo>
                    <a:pt x="76" y="271"/>
                  </a:lnTo>
                  <a:lnTo>
                    <a:pt x="72" y="268"/>
                  </a:lnTo>
                  <a:lnTo>
                    <a:pt x="67" y="268"/>
                  </a:lnTo>
                  <a:lnTo>
                    <a:pt x="67" y="257"/>
                  </a:lnTo>
                  <a:lnTo>
                    <a:pt x="63" y="252"/>
                  </a:lnTo>
                  <a:lnTo>
                    <a:pt x="60" y="247"/>
                  </a:lnTo>
                  <a:lnTo>
                    <a:pt x="53" y="243"/>
                  </a:lnTo>
                  <a:lnTo>
                    <a:pt x="51" y="240"/>
                  </a:lnTo>
                  <a:lnTo>
                    <a:pt x="58" y="238"/>
                  </a:lnTo>
                  <a:lnTo>
                    <a:pt x="70" y="240"/>
                  </a:lnTo>
                  <a:lnTo>
                    <a:pt x="67" y="231"/>
                  </a:lnTo>
                  <a:lnTo>
                    <a:pt x="69" y="228"/>
                  </a:lnTo>
                  <a:lnTo>
                    <a:pt x="77" y="228"/>
                  </a:lnTo>
                  <a:lnTo>
                    <a:pt x="81" y="223"/>
                  </a:lnTo>
                  <a:lnTo>
                    <a:pt x="84" y="223"/>
                  </a:lnTo>
                  <a:lnTo>
                    <a:pt x="93" y="226"/>
                  </a:lnTo>
                  <a:lnTo>
                    <a:pt x="100" y="224"/>
                  </a:lnTo>
                  <a:lnTo>
                    <a:pt x="108" y="228"/>
                  </a:lnTo>
                  <a:lnTo>
                    <a:pt x="115" y="228"/>
                  </a:lnTo>
                  <a:lnTo>
                    <a:pt x="115" y="226"/>
                  </a:lnTo>
                  <a:lnTo>
                    <a:pt x="114" y="224"/>
                  </a:lnTo>
                  <a:lnTo>
                    <a:pt x="117" y="224"/>
                  </a:lnTo>
                  <a:lnTo>
                    <a:pt x="115" y="221"/>
                  </a:lnTo>
                  <a:lnTo>
                    <a:pt x="108" y="212"/>
                  </a:lnTo>
                  <a:lnTo>
                    <a:pt x="105" y="212"/>
                  </a:lnTo>
                  <a:lnTo>
                    <a:pt x="103" y="207"/>
                  </a:lnTo>
                  <a:lnTo>
                    <a:pt x="102" y="202"/>
                  </a:lnTo>
                  <a:lnTo>
                    <a:pt x="95" y="197"/>
                  </a:lnTo>
                  <a:lnTo>
                    <a:pt x="95" y="193"/>
                  </a:lnTo>
                  <a:lnTo>
                    <a:pt x="86" y="186"/>
                  </a:lnTo>
                  <a:lnTo>
                    <a:pt x="76" y="190"/>
                  </a:lnTo>
                  <a:lnTo>
                    <a:pt x="74" y="186"/>
                  </a:lnTo>
                  <a:lnTo>
                    <a:pt x="62" y="185"/>
                  </a:lnTo>
                  <a:lnTo>
                    <a:pt x="53" y="193"/>
                  </a:lnTo>
                  <a:lnTo>
                    <a:pt x="29" y="199"/>
                  </a:lnTo>
                  <a:lnTo>
                    <a:pt x="36" y="204"/>
                  </a:lnTo>
                  <a:lnTo>
                    <a:pt x="31" y="205"/>
                  </a:lnTo>
                  <a:lnTo>
                    <a:pt x="20" y="199"/>
                  </a:lnTo>
                  <a:lnTo>
                    <a:pt x="22" y="195"/>
                  </a:lnTo>
                  <a:lnTo>
                    <a:pt x="31" y="195"/>
                  </a:lnTo>
                  <a:lnTo>
                    <a:pt x="29" y="180"/>
                  </a:lnTo>
                  <a:lnTo>
                    <a:pt x="22" y="173"/>
                  </a:lnTo>
                  <a:lnTo>
                    <a:pt x="12" y="174"/>
                  </a:lnTo>
                  <a:lnTo>
                    <a:pt x="6" y="162"/>
                  </a:lnTo>
                  <a:lnTo>
                    <a:pt x="0" y="161"/>
                  </a:lnTo>
                  <a:lnTo>
                    <a:pt x="3" y="148"/>
                  </a:lnTo>
                  <a:lnTo>
                    <a:pt x="6" y="145"/>
                  </a:lnTo>
                  <a:lnTo>
                    <a:pt x="3" y="140"/>
                  </a:lnTo>
                  <a:lnTo>
                    <a:pt x="6" y="128"/>
                  </a:lnTo>
                  <a:lnTo>
                    <a:pt x="12" y="124"/>
                  </a:lnTo>
                  <a:lnTo>
                    <a:pt x="13" y="114"/>
                  </a:lnTo>
                  <a:lnTo>
                    <a:pt x="25" y="131"/>
                  </a:lnTo>
                  <a:lnTo>
                    <a:pt x="32" y="126"/>
                  </a:lnTo>
                  <a:lnTo>
                    <a:pt x="27" y="112"/>
                  </a:lnTo>
                  <a:lnTo>
                    <a:pt x="39" y="107"/>
                  </a:lnTo>
                  <a:lnTo>
                    <a:pt x="41" y="102"/>
                  </a:lnTo>
                  <a:lnTo>
                    <a:pt x="51" y="97"/>
                  </a:lnTo>
                  <a:lnTo>
                    <a:pt x="58" y="90"/>
                  </a:lnTo>
                  <a:lnTo>
                    <a:pt x="65" y="88"/>
                  </a:lnTo>
                  <a:lnTo>
                    <a:pt x="72" y="93"/>
                  </a:lnTo>
                  <a:lnTo>
                    <a:pt x="76" y="88"/>
                  </a:lnTo>
                  <a:lnTo>
                    <a:pt x="81" y="86"/>
                  </a:lnTo>
                  <a:lnTo>
                    <a:pt x="84" y="91"/>
                  </a:lnTo>
                  <a:lnTo>
                    <a:pt x="98" y="93"/>
                  </a:lnTo>
                  <a:lnTo>
                    <a:pt x="108" y="102"/>
                  </a:lnTo>
                  <a:lnTo>
                    <a:pt x="112" y="114"/>
                  </a:lnTo>
                  <a:lnTo>
                    <a:pt x="115" y="112"/>
                  </a:lnTo>
                  <a:lnTo>
                    <a:pt x="114" y="105"/>
                  </a:lnTo>
                  <a:lnTo>
                    <a:pt x="117" y="104"/>
                  </a:lnTo>
                  <a:lnTo>
                    <a:pt x="129" y="114"/>
                  </a:lnTo>
                  <a:lnTo>
                    <a:pt x="143" y="104"/>
                  </a:lnTo>
                  <a:lnTo>
                    <a:pt x="153" y="107"/>
                  </a:lnTo>
                  <a:lnTo>
                    <a:pt x="157" y="104"/>
                  </a:lnTo>
                  <a:lnTo>
                    <a:pt x="164" y="102"/>
                  </a:lnTo>
                  <a:lnTo>
                    <a:pt x="172" y="112"/>
                  </a:lnTo>
                  <a:lnTo>
                    <a:pt x="181" y="114"/>
                  </a:lnTo>
                  <a:lnTo>
                    <a:pt x="191" y="107"/>
                  </a:lnTo>
                  <a:lnTo>
                    <a:pt x="203" y="110"/>
                  </a:lnTo>
                  <a:lnTo>
                    <a:pt x="209" y="109"/>
                  </a:lnTo>
                  <a:lnTo>
                    <a:pt x="214" y="97"/>
                  </a:lnTo>
                  <a:lnTo>
                    <a:pt x="212" y="95"/>
                  </a:lnTo>
                  <a:lnTo>
                    <a:pt x="203" y="95"/>
                  </a:lnTo>
                  <a:lnTo>
                    <a:pt x="195" y="88"/>
                  </a:lnTo>
                  <a:lnTo>
                    <a:pt x="190" y="81"/>
                  </a:lnTo>
                  <a:lnTo>
                    <a:pt x="203" y="74"/>
                  </a:lnTo>
                  <a:lnTo>
                    <a:pt x="203" y="71"/>
                  </a:lnTo>
                  <a:lnTo>
                    <a:pt x="198" y="64"/>
                  </a:lnTo>
                  <a:lnTo>
                    <a:pt x="205" y="59"/>
                  </a:lnTo>
                  <a:lnTo>
                    <a:pt x="221" y="57"/>
                  </a:lnTo>
                  <a:lnTo>
                    <a:pt x="207" y="52"/>
                  </a:lnTo>
                  <a:lnTo>
                    <a:pt x="207" y="46"/>
                  </a:lnTo>
                  <a:lnTo>
                    <a:pt x="212" y="45"/>
                  </a:lnTo>
                  <a:lnTo>
                    <a:pt x="203" y="45"/>
                  </a:lnTo>
                  <a:lnTo>
                    <a:pt x="205" y="38"/>
                  </a:lnTo>
                  <a:lnTo>
                    <a:pt x="203" y="36"/>
                  </a:lnTo>
                  <a:lnTo>
                    <a:pt x="226" y="36"/>
                  </a:lnTo>
                  <a:lnTo>
                    <a:pt x="242" y="29"/>
                  </a:lnTo>
                  <a:lnTo>
                    <a:pt x="247" y="31"/>
                  </a:lnTo>
                  <a:lnTo>
                    <a:pt x="257" y="24"/>
                  </a:lnTo>
                  <a:lnTo>
                    <a:pt x="266" y="19"/>
                  </a:lnTo>
                  <a:lnTo>
                    <a:pt x="305" y="1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0" name="Freeform 726"/>
            <p:cNvSpPr>
              <a:spLocks/>
            </p:cNvSpPr>
            <p:nvPr/>
          </p:nvSpPr>
          <p:spPr bwMode="auto">
            <a:xfrm>
              <a:off x="6154738" y="3292476"/>
              <a:ext cx="1368425" cy="952500"/>
            </a:xfrm>
            <a:custGeom>
              <a:avLst/>
              <a:gdLst/>
              <a:ahLst/>
              <a:cxnLst>
                <a:cxn ang="0">
                  <a:pos x="563" y="562"/>
                </a:cxn>
                <a:cxn ang="0">
                  <a:pos x="535" y="579"/>
                </a:cxn>
                <a:cxn ang="0">
                  <a:pos x="513" y="600"/>
                </a:cxn>
                <a:cxn ang="0">
                  <a:pos x="492" y="577"/>
                </a:cxn>
                <a:cxn ang="0">
                  <a:pos x="464" y="568"/>
                </a:cxn>
                <a:cxn ang="0">
                  <a:pos x="425" y="565"/>
                </a:cxn>
                <a:cxn ang="0">
                  <a:pos x="397" y="565"/>
                </a:cxn>
                <a:cxn ang="0">
                  <a:pos x="388" y="577"/>
                </a:cxn>
                <a:cxn ang="0">
                  <a:pos x="364" y="558"/>
                </a:cxn>
                <a:cxn ang="0">
                  <a:pos x="340" y="536"/>
                </a:cxn>
                <a:cxn ang="0">
                  <a:pos x="345" y="480"/>
                </a:cxn>
                <a:cxn ang="0">
                  <a:pos x="321" y="465"/>
                </a:cxn>
                <a:cxn ang="0">
                  <a:pos x="255" y="484"/>
                </a:cxn>
                <a:cxn ang="0">
                  <a:pos x="216" y="491"/>
                </a:cxn>
                <a:cxn ang="0">
                  <a:pos x="193" y="484"/>
                </a:cxn>
                <a:cxn ang="0">
                  <a:pos x="162" y="475"/>
                </a:cxn>
                <a:cxn ang="0">
                  <a:pos x="145" y="460"/>
                </a:cxn>
                <a:cxn ang="0">
                  <a:pos x="105" y="446"/>
                </a:cxn>
                <a:cxn ang="0">
                  <a:pos x="72" y="425"/>
                </a:cxn>
                <a:cxn ang="0">
                  <a:pos x="79" y="406"/>
                </a:cxn>
                <a:cxn ang="0">
                  <a:pos x="76" y="387"/>
                </a:cxn>
                <a:cxn ang="0">
                  <a:pos x="91" y="370"/>
                </a:cxn>
                <a:cxn ang="0">
                  <a:pos x="84" y="351"/>
                </a:cxn>
                <a:cxn ang="0">
                  <a:pos x="41" y="349"/>
                </a:cxn>
                <a:cxn ang="0">
                  <a:pos x="25" y="335"/>
                </a:cxn>
                <a:cxn ang="0">
                  <a:pos x="17" y="311"/>
                </a:cxn>
                <a:cxn ang="0">
                  <a:pos x="3" y="282"/>
                </a:cxn>
                <a:cxn ang="0">
                  <a:pos x="38" y="270"/>
                </a:cxn>
                <a:cxn ang="0">
                  <a:pos x="96" y="219"/>
                </a:cxn>
                <a:cxn ang="0">
                  <a:pos x="107" y="178"/>
                </a:cxn>
                <a:cxn ang="0">
                  <a:pos x="145" y="142"/>
                </a:cxn>
                <a:cxn ang="0">
                  <a:pos x="188" y="102"/>
                </a:cxn>
                <a:cxn ang="0">
                  <a:pos x="219" y="121"/>
                </a:cxn>
                <a:cxn ang="0">
                  <a:pos x="271" y="181"/>
                </a:cxn>
                <a:cxn ang="0">
                  <a:pos x="406" y="237"/>
                </a:cxn>
                <a:cxn ang="0">
                  <a:pos x="490" y="230"/>
                </a:cxn>
                <a:cxn ang="0">
                  <a:pos x="546" y="180"/>
                </a:cxn>
                <a:cxn ang="0">
                  <a:pos x="608" y="149"/>
                </a:cxn>
                <a:cxn ang="0">
                  <a:pos x="632" y="126"/>
                </a:cxn>
                <a:cxn ang="0">
                  <a:pos x="592" y="104"/>
                </a:cxn>
                <a:cxn ang="0">
                  <a:pos x="661" y="22"/>
                </a:cxn>
                <a:cxn ang="0">
                  <a:pos x="732" y="10"/>
                </a:cxn>
                <a:cxn ang="0">
                  <a:pos x="801" y="100"/>
                </a:cxn>
                <a:cxn ang="0">
                  <a:pos x="848" y="159"/>
                </a:cxn>
                <a:cxn ang="0">
                  <a:pos x="812" y="214"/>
                </a:cxn>
                <a:cxn ang="0">
                  <a:pos x="781" y="240"/>
                </a:cxn>
                <a:cxn ang="0">
                  <a:pos x="722" y="270"/>
                </a:cxn>
                <a:cxn ang="0">
                  <a:pos x="670" y="299"/>
                </a:cxn>
                <a:cxn ang="0">
                  <a:pos x="686" y="270"/>
                </a:cxn>
                <a:cxn ang="0">
                  <a:pos x="632" y="294"/>
                </a:cxn>
                <a:cxn ang="0">
                  <a:pos x="639" y="327"/>
                </a:cxn>
                <a:cxn ang="0">
                  <a:pos x="691" y="325"/>
                </a:cxn>
                <a:cxn ang="0">
                  <a:pos x="667" y="342"/>
                </a:cxn>
                <a:cxn ang="0">
                  <a:pos x="656" y="352"/>
                </a:cxn>
                <a:cxn ang="0">
                  <a:pos x="672" y="409"/>
                </a:cxn>
                <a:cxn ang="0">
                  <a:pos x="663" y="420"/>
                </a:cxn>
                <a:cxn ang="0">
                  <a:pos x="658" y="444"/>
                </a:cxn>
                <a:cxn ang="0">
                  <a:pos x="679" y="460"/>
                </a:cxn>
                <a:cxn ang="0">
                  <a:pos x="665" y="482"/>
                </a:cxn>
                <a:cxn ang="0">
                  <a:pos x="646" y="517"/>
                </a:cxn>
                <a:cxn ang="0">
                  <a:pos x="625" y="536"/>
                </a:cxn>
                <a:cxn ang="0">
                  <a:pos x="610" y="549"/>
                </a:cxn>
                <a:cxn ang="0">
                  <a:pos x="578" y="562"/>
                </a:cxn>
              </a:cxnLst>
              <a:rect l="0" t="0" r="r" b="b"/>
              <a:pathLst>
                <a:path w="862" h="600">
                  <a:moveTo>
                    <a:pt x="575" y="567"/>
                  </a:moveTo>
                  <a:lnTo>
                    <a:pt x="573" y="565"/>
                  </a:lnTo>
                  <a:lnTo>
                    <a:pt x="572" y="565"/>
                  </a:lnTo>
                  <a:lnTo>
                    <a:pt x="573" y="567"/>
                  </a:lnTo>
                  <a:lnTo>
                    <a:pt x="568" y="568"/>
                  </a:lnTo>
                  <a:lnTo>
                    <a:pt x="568" y="565"/>
                  </a:lnTo>
                  <a:lnTo>
                    <a:pt x="563" y="562"/>
                  </a:lnTo>
                  <a:lnTo>
                    <a:pt x="561" y="568"/>
                  </a:lnTo>
                  <a:lnTo>
                    <a:pt x="559" y="570"/>
                  </a:lnTo>
                  <a:lnTo>
                    <a:pt x="556" y="563"/>
                  </a:lnTo>
                  <a:lnTo>
                    <a:pt x="553" y="575"/>
                  </a:lnTo>
                  <a:lnTo>
                    <a:pt x="544" y="577"/>
                  </a:lnTo>
                  <a:lnTo>
                    <a:pt x="539" y="577"/>
                  </a:lnTo>
                  <a:lnTo>
                    <a:pt x="535" y="579"/>
                  </a:lnTo>
                  <a:lnTo>
                    <a:pt x="527" y="581"/>
                  </a:lnTo>
                  <a:lnTo>
                    <a:pt x="520" y="584"/>
                  </a:lnTo>
                  <a:lnTo>
                    <a:pt x="518" y="582"/>
                  </a:lnTo>
                  <a:lnTo>
                    <a:pt x="515" y="589"/>
                  </a:lnTo>
                  <a:lnTo>
                    <a:pt x="518" y="594"/>
                  </a:lnTo>
                  <a:lnTo>
                    <a:pt x="518" y="598"/>
                  </a:lnTo>
                  <a:lnTo>
                    <a:pt x="513" y="600"/>
                  </a:lnTo>
                  <a:lnTo>
                    <a:pt x="511" y="598"/>
                  </a:lnTo>
                  <a:lnTo>
                    <a:pt x="508" y="589"/>
                  </a:lnTo>
                  <a:lnTo>
                    <a:pt x="508" y="582"/>
                  </a:lnTo>
                  <a:lnTo>
                    <a:pt x="508" y="579"/>
                  </a:lnTo>
                  <a:lnTo>
                    <a:pt x="501" y="582"/>
                  </a:lnTo>
                  <a:lnTo>
                    <a:pt x="499" y="581"/>
                  </a:lnTo>
                  <a:lnTo>
                    <a:pt x="492" y="577"/>
                  </a:lnTo>
                  <a:lnTo>
                    <a:pt x="487" y="581"/>
                  </a:lnTo>
                  <a:lnTo>
                    <a:pt x="487" y="582"/>
                  </a:lnTo>
                  <a:lnTo>
                    <a:pt x="487" y="579"/>
                  </a:lnTo>
                  <a:lnTo>
                    <a:pt x="483" y="581"/>
                  </a:lnTo>
                  <a:lnTo>
                    <a:pt x="475" y="579"/>
                  </a:lnTo>
                  <a:lnTo>
                    <a:pt x="466" y="575"/>
                  </a:lnTo>
                  <a:lnTo>
                    <a:pt x="464" y="568"/>
                  </a:lnTo>
                  <a:lnTo>
                    <a:pt x="464" y="563"/>
                  </a:lnTo>
                  <a:lnTo>
                    <a:pt x="464" y="562"/>
                  </a:lnTo>
                  <a:lnTo>
                    <a:pt x="456" y="560"/>
                  </a:lnTo>
                  <a:lnTo>
                    <a:pt x="445" y="555"/>
                  </a:lnTo>
                  <a:lnTo>
                    <a:pt x="433" y="562"/>
                  </a:lnTo>
                  <a:lnTo>
                    <a:pt x="430" y="562"/>
                  </a:lnTo>
                  <a:lnTo>
                    <a:pt x="425" y="565"/>
                  </a:lnTo>
                  <a:lnTo>
                    <a:pt x="425" y="563"/>
                  </a:lnTo>
                  <a:lnTo>
                    <a:pt x="421" y="563"/>
                  </a:lnTo>
                  <a:lnTo>
                    <a:pt x="419" y="563"/>
                  </a:lnTo>
                  <a:lnTo>
                    <a:pt x="414" y="565"/>
                  </a:lnTo>
                  <a:lnTo>
                    <a:pt x="407" y="563"/>
                  </a:lnTo>
                  <a:lnTo>
                    <a:pt x="404" y="567"/>
                  </a:lnTo>
                  <a:lnTo>
                    <a:pt x="397" y="565"/>
                  </a:lnTo>
                  <a:lnTo>
                    <a:pt x="394" y="567"/>
                  </a:lnTo>
                  <a:lnTo>
                    <a:pt x="394" y="575"/>
                  </a:lnTo>
                  <a:lnTo>
                    <a:pt x="395" y="579"/>
                  </a:lnTo>
                  <a:lnTo>
                    <a:pt x="395" y="584"/>
                  </a:lnTo>
                  <a:lnTo>
                    <a:pt x="390" y="586"/>
                  </a:lnTo>
                  <a:lnTo>
                    <a:pt x="388" y="579"/>
                  </a:lnTo>
                  <a:lnTo>
                    <a:pt x="388" y="577"/>
                  </a:lnTo>
                  <a:lnTo>
                    <a:pt x="385" y="577"/>
                  </a:lnTo>
                  <a:lnTo>
                    <a:pt x="381" y="579"/>
                  </a:lnTo>
                  <a:lnTo>
                    <a:pt x="376" y="581"/>
                  </a:lnTo>
                  <a:lnTo>
                    <a:pt x="371" y="575"/>
                  </a:lnTo>
                  <a:lnTo>
                    <a:pt x="371" y="572"/>
                  </a:lnTo>
                  <a:lnTo>
                    <a:pt x="362" y="570"/>
                  </a:lnTo>
                  <a:lnTo>
                    <a:pt x="364" y="558"/>
                  </a:lnTo>
                  <a:lnTo>
                    <a:pt x="357" y="553"/>
                  </a:lnTo>
                  <a:lnTo>
                    <a:pt x="356" y="543"/>
                  </a:lnTo>
                  <a:lnTo>
                    <a:pt x="349" y="541"/>
                  </a:lnTo>
                  <a:lnTo>
                    <a:pt x="338" y="548"/>
                  </a:lnTo>
                  <a:lnTo>
                    <a:pt x="338" y="546"/>
                  </a:lnTo>
                  <a:lnTo>
                    <a:pt x="340" y="541"/>
                  </a:lnTo>
                  <a:lnTo>
                    <a:pt x="340" y="536"/>
                  </a:lnTo>
                  <a:lnTo>
                    <a:pt x="342" y="527"/>
                  </a:lnTo>
                  <a:lnTo>
                    <a:pt x="350" y="518"/>
                  </a:lnTo>
                  <a:lnTo>
                    <a:pt x="352" y="511"/>
                  </a:lnTo>
                  <a:lnTo>
                    <a:pt x="354" y="501"/>
                  </a:lnTo>
                  <a:lnTo>
                    <a:pt x="352" y="489"/>
                  </a:lnTo>
                  <a:lnTo>
                    <a:pt x="347" y="487"/>
                  </a:lnTo>
                  <a:lnTo>
                    <a:pt x="345" y="480"/>
                  </a:lnTo>
                  <a:lnTo>
                    <a:pt x="342" y="479"/>
                  </a:lnTo>
                  <a:lnTo>
                    <a:pt x="338" y="477"/>
                  </a:lnTo>
                  <a:lnTo>
                    <a:pt x="335" y="479"/>
                  </a:lnTo>
                  <a:lnTo>
                    <a:pt x="333" y="475"/>
                  </a:lnTo>
                  <a:lnTo>
                    <a:pt x="331" y="475"/>
                  </a:lnTo>
                  <a:lnTo>
                    <a:pt x="319" y="473"/>
                  </a:lnTo>
                  <a:lnTo>
                    <a:pt x="321" y="465"/>
                  </a:lnTo>
                  <a:lnTo>
                    <a:pt x="318" y="465"/>
                  </a:lnTo>
                  <a:lnTo>
                    <a:pt x="318" y="460"/>
                  </a:lnTo>
                  <a:lnTo>
                    <a:pt x="316" y="458"/>
                  </a:lnTo>
                  <a:lnTo>
                    <a:pt x="305" y="461"/>
                  </a:lnTo>
                  <a:lnTo>
                    <a:pt x="295" y="460"/>
                  </a:lnTo>
                  <a:lnTo>
                    <a:pt x="273" y="477"/>
                  </a:lnTo>
                  <a:lnTo>
                    <a:pt x="255" y="484"/>
                  </a:lnTo>
                  <a:lnTo>
                    <a:pt x="250" y="480"/>
                  </a:lnTo>
                  <a:lnTo>
                    <a:pt x="245" y="482"/>
                  </a:lnTo>
                  <a:lnTo>
                    <a:pt x="238" y="480"/>
                  </a:lnTo>
                  <a:lnTo>
                    <a:pt x="235" y="477"/>
                  </a:lnTo>
                  <a:lnTo>
                    <a:pt x="229" y="477"/>
                  </a:lnTo>
                  <a:lnTo>
                    <a:pt x="224" y="480"/>
                  </a:lnTo>
                  <a:lnTo>
                    <a:pt x="216" y="491"/>
                  </a:lnTo>
                  <a:lnTo>
                    <a:pt x="212" y="491"/>
                  </a:lnTo>
                  <a:lnTo>
                    <a:pt x="214" y="484"/>
                  </a:lnTo>
                  <a:lnTo>
                    <a:pt x="212" y="480"/>
                  </a:lnTo>
                  <a:lnTo>
                    <a:pt x="203" y="482"/>
                  </a:lnTo>
                  <a:lnTo>
                    <a:pt x="200" y="482"/>
                  </a:lnTo>
                  <a:lnTo>
                    <a:pt x="198" y="485"/>
                  </a:lnTo>
                  <a:lnTo>
                    <a:pt x="193" y="484"/>
                  </a:lnTo>
                  <a:lnTo>
                    <a:pt x="183" y="480"/>
                  </a:lnTo>
                  <a:lnTo>
                    <a:pt x="181" y="482"/>
                  </a:lnTo>
                  <a:lnTo>
                    <a:pt x="176" y="482"/>
                  </a:lnTo>
                  <a:lnTo>
                    <a:pt x="174" y="482"/>
                  </a:lnTo>
                  <a:lnTo>
                    <a:pt x="169" y="479"/>
                  </a:lnTo>
                  <a:lnTo>
                    <a:pt x="165" y="479"/>
                  </a:lnTo>
                  <a:lnTo>
                    <a:pt x="162" y="475"/>
                  </a:lnTo>
                  <a:lnTo>
                    <a:pt x="162" y="470"/>
                  </a:lnTo>
                  <a:lnTo>
                    <a:pt x="157" y="472"/>
                  </a:lnTo>
                  <a:lnTo>
                    <a:pt x="152" y="470"/>
                  </a:lnTo>
                  <a:lnTo>
                    <a:pt x="150" y="468"/>
                  </a:lnTo>
                  <a:lnTo>
                    <a:pt x="148" y="468"/>
                  </a:lnTo>
                  <a:lnTo>
                    <a:pt x="148" y="461"/>
                  </a:lnTo>
                  <a:lnTo>
                    <a:pt x="145" y="460"/>
                  </a:lnTo>
                  <a:lnTo>
                    <a:pt x="139" y="465"/>
                  </a:lnTo>
                  <a:lnTo>
                    <a:pt x="138" y="463"/>
                  </a:lnTo>
                  <a:lnTo>
                    <a:pt x="136" y="456"/>
                  </a:lnTo>
                  <a:lnTo>
                    <a:pt x="124" y="447"/>
                  </a:lnTo>
                  <a:lnTo>
                    <a:pt x="110" y="444"/>
                  </a:lnTo>
                  <a:lnTo>
                    <a:pt x="108" y="447"/>
                  </a:lnTo>
                  <a:lnTo>
                    <a:pt x="105" y="446"/>
                  </a:lnTo>
                  <a:lnTo>
                    <a:pt x="89" y="437"/>
                  </a:lnTo>
                  <a:lnTo>
                    <a:pt x="89" y="435"/>
                  </a:lnTo>
                  <a:lnTo>
                    <a:pt x="84" y="434"/>
                  </a:lnTo>
                  <a:lnTo>
                    <a:pt x="82" y="432"/>
                  </a:lnTo>
                  <a:lnTo>
                    <a:pt x="76" y="434"/>
                  </a:lnTo>
                  <a:lnTo>
                    <a:pt x="76" y="430"/>
                  </a:lnTo>
                  <a:lnTo>
                    <a:pt x="72" y="425"/>
                  </a:lnTo>
                  <a:lnTo>
                    <a:pt x="72" y="416"/>
                  </a:lnTo>
                  <a:lnTo>
                    <a:pt x="69" y="411"/>
                  </a:lnTo>
                  <a:lnTo>
                    <a:pt x="67" y="408"/>
                  </a:lnTo>
                  <a:lnTo>
                    <a:pt x="72" y="406"/>
                  </a:lnTo>
                  <a:lnTo>
                    <a:pt x="76" y="409"/>
                  </a:lnTo>
                  <a:lnTo>
                    <a:pt x="77" y="409"/>
                  </a:lnTo>
                  <a:lnTo>
                    <a:pt x="79" y="406"/>
                  </a:lnTo>
                  <a:lnTo>
                    <a:pt x="81" y="408"/>
                  </a:lnTo>
                  <a:lnTo>
                    <a:pt x="84" y="404"/>
                  </a:lnTo>
                  <a:lnTo>
                    <a:pt x="81" y="399"/>
                  </a:lnTo>
                  <a:lnTo>
                    <a:pt x="81" y="397"/>
                  </a:lnTo>
                  <a:lnTo>
                    <a:pt x="77" y="396"/>
                  </a:lnTo>
                  <a:lnTo>
                    <a:pt x="76" y="394"/>
                  </a:lnTo>
                  <a:lnTo>
                    <a:pt x="76" y="387"/>
                  </a:lnTo>
                  <a:lnTo>
                    <a:pt x="74" y="384"/>
                  </a:lnTo>
                  <a:lnTo>
                    <a:pt x="81" y="384"/>
                  </a:lnTo>
                  <a:lnTo>
                    <a:pt x="82" y="380"/>
                  </a:lnTo>
                  <a:lnTo>
                    <a:pt x="84" y="375"/>
                  </a:lnTo>
                  <a:lnTo>
                    <a:pt x="86" y="375"/>
                  </a:lnTo>
                  <a:lnTo>
                    <a:pt x="86" y="373"/>
                  </a:lnTo>
                  <a:lnTo>
                    <a:pt x="91" y="370"/>
                  </a:lnTo>
                  <a:lnTo>
                    <a:pt x="95" y="356"/>
                  </a:lnTo>
                  <a:lnTo>
                    <a:pt x="93" y="356"/>
                  </a:lnTo>
                  <a:lnTo>
                    <a:pt x="91" y="358"/>
                  </a:lnTo>
                  <a:lnTo>
                    <a:pt x="89" y="354"/>
                  </a:lnTo>
                  <a:lnTo>
                    <a:pt x="88" y="356"/>
                  </a:lnTo>
                  <a:lnTo>
                    <a:pt x="84" y="354"/>
                  </a:lnTo>
                  <a:lnTo>
                    <a:pt x="84" y="351"/>
                  </a:lnTo>
                  <a:lnTo>
                    <a:pt x="79" y="349"/>
                  </a:lnTo>
                  <a:lnTo>
                    <a:pt x="72" y="351"/>
                  </a:lnTo>
                  <a:lnTo>
                    <a:pt x="62" y="358"/>
                  </a:lnTo>
                  <a:lnTo>
                    <a:pt x="57" y="358"/>
                  </a:lnTo>
                  <a:lnTo>
                    <a:pt x="44" y="354"/>
                  </a:lnTo>
                  <a:lnTo>
                    <a:pt x="41" y="352"/>
                  </a:lnTo>
                  <a:lnTo>
                    <a:pt x="41" y="349"/>
                  </a:lnTo>
                  <a:lnTo>
                    <a:pt x="36" y="351"/>
                  </a:lnTo>
                  <a:lnTo>
                    <a:pt x="32" y="347"/>
                  </a:lnTo>
                  <a:lnTo>
                    <a:pt x="34" y="346"/>
                  </a:lnTo>
                  <a:lnTo>
                    <a:pt x="32" y="340"/>
                  </a:lnTo>
                  <a:lnTo>
                    <a:pt x="31" y="337"/>
                  </a:lnTo>
                  <a:lnTo>
                    <a:pt x="29" y="335"/>
                  </a:lnTo>
                  <a:lnTo>
                    <a:pt x="25" y="335"/>
                  </a:lnTo>
                  <a:lnTo>
                    <a:pt x="24" y="332"/>
                  </a:lnTo>
                  <a:lnTo>
                    <a:pt x="13" y="330"/>
                  </a:lnTo>
                  <a:lnTo>
                    <a:pt x="12" y="328"/>
                  </a:lnTo>
                  <a:lnTo>
                    <a:pt x="15" y="327"/>
                  </a:lnTo>
                  <a:lnTo>
                    <a:pt x="19" y="327"/>
                  </a:lnTo>
                  <a:lnTo>
                    <a:pt x="19" y="318"/>
                  </a:lnTo>
                  <a:lnTo>
                    <a:pt x="17" y="311"/>
                  </a:lnTo>
                  <a:lnTo>
                    <a:pt x="17" y="306"/>
                  </a:lnTo>
                  <a:lnTo>
                    <a:pt x="13" y="302"/>
                  </a:lnTo>
                  <a:lnTo>
                    <a:pt x="5" y="304"/>
                  </a:lnTo>
                  <a:lnTo>
                    <a:pt x="1" y="302"/>
                  </a:lnTo>
                  <a:lnTo>
                    <a:pt x="0" y="297"/>
                  </a:lnTo>
                  <a:lnTo>
                    <a:pt x="3" y="283"/>
                  </a:lnTo>
                  <a:lnTo>
                    <a:pt x="3" y="282"/>
                  </a:lnTo>
                  <a:lnTo>
                    <a:pt x="5" y="276"/>
                  </a:lnTo>
                  <a:lnTo>
                    <a:pt x="17" y="271"/>
                  </a:lnTo>
                  <a:lnTo>
                    <a:pt x="19" y="268"/>
                  </a:lnTo>
                  <a:lnTo>
                    <a:pt x="24" y="266"/>
                  </a:lnTo>
                  <a:lnTo>
                    <a:pt x="27" y="268"/>
                  </a:lnTo>
                  <a:lnTo>
                    <a:pt x="29" y="271"/>
                  </a:lnTo>
                  <a:lnTo>
                    <a:pt x="38" y="270"/>
                  </a:lnTo>
                  <a:lnTo>
                    <a:pt x="41" y="268"/>
                  </a:lnTo>
                  <a:lnTo>
                    <a:pt x="46" y="261"/>
                  </a:lnTo>
                  <a:lnTo>
                    <a:pt x="65" y="256"/>
                  </a:lnTo>
                  <a:lnTo>
                    <a:pt x="70" y="249"/>
                  </a:lnTo>
                  <a:lnTo>
                    <a:pt x="91" y="240"/>
                  </a:lnTo>
                  <a:lnTo>
                    <a:pt x="93" y="233"/>
                  </a:lnTo>
                  <a:lnTo>
                    <a:pt x="96" y="219"/>
                  </a:lnTo>
                  <a:lnTo>
                    <a:pt x="100" y="218"/>
                  </a:lnTo>
                  <a:lnTo>
                    <a:pt x="100" y="214"/>
                  </a:lnTo>
                  <a:lnTo>
                    <a:pt x="95" y="200"/>
                  </a:lnTo>
                  <a:lnTo>
                    <a:pt x="93" y="190"/>
                  </a:lnTo>
                  <a:lnTo>
                    <a:pt x="89" y="185"/>
                  </a:lnTo>
                  <a:lnTo>
                    <a:pt x="100" y="180"/>
                  </a:lnTo>
                  <a:lnTo>
                    <a:pt x="107" y="178"/>
                  </a:lnTo>
                  <a:lnTo>
                    <a:pt x="122" y="176"/>
                  </a:lnTo>
                  <a:lnTo>
                    <a:pt x="120" y="168"/>
                  </a:lnTo>
                  <a:lnTo>
                    <a:pt x="122" y="162"/>
                  </a:lnTo>
                  <a:lnTo>
                    <a:pt x="127" y="149"/>
                  </a:lnTo>
                  <a:lnTo>
                    <a:pt x="131" y="136"/>
                  </a:lnTo>
                  <a:lnTo>
                    <a:pt x="138" y="138"/>
                  </a:lnTo>
                  <a:lnTo>
                    <a:pt x="145" y="142"/>
                  </a:lnTo>
                  <a:lnTo>
                    <a:pt x="153" y="140"/>
                  </a:lnTo>
                  <a:lnTo>
                    <a:pt x="159" y="143"/>
                  </a:lnTo>
                  <a:lnTo>
                    <a:pt x="167" y="140"/>
                  </a:lnTo>
                  <a:lnTo>
                    <a:pt x="167" y="124"/>
                  </a:lnTo>
                  <a:lnTo>
                    <a:pt x="172" y="112"/>
                  </a:lnTo>
                  <a:lnTo>
                    <a:pt x="181" y="111"/>
                  </a:lnTo>
                  <a:lnTo>
                    <a:pt x="188" y="102"/>
                  </a:lnTo>
                  <a:lnTo>
                    <a:pt x="195" y="104"/>
                  </a:lnTo>
                  <a:lnTo>
                    <a:pt x="200" y="100"/>
                  </a:lnTo>
                  <a:lnTo>
                    <a:pt x="203" y="111"/>
                  </a:lnTo>
                  <a:lnTo>
                    <a:pt x="210" y="116"/>
                  </a:lnTo>
                  <a:lnTo>
                    <a:pt x="214" y="121"/>
                  </a:lnTo>
                  <a:lnTo>
                    <a:pt x="217" y="124"/>
                  </a:lnTo>
                  <a:lnTo>
                    <a:pt x="219" y="121"/>
                  </a:lnTo>
                  <a:lnTo>
                    <a:pt x="231" y="124"/>
                  </a:lnTo>
                  <a:lnTo>
                    <a:pt x="235" y="130"/>
                  </a:lnTo>
                  <a:lnTo>
                    <a:pt x="241" y="150"/>
                  </a:lnTo>
                  <a:lnTo>
                    <a:pt x="241" y="168"/>
                  </a:lnTo>
                  <a:lnTo>
                    <a:pt x="240" y="174"/>
                  </a:lnTo>
                  <a:lnTo>
                    <a:pt x="262" y="181"/>
                  </a:lnTo>
                  <a:lnTo>
                    <a:pt x="271" y="181"/>
                  </a:lnTo>
                  <a:lnTo>
                    <a:pt x="305" y="195"/>
                  </a:lnTo>
                  <a:lnTo>
                    <a:pt x="316" y="212"/>
                  </a:lnTo>
                  <a:lnTo>
                    <a:pt x="326" y="225"/>
                  </a:lnTo>
                  <a:lnTo>
                    <a:pt x="330" y="226"/>
                  </a:lnTo>
                  <a:lnTo>
                    <a:pt x="381" y="223"/>
                  </a:lnTo>
                  <a:lnTo>
                    <a:pt x="394" y="228"/>
                  </a:lnTo>
                  <a:lnTo>
                    <a:pt x="406" y="237"/>
                  </a:lnTo>
                  <a:lnTo>
                    <a:pt x="425" y="244"/>
                  </a:lnTo>
                  <a:lnTo>
                    <a:pt x="432" y="244"/>
                  </a:lnTo>
                  <a:lnTo>
                    <a:pt x="438" y="247"/>
                  </a:lnTo>
                  <a:lnTo>
                    <a:pt x="461" y="238"/>
                  </a:lnTo>
                  <a:lnTo>
                    <a:pt x="463" y="237"/>
                  </a:lnTo>
                  <a:lnTo>
                    <a:pt x="480" y="231"/>
                  </a:lnTo>
                  <a:lnTo>
                    <a:pt x="490" y="230"/>
                  </a:lnTo>
                  <a:lnTo>
                    <a:pt x="497" y="233"/>
                  </a:lnTo>
                  <a:lnTo>
                    <a:pt x="513" y="228"/>
                  </a:lnTo>
                  <a:lnTo>
                    <a:pt x="539" y="206"/>
                  </a:lnTo>
                  <a:lnTo>
                    <a:pt x="539" y="202"/>
                  </a:lnTo>
                  <a:lnTo>
                    <a:pt x="534" y="195"/>
                  </a:lnTo>
                  <a:lnTo>
                    <a:pt x="539" y="181"/>
                  </a:lnTo>
                  <a:lnTo>
                    <a:pt x="546" y="180"/>
                  </a:lnTo>
                  <a:lnTo>
                    <a:pt x="553" y="185"/>
                  </a:lnTo>
                  <a:lnTo>
                    <a:pt x="563" y="187"/>
                  </a:lnTo>
                  <a:lnTo>
                    <a:pt x="570" y="181"/>
                  </a:lnTo>
                  <a:lnTo>
                    <a:pt x="578" y="171"/>
                  </a:lnTo>
                  <a:lnTo>
                    <a:pt x="585" y="171"/>
                  </a:lnTo>
                  <a:lnTo>
                    <a:pt x="592" y="168"/>
                  </a:lnTo>
                  <a:lnTo>
                    <a:pt x="608" y="149"/>
                  </a:lnTo>
                  <a:lnTo>
                    <a:pt x="627" y="149"/>
                  </a:lnTo>
                  <a:lnTo>
                    <a:pt x="646" y="147"/>
                  </a:lnTo>
                  <a:lnTo>
                    <a:pt x="644" y="143"/>
                  </a:lnTo>
                  <a:lnTo>
                    <a:pt x="641" y="142"/>
                  </a:lnTo>
                  <a:lnTo>
                    <a:pt x="642" y="136"/>
                  </a:lnTo>
                  <a:lnTo>
                    <a:pt x="641" y="133"/>
                  </a:lnTo>
                  <a:lnTo>
                    <a:pt x="632" y="126"/>
                  </a:lnTo>
                  <a:lnTo>
                    <a:pt x="629" y="119"/>
                  </a:lnTo>
                  <a:lnTo>
                    <a:pt x="617" y="128"/>
                  </a:lnTo>
                  <a:lnTo>
                    <a:pt x="610" y="130"/>
                  </a:lnTo>
                  <a:lnTo>
                    <a:pt x="592" y="128"/>
                  </a:lnTo>
                  <a:lnTo>
                    <a:pt x="589" y="119"/>
                  </a:lnTo>
                  <a:lnTo>
                    <a:pt x="589" y="112"/>
                  </a:lnTo>
                  <a:lnTo>
                    <a:pt x="592" y="104"/>
                  </a:lnTo>
                  <a:lnTo>
                    <a:pt x="592" y="95"/>
                  </a:lnTo>
                  <a:lnTo>
                    <a:pt x="601" y="78"/>
                  </a:lnTo>
                  <a:lnTo>
                    <a:pt x="622" y="86"/>
                  </a:lnTo>
                  <a:lnTo>
                    <a:pt x="642" y="76"/>
                  </a:lnTo>
                  <a:lnTo>
                    <a:pt x="653" y="43"/>
                  </a:lnTo>
                  <a:lnTo>
                    <a:pt x="663" y="35"/>
                  </a:lnTo>
                  <a:lnTo>
                    <a:pt x="661" y="22"/>
                  </a:lnTo>
                  <a:lnTo>
                    <a:pt x="653" y="22"/>
                  </a:lnTo>
                  <a:lnTo>
                    <a:pt x="653" y="19"/>
                  </a:lnTo>
                  <a:lnTo>
                    <a:pt x="665" y="7"/>
                  </a:lnTo>
                  <a:lnTo>
                    <a:pt x="675" y="5"/>
                  </a:lnTo>
                  <a:lnTo>
                    <a:pt x="703" y="0"/>
                  </a:lnTo>
                  <a:lnTo>
                    <a:pt x="715" y="9"/>
                  </a:lnTo>
                  <a:lnTo>
                    <a:pt x="732" y="10"/>
                  </a:lnTo>
                  <a:lnTo>
                    <a:pt x="743" y="26"/>
                  </a:lnTo>
                  <a:lnTo>
                    <a:pt x="755" y="59"/>
                  </a:lnTo>
                  <a:lnTo>
                    <a:pt x="758" y="79"/>
                  </a:lnTo>
                  <a:lnTo>
                    <a:pt x="758" y="85"/>
                  </a:lnTo>
                  <a:lnTo>
                    <a:pt x="782" y="90"/>
                  </a:lnTo>
                  <a:lnTo>
                    <a:pt x="786" y="92"/>
                  </a:lnTo>
                  <a:lnTo>
                    <a:pt x="801" y="100"/>
                  </a:lnTo>
                  <a:lnTo>
                    <a:pt x="810" y="126"/>
                  </a:lnTo>
                  <a:lnTo>
                    <a:pt x="824" y="128"/>
                  </a:lnTo>
                  <a:lnTo>
                    <a:pt x="829" y="124"/>
                  </a:lnTo>
                  <a:lnTo>
                    <a:pt x="862" y="111"/>
                  </a:lnTo>
                  <a:lnTo>
                    <a:pt x="860" y="130"/>
                  </a:lnTo>
                  <a:lnTo>
                    <a:pt x="855" y="135"/>
                  </a:lnTo>
                  <a:lnTo>
                    <a:pt x="848" y="159"/>
                  </a:lnTo>
                  <a:lnTo>
                    <a:pt x="838" y="180"/>
                  </a:lnTo>
                  <a:lnTo>
                    <a:pt x="836" y="181"/>
                  </a:lnTo>
                  <a:lnTo>
                    <a:pt x="834" y="181"/>
                  </a:lnTo>
                  <a:lnTo>
                    <a:pt x="820" y="178"/>
                  </a:lnTo>
                  <a:lnTo>
                    <a:pt x="808" y="188"/>
                  </a:lnTo>
                  <a:lnTo>
                    <a:pt x="812" y="199"/>
                  </a:lnTo>
                  <a:lnTo>
                    <a:pt x="812" y="214"/>
                  </a:lnTo>
                  <a:lnTo>
                    <a:pt x="803" y="225"/>
                  </a:lnTo>
                  <a:lnTo>
                    <a:pt x="803" y="230"/>
                  </a:lnTo>
                  <a:lnTo>
                    <a:pt x="801" y="228"/>
                  </a:lnTo>
                  <a:lnTo>
                    <a:pt x="796" y="223"/>
                  </a:lnTo>
                  <a:lnTo>
                    <a:pt x="793" y="225"/>
                  </a:lnTo>
                  <a:lnTo>
                    <a:pt x="789" y="233"/>
                  </a:lnTo>
                  <a:lnTo>
                    <a:pt x="781" y="240"/>
                  </a:lnTo>
                  <a:lnTo>
                    <a:pt x="769" y="242"/>
                  </a:lnTo>
                  <a:lnTo>
                    <a:pt x="769" y="244"/>
                  </a:lnTo>
                  <a:lnTo>
                    <a:pt x="770" y="252"/>
                  </a:lnTo>
                  <a:lnTo>
                    <a:pt x="758" y="252"/>
                  </a:lnTo>
                  <a:lnTo>
                    <a:pt x="750" y="249"/>
                  </a:lnTo>
                  <a:lnTo>
                    <a:pt x="736" y="263"/>
                  </a:lnTo>
                  <a:lnTo>
                    <a:pt x="722" y="270"/>
                  </a:lnTo>
                  <a:lnTo>
                    <a:pt x="715" y="278"/>
                  </a:lnTo>
                  <a:lnTo>
                    <a:pt x="703" y="283"/>
                  </a:lnTo>
                  <a:lnTo>
                    <a:pt x="701" y="282"/>
                  </a:lnTo>
                  <a:lnTo>
                    <a:pt x="687" y="289"/>
                  </a:lnTo>
                  <a:lnTo>
                    <a:pt x="680" y="297"/>
                  </a:lnTo>
                  <a:lnTo>
                    <a:pt x="672" y="301"/>
                  </a:lnTo>
                  <a:lnTo>
                    <a:pt x="670" y="299"/>
                  </a:lnTo>
                  <a:lnTo>
                    <a:pt x="672" y="295"/>
                  </a:lnTo>
                  <a:lnTo>
                    <a:pt x="675" y="295"/>
                  </a:lnTo>
                  <a:lnTo>
                    <a:pt x="677" y="290"/>
                  </a:lnTo>
                  <a:lnTo>
                    <a:pt x="672" y="287"/>
                  </a:lnTo>
                  <a:lnTo>
                    <a:pt x="675" y="285"/>
                  </a:lnTo>
                  <a:lnTo>
                    <a:pt x="675" y="282"/>
                  </a:lnTo>
                  <a:lnTo>
                    <a:pt x="686" y="270"/>
                  </a:lnTo>
                  <a:lnTo>
                    <a:pt x="679" y="259"/>
                  </a:lnTo>
                  <a:lnTo>
                    <a:pt x="679" y="261"/>
                  </a:lnTo>
                  <a:lnTo>
                    <a:pt x="670" y="261"/>
                  </a:lnTo>
                  <a:lnTo>
                    <a:pt x="660" y="275"/>
                  </a:lnTo>
                  <a:lnTo>
                    <a:pt x="646" y="282"/>
                  </a:lnTo>
                  <a:lnTo>
                    <a:pt x="642" y="290"/>
                  </a:lnTo>
                  <a:lnTo>
                    <a:pt x="632" y="294"/>
                  </a:lnTo>
                  <a:lnTo>
                    <a:pt x="625" y="292"/>
                  </a:lnTo>
                  <a:lnTo>
                    <a:pt x="623" y="295"/>
                  </a:lnTo>
                  <a:lnTo>
                    <a:pt x="622" y="301"/>
                  </a:lnTo>
                  <a:lnTo>
                    <a:pt x="620" y="304"/>
                  </a:lnTo>
                  <a:lnTo>
                    <a:pt x="625" y="313"/>
                  </a:lnTo>
                  <a:lnTo>
                    <a:pt x="634" y="318"/>
                  </a:lnTo>
                  <a:lnTo>
                    <a:pt x="639" y="327"/>
                  </a:lnTo>
                  <a:lnTo>
                    <a:pt x="648" y="330"/>
                  </a:lnTo>
                  <a:lnTo>
                    <a:pt x="651" y="330"/>
                  </a:lnTo>
                  <a:lnTo>
                    <a:pt x="658" y="320"/>
                  </a:lnTo>
                  <a:lnTo>
                    <a:pt x="667" y="318"/>
                  </a:lnTo>
                  <a:lnTo>
                    <a:pt x="675" y="325"/>
                  </a:lnTo>
                  <a:lnTo>
                    <a:pt x="682" y="323"/>
                  </a:lnTo>
                  <a:lnTo>
                    <a:pt x="691" y="325"/>
                  </a:lnTo>
                  <a:lnTo>
                    <a:pt x="689" y="332"/>
                  </a:lnTo>
                  <a:lnTo>
                    <a:pt x="686" y="335"/>
                  </a:lnTo>
                  <a:lnTo>
                    <a:pt x="684" y="332"/>
                  </a:lnTo>
                  <a:lnTo>
                    <a:pt x="680" y="332"/>
                  </a:lnTo>
                  <a:lnTo>
                    <a:pt x="677" y="335"/>
                  </a:lnTo>
                  <a:lnTo>
                    <a:pt x="665" y="339"/>
                  </a:lnTo>
                  <a:lnTo>
                    <a:pt x="667" y="342"/>
                  </a:lnTo>
                  <a:lnTo>
                    <a:pt x="663" y="347"/>
                  </a:lnTo>
                  <a:lnTo>
                    <a:pt x="660" y="347"/>
                  </a:lnTo>
                  <a:lnTo>
                    <a:pt x="660" y="346"/>
                  </a:lnTo>
                  <a:lnTo>
                    <a:pt x="656" y="346"/>
                  </a:lnTo>
                  <a:lnTo>
                    <a:pt x="655" y="347"/>
                  </a:lnTo>
                  <a:lnTo>
                    <a:pt x="656" y="349"/>
                  </a:lnTo>
                  <a:lnTo>
                    <a:pt x="656" y="352"/>
                  </a:lnTo>
                  <a:lnTo>
                    <a:pt x="649" y="356"/>
                  </a:lnTo>
                  <a:lnTo>
                    <a:pt x="642" y="368"/>
                  </a:lnTo>
                  <a:lnTo>
                    <a:pt x="642" y="371"/>
                  </a:lnTo>
                  <a:lnTo>
                    <a:pt x="656" y="378"/>
                  </a:lnTo>
                  <a:lnTo>
                    <a:pt x="661" y="387"/>
                  </a:lnTo>
                  <a:lnTo>
                    <a:pt x="667" y="404"/>
                  </a:lnTo>
                  <a:lnTo>
                    <a:pt x="672" y="409"/>
                  </a:lnTo>
                  <a:lnTo>
                    <a:pt x="672" y="413"/>
                  </a:lnTo>
                  <a:lnTo>
                    <a:pt x="680" y="422"/>
                  </a:lnTo>
                  <a:lnTo>
                    <a:pt x="661" y="415"/>
                  </a:lnTo>
                  <a:lnTo>
                    <a:pt x="655" y="416"/>
                  </a:lnTo>
                  <a:lnTo>
                    <a:pt x="655" y="418"/>
                  </a:lnTo>
                  <a:lnTo>
                    <a:pt x="661" y="416"/>
                  </a:lnTo>
                  <a:lnTo>
                    <a:pt x="663" y="420"/>
                  </a:lnTo>
                  <a:lnTo>
                    <a:pt x="670" y="423"/>
                  </a:lnTo>
                  <a:lnTo>
                    <a:pt x="675" y="427"/>
                  </a:lnTo>
                  <a:lnTo>
                    <a:pt x="677" y="428"/>
                  </a:lnTo>
                  <a:lnTo>
                    <a:pt x="680" y="434"/>
                  </a:lnTo>
                  <a:lnTo>
                    <a:pt x="665" y="442"/>
                  </a:lnTo>
                  <a:lnTo>
                    <a:pt x="658" y="444"/>
                  </a:lnTo>
                  <a:lnTo>
                    <a:pt x="658" y="444"/>
                  </a:lnTo>
                  <a:lnTo>
                    <a:pt x="665" y="447"/>
                  </a:lnTo>
                  <a:lnTo>
                    <a:pt x="670" y="444"/>
                  </a:lnTo>
                  <a:lnTo>
                    <a:pt x="677" y="449"/>
                  </a:lnTo>
                  <a:lnTo>
                    <a:pt x="682" y="451"/>
                  </a:lnTo>
                  <a:lnTo>
                    <a:pt x="674" y="458"/>
                  </a:lnTo>
                  <a:lnTo>
                    <a:pt x="679" y="456"/>
                  </a:lnTo>
                  <a:lnTo>
                    <a:pt x="679" y="460"/>
                  </a:lnTo>
                  <a:lnTo>
                    <a:pt x="679" y="461"/>
                  </a:lnTo>
                  <a:lnTo>
                    <a:pt x="674" y="463"/>
                  </a:lnTo>
                  <a:lnTo>
                    <a:pt x="675" y="465"/>
                  </a:lnTo>
                  <a:lnTo>
                    <a:pt x="672" y="479"/>
                  </a:lnTo>
                  <a:lnTo>
                    <a:pt x="670" y="477"/>
                  </a:lnTo>
                  <a:lnTo>
                    <a:pt x="668" y="477"/>
                  </a:lnTo>
                  <a:lnTo>
                    <a:pt x="665" y="482"/>
                  </a:lnTo>
                  <a:lnTo>
                    <a:pt x="661" y="489"/>
                  </a:lnTo>
                  <a:lnTo>
                    <a:pt x="656" y="498"/>
                  </a:lnTo>
                  <a:lnTo>
                    <a:pt x="651" y="505"/>
                  </a:lnTo>
                  <a:lnTo>
                    <a:pt x="651" y="499"/>
                  </a:lnTo>
                  <a:lnTo>
                    <a:pt x="648" y="501"/>
                  </a:lnTo>
                  <a:lnTo>
                    <a:pt x="649" y="508"/>
                  </a:lnTo>
                  <a:lnTo>
                    <a:pt x="646" y="517"/>
                  </a:lnTo>
                  <a:lnTo>
                    <a:pt x="646" y="522"/>
                  </a:lnTo>
                  <a:lnTo>
                    <a:pt x="642" y="520"/>
                  </a:lnTo>
                  <a:lnTo>
                    <a:pt x="642" y="524"/>
                  </a:lnTo>
                  <a:lnTo>
                    <a:pt x="639" y="525"/>
                  </a:lnTo>
                  <a:lnTo>
                    <a:pt x="634" y="534"/>
                  </a:lnTo>
                  <a:lnTo>
                    <a:pt x="627" y="534"/>
                  </a:lnTo>
                  <a:lnTo>
                    <a:pt x="625" y="536"/>
                  </a:lnTo>
                  <a:lnTo>
                    <a:pt x="625" y="537"/>
                  </a:lnTo>
                  <a:lnTo>
                    <a:pt x="625" y="541"/>
                  </a:lnTo>
                  <a:lnTo>
                    <a:pt x="620" y="544"/>
                  </a:lnTo>
                  <a:lnTo>
                    <a:pt x="620" y="546"/>
                  </a:lnTo>
                  <a:lnTo>
                    <a:pt x="618" y="544"/>
                  </a:lnTo>
                  <a:lnTo>
                    <a:pt x="617" y="548"/>
                  </a:lnTo>
                  <a:lnTo>
                    <a:pt x="610" y="549"/>
                  </a:lnTo>
                  <a:lnTo>
                    <a:pt x="603" y="558"/>
                  </a:lnTo>
                  <a:lnTo>
                    <a:pt x="596" y="562"/>
                  </a:lnTo>
                  <a:lnTo>
                    <a:pt x="592" y="560"/>
                  </a:lnTo>
                  <a:lnTo>
                    <a:pt x="589" y="563"/>
                  </a:lnTo>
                  <a:lnTo>
                    <a:pt x="585" y="560"/>
                  </a:lnTo>
                  <a:lnTo>
                    <a:pt x="580" y="565"/>
                  </a:lnTo>
                  <a:lnTo>
                    <a:pt x="578" y="562"/>
                  </a:lnTo>
                  <a:lnTo>
                    <a:pt x="577" y="563"/>
                  </a:lnTo>
                  <a:lnTo>
                    <a:pt x="577" y="565"/>
                  </a:lnTo>
                  <a:lnTo>
                    <a:pt x="575" y="56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1" name="Freeform 727"/>
            <p:cNvSpPr>
              <a:spLocks/>
            </p:cNvSpPr>
            <p:nvPr/>
          </p:nvSpPr>
          <p:spPr bwMode="auto">
            <a:xfrm>
              <a:off x="6030913" y="3846513"/>
              <a:ext cx="655638" cy="677863"/>
            </a:xfrm>
            <a:custGeom>
              <a:avLst/>
              <a:gdLst/>
              <a:ahLst/>
              <a:cxnLst>
                <a:cxn ang="0">
                  <a:pos x="22" y="211"/>
                </a:cxn>
                <a:cxn ang="0">
                  <a:pos x="24" y="218"/>
                </a:cxn>
                <a:cxn ang="0">
                  <a:pos x="31" y="242"/>
                </a:cxn>
                <a:cxn ang="0">
                  <a:pos x="58" y="219"/>
                </a:cxn>
                <a:cxn ang="0">
                  <a:pos x="60" y="228"/>
                </a:cxn>
                <a:cxn ang="0">
                  <a:pos x="64" y="259"/>
                </a:cxn>
                <a:cxn ang="0">
                  <a:pos x="71" y="294"/>
                </a:cxn>
                <a:cxn ang="0">
                  <a:pos x="81" y="323"/>
                </a:cxn>
                <a:cxn ang="0">
                  <a:pos x="98" y="366"/>
                </a:cxn>
                <a:cxn ang="0">
                  <a:pos x="140" y="422"/>
                </a:cxn>
                <a:cxn ang="0">
                  <a:pos x="164" y="396"/>
                </a:cxn>
                <a:cxn ang="0">
                  <a:pos x="169" y="347"/>
                </a:cxn>
                <a:cxn ang="0">
                  <a:pos x="176" y="316"/>
                </a:cxn>
                <a:cxn ang="0">
                  <a:pos x="192" y="309"/>
                </a:cxn>
                <a:cxn ang="0">
                  <a:pos x="249" y="257"/>
                </a:cxn>
                <a:cxn ang="0">
                  <a:pos x="278" y="228"/>
                </a:cxn>
                <a:cxn ang="0">
                  <a:pos x="288" y="228"/>
                </a:cxn>
                <a:cxn ang="0">
                  <a:pos x="288" y="206"/>
                </a:cxn>
                <a:cxn ang="0">
                  <a:pos x="283" y="176"/>
                </a:cxn>
                <a:cxn ang="0">
                  <a:pos x="281" y="164"/>
                </a:cxn>
                <a:cxn ang="0">
                  <a:pos x="295" y="162"/>
                </a:cxn>
                <a:cxn ang="0">
                  <a:pos x="309" y="175"/>
                </a:cxn>
                <a:cxn ang="0">
                  <a:pos x="323" y="195"/>
                </a:cxn>
                <a:cxn ang="0">
                  <a:pos x="337" y="197"/>
                </a:cxn>
                <a:cxn ang="0">
                  <a:pos x="351" y="214"/>
                </a:cxn>
                <a:cxn ang="0">
                  <a:pos x="366" y="195"/>
                </a:cxn>
                <a:cxn ang="0">
                  <a:pos x="382" y="159"/>
                </a:cxn>
                <a:cxn ang="0">
                  <a:pos x="408" y="145"/>
                </a:cxn>
                <a:cxn ang="0">
                  <a:pos x="409" y="126"/>
                </a:cxn>
                <a:cxn ang="0">
                  <a:pos x="394" y="109"/>
                </a:cxn>
                <a:cxn ang="0">
                  <a:pos x="333" y="138"/>
                </a:cxn>
                <a:cxn ang="0">
                  <a:pos x="294" y="150"/>
                </a:cxn>
                <a:cxn ang="0">
                  <a:pos x="290" y="131"/>
                </a:cxn>
                <a:cxn ang="0">
                  <a:pos x="281" y="152"/>
                </a:cxn>
                <a:cxn ang="0">
                  <a:pos x="207" y="142"/>
                </a:cxn>
                <a:cxn ang="0">
                  <a:pos x="174" y="124"/>
                </a:cxn>
                <a:cxn ang="0">
                  <a:pos x="173" y="104"/>
                </a:cxn>
                <a:cxn ang="0">
                  <a:pos x="162" y="85"/>
                </a:cxn>
                <a:cxn ang="0">
                  <a:pos x="150" y="67"/>
                </a:cxn>
                <a:cxn ang="0">
                  <a:pos x="155" y="60"/>
                </a:cxn>
                <a:cxn ang="0">
                  <a:pos x="159" y="48"/>
                </a:cxn>
                <a:cxn ang="0">
                  <a:pos x="159" y="35"/>
                </a:cxn>
                <a:cxn ang="0">
                  <a:pos x="169" y="21"/>
                </a:cxn>
                <a:cxn ang="0">
                  <a:pos x="166" y="7"/>
                </a:cxn>
                <a:cxn ang="0">
                  <a:pos x="140" y="9"/>
                </a:cxn>
                <a:cxn ang="0">
                  <a:pos x="114" y="22"/>
                </a:cxn>
                <a:cxn ang="0">
                  <a:pos x="79" y="26"/>
                </a:cxn>
                <a:cxn ang="0">
                  <a:pos x="86" y="41"/>
                </a:cxn>
                <a:cxn ang="0">
                  <a:pos x="93" y="59"/>
                </a:cxn>
                <a:cxn ang="0">
                  <a:pos x="91" y="73"/>
                </a:cxn>
                <a:cxn ang="0">
                  <a:pos x="88" y="86"/>
                </a:cxn>
                <a:cxn ang="0">
                  <a:pos x="58" y="121"/>
                </a:cxn>
                <a:cxn ang="0">
                  <a:pos x="20" y="145"/>
                </a:cxn>
                <a:cxn ang="0">
                  <a:pos x="36" y="169"/>
                </a:cxn>
                <a:cxn ang="0">
                  <a:pos x="38" y="190"/>
                </a:cxn>
                <a:cxn ang="0">
                  <a:pos x="12" y="190"/>
                </a:cxn>
                <a:cxn ang="0">
                  <a:pos x="0" y="200"/>
                </a:cxn>
              </a:cxnLst>
              <a:rect l="0" t="0" r="r" b="b"/>
              <a:pathLst>
                <a:path w="413" h="427">
                  <a:moveTo>
                    <a:pt x="0" y="200"/>
                  </a:moveTo>
                  <a:lnTo>
                    <a:pt x="1" y="200"/>
                  </a:lnTo>
                  <a:lnTo>
                    <a:pt x="7" y="207"/>
                  </a:lnTo>
                  <a:lnTo>
                    <a:pt x="12" y="211"/>
                  </a:lnTo>
                  <a:lnTo>
                    <a:pt x="22" y="211"/>
                  </a:lnTo>
                  <a:lnTo>
                    <a:pt x="29" y="209"/>
                  </a:lnTo>
                  <a:lnTo>
                    <a:pt x="31" y="207"/>
                  </a:lnTo>
                  <a:lnTo>
                    <a:pt x="31" y="209"/>
                  </a:lnTo>
                  <a:lnTo>
                    <a:pt x="29" y="214"/>
                  </a:lnTo>
                  <a:lnTo>
                    <a:pt x="24" y="218"/>
                  </a:lnTo>
                  <a:lnTo>
                    <a:pt x="15" y="219"/>
                  </a:lnTo>
                  <a:lnTo>
                    <a:pt x="12" y="218"/>
                  </a:lnTo>
                  <a:lnTo>
                    <a:pt x="12" y="219"/>
                  </a:lnTo>
                  <a:lnTo>
                    <a:pt x="12" y="223"/>
                  </a:lnTo>
                  <a:lnTo>
                    <a:pt x="31" y="242"/>
                  </a:lnTo>
                  <a:lnTo>
                    <a:pt x="43" y="242"/>
                  </a:lnTo>
                  <a:lnTo>
                    <a:pt x="53" y="237"/>
                  </a:lnTo>
                  <a:lnTo>
                    <a:pt x="55" y="232"/>
                  </a:lnTo>
                  <a:lnTo>
                    <a:pt x="57" y="218"/>
                  </a:lnTo>
                  <a:lnTo>
                    <a:pt x="58" y="219"/>
                  </a:lnTo>
                  <a:lnTo>
                    <a:pt x="65" y="219"/>
                  </a:lnTo>
                  <a:lnTo>
                    <a:pt x="65" y="221"/>
                  </a:lnTo>
                  <a:lnTo>
                    <a:pt x="62" y="221"/>
                  </a:lnTo>
                  <a:lnTo>
                    <a:pt x="60" y="225"/>
                  </a:lnTo>
                  <a:lnTo>
                    <a:pt x="60" y="228"/>
                  </a:lnTo>
                  <a:lnTo>
                    <a:pt x="64" y="230"/>
                  </a:lnTo>
                  <a:lnTo>
                    <a:pt x="62" y="237"/>
                  </a:lnTo>
                  <a:lnTo>
                    <a:pt x="64" y="238"/>
                  </a:lnTo>
                  <a:lnTo>
                    <a:pt x="65" y="247"/>
                  </a:lnTo>
                  <a:lnTo>
                    <a:pt x="64" y="259"/>
                  </a:lnTo>
                  <a:lnTo>
                    <a:pt x="65" y="268"/>
                  </a:lnTo>
                  <a:lnTo>
                    <a:pt x="67" y="268"/>
                  </a:lnTo>
                  <a:lnTo>
                    <a:pt x="67" y="268"/>
                  </a:lnTo>
                  <a:lnTo>
                    <a:pt x="65" y="278"/>
                  </a:lnTo>
                  <a:lnTo>
                    <a:pt x="71" y="294"/>
                  </a:lnTo>
                  <a:lnTo>
                    <a:pt x="72" y="306"/>
                  </a:lnTo>
                  <a:lnTo>
                    <a:pt x="78" y="316"/>
                  </a:lnTo>
                  <a:lnTo>
                    <a:pt x="79" y="321"/>
                  </a:lnTo>
                  <a:lnTo>
                    <a:pt x="81" y="321"/>
                  </a:lnTo>
                  <a:lnTo>
                    <a:pt x="81" y="323"/>
                  </a:lnTo>
                  <a:lnTo>
                    <a:pt x="83" y="328"/>
                  </a:lnTo>
                  <a:lnTo>
                    <a:pt x="83" y="328"/>
                  </a:lnTo>
                  <a:lnTo>
                    <a:pt x="86" y="333"/>
                  </a:lnTo>
                  <a:lnTo>
                    <a:pt x="93" y="349"/>
                  </a:lnTo>
                  <a:lnTo>
                    <a:pt x="98" y="366"/>
                  </a:lnTo>
                  <a:lnTo>
                    <a:pt x="107" y="378"/>
                  </a:lnTo>
                  <a:lnTo>
                    <a:pt x="119" y="415"/>
                  </a:lnTo>
                  <a:lnTo>
                    <a:pt x="129" y="427"/>
                  </a:lnTo>
                  <a:lnTo>
                    <a:pt x="135" y="427"/>
                  </a:lnTo>
                  <a:lnTo>
                    <a:pt x="140" y="422"/>
                  </a:lnTo>
                  <a:lnTo>
                    <a:pt x="141" y="413"/>
                  </a:lnTo>
                  <a:lnTo>
                    <a:pt x="152" y="410"/>
                  </a:lnTo>
                  <a:lnTo>
                    <a:pt x="152" y="404"/>
                  </a:lnTo>
                  <a:lnTo>
                    <a:pt x="157" y="396"/>
                  </a:lnTo>
                  <a:lnTo>
                    <a:pt x="164" y="396"/>
                  </a:lnTo>
                  <a:lnTo>
                    <a:pt x="164" y="377"/>
                  </a:lnTo>
                  <a:lnTo>
                    <a:pt x="171" y="354"/>
                  </a:lnTo>
                  <a:lnTo>
                    <a:pt x="171" y="351"/>
                  </a:lnTo>
                  <a:lnTo>
                    <a:pt x="169" y="347"/>
                  </a:lnTo>
                  <a:lnTo>
                    <a:pt x="169" y="347"/>
                  </a:lnTo>
                  <a:lnTo>
                    <a:pt x="167" y="340"/>
                  </a:lnTo>
                  <a:lnTo>
                    <a:pt x="169" y="335"/>
                  </a:lnTo>
                  <a:lnTo>
                    <a:pt x="167" y="323"/>
                  </a:lnTo>
                  <a:lnTo>
                    <a:pt x="171" y="318"/>
                  </a:lnTo>
                  <a:lnTo>
                    <a:pt x="176" y="316"/>
                  </a:lnTo>
                  <a:lnTo>
                    <a:pt x="179" y="318"/>
                  </a:lnTo>
                  <a:lnTo>
                    <a:pt x="181" y="316"/>
                  </a:lnTo>
                  <a:lnTo>
                    <a:pt x="183" y="313"/>
                  </a:lnTo>
                  <a:lnTo>
                    <a:pt x="185" y="309"/>
                  </a:lnTo>
                  <a:lnTo>
                    <a:pt x="192" y="309"/>
                  </a:lnTo>
                  <a:lnTo>
                    <a:pt x="197" y="306"/>
                  </a:lnTo>
                  <a:lnTo>
                    <a:pt x="200" y="299"/>
                  </a:lnTo>
                  <a:lnTo>
                    <a:pt x="226" y="278"/>
                  </a:lnTo>
                  <a:lnTo>
                    <a:pt x="237" y="264"/>
                  </a:lnTo>
                  <a:lnTo>
                    <a:pt x="249" y="257"/>
                  </a:lnTo>
                  <a:lnTo>
                    <a:pt x="256" y="256"/>
                  </a:lnTo>
                  <a:lnTo>
                    <a:pt x="266" y="244"/>
                  </a:lnTo>
                  <a:lnTo>
                    <a:pt x="264" y="238"/>
                  </a:lnTo>
                  <a:lnTo>
                    <a:pt x="266" y="233"/>
                  </a:lnTo>
                  <a:lnTo>
                    <a:pt x="278" y="228"/>
                  </a:lnTo>
                  <a:lnTo>
                    <a:pt x="281" y="223"/>
                  </a:lnTo>
                  <a:lnTo>
                    <a:pt x="281" y="228"/>
                  </a:lnTo>
                  <a:lnTo>
                    <a:pt x="283" y="232"/>
                  </a:lnTo>
                  <a:lnTo>
                    <a:pt x="288" y="230"/>
                  </a:lnTo>
                  <a:lnTo>
                    <a:pt x="288" y="228"/>
                  </a:lnTo>
                  <a:lnTo>
                    <a:pt x="290" y="230"/>
                  </a:lnTo>
                  <a:lnTo>
                    <a:pt x="294" y="230"/>
                  </a:lnTo>
                  <a:lnTo>
                    <a:pt x="290" y="216"/>
                  </a:lnTo>
                  <a:lnTo>
                    <a:pt x="288" y="213"/>
                  </a:lnTo>
                  <a:lnTo>
                    <a:pt x="288" y="206"/>
                  </a:lnTo>
                  <a:lnTo>
                    <a:pt x="287" y="199"/>
                  </a:lnTo>
                  <a:lnTo>
                    <a:pt x="287" y="188"/>
                  </a:lnTo>
                  <a:lnTo>
                    <a:pt x="278" y="181"/>
                  </a:lnTo>
                  <a:lnTo>
                    <a:pt x="280" y="178"/>
                  </a:lnTo>
                  <a:lnTo>
                    <a:pt x="283" y="176"/>
                  </a:lnTo>
                  <a:lnTo>
                    <a:pt x="283" y="175"/>
                  </a:lnTo>
                  <a:lnTo>
                    <a:pt x="288" y="175"/>
                  </a:lnTo>
                  <a:lnTo>
                    <a:pt x="288" y="171"/>
                  </a:lnTo>
                  <a:lnTo>
                    <a:pt x="283" y="169"/>
                  </a:lnTo>
                  <a:lnTo>
                    <a:pt x="281" y="164"/>
                  </a:lnTo>
                  <a:lnTo>
                    <a:pt x="287" y="156"/>
                  </a:lnTo>
                  <a:lnTo>
                    <a:pt x="290" y="161"/>
                  </a:lnTo>
                  <a:lnTo>
                    <a:pt x="292" y="156"/>
                  </a:lnTo>
                  <a:lnTo>
                    <a:pt x="294" y="157"/>
                  </a:lnTo>
                  <a:lnTo>
                    <a:pt x="295" y="162"/>
                  </a:lnTo>
                  <a:lnTo>
                    <a:pt x="297" y="162"/>
                  </a:lnTo>
                  <a:lnTo>
                    <a:pt x="299" y="164"/>
                  </a:lnTo>
                  <a:lnTo>
                    <a:pt x="300" y="159"/>
                  </a:lnTo>
                  <a:lnTo>
                    <a:pt x="304" y="171"/>
                  </a:lnTo>
                  <a:lnTo>
                    <a:pt x="309" y="175"/>
                  </a:lnTo>
                  <a:lnTo>
                    <a:pt x="330" y="175"/>
                  </a:lnTo>
                  <a:lnTo>
                    <a:pt x="340" y="178"/>
                  </a:lnTo>
                  <a:lnTo>
                    <a:pt x="333" y="187"/>
                  </a:lnTo>
                  <a:lnTo>
                    <a:pt x="323" y="194"/>
                  </a:lnTo>
                  <a:lnTo>
                    <a:pt x="323" y="195"/>
                  </a:lnTo>
                  <a:lnTo>
                    <a:pt x="325" y="204"/>
                  </a:lnTo>
                  <a:lnTo>
                    <a:pt x="328" y="206"/>
                  </a:lnTo>
                  <a:lnTo>
                    <a:pt x="332" y="209"/>
                  </a:lnTo>
                  <a:lnTo>
                    <a:pt x="333" y="202"/>
                  </a:lnTo>
                  <a:lnTo>
                    <a:pt x="337" y="197"/>
                  </a:lnTo>
                  <a:lnTo>
                    <a:pt x="338" y="197"/>
                  </a:lnTo>
                  <a:lnTo>
                    <a:pt x="342" y="211"/>
                  </a:lnTo>
                  <a:lnTo>
                    <a:pt x="345" y="226"/>
                  </a:lnTo>
                  <a:lnTo>
                    <a:pt x="352" y="223"/>
                  </a:lnTo>
                  <a:lnTo>
                    <a:pt x="351" y="214"/>
                  </a:lnTo>
                  <a:lnTo>
                    <a:pt x="351" y="211"/>
                  </a:lnTo>
                  <a:lnTo>
                    <a:pt x="356" y="211"/>
                  </a:lnTo>
                  <a:lnTo>
                    <a:pt x="356" y="199"/>
                  </a:lnTo>
                  <a:lnTo>
                    <a:pt x="357" y="197"/>
                  </a:lnTo>
                  <a:lnTo>
                    <a:pt x="366" y="195"/>
                  </a:lnTo>
                  <a:lnTo>
                    <a:pt x="368" y="195"/>
                  </a:lnTo>
                  <a:lnTo>
                    <a:pt x="373" y="180"/>
                  </a:lnTo>
                  <a:lnTo>
                    <a:pt x="375" y="175"/>
                  </a:lnTo>
                  <a:lnTo>
                    <a:pt x="382" y="168"/>
                  </a:lnTo>
                  <a:lnTo>
                    <a:pt x="382" y="159"/>
                  </a:lnTo>
                  <a:lnTo>
                    <a:pt x="383" y="156"/>
                  </a:lnTo>
                  <a:lnTo>
                    <a:pt x="390" y="150"/>
                  </a:lnTo>
                  <a:lnTo>
                    <a:pt x="396" y="145"/>
                  </a:lnTo>
                  <a:lnTo>
                    <a:pt x="402" y="143"/>
                  </a:lnTo>
                  <a:lnTo>
                    <a:pt x="408" y="145"/>
                  </a:lnTo>
                  <a:lnTo>
                    <a:pt x="408" y="136"/>
                  </a:lnTo>
                  <a:lnTo>
                    <a:pt x="413" y="133"/>
                  </a:lnTo>
                  <a:lnTo>
                    <a:pt x="413" y="130"/>
                  </a:lnTo>
                  <a:lnTo>
                    <a:pt x="411" y="126"/>
                  </a:lnTo>
                  <a:lnTo>
                    <a:pt x="409" y="126"/>
                  </a:lnTo>
                  <a:lnTo>
                    <a:pt x="397" y="124"/>
                  </a:lnTo>
                  <a:lnTo>
                    <a:pt x="399" y="116"/>
                  </a:lnTo>
                  <a:lnTo>
                    <a:pt x="396" y="116"/>
                  </a:lnTo>
                  <a:lnTo>
                    <a:pt x="396" y="111"/>
                  </a:lnTo>
                  <a:lnTo>
                    <a:pt x="394" y="109"/>
                  </a:lnTo>
                  <a:lnTo>
                    <a:pt x="383" y="112"/>
                  </a:lnTo>
                  <a:lnTo>
                    <a:pt x="373" y="111"/>
                  </a:lnTo>
                  <a:lnTo>
                    <a:pt x="351" y="128"/>
                  </a:lnTo>
                  <a:lnTo>
                    <a:pt x="333" y="135"/>
                  </a:lnTo>
                  <a:lnTo>
                    <a:pt x="333" y="138"/>
                  </a:lnTo>
                  <a:lnTo>
                    <a:pt x="338" y="142"/>
                  </a:lnTo>
                  <a:lnTo>
                    <a:pt x="338" y="147"/>
                  </a:lnTo>
                  <a:lnTo>
                    <a:pt x="337" y="149"/>
                  </a:lnTo>
                  <a:lnTo>
                    <a:pt x="304" y="152"/>
                  </a:lnTo>
                  <a:lnTo>
                    <a:pt x="294" y="150"/>
                  </a:lnTo>
                  <a:lnTo>
                    <a:pt x="290" y="145"/>
                  </a:lnTo>
                  <a:lnTo>
                    <a:pt x="294" y="142"/>
                  </a:lnTo>
                  <a:lnTo>
                    <a:pt x="290" y="142"/>
                  </a:lnTo>
                  <a:lnTo>
                    <a:pt x="292" y="135"/>
                  </a:lnTo>
                  <a:lnTo>
                    <a:pt x="290" y="131"/>
                  </a:lnTo>
                  <a:lnTo>
                    <a:pt x="281" y="133"/>
                  </a:lnTo>
                  <a:lnTo>
                    <a:pt x="280" y="138"/>
                  </a:lnTo>
                  <a:lnTo>
                    <a:pt x="280" y="145"/>
                  </a:lnTo>
                  <a:lnTo>
                    <a:pt x="278" y="149"/>
                  </a:lnTo>
                  <a:lnTo>
                    <a:pt x="281" y="152"/>
                  </a:lnTo>
                  <a:lnTo>
                    <a:pt x="280" y="157"/>
                  </a:lnTo>
                  <a:lnTo>
                    <a:pt x="268" y="157"/>
                  </a:lnTo>
                  <a:lnTo>
                    <a:pt x="237" y="150"/>
                  </a:lnTo>
                  <a:lnTo>
                    <a:pt x="228" y="143"/>
                  </a:lnTo>
                  <a:lnTo>
                    <a:pt x="207" y="142"/>
                  </a:lnTo>
                  <a:lnTo>
                    <a:pt x="204" y="138"/>
                  </a:lnTo>
                  <a:lnTo>
                    <a:pt x="190" y="133"/>
                  </a:lnTo>
                  <a:lnTo>
                    <a:pt x="179" y="124"/>
                  </a:lnTo>
                  <a:lnTo>
                    <a:pt x="176" y="123"/>
                  </a:lnTo>
                  <a:lnTo>
                    <a:pt x="174" y="124"/>
                  </a:lnTo>
                  <a:lnTo>
                    <a:pt x="171" y="119"/>
                  </a:lnTo>
                  <a:lnTo>
                    <a:pt x="169" y="119"/>
                  </a:lnTo>
                  <a:lnTo>
                    <a:pt x="169" y="117"/>
                  </a:lnTo>
                  <a:lnTo>
                    <a:pt x="173" y="112"/>
                  </a:lnTo>
                  <a:lnTo>
                    <a:pt x="173" y="104"/>
                  </a:lnTo>
                  <a:lnTo>
                    <a:pt x="179" y="97"/>
                  </a:lnTo>
                  <a:lnTo>
                    <a:pt x="183" y="97"/>
                  </a:lnTo>
                  <a:lnTo>
                    <a:pt x="167" y="88"/>
                  </a:lnTo>
                  <a:lnTo>
                    <a:pt x="167" y="86"/>
                  </a:lnTo>
                  <a:lnTo>
                    <a:pt x="162" y="85"/>
                  </a:lnTo>
                  <a:lnTo>
                    <a:pt x="160" y="83"/>
                  </a:lnTo>
                  <a:lnTo>
                    <a:pt x="154" y="85"/>
                  </a:lnTo>
                  <a:lnTo>
                    <a:pt x="154" y="81"/>
                  </a:lnTo>
                  <a:lnTo>
                    <a:pt x="150" y="76"/>
                  </a:lnTo>
                  <a:lnTo>
                    <a:pt x="150" y="67"/>
                  </a:lnTo>
                  <a:lnTo>
                    <a:pt x="147" y="62"/>
                  </a:lnTo>
                  <a:lnTo>
                    <a:pt x="145" y="59"/>
                  </a:lnTo>
                  <a:lnTo>
                    <a:pt x="150" y="57"/>
                  </a:lnTo>
                  <a:lnTo>
                    <a:pt x="154" y="60"/>
                  </a:lnTo>
                  <a:lnTo>
                    <a:pt x="155" y="60"/>
                  </a:lnTo>
                  <a:lnTo>
                    <a:pt x="157" y="57"/>
                  </a:lnTo>
                  <a:lnTo>
                    <a:pt x="159" y="59"/>
                  </a:lnTo>
                  <a:lnTo>
                    <a:pt x="162" y="55"/>
                  </a:lnTo>
                  <a:lnTo>
                    <a:pt x="159" y="50"/>
                  </a:lnTo>
                  <a:lnTo>
                    <a:pt x="159" y="48"/>
                  </a:lnTo>
                  <a:lnTo>
                    <a:pt x="155" y="47"/>
                  </a:lnTo>
                  <a:lnTo>
                    <a:pt x="154" y="45"/>
                  </a:lnTo>
                  <a:lnTo>
                    <a:pt x="154" y="38"/>
                  </a:lnTo>
                  <a:lnTo>
                    <a:pt x="152" y="35"/>
                  </a:lnTo>
                  <a:lnTo>
                    <a:pt x="159" y="35"/>
                  </a:lnTo>
                  <a:lnTo>
                    <a:pt x="160" y="31"/>
                  </a:lnTo>
                  <a:lnTo>
                    <a:pt x="162" y="26"/>
                  </a:lnTo>
                  <a:lnTo>
                    <a:pt x="164" y="26"/>
                  </a:lnTo>
                  <a:lnTo>
                    <a:pt x="164" y="24"/>
                  </a:lnTo>
                  <a:lnTo>
                    <a:pt x="169" y="21"/>
                  </a:lnTo>
                  <a:lnTo>
                    <a:pt x="173" y="7"/>
                  </a:lnTo>
                  <a:lnTo>
                    <a:pt x="171" y="7"/>
                  </a:lnTo>
                  <a:lnTo>
                    <a:pt x="169" y="9"/>
                  </a:lnTo>
                  <a:lnTo>
                    <a:pt x="167" y="5"/>
                  </a:lnTo>
                  <a:lnTo>
                    <a:pt x="166" y="7"/>
                  </a:lnTo>
                  <a:lnTo>
                    <a:pt x="162" y="5"/>
                  </a:lnTo>
                  <a:lnTo>
                    <a:pt x="162" y="2"/>
                  </a:lnTo>
                  <a:lnTo>
                    <a:pt x="157" y="0"/>
                  </a:lnTo>
                  <a:lnTo>
                    <a:pt x="150" y="2"/>
                  </a:lnTo>
                  <a:lnTo>
                    <a:pt x="140" y="9"/>
                  </a:lnTo>
                  <a:lnTo>
                    <a:pt x="135" y="9"/>
                  </a:lnTo>
                  <a:lnTo>
                    <a:pt x="126" y="16"/>
                  </a:lnTo>
                  <a:lnTo>
                    <a:pt x="122" y="21"/>
                  </a:lnTo>
                  <a:lnTo>
                    <a:pt x="117" y="21"/>
                  </a:lnTo>
                  <a:lnTo>
                    <a:pt x="114" y="22"/>
                  </a:lnTo>
                  <a:lnTo>
                    <a:pt x="110" y="21"/>
                  </a:lnTo>
                  <a:lnTo>
                    <a:pt x="105" y="24"/>
                  </a:lnTo>
                  <a:lnTo>
                    <a:pt x="88" y="19"/>
                  </a:lnTo>
                  <a:lnTo>
                    <a:pt x="81" y="21"/>
                  </a:lnTo>
                  <a:lnTo>
                    <a:pt x="79" y="26"/>
                  </a:lnTo>
                  <a:lnTo>
                    <a:pt x="83" y="28"/>
                  </a:lnTo>
                  <a:lnTo>
                    <a:pt x="81" y="31"/>
                  </a:lnTo>
                  <a:lnTo>
                    <a:pt x="86" y="33"/>
                  </a:lnTo>
                  <a:lnTo>
                    <a:pt x="83" y="36"/>
                  </a:lnTo>
                  <a:lnTo>
                    <a:pt x="86" y="41"/>
                  </a:lnTo>
                  <a:lnTo>
                    <a:pt x="83" y="47"/>
                  </a:lnTo>
                  <a:lnTo>
                    <a:pt x="88" y="50"/>
                  </a:lnTo>
                  <a:lnTo>
                    <a:pt x="88" y="54"/>
                  </a:lnTo>
                  <a:lnTo>
                    <a:pt x="93" y="54"/>
                  </a:lnTo>
                  <a:lnTo>
                    <a:pt x="93" y="59"/>
                  </a:lnTo>
                  <a:lnTo>
                    <a:pt x="100" y="60"/>
                  </a:lnTo>
                  <a:lnTo>
                    <a:pt x="102" y="64"/>
                  </a:lnTo>
                  <a:lnTo>
                    <a:pt x="100" y="66"/>
                  </a:lnTo>
                  <a:lnTo>
                    <a:pt x="93" y="69"/>
                  </a:lnTo>
                  <a:lnTo>
                    <a:pt x="91" y="73"/>
                  </a:lnTo>
                  <a:lnTo>
                    <a:pt x="93" y="76"/>
                  </a:lnTo>
                  <a:lnTo>
                    <a:pt x="91" y="79"/>
                  </a:lnTo>
                  <a:lnTo>
                    <a:pt x="95" y="83"/>
                  </a:lnTo>
                  <a:lnTo>
                    <a:pt x="91" y="83"/>
                  </a:lnTo>
                  <a:lnTo>
                    <a:pt x="88" y="86"/>
                  </a:lnTo>
                  <a:lnTo>
                    <a:pt x="81" y="95"/>
                  </a:lnTo>
                  <a:lnTo>
                    <a:pt x="79" y="98"/>
                  </a:lnTo>
                  <a:lnTo>
                    <a:pt x="74" y="102"/>
                  </a:lnTo>
                  <a:lnTo>
                    <a:pt x="67" y="116"/>
                  </a:lnTo>
                  <a:lnTo>
                    <a:pt x="58" y="121"/>
                  </a:lnTo>
                  <a:lnTo>
                    <a:pt x="52" y="133"/>
                  </a:lnTo>
                  <a:lnTo>
                    <a:pt x="43" y="135"/>
                  </a:lnTo>
                  <a:lnTo>
                    <a:pt x="38" y="136"/>
                  </a:lnTo>
                  <a:lnTo>
                    <a:pt x="33" y="131"/>
                  </a:lnTo>
                  <a:lnTo>
                    <a:pt x="20" y="145"/>
                  </a:lnTo>
                  <a:lnTo>
                    <a:pt x="20" y="154"/>
                  </a:lnTo>
                  <a:lnTo>
                    <a:pt x="29" y="156"/>
                  </a:lnTo>
                  <a:lnTo>
                    <a:pt x="29" y="166"/>
                  </a:lnTo>
                  <a:lnTo>
                    <a:pt x="31" y="168"/>
                  </a:lnTo>
                  <a:lnTo>
                    <a:pt x="36" y="169"/>
                  </a:lnTo>
                  <a:lnTo>
                    <a:pt x="36" y="173"/>
                  </a:lnTo>
                  <a:lnTo>
                    <a:pt x="41" y="181"/>
                  </a:lnTo>
                  <a:lnTo>
                    <a:pt x="41" y="187"/>
                  </a:lnTo>
                  <a:lnTo>
                    <a:pt x="43" y="188"/>
                  </a:lnTo>
                  <a:lnTo>
                    <a:pt x="38" y="190"/>
                  </a:lnTo>
                  <a:lnTo>
                    <a:pt x="33" y="187"/>
                  </a:lnTo>
                  <a:lnTo>
                    <a:pt x="27" y="192"/>
                  </a:lnTo>
                  <a:lnTo>
                    <a:pt x="24" y="192"/>
                  </a:lnTo>
                  <a:lnTo>
                    <a:pt x="20" y="190"/>
                  </a:lnTo>
                  <a:lnTo>
                    <a:pt x="12" y="190"/>
                  </a:lnTo>
                  <a:lnTo>
                    <a:pt x="10" y="188"/>
                  </a:lnTo>
                  <a:lnTo>
                    <a:pt x="10" y="194"/>
                  </a:lnTo>
                  <a:lnTo>
                    <a:pt x="1" y="194"/>
                  </a:lnTo>
                  <a:lnTo>
                    <a:pt x="0" y="199"/>
                  </a:lnTo>
                  <a:lnTo>
                    <a:pt x="0" y="20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2" name="Freeform 728"/>
            <p:cNvSpPr>
              <a:spLocks/>
            </p:cNvSpPr>
            <p:nvPr/>
          </p:nvSpPr>
          <p:spPr bwMode="auto">
            <a:xfrm>
              <a:off x="7327900" y="3775076"/>
              <a:ext cx="79375" cy="115888"/>
            </a:xfrm>
            <a:custGeom>
              <a:avLst/>
              <a:gdLst/>
              <a:ahLst/>
              <a:cxnLst>
                <a:cxn ang="0">
                  <a:pos x="7" y="14"/>
                </a:cxn>
                <a:cxn ang="0">
                  <a:pos x="5" y="16"/>
                </a:cxn>
                <a:cxn ang="0">
                  <a:pos x="7" y="19"/>
                </a:cxn>
                <a:cxn ang="0">
                  <a:pos x="11" y="23"/>
                </a:cxn>
                <a:cxn ang="0">
                  <a:pos x="9" y="24"/>
                </a:cxn>
                <a:cxn ang="0">
                  <a:pos x="12" y="29"/>
                </a:cxn>
                <a:cxn ang="0">
                  <a:pos x="9" y="28"/>
                </a:cxn>
                <a:cxn ang="0">
                  <a:pos x="0" y="31"/>
                </a:cxn>
                <a:cxn ang="0">
                  <a:pos x="0" y="35"/>
                </a:cxn>
                <a:cxn ang="0">
                  <a:pos x="4" y="36"/>
                </a:cxn>
                <a:cxn ang="0">
                  <a:pos x="5" y="36"/>
                </a:cxn>
                <a:cxn ang="0">
                  <a:pos x="4" y="33"/>
                </a:cxn>
                <a:cxn ang="0">
                  <a:pos x="5" y="33"/>
                </a:cxn>
                <a:cxn ang="0">
                  <a:pos x="7" y="43"/>
                </a:cxn>
                <a:cxn ang="0">
                  <a:pos x="9" y="47"/>
                </a:cxn>
                <a:cxn ang="0">
                  <a:pos x="7" y="52"/>
                </a:cxn>
                <a:cxn ang="0">
                  <a:pos x="7" y="52"/>
                </a:cxn>
                <a:cxn ang="0">
                  <a:pos x="4" y="64"/>
                </a:cxn>
                <a:cxn ang="0">
                  <a:pos x="4" y="66"/>
                </a:cxn>
                <a:cxn ang="0">
                  <a:pos x="5" y="64"/>
                </a:cxn>
                <a:cxn ang="0">
                  <a:pos x="7" y="64"/>
                </a:cxn>
                <a:cxn ang="0">
                  <a:pos x="5" y="69"/>
                </a:cxn>
                <a:cxn ang="0">
                  <a:pos x="4" y="67"/>
                </a:cxn>
                <a:cxn ang="0">
                  <a:pos x="2" y="73"/>
                </a:cxn>
                <a:cxn ang="0">
                  <a:pos x="2" y="73"/>
                </a:cxn>
                <a:cxn ang="0">
                  <a:pos x="5" y="71"/>
                </a:cxn>
                <a:cxn ang="0">
                  <a:pos x="7" y="73"/>
                </a:cxn>
                <a:cxn ang="0">
                  <a:pos x="9" y="69"/>
                </a:cxn>
                <a:cxn ang="0">
                  <a:pos x="11" y="71"/>
                </a:cxn>
                <a:cxn ang="0">
                  <a:pos x="18" y="66"/>
                </a:cxn>
                <a:cxn ang="0">
                  <a:pos x="16" y="69"/>
                </a:cxn>
                <a:cxn ang="0">
                  <a:pos x="18" y="69"/>
                </a:cxn>
                <a:cxn ang="0">
                  <a:pos x="19" y="69"/>
                </a:cxn>
                <a:cxn ang="0">
                  <a:pos x="19" y="64"/>
                </a:cxn>
                <a:cxn ang="0">
                  <a:pos x="21" y="67"/>
                </a:cxn>
                <a:cxn ang="0">
                  <a:pos x="23" y="64"/>
                </a:cxn>
                <a:cxn ang="0">
                  <a:pos x="23" y="62"/>
                </a:cxn>
                <a:cxn ang="0">
                  <a:pos x="24" y="62"/>
                </a:cxn>
                <a:cxn ang="0">
                  <a:pos x="31" y="62"/>
                </a:cxn>
                <a:cxn ang="0">
                  <a:pos x="31" y="64"/>
                </a:cxn>
                <a:cxn ang="0">
                  <a:pos x="35" y="59"/>
                </a:cxn>
                <a:cxn ang="0">
                  <a:pos x="40" y="59"/>
                </a:cxn>
                <a:cxn ang="0">
                  <a:pos x="45" y="55"/>
                </a:cxn>
                <a:cxn ang="0">
                  <a:pos x="50" y="43"/>
                </a:cxn>
                <a:cxn ang="0">
                  <a:pos x="49" y="43"/>
                </a:cxn>
                <a:cxn ang="0">
                  <a:pos x="49" y="29"/>
                </a:cxn>
                <a:cxn ang="0">
                  <a:pos x="45" y="19"/>
                </a:cxn>
                <a:cxn ang="0">
                  <a:pos x="33" y="0"/>
                </a:cxn>
                <a:cxn ang="0">
                  <a:pos x="24" y="5"/>
                </a:cxn>
                <a:cxn ang="0">
                  <a:pos x="16" y="5"/>
                </a:cxn>
                <a:cxn ang="0">
                  <a:pos x="7" y="14"/>
                </a:cxn>
              </a:cxnLst>
              <a:rect l="0" t="0" r="r" b="b"/>
              <a:pathLst>
                <a:path w="50" h="73">
                  <a:moveTo>
                    <a:pt x="7" y="14"/>
                  </a:moveTo>
                  <a:lnTo>
                    <a:pt x="5" y="16"/>
                  </a:lnTo>
                  <a:lnTo>
                    <a:pt x="7" y="19"/>
                  </a:lnTo>
                  <a:lnTo>
                    <a:pt x="11" y="23"/>
                  </a:lnTo>
                  <a:lnTo>
                    <a:pt x="9" y="24"/>
                  </a:lnTo>
                  <a:lnTo>
                    <a:pt x="12" y="29"/>
                  </a:lnTo>
                  <a:lnTo>
                    <a:pt x="9" y="28"/>
                  </a:lnTo>
                  <a:lnTo>
                    <a:pt x="0" y="31"/>
                  </a:lnTo>
                  <a:lnTo>
                    <a:pt x="0" y="35"/>
                  </a:lnTo>
                  <a:lnTo>
                    <a:pt x="4" y="36"/>
                  </a:lnTo>
                  <a:lnTo>
                    <a:pt x="5" y="36"/>
                  </a:lnTo>
                  <a:lnTo>
                    <a:pt x="4" y="33"/>
                  </a:lnTo>
                  <a:lnTo>
                    <a:pt x="5" y="33"/>
                  </a:lnTo>
                  <a:lnTo>
                    <a:pt x="7" y="43"/>
                  </a:lnTo>
                  <a:lnTo>
                    <a:pt x="9" y="47"/>
                  </a:lnTo>
                  <a:lnTo>
                    <a:pt x="7" y="52"/>
                  </a:lnTo>
                  <a:lnTo>
                    <a:pt x="7" y="52"/>
                  </a:lnTo>
                  <a:lnTo>
                    <a:pt x="4" y="64"/>
                  </a:lnTo>
                  <a:lnTo>
                    <a:pt x="4" y="66"/>
                  </a:lnTo>
                  <a:lnTo>
                    <a:pt x="5" y="64"/>
                  </a:lnTo>
                  <a:lnTo>
                    <a:pt x="7" y="64"/>
                  </a:lnTo>
                  <a:lnTo>
                    <a:pt x="5" y="69"/>
                  </a:lnTo>
                  <a:lnTo>
                    <a:pt x="4" y="67"/>
                  </a:lnTo>
                  <a:lnTo>
                    <a:pt x="2" y="73"/>
                  </a:lnTo>
                  <a:lnTo>
                    <a:pt x="2" y="73"/>
                  </a:lnTo>
                  <a:lnTo>
                    <a:pt x="5" y="71"/>
                  </a:lnTo>
                  <a:lnTo>
                    <a:pt x="7" y="73"/>
                  </a:lnTo>
                  <a:lnTo>
                    <a:pt x="9" y="69"/>
                  </a:lnTo>
                  <a:lnTo>
                    <a:pt x="11" y="71"/>
                  </a:lnTo>
                  <a:lnTo>
                    <a:pt x="18" y="66"/>
                  </a:lnTo>
                  <a:lnTo>
                    <a:pt x="16" y="69"/>
                  </a:lnTo>
                  <a:lnTo>
                    <a:pt x="18" y="69"/>
                  </a:lnTo>
                  <a:lnTo>
                    <a:pt x="19" y="69"/>
                  </a:lnTo>
                  <a:lnTo>
                    <a:pt x="19" y="64"/>
                  </a:lnTo>
                  <a:lnTo>
                    <a:pt x="21" y="67"/>
                  </a:lnTo>
                  <a:lnTo>
                    <a:pt x="23" y="64"/>
                  </a:lnTo>
                  <a:lnTo>
                    <a:pt x="23" y="62"/>
                  </a:lnTo>
                  <a:lnTo>
                    <a:pt x="24" y="62"/>
                  </a:lnTo>
                  <a:lnTo>
                    <a:pt x="31" y="62"/>
                  </a:lnTo>
                  <a:lnTo>
                    <a:pt x="31" y="64"/>
                  </a:lnTo>
                  <a:lnTo>
                    <a:pt x="35" y="59"/>
                  </a:lnTo>
                  <a:lnTo>
                    <a:pt x="40" y="59"/>
                  </a:lnTo>
                  <a:lnTo>
                    <a:pt x="45" y="55"/>
                  </a:lnTo>
                  <a:lnTo>
                    <a:pt x="50" y="43"/>
                  </a:lnTo>
                  <a:lnTo>
                    <a:pt x="49" y="43"/>
                  </a:lnTo>
                  <a:lnTo>
                    <a:pt x="49" y="29"/>
                  </a:lnTo>
                  <a:lnTo>
                    <a:pt x="45" y="19"/>
                  </a:lnTo>
                  <a:lnTo>
                    <a:pt x="33" y="0"/>
                  </a:lnTo>
                  <a:lnTo>
                    <a:pt x="24" y="5"/>
                  </a:lnTo>
                  <a:lnTo>
                    <a:pt x="16" y="5"/>
                  </a:lnTo>
                  <a:lnTo>
                    <a:pt x="7"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3" name="Freeform 729"/>
            <p:cNvSpPr>
              <a:spLocks/>
            </p:cNvSpPr>
            <p:nvPr/>
          </p:nvSpPr>
          <p:spPr bwMode="auto">
            <a:xfrm>
              <a:off x="5868988" y="3816351"/>
              <a:ext cx="376238" cy="346075"/>
            </a:xfrm>
            <a:custGeom>
              <a:avLst/>
              <a:gdLst/>
              <a:ahLst/>
              <a:cxnLst>
                <a:cxn ang="0">
                  <a:pos x="36" y="126"/>
                </a:cxn>
                <a:cxn ang="0">
                  <a:pos x="59" y="126"/>
                </a:cxn>
                <a:cxn ang="0">
                  <a:pos x="76" y="116"/>
                </a:cxn>
                <a:cxn ang="0">
                  <a:pos x="97" y="97"/>
                </a:cxn>
                <a:cxn ang="0">
                  <a:pos x="102" y="90"/>
                </a:cxn>
                <a:cxn ang="0">
                  <a:pos x="109" y="88"/>
                </a:cxn>
                <a:cxn ang="0">
                  <a:pos x="117" y="79"/>
                </a:cxn>
                <a:cxn ang="0">
                  <a:pos x="128" y="67"/>
                </a:cxn>
                <a:cxn ang="0">
                  <a:pos x="128" y="54"/>
                </a:cxn>
                <a:cxn ang="0">
                  <a:pos x="143" y="52"/>
                </a:cxn>
                <a:cxn ang="0">
                  <a:pos x="152" y="33"/>
                </a:cxn>
                <a:cxn ang="0">
                  <a:pos x="147" y="17"/>
                </a:cxn>
                <a:cxn ang="0">
                  <a:pos x="155" y="10"/>
                </a:cxn>
                <a:cxn ang="0">
                  <a:pos x="181" y="2"/>
                </a:cxn>
                <a:cxn ang="0">
                  <a:pos x="204" y="2"/>
                </a:cxn>
                <a:cxn ang="0">
                  <a:pos x="211" y="7"/>
                </a:cxn>
                <a:cxn ang="0">
                  <a:pos x="212" y="17"/>
                </a:cxn>
                <a:cxn ang="0">
                  <a:pos x="221" y="22"/>
                </a:cxn>
                <a:cxn ang="0">
                  <a:pos x="228" y="35"/>
                </a:cxn>
                <a:cxn ang="0">
                  <a:pos x="216" y="41"/>
                </a:cxn>
                <a:cxn ang="0">
                  <a:pos x="190" y="38"/>
                </a:cxn>
                <a:cxn ang="0">
                  <a:pos x="185" y="47"/>
                </a:cxn>
                <a:cxn ang="0">
                  <a:pos x="185" y="55"/>
                </a:cxn>
                <a:cxn ang="0">
                  <a:pos x="190" y="69"/>
                </a:cxn>
                <a:cxn ang="0">
                  <a:pos x="195" y="78"/>
                </a:cxn>
                <a:cxn ang="0">
                  <a:pos x="202" y="85"/>
                </a:cxn>
                <a:cxn ang="0">
                  <a:pos x="195" y="95"/>
                </a:cxn>
                <a:cxn ang="0">
                  <a:pos x="193" y="102"/>
                </a:cxn>
                <a:cxn ang="0">
                  <a:pos x="181" y="117"/>
                </a:cxn>
                <a:cxn ang="0">
                  <a:pos x="160" y="140"/>
                </a:cxn>
                <a:cxn ang="0">
                  <a:pos x="140" y="155"/>
                </a:cxn>
                <a:cxn ang="0">
                  <a:pos x="122" y="173"/>
                </a:cxn>
                <a:cxn ang="0">
                  <a:pos x="133" y="187"/>
                </a:cxn>
                <a:cxn ang="0">
                  <a:pos x="143" y="200"/>
                </a:cxn>
                <a:cxn ang="0">
                  <a:pos x="140" y="209"/>
                </a:cxn>
                <a:cxn ang="0">
                  <a:pos x="126" y="211"/>
                </a:cxn>
                <a:cxn ang="0">
                  <a:pos x="112" y="207"/>
                </a:cxn>
                <a:cxn ang="0">
                  <a:pos x="102" y="218"/>
                </a:cxn>
                <a:cxn ang="0">
                  <a:pos x="93" y="213"/>
                </a:cxn>
                <a:cxn ang="0">
                  <a:pos x="81" y="195"/>
                </a:cxn>
                <a:cxn ang="0">
                  <a:pos x="59" y="194"/>
                </a:cxn>
                <a:cxn ang="0">
                  <a:pos x="46" y="192"/>
                </a:cxn>
                <a:cxn ang="0">
                  <a:pos x="24" y="194"/>
                </a:cxn>
                <a:cxn ang="0">
                  <a:pos x="12" y="197"/>
                </a:cxn>
                <a:cxn ang="0">
                  <a:pos x="20" y="175"/>
                </a:cxn>
                <a:cxn ang="0">
                  <a:pos x="34" y="164"/>
                </a:cxn>
                <a:cxn ang="0">
                  <a:pos x="10" y="140"/>
                </a:cxn>
                <a:cxn ang="0">
                  <a:pos x="1" y="121"/>
                </a:cxn>
              </a:cxnLst>
              <a:rect l="0" t="0" r="r" b="b"/>
              <a:pathLst>
                <a:path w="237" h="218">
                  <a:moveTo>
                    <a:pt x="1" y="121"/>
                  </a:moveTo>
                  <a:lnTo>
                    <a:pt x="22" y="128"/>
                  </a:lnTo>
                  <a:lnTo>
                    <a:pt x="36" y="126"/>
                  </a:lnTo>
                  <a:lnTo>
                    <a:pt x="45" y="128"/>
                  </a:lnTo>
                  <a:lnTo>
                    <a:pt x="50" y="124"/>
                  </a:lnTo>
                  <a:lnTo>
                    <a:pt x="59" y="126"/>
                  </a:lnTo>
                  <a:lnTo>
                    <a:pt x="76" y="121"/>
                  </a:lnTo>
                  <a:lnTo>
                    <a:pt x="78" y="119"/>
                  </a:lnTo>
                  <a:lnTo>
                    <a:pt x="76" y="116"/>
                  </a:lnTo>
                  <a:lnTo>
                    <a:pt x="78" y="104"/>
                  </a:lnTo>
                  <a:lnTo>
                    <a:pt x="83" y="98"/>
                  </a:lnTo>
                  <a:lnTo>
                    <a:pt x="97" y="97"/>
                  </a:lnTo>
                  <a:lnTo>
                    <a:pt x="98" y="95"/>
                  </a:lnTo>
                  <a:lnTo>
                    <a:pt x="95" y="95"/>
                  </a:lnTo>
                  <a:lnTo>
                    <a:pt x="102" y="90"/>
                  </a:lnTo>
                  <a:lnTo>
                    <a:pt x="109" y="92"/>
                  </a:lnTo>
                  <a:lnTo>
                    <a:pt x="107" y="90"/>
                  </a:lnTo>
                  <a:lnTo>
                    <a:pt x="109" y="88"/>
                  </a:lnTo>
                  <a:lnTo>
                    <a:pt x="114" y="93"/>
                  </a:lnTo>
                  <a:lnTo>
                    <a:pt x="119" y="88"/>
                  </a:lnTo>
                  <a:lnTo>
                    <a:pt x="117" y="79"/>
                  </a:lnTo>
                  <a:lnTo>
                    <a:pt x="121" y="76"/>
                  </a:lnTo>
                  <a:lnTo>
                    <a:pt x="122" y="67"/>
                  </a:lnTo>
                  <a:lnTo>
                    <a:pt x="128" y="67"/>
                  </a:lnTo>
                  <a:lnTo>
                    <a:pt x="133" y="62"/>
                  </a:lnTo>
                  <a:lnTo>
                    <a:pt x="131" y="57"/>
                  </a:lnTo>
                  <a:lnTo>
                    <a:pt x="128" y="54"/>
                  </a:lnTo>
                  <a:lnTo>
                    <a:pt x="128" y="52"/>
                  </a:lnTo>
                  <a:lnTo>
                    <a:pt x="138" y="54"/>
                  </a:lnTo>
                  <a:lnTo>
                    <a:pt x="143" y="52"/>
                  </a:lnTo>
                  <a:lnTo>
                    <a:pt x="145" y="47"/>
                  </a:lnTo>
                  <a:lnTo>
                    <a:pt x="143" y="43"/>
                  </a:lnTo>
                  <a:lnTo>
                    <a:pt x="152" y="33"/>
                  </a:lnTo>
                  <a:lnTo>
                    <a:pt x="152" y="28"/>
                  </a:lnTo>
                  <a:lnTo>
                    <a:pt x="150" y="21"/>
                  </a:lnTo>
                  <a:lnTo>
                    <a:pt x="147" y="17"/>
                  </a:lnTo>
                  <a:lnTo>
                    <a:pt x="147" y="16"/>
                  </a:lnTo>
                  <a:lnTo>
                    <a:pt x="152" y="10"/>
                  </a:lnTo>
                  <a:lnTo>
                    <a:pt x="155" y="10"/>
                  </a:lnTo>
                  <a:lnTo>
                    <a:pt x="159" y="7"/>
                  </a:lnTo>
                  <a:lnTo>
                    <a:pt x="166" y="3"/>
                  </a:lnTo>
                  <a:lnTo>
                    <a:pt x="181" y="2"/>
                  </a:lnTo>
                  <a:lnTo>
                    <a:pt x="188" y="3"/>
                  </a:lnTo>
                  <a:lnTo>
                    <a:pt x="193" y="0"/>
                  </a:lnTo>
                  <a:lnTo>
                    <a:pt x="204" y="2"/>
                  </a:lnTo>
                  <a:lnTo>
                    <a:pt x="205" y="5"/>
                  </a:lnTo>
                  <a:lnTo>
                    <a:pt x="209" y="5"/>
                  </a:lnTo>
                  <a:lnTo>
                    <a:pt x="211" y="7"/>
                  </a:lnTo>
                  <a:lnTo>
                    <a:pt x="212" y="10"/>
                  </a:lnTo>
                  <a:lnTo>
                    <a:pt x="214" y="16"/>
                  </a:lnTo>
                  <a:lnTo>
                    <a:pt x="212" y="17"/>
                  </a:lnTo>
                  <a:lnTo>
                    <a:pt x="216" y="21"/>
                  </a:lnTo>
                  <a:lnTo>
                    <a:pt x="221" y="19"/>
                  </a:lnTo>
                  <a:lnTo>
                    <a:pt x="221" y="22"/>
                  </a:lnTo>
                  <a:lnTo>
                    <a:pt x="224" y="24"/>
                  </a:lnTo>
                  <a:lnTo>
                    <a:pt x="237" y="28"/>
                  </a:lnTo>
                  <a:lnTo>
                    <a:pt x="228" y="35"/>
                  </a:lnTo>
                  <a:lnTo>
                    <a:pt x="224" y="40"/>
                  </a:lnTo>
                  <a:lnTo>
                    <a:pt x="219" y="40"/>
                  </a:lnTo>
                  <a:lnTo>
                    <a:pt x="216" y="41"/>
                  </a:lnTo>
                  <a:lnTo>
                    <a:pt x="212" y="40"/>
                  </a:lnTo>
                  <a:lnTo>
                    <a:pt x="207" y="43"/>
                  </a:lnTo>
                  <a:lnTo>
                    <a:pt x="190" y="38"/>
                  </a:lnTo>
                  <a:lnTo>
                    <a:pt x="183" y="40"/>
                  </a:lnTo>
                  <a:lnTo>
                    <a:pt x="181" y="45"/>
                  </a:lnTo>
                  <a:lnTo>
                    <a:pt x="185" y="47"/>
                  </a:lnTo>
                  <a:lnTo>
                    <a:pt x="183" y="50"/>
                  </a:lnTo>
                  <a:lnTo>
                    <a:pt x="188" y="52"/>
                  </a:lnTo>
                  <a:lnTo>
                    <a:pt x="185" y="55"/>
                  </a:lnTo>
                  <a:lnTo>
                    <a:pt x="188" y="60"/>
                  </a:lnTo>
                  <a:lnTo>
                    <a:pt x="185" y="66"/>
                  </a:lnTo>
                  <a:lnTo>
                    <a:pt x="190" y="69"/>
                  </a:lnTo>
                  <a:lnTo>
                    <a:pt x="190" y="73"/>
                  </a:lnTo>
                  <a:lnTo>
                    <a:pt x="195" y="73"/>
                  </a:lnTo>
                  <a:lnTo>
                    <a:pt x="195" y="78"/>
                  </a:lnTo>
                  <a:lnTo>
                    <a:pt x="202" y="79"/>
                  </a:lnTo>
                  <a:lnTo>
                    <a:pt x="204" y="83"/>
                  </a:lnTo>
                  <a:lnTo>
                    <a:pt x="202" y="85"/>
                  </a:lnTo>
                  <a:lnTo>
                    <a:pt x="195" y="88"/>
                  </a:lnTo>
                  <a:lnTo>
                    <a:pt x="193" y="92"/>
                  </a:lnTo>
                  <a:lnTo>
                    <a:pt x="195" y="95"/>
                  </a:lnTo>
                  <a:lnTo>
                    <a:pt x="193" y="98"/>
                  </a:lnTo>
                  <a:lnTo>
                    <a:pt x="197" y="102"/>
                  </a:lnTo>
                  <a:lnTo>
                    <a:pt x="193" y="102"/>
                  </a:lnTo>
                  <a:lnTo>
                    <a:pt x="190" y="105"/>
                  </a:lnTo>
                  <a:lnTo>
                    <a:pt x="183" y="114"/>
                  </a:lnTo>
                  <a:lnTo>
                    <a:pt x="181" y="117"/>
                  </a:lnTo>
                  <a:lnTo>
                    <a:pt x="176" y="121"/>
                  </a:lnTo>
                  <a:lnTo>
                    <a:pt x="169" y="135"/>
                  </a:lnTo>
                  <a:lnTo>
                    <a:pt x="160" y="140"/>
                  </a:lnTo>
                  <a:lnTo>
                    <a:pt x="154" y="152"/>
                  </a:lnTo>
                  <a:lnTo>
                    <a:pt x="145" y="154"/>
                  </a:lnTo>
                  <a:lnTo>
                    <a:pt x="140" y="155"/>
                  </a:lnTo>
                  <a:lnTo>
                    <a:pt x="135" y="150"/>
                  </a:lnTo>
                  <a:lnTo>
                    <a:pt x="122" y="164"/>
                  </a:lnTo>
                  <a:lnTo>
                    <a:pt x="122" y="173"/>
                  </a:lnTo>
                  <a:lnTo>
                    <a:pt x="131" y="175"/>
                  </a:lnTo>
                  <a:lnTo>
                    <a:pt x="131" y="185"/>
                  </a:lnTo>
                  <a:lnTo>
                    <a:pt x="133" y="187"/>
                  </a:lnTo>
                  <a:lnTo>
                    <a:pt x="138" y="188"/>
                  </a:lnTo>
                  <a:lnTo>
                    <a:pt x="138" y="192"/>
                  </a:lnTo>
                  <a:lnTo>
                    <a:pt x="143" y="200"/>
                  </a:lnTo>
                  <a:lnTo>
                    <a:pt x="143" y="206"/>
                  </a:lnTo>
                  <a:lnTo>
                    <a:pt x="145" y="207"/>
                  </a:lnTo>
                  <a:lnTo>
                    <a:pt x="140" y="209"/>
                  </a:lnTo>
                  <a:lnTo>
                    <a:pt x="135" y="206"/>
                  </a:lnTo>
                  <a:lnTo>
                    <a:pt x="129" y="211"/>
                  </a:lnTo>
                  <a:lnTo>
                    <a:pt x="126" y="211"/>
                  </a:lnTo>
                  <a:lnTo>
                    <a:pt x="122" y="209"/>
                  </a:lnTo>
                  <a:lnTo>
                    <a:pt x="114" y="209"/>
                  </a:lnTo>
                  <a:lnTo>
                    <a:pt x="112" y="207"/>
                  </a:lnTo>
                  <a:lnTo>
                    <a:pt x="112" y="213"/>
                  </a:lnTo>
                  <a:lnTo>
                    <a:pt x="103" y="213"/>
                  </a:lnTo>
                  <a:lnTo>
                    <a:pt x="102" y="218"/>
                  </a:lnTo>
                  <a:lnTo>
                    <a:pt x="100" y="216"/>
                  </a:lnTo>
                  <a:lnTo>
                    <a:pt x="93" y="214"/>
                  </a:lnTo>
                  <a:lnTo>
                    <a:pt x="93" y="213"/>
                  </a:lnTo>
                  <a:lnTo>
                    <a:pt x="88" y="202"/>
                  </a:lnTo>
                  <a:lnTo>
                    <a:pt x="83" y="200"/>
                  </a:lnTo>
                  <a:lnTo>
                    <a:pt x="81" y="195"/>
                  </a:lnTo>
                  <a:lnTo>
                    <a:pt x="79" y="192"/>
                  </a:lnTo>
                  <a:lnTo>
                    <a:pt x="74" y="190"/>
                  </a:lnTo>
                  <a:lnTo>
                    <a:pt x="59" y="194"/>
                  </a:lnTo>
                  <a:lnTo>
                    <a:pt x="55" y="192"/>
                  </a:lnTo>
                  <a:lnTo>
                    <a:pt x="53" y="195"/>
                  </a:lnTo>
                  <a:lnTo>
                    <a:pt x="46" y="192"/>
                  </a:lnTo>
                  <a:lnTo>
                    <a:pt x="40" y="192"/>
                  </a:lnTo>
                  <a:lnTo>
                    <a:pt x="33" y="194"/>
                  </a:lnTo>
                  <a:lnTo>
                    <a:pt x="24" y="194"/>
                  </a:lnTo>
                  <a:lnTo>
                    <a:pt x="19" y="195"/>
                  </a:lnTo>
                  <a:lnTo>
                    <a:pt x="17" y="194"/>
                  </a:lnTo>
                  <a:lnTo>
                    <a:pt x="12" y="197"/>
                  </a:lnTo>
                  <a:lnTo>
                    <a:pt x="10" y="195"/>
                  </a:lnTo>
                  <a:lnTo>
                    <a:pt x="14" y="181"/>
                  </a:lnTo>
                  <a:lnTo>
                    <a:pt x="20" y="175"/>
                  </a:lnTo>
                  <a:lnTo>
                    <a:pt x="31" y="171"/>
                  </a:lnTo>
                  <a:lnTo>
                    <a:pt x="34" y="168"/>
                  </a:lnTo>
                  <a:lnTo>
                    <a:pt x="34" y="164"/>
                  </a:lnTo>
                  <a:lnTo>
                    <a:pt x="27" y="162"/>
                  </a:lnTo>
                  <a:lnTo>
                    <a:pt x="26" y="149"/>
                  </a:lnTo>
                  <a:lnTo>
                    <a:pt x="10" y="140"/>
                  </a:lnTo>
                  <a:lnTo>
                    <a:pt x="5" y="128"/>
                  </a:lnTo>
                  <a:lnTo>
                    <a:pt x="0" y="123"/>
                  </a:lnTo>
                  <a:lnTo>
                    <a:pt x="1" y="12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4" name="Freeform 730"/>
            <p:cNvSpPr>
              <a:spLocks/>
            </p:cNvSpPr>
            <p:nvPr/>
          </p:nvSpPr>
          <p:spPr bwMode="auto">
            <a:xfrm>
              <a:off x="8499475" y="2384426"/>
              <a:ext cx="33338" cy="49213"/>
            </a:xfrm>
            <a:custGeom>
              <a:avLst/>
              <a:gdLst/>
              <a:ahLst/>
              <a:cxnLst>
                <a:cxn ang="0">
                  <a:pos x="21" y="24"/>
                </a:cxn>
                <a:cxn ang="0">
                  <a:pos x="4" y="31"/>
                </a:cxn>
                <a:cxn ang="0">
                  <a:pos x="0" y="22"/>
                </a:cxn>
                <a:cxn ang="0">
                  <a:pos x="11" y="7"/>
                </a:cxn>
                <a:cxn ang="0">
                  <a:pos x="21" y="0"/>
                </a:cxn>
                <a:cxn ang="0">
                  <a:pos x="21" y="24"/>
                </a:cxn>
              </a:cxnLst>
              <a:rect l="0" t="0" r="r" b="b"/>
              <a:pathLst>
                <a:path w="21" h="31">
                  <a:moveTo>
                    <a:pt x="21" y="24"/>
                  </a:moveTo>
                  <a:lnTo>
                    <a:pt x="4" y="31"/>
                  </a:lnTo>
                  <a:lnTo>
                    <a:pt x="0" y="22"/>
                  </a:lnTo>
                  <a:lnTo>
                    <a:pt x="11" y="7"/>
                  </a:lnTo>
                  <a:lnTo>
                    <a:pt x="21" y="0"/>
                  </a:lnTo>
                  <a:lnTo>
                    <a:pt x="21" y="2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5" name="Freeform 731"/>
            <p:cNvSpPr>
              <a:spLocks/>
            </p:cNvSpPr>
            <p:nvPr/>
          </p:nvSpPr>
          <p:spPr bwMode="auto">
            <a:xfrm>
              <a:off x="6638925" y="2000251"/>
              <a:ext cx="28575" cy="14288"/>
            </a:xfrm>
            <a:custGeom>
              <a:avLst/>
              <a:gdLst/>
              <a:ahLst/>
              <a:cxnLst>
                <a:cxn ang="0">
                  <a:pos x="14" y="9"/>
                </a:cxn>
                <a:cxn ang="0">
                  <a:pos x="0" y="2"/>
                </a:cxn>
                <a:cxn ang="0">
                  <a:pos x="16" y="0"/>
                </a:cxn>
                <a:cxn ang="0">
                  <a:pos x="18" y="2"/>
                </a:cxn>
                <a:cxn ang="0">
                  <a:pos x="18" y="7"/>
                </a:cxn>
                <a:cxn ang="0">
                  <a:pos x="14" y="9"/>
                </a:cxn>
              </a:cxnLst>
              <a:rect l="0" t="0" r="r" b="b"/>
              <a:pathLst>
                <a:path w="18" h="9">
                  <a:moveTo>
                    <a:pt x="14" y="9"/>
                  </a:moveTo>
                  <a:lnTo>
                    <a:pt x="0" y="2"/>
                  </a:lnTo>
                  <a:lnTo>
                    <a:pt x="16" y="0"/>
                  </a:lnTo>
                  <a:lnTo>
                    <a:pt x="18" y="2"/>
                  </a:lnTo>
                  <a:lnTo>
                    <a:pt x="18" y="7"/>
                  </a:lnTo>
                  <a:lnTo>
                    <a:pt x="14"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6" name="Freeform 732"/>
            <p:cNvSpPr>
              <a:spLocks/>
            </p:cNvSpPr>
            <p:nvPr/>
          </p:nvSpPr>
          <p:spPr bwMode="auto">
            <a:xfrm>
              <a:off x="6637338" y="1916113"/>
              <a:ext cx="26988" cy="26988"/>
            </a:xfrm>
            <a:custGeom>
              <a:avLst/>
              <a:gdLst/>
              <a:ahLst/>
              <a:cxnLst>
                <a:cxn ang="0">
                  <a:pos x="15" y="8"/>
                </a:cxn>
                <a:cxn ang="0">
                  <a:pos x="7" y="17"/>
                </a:cxn>
                <a:cxn ang="0">
                  <a:pos x="8" y="12"/>
                </a:cxn>
                <a:cxn ang="0">
                  <a:pos x="0" y="13"/>
                </a:cxn>
                <a:cxn ang="0">
                  <a:pos x="15" y="0"/>
                </a:cxn>
                <a:cxn ang="0">
                  <a:pos x="17" y="3"/>
                </a:cxn>
                <a:cxn ang="0">
                  <a:pos x="15" y="8"/>
                </a:cxn>
              </a:cxnLst>
              <a:rect l="0" t="0" r="r" b="b"/>
              <a:pathLst>
                <a:path w="17" h="17">
                  <a:moveTo>
                    <a:pt x="15" y="8"/>
                  </a:moveTo>
                  <a:lnTo>
                    <a:pt x="7" y="17"/>
                  </a:lnTo>
                  <a:lnTo>
                    <a:pt x="8" y="12"/>
                  </a:lnTo>
                  <a:lnTo>
                    <a:pt x="0" y="13"/>
                  </a:lnTo>
                  <a:lnTo>
                    <a:pt x="15" y="0"/>
                  </a:lnTo>
                  <a:lnTo>
                    <a:pt x="17" y="3"/>
                  </a:lnTo>
                  <a:lnTo>
                    <a:pt x="15" y="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7" name="Freeform 733"/>
            <p:cNvSpPr>
              <a:spLocks/>
            </p:cNvSpPr>
            <p:nvPr/>
          </p:nvSpPr>
          <p:spPr bwMode="auto">
            <a:xfrm>
              <a:off x="7002463" y="2154238"/>
              <a:ext cx="39688" cy="34925"/>
            </a:xfrm>
            <a:custGeom>
              <a:avLst/>
              <a:gdLst/>
              <a:ahLst/>
              <a:cxnLst>
                <a:cxn ang="0">
                  <a:pos x="20" y="2"/>
                </a:cxn>
                <a:cxn ang="0">
                  <a:pos x="25" y="3"/>
                </a:cxn>
                <a:cxn ang="0">
                  <a:pos x="25" y="12"/>
                </a:cxn>
                <a:cxn ang="0">
                  <a:pos x="17" y="22"/>
                </a:cxn>
                <a:cxn ang="0">
                  <a:pos x="0" y="12"/>
                </a:cxn>
                <a:cxn ang="0">
                  <a:pos x="5" y="8"/>
                </a:cxn>
                <a:cxn ang="0">
                  <a:pos x="6" y="0"/>
                </a:cxn>
                <a:cxn ang="0">
                  <a:pos x="20" y="2"/>
                </a:cxn>
              </a:cxnLst>
              <a:rect l="0" t="0" r="r" b="b"/>
              <a:pathLst>
                <a:path w="25" h="22">
                  <a:moveTo>
                    <a:pt x="20" y="2"/>
                  </a:moveTo>
                  <a:lnTo>
                    <a:pt x="25" y="3"/>
                  </a:lnTo>
                  <a:lnTo>
                    <a:pt x="25" y="12"/>
                  </a:lnTo>
                  <a:lnTo>
                    <a:pt x="17" y="22"/>
                  </a:lnTo>
                  <a:lnTo>
                    <a:pt x="0" y="12"/>
                  </a:lnTo>
                  <a:lnTo>
                    <a:pt x="5" y="8"/>
                  </a:lnTo>
                  <a:lnTo>
                    <a:pt x="6" y="0"/>
                  </a:lnTo>
                  <a:lnTo>
                    <a:pt x="20"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8" name="Freeform 734"/>
            <p:cNvSpPr>
              <a:spLocks/>
            </p:cNvSpPr>
            <p:nvPr/>
          </p:nvSpPr>
          <p:spPr bwMode="auto">
            <a:xfrm>
              <a:off x="7537450" y="2178051"/>
              <a:ext cx="19050" cy="28575"/>
            </a:xfrm>
            <a:custGeom>
              <a:avLst/>
              <a:gdLst/>
              <a:ahLst/>
              <a:cxnLst>
                <a:cxn ang="0">
                  <a:pos x="8" y="9"/>
                </a:cxn>
                <a:cxn ang="0">
                  <a:pos x="12" y="16"/>
                </a:cxn>
                <a:cxn ang="0">
                  <a:pos x="8" y="18"/>
                </a:cxn>
                <a:cxn ang="0">
                  <a:pos x="0" y="0"/>
                </a:cxn>
                <a:cxn ang="0">
                  <a:pos x="8" y="9"/>
                </a:cxn>
              </a:cxnLst>
              <a:rect l="0" t="0" r="r" b="b"/>
              <a:pathLst>
                <a:path w="12" h="18">
                  <a:moveTo>
                    <a:pt x="8" y="9"/>
                  </a:moveTo>
                  <a:lnTo>
                    <a:pt x="12" y="16"/>
                  </a:lnTo>
                  <a:lnTo>
                    <a:pt x="8" y="18"/>
                  </a:lnTo>
                  <a:lnTo>
                    <a:pt x="0" y="0"/>
                  </a:lnTo>
                  <a:lnTo>
                    <a:pt x="8"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9" name="Freeform 735"/>
            <p:cNvSpPr>
              <a:spLocks/>
            </p:cNvSpPr>
            <p:nvPr/>
          </p:nvSpPr>
          <p:spPr bwMode="auto">
            <a:xfrm>
              <a:off x="7537450" y="2038351"/>
              <a:ext cx="9525" cy="47625"/>
            </a:xfrm>
            <a:custGeom>
              <a:avLst/>
              <a:gdLst/>
              <a:ahLst/>
              <a:cxnLst>
                <a:cxn ang="0">
                  <a:pos x="5" y="18"/>
                </a:cxn>
                <a:cxn ang="0">
                  <a:pos x="3" y="30"/>
                </a:cxn>
                <a:cxn ang="0">
                  <a:pos x="0" y="24"/>
                </a:cxn>
                <a:cxn ang="0">
                  <a:pos x="1" y="0"/>
                </a:cxn>
                <a:cxn ang="0">
                  <a:pos x="6" y="14"/>
                </a:cxn>
                <a:cxn ang="0">
                  <a:pos x="5" y="18"/>
                </a:cxn>
              </a:cxnLst>
              <a:rect l="0" t="0" r="r" b="b"/>
              <a:pathLst>
                <a:path w="6" h="30">
                  <a:moveTo>
                    <a:pt x="5" y="18"/>
                  </a:moveTo>
                  <a:lnTo>
                    <a:pt x="3" y="30"/>
                  </a:lnTo>
                  <a:lnTo>
                    <a:pt x="0" y="24"/>
                  </a:lnTo>
                  <a:lnTo>
                    <a:pt x="1" y="0"/>
                  </a:lnTo>
                  <a:lnTo>
                    <a:pt x="6" y="14"/>
                  </a:lnTo>
                  <a:lnTo>
                    <a:pt x="5" y="1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0" name="Freeform 736"/>
            <p:cNvSpPr>
              <a:spLocks/>
            </p:cNvSpPr>
            <p:nvPr/>
          </p:nvSpPr>
          <p:spPr bwMode="auto">
            <a:xfrm>
              <a:off x="7564438" y="2006601"/>
              <a:ext cx="147638" cy="133350"/>
            </a:xfrm>
            <a:custGeom>
              <a:avLst/>
              <a:gdLst/>
              <a:ahLst/>
              <a:cxnLst>
                <a:cxn ang="0">
                  <a:pos x="45" y="20"/>
                </a:cxn>
                <a:cxn ang="0">
                  <a:pos x="52" y="24"/>
                </a:cxn>
                <a:cxn ang="0">
                  <a:pos x="50" y="31"/>
                </a:cxn>
                <a:cxn ang="0">
                  <a:pos x="50" y="34"/>
                </a:cxn>
                <a:cxn ang="0">
                  <a:pos x="59" y="34"/>
                </a:cxn>
                <a:cxn ang="0">
                  <a:pos x="60" y="25"/>
                </a:cxn>
                <a:cxn ang="0">
                  <a:pos x="59" y="22"/>
                </a:cxn>
                <a:cxn ang="0">
                  <a:pos x="59" y="12"/>
                </a:cxn>
                <a:cxn ang="0">
                  <a:pos x="62" y="6"/>
                </a:cxn>
                <a:cxn ang="0">
                  <a:pos x="69" y="12"/>
                </a:cxn>
                <a:cxn ang="0">
                  <a:pos x="76" y="27"/>
                </a:cxn>
                <a:cxn ang="0">
                  <a:pos x="81" y="29"/>
                </a:cxn>
                <a:cxn ang="0">
                  <a:pos x="76" y="46"/>
                </a:cxn>
                <a:cxn ang="0">
                  <a:pos x="79" y="60"/>
                </a:cxn>
                <a:cxn ang="0">
                  <a:pos x="93" y="70"/>
                </a:cxn>
                <a:cxn ang="0">
                  <a:pos x="81" y="70"/>
                </a:cxn>
                <a:cxn ang="0">
                  <a:pos x="78" y="76"/>
                </a:cxn>
                <a:cxn ang="0">
                  <a:pos x="72" y="63"/>
                </a:cxn>
                <a:cxn ang="0">
                  <a:pos x="45" y="79"/>
                </a:cxn>
                <a:cxn ang="0">
                  <a:pos x="43" y="77"/>
                </a:cxn>
                <a:cxn ang="0">
                  <a:pos x="47" y="76"/>
                </a:cxn>
                <a:cxn ang="0">
                  <a:pos x="41" y="70"/>
                </a:cxn>
                <a:cxn ang="0">
                  <a:pos x="41" y="65"/>
                </a:cxn>
                <a:cxn ang="0">
                  <a:pos x="38" y="67"/>
                </a:cxn>
                <a:cxn ang="0">
                  <a:pos x="38" y="74"/>
                </a:cxn>
                <a:cxn ang="0">
                  <a:pos x="40" y="72"/>
                </a:cxn>
                <a:cxn ang="0">
                  <a:pos x="36" y="84"/>
                </a:cxn>
                <a:cxn ang="0">
                  <a:pos x="17" y="77"/>
                </a:cxn>
                <a:cxn ang="0">
                  <a:pos x="14" y="65"/>
                </a:cxn>
                <a:cxn ang="0">
                  <a:pos x="3" y="62"/>
                </a:cxn>
                <a:cxn ang="0">
                  <a:pos x="0" y="50"/>
                </a:cxn>
                <a:cxn ang="0">
                  <a:pos x="5" y="46"/>
                </a:cxn>
                <a:cxn ang="0">
                  <a:pos x="7" y="41"/>
                </a:cxn>
                <a:cxn ang="0">
                  <a:pos x="5" y="38"/>
                </a:cxn>
                <a:cxn ang="0">
                  <a:pos x="5" y="32"/>
                </a:cxn>
                <a:cxn ang="0">
                  <a:pos x="5" y="27"/>
                </a:cxn>
                <a:cxn ang="0">
                  <a:pos x="12" y="24"/>
                </a:cxn>
                <a:cxn ang="0">
                  <a:pos x="7" y="15"/>
                </a:cxn>
                <a:cxn ang="0">
                  <a:pos x="31" y="0"/>
                </a:cxn>
                <a:cxn ang="0">
                  <a:pos x="31" y="5"/>
                </a:cxn>
                <a:cxn ang="0">
                  <a:pos x="45" y="20"/>
                </a:cxn>
              </a:cxnLst>
              <a:rect l="0" t="0" r="r" b="b"/>
              <a:pathLst>
                <a:path w="93" h="84">
                  <a:moveTo>
                    <a:pt x="45" y="20"/>
                  </a:moveTo>
                  <a:lnTo>
                    <a:pt x="52" y="24"/>
                  </a:lnTo>
                  <a:lnTo>
                    <a:pt x="50" y="31"/>
                  </a:lnTo>
                  <a:lnTo>
                    <a:pt x="50" y="34"/>
                  </a:lnTo>
                  <a:lnTo>
                    <a:pt x="59" y="34"/>
                  </a:lnTo>
                  <a:lnTo>
                    <a:pt x="60" y="25"/>
                  </a:lnTo>
                  <a:lnTo>
                    <a:pt x="59" y="22"/>
                  </a:lnTo>
                  <a:lnTo>
                    <a:pt x="59" y="12"/>
                  </a:lnTo>
                  <a:lnTo>
                    <a:pt x="62" y="6"/>
                  </a:lnTo>
                  <a:lnTo>
                    <a:pt x="69" y="12"/>
                  </a:lnTo>
                  <a:lnTo>
                    <a:pt x="76" y="27"/>
                  </a:lnTo>
                  <a:lnTo>
                    <a:pt x="81" y="29"/>
                  </a:lnTo>
                  <a:lnTo>
                    <a:pt x="76" y="46"/>
                  </a:lnTo>
                  <a:lnTo>
                    <a:pt x="79" y="60"/>
                  </a:lnTo>
                  <a:lnTo>
                    <a:pt x="93" y="70"/>
                  </a:lnTo>
                  <a:lnTo>
                    <a:pt x="81" y="70"/>
                  </a:lnTo>
                  <a:lnTo>
                    <a:pt x="78" y="76"/>
                  </a:lnTo>
                  <a:lnTo>
                    <a:pt x="72" y="63"/>
                  </a:lnTo>
                  <a:lnTo>
                    <a:pt x="45" y="79"/>
                  </a:lnTo>
                  <a:lnTo>
                    <a:pt x="43" y="77"/>
                  </a:lnTo>
                  <a:lnTo>
                    <a:pt x="47" y="76"/>
                  </a:lnTo>
                  <a:lnTo>
                    <a:pt x="41" y="70"/>
                  </a:lnTo>
                  <a:lnTo>
                    <a:pt x="41" y="65"/>
                  </a:lnTo>
                  <a:lnTo>
                    <a:pt x="38" y="67"/>
                  </a:lnTo>
                  <a:lnTo>
                    <a:pt x="38" y="74"/>
                  </a:lnTo>
                  <a:lnTo>
                    <a:pt x="40" y="72"/>
                  </a:lnTo>
                  <a:lnTo>
                    <a:pt x="36" y="84"/>
                  </a:lnTo>
                  <a:lnTo>
                    <a:pt x="17" y="77"/>
                  </a:lnTo>
                  <a:lnTo>
                    <a:pt x="14" y="65"/>
                  </a:lnTo>
                  <a:lnTo>
                    <a:pt x="3" y="62"/>
                  </a:lnTo>
                  <a:lnTo>
                    <a:pt x="0" y="50"/>
                  </a:lnTo>
                  <a:lnTo>
                    <a:pt x="5" y="46"/>
                  </a:lnTo>
                  <a:lnTo>
                    <a:pt x="7" y="41"/>
                  </a:lnTo>
                  <a:lnTo>
                    <a:pt x="5" y="38"/>
                  </a:lnTo>
                  <a:lnTo>
                    <a:pt x="5" y="32"/>
                  </a:lnTo>
                  <a:lnTo>
                    <a:pt x="5" y="27"/>
                  </a:lnTo>
                  <a:lnTo>
                    <a:pt x="12" y="24"/>
                  </a:lnTo>
                  <a:lnTo>
                    <a:pt x="7" y="15"/>
                  </a:lnTo>
                  <a:lnTo>
                    <a:pt x="31" y="0"/>
                  </a:lnTo>
                  <a:lnTo>
                    <a:pt x="31" y="5"/>
                  </a:lnTo>
                  <a:lnTo>
                    <a:pt x="45" y="2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1" name="Freeform 737"/>
            <p:cNvSpPr>
              <a:spLocks/>
            </p:cNvSpPr>
            <p:nvPr/>
          </p:nvSpPr>
          <p:spPr bwMode="auto">
            <a:xfrm>
              <a:off x="7669213" y="2011363"/>
              <a:ext cx="90488" cy="101600"/>
            </a:xfrm>
            <a:custGeom>
              <a:avLst/>
              <a:gdLst/>
              <a:ahLst/>
              <a:cxnLst>
                <a:cxn ang="0">
                  <a:pos x="0" y="0"/>
                </a:cxn>
                <a:cxn ang="0">
                  <a:pos x="34" y="17"/>
                </a:cxn>
                <a:cxn ang="0">
                  <a:pos x="57" y="38"/>
                </a:cxn>
                <a:cxn ang="0">
                  <a:pos x="46" y="41"/>
                </a:cxn>
                <a:cxn ang="0">
                  <a:pos x="48" y="50"/>
                </a:cxn>
                <a:cxn ang="0">
                  <a:pos x="41" y="60"/>
                </a:cxn>
                <a:cxn ang="0">
                  <a:pos x="34" y="64"/>
                </a:cxn>
                <a:cxn ang="0">
                  <a:pos x="24" y="60"/>
                </a:cxn>
                <a:cxn ang="0">
                  <a:pos x="13" y="43"/>
                </a:cxn>
                <a:cxn ang="0">
                  <a:pos x="19" y="22"/>
                </a:cxn>
                <a:cxn ang="0">
                  <a:pos x="0" y="0"/>
                </a:cxn>
              </a:cxnLst>
              <a:rect l="0" t="0" r="r" b="b"/>
              <a:pathLst>
                <a:path w="57" h="64">
                  <a:moveTo>
                    <a:pt x="0" y="0"/>
                  </a:moveTo>
                  <a:lnTo>
                    <a:pt x="34" y="17"/>
                  </a:lnTo>
                  <a:lnTo>
                    <a:pt x="57" y="38"/>
                  </a:lnTo>
                  <a:lnTo>
                    <a:pt x="46" y="41"/>
                  </a:lnTo>
                  <a:lnTo>
                    <a:pt x="48" y="50"/>
                  </a:lnTo>
                  <a:lnTo>
                    <a:pt x="41" y="60"/>
                  </a:lnTo>
                  <a:lnTo>
                    <a:pt x="34" y="64"/>
                  </a:lnTo>
                  <a:lnTo>
                    <a:pt x="24" y="60"/>
                  </a:lnTo>
                  <a:lnTo>
                    <a:pt x="13" y="43"/>
                  </a:lnTo>
                  <a:lnTo>
                    <a:pt x="19" y="22"/>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2" name="Freeform 738"/>
            <p:cNvSpPr>
              <a:spLocks/>
            </p:cNvSpPr>
            <p:nvPr/>
          </p:nvSpPr>
          <p:spPr bwMode="auto">
            <a:xfrm>
              <a:off x="7778750" y="2066926"/>
              <a:ext cx="109538" cy="69850"/>
            </a:xfrm>
            <a:custGeom>
              <a:avLst/>
              <a:gdLst/>
              <a:ahLst/>
              <a:cxnLst>
                <a:cxn ang="0">
                  <a:pos x="0" y="0"/>
                </a:cxn>
                <a:cxn ang="0">
                  <a:pos x="8" y="6"/>
                </a:cxn>
                <a:cxn ang="0">
                  <a:pos x="33" y="10"/>
                </a:cxn>
                <a:cxn ang="0">
                  <a:pos x="27" y="17"/>
                </a:cxn>
                <a:cxn ang="0">
                  <a:pos x="45" y="15"/>
                </a:cxn>
                <a:cxn ang="0">
                  <a:pos x="69" y="25"/>
                </a:cxn>
                <a:cxn ang="0">
                  <a:pos x="62" y="39"/>
                </a:cxn>
                <a:cxn ang="0">
                  <a:pos x="41" y="44"/>
                </a:cxn>
                <a:cxn ang="0">
                  <a:pos x="12" y="27"/>
                </a:cxn>
                <a:cxn ang="0">
                  <a:pos x="12" y="20"/>
                </a:cxn>
                <a:cxn ang="0">
                  <a:pos x="1" y="5"/>
                </a:cxn>
                <a:cxn ang="0">
                  <a:pos x="0" y="0"/>
                </a:cxn>
              </a:cxnLst>
              <a:rect l="0" t="0" r="r" b="b"/>
              <a:pathLst>
                <a:path w="69" h="44">
                  <a:moveTo>
                    <a:pt x="0" y="0"/>
                  </a:moveTo>
                  <a:lnTo>
                    <a:pt x="8" y="6"/>
                  </a:lnTo>
                  <a:lnTo>
                    <a:pt x="33" y="10"/>
                  </a:lnTo>
                  <a:lnTo>
                    <a:pt x="27" y="17"/>
                  </a:lnTo>
                  <a:lnTo>
                    <a:pt x="45" y="15"/>
                  </a:lnTo>
                  <a:lnTo>
                    <a:pt x="69" y="25"/>
                  </a:lnTo>
                  <a:lnTo>
                    <a:pt x="62" y="39"/>
                  </a:lnTo>
                  <a:lnTo>
                    <a:pt x="41" y="44"/>
                  </a:lnTo>
                  <a:lnTo>
                    <a:pt x="12" y="27"/>
                  </a:lnTo>
                  <a:lnTo>
                    <a:pt x="12" y="20"/>
                  </a:lnTo>
                  <a:lnTo>
                    <a:pt x="1" y="5"/>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3" name="Freeform 739"/>
            <p:cNvSpPr>
              <a:spLocks/>
            </p:cNvSpPr>
            <p:nvPr/>
          </p:nvSpPr>
          <p:spPr bwMode="auto">
            <a:xfrm>
              <a:off x="7640638" y="2173288"/>
              <a:ext cx="22225" cy="33338"/>
            </a:xfrm>
            <a:custGeom>
              <a:avLst/>
              <a:gdLst/>
              <a:ahLst/>
              <a:cxnLst>
                <a:cxn ang="0">
                  <a:pos x="12" y="9"/>
                </a:cxn>
                <a:cxn ang="0">
                  <a:pos x="12" y="3"/>
                </a:cxn>
                <a:cxn ang="0">
                  <a:pos x="5" y="0"/>
                </a:cxn>
                <a:cxn ang="0">
                  <a:pos x="0" y="7"/>
                </a:cxn>
                <a:cxn ang="0">
                  <a:pos x="0" y="19"/>
                </a:cxn>
                <a:cxn ang="0">
                  <a:pos x="5" y="21"/>
                </a:cxn>
                <a:cxn ang="0">
                  <a:pos x="4" y="19"/>
                </a:cxn>
                <a:cxn ang="0">
                  <a:pos x="14" y="12"/>
                </a:cxn>
                <a:cxn ang="0">
                  <a:pos x="12" y="9"/>
                </a:cxn>
              </a:cxnLst>
              <a:rect l="0" t="0" r="r" b="b"/>
              <a:pathLst>
                <a:path w="14" h="21">
                  <a:moveTo>
                    <a:pt x="12" y="9"/>
                  </a:moveTo>
                  <a:lnTo>
                    <a:pt x="12" y="3"/>
                  </a:lnTo>
                  <a:lnTo>
                    <a:pt x="5" y="0"/>
                  </a:lnTo>
                  <a:lnTo>
                    <a:pt x="0" y="7"/>
                  </a:lnTo>
                  <a:lnTo>
                    <a:pt x="0" y="19"/>
                  </a:lnTo>
                  <a:lnTo>
                    <a:pt x="5" y="21"/>
                  </a:lnTo>
                  <a:lnTo>
                    <a:pt x="4" y="19"/>
                  </a:lnTo>
                  <a:lnTo>
                    <a:pt x="14" y="12"/>
                  </a:lnTo>
                  <a:lnTo>
                    <a:pt x="12"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4" name="Freeform 740"/>
            <p:cNvSpPr>
              <a:spLocks/>
            </p:cNvSpPr>
            <p:nvPr/>
          </p:nvSpPr>
          <p:spPr bwMode="auto">
            <a:xfrm>
              <a:off x="7629525" y="2206626"/>
              <a:ext cx="88900" cy="52388"/>
            </a:xfrm>
            <a:custGeom>
              <a:avLst/>
              <a:gdLst/>
              <a:ahLst/>
              <a:cxnLst>
                <a:cxn ang="0">
                  <a:pos x="25" y="0"/>
                </a:cxn>
                <a:cxn ang="0">
                  <a:pos x="42" y="3"/>
                </a:cxn>
                <a:cxn ang="0">
                  <a:pos x="52" y="19"/>
                </a:cxn>
                <a:cxn ang="0">
                  <a:pos x="56" y="33"/>
                </a:cxn>
                <a:cxn ang="0">
                  <a:pos x="14" y="22"/>
                </a:cxn>
                <a:cxn ang="0">
                  <a:pos x="4" y="26"/>
                </a:cxn>
                <a:cxn ang="0">
                  <a:pos x="0" y="24"/>
                </a:cxn>
                <a:cxn ang="0">
                  <a:pos x="11" y="20"/>
                </a:cxn>
                <a:cxn ang="0">
                  <a:pos x="18" y="1"/>
                </a:cxn>
                <a:cxn ang="0">
                  <a:pos x="25" y="0"/>
                </a:cxn>
              </a:cxnLst>
              <a:rect l="0" t="0" r="r" b="b"/>
              <a:pathLst>
                <a:path w="56" h="33">
                  <a:moveTo>
                    <a:pt x="25" y="0"/>
                  </a:moveTo>
                  <a:lnTo>
                    <a:pt x="42" y="3"/>
                  </a:lnTo>
                  <a:lnTo>
                    <a:pt x="52" y="19"/>
                  </a:lnTo>
                  <a:lnTo>
                    <a:pt x="56" y="33"/>
                  </a:lnTo>
                  <a:lnTo>
                    <a:pt x="14" y="22"/>
                  </a:lnTo>
                  <a:lnTo>
                    <a:pt x="4" y="26"/>
                  </a:lnTo>
                  <a:lnTo>
                    <a:pt x="0" y="24"/>
                  </a:lnTo>
                  <a:lnTo>
                    <a:pt x="11" y="20"/>
                  </a:lnTo>
                  <a:lnTo>
                    <a:pt x="18" y="1"/>
                  </a:lnTo>
                  <a:lnTo>
                    <a:pt x="2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5" name="Freeform 741"/>
            <p:cNvSpPr>
              <a:spLocks/>
            </p:cNvSpPr>
            <p:nvPr/>
          </p:nvSpPr>
          <p:spPr bwMode="auto">
            <a:xfrm>
              <a:off x="7591425" y="2376488"/>
              <a:ext cx="25400" cy="22225"/>
            </a:xfrm>
            <a:custGeom>
              <a:avLst/>
              <a:gdLst/>
              <a:ahLst/>
              <a:cxnLst>
                <a:cxn ang="0">
                  <a:pos x="2" y="5"/>
                </a:cxn>
                <a:cxn ang="0">
                  <a:pos x="11" y="0"/>
                </a:cxn>
                <a:cxn ang="0">
                  <a:pos x="16" y="7"/>
                </a:cxn>
                <a:cxn ang="0">
                  <a:pos x="9" y="14"/>
                </a:cxn>
                <a:cxn ang="0">
                  <a:pos x="4" y="14"/>
                </a:cxn>
                <a:cxn ang="0">
                  <a:pos x="0" y="14"/>
                </a:cxn>
                <a:cxn ang="0">
                  <a:pos x="2" y="5"/>
                </a:cxn>
              </a:cxnLst>
              <a:rect l="0" t="0" r="r" b="b"/>
              <a:pathLst>
                <a:path w="16" h="14">
                  <a:moveTo>
                    <a:pt x="2" y="5"/>
                  </a:moveTo>
                  <a:lnTo>
                    <a:pt x="11" y="0"/>
                  </a:lnTo>
                  <a:lnTo>
                    <a:pt x="16" y="7"/>
                  </a:lnTo>
                  <a:lnTo>
                    <a:pt x="9" y="14"/>
                  </a:lnTo>
                  <a:lnTo>
                    <a:pt x="4" y="14"/>
                  </a:lnTo>
                  <a:lnTo>
                    <a:pt x="0" y="14"/>
                  </a:lnTo>
                  <a:lnTo>
                    <a:pt x="2"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6" name="Freeform 742"/>
            <p:cNvSpPr>
              <a:spLocks/>
            </p:cNvSpPr>
            <p:nvPr/>
          </p:nvSpPr>
          <p:spPr bwMode="auto">
            <a:xfrm>
              <a:off x="7618413" y="2309813"/>
              <a:ext cx="33338" cy="25400"/>
            </a:xfrm>
            <a:custGeom>
              <a:avLst/>
              <a:gdLst/>
              <a:ahLst/>
              <a:cxnLst>
                <a:cxn ang="0">
                  <a:pos x="11" y="2"/>
                </a:cxn>
                <a:cxn ang="0">
                  <a:pos x="21" y="0"/>
                </a:cxn>
                <a:cxn ang="0">
                  <a:pos x="16" y="12"/>
                </a:cxn>
                <a:cxn ang="0">
                  <a:pos x="11" y="11"/>
                </a:cxn>
                <a:cxn ang="0">
                  <a:pos x="4" y="16"/>
                </a:cxn>
                <a:cxn ang="0">
                  <a:pos x="0" y="12"/>
                </a:cxn>
                <a:cxn ang="0">
                  <a:pos x="6" y="6"/>
                </a:cxn>
                <a:cxn ang="0">
                  <a:pos x="4" y="0"/>
                </a:cxn>
                <a:cxn ang="0">
                  <a:pos x="11" y="2"/>
                </a:cxn>
              </a:cxnLst>
              <a:rect l="0" t="0" r="r" b="b"/>
              <a:pathLst>
                <a:path w="21" h="16">
                  <a:moveTo>
                    <a:pt x="11" y="2"/>
                  </a:moveTo>
                  <a:lnTo>
                    <a:pt x="21" y="0"/>
                  </a:lnTo>
                  <a:lnTo>
                    <a:pt x="16" y="12"/>
                  </a:lnTo>
                  <a:lnTo>
                    <a:pt x="11" y="11"/>
                  </a:lnTo>
                  <a:lnTo>
                    <a:pt x="4" y="16"/>
                  </a:lnTo>
                  <a:lnTo>
                    <a:pt x="0" y="12"/>
                  </a:lnTo>
                  <a:lnTo>
                    <a:pt x="6" y="6"/>
                  </a:lnTo>
                  <a:lnTo>
                    <a:pt x="4" y="0"/>
                  </a:lnTo>
                  <a:lnTo>
                    <a:pt x="11"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7" name="Freeform 743"/>
            <p:cNvSpPr>
              <a:spLocks/>
            </p:cNvSpPr>
            <p:nvPr/>
          </p:nvSpPr>
          <p:spPr bwMode="auto">
            <a:xfrm>
              <a:off x="8261350" y="2486026"/>
              <a:ext cx="34925" cy="33338"/>
            </a:xfrm>
            <a:custGeom>
              <a:avLst/>
              <a:gdLst/>
              <a:ahLst/>
              <a:cxnLst>
                <a:cxn ang="0">
                  <a:pos x="3" y="2"/>
                </a:cxn>
                <a:cxn ang="0">
                  <a:pos x="9" y="0"/>
                </a:cxn>
                <a:cxn ang="0">
                  <a:pos x="22" y="10"/>
                </a:cxn>
                <a:cxn ang="0">
                  <a:pos x="19" y="21"/>
                </a:cxn>
                <a:cxn ang="0">
                  <a:pos x="10" y="19"/>
                </a:cxn>
                <a:cxn ang="0">
                  <a:pos x="0" y="7"/>
                </a:cxn>
                <a:cxn ang="0">
                  <a:pos x="3" y="2"/>
                </a:cxn>
              </a:cxnLst>
              <a:rect l="0" t="0" r="r" b="b"/>
              <a:pathLst>
                <a:path w="22" h="21">
                  <a:moveTo>
                    <a:pt x="3" y="2"/>
                  </a:moveTo>
                  <a:lnTo>
                    <a:pt x="9" y="0"/>
                  </a:lnTo>
                  <a:lnTo>
                    <a:pt x="22" y="10"/>
                  </a:lnTo>
                  <a:lnTo>
                    <a:pt x="19" y="21"/>
                  </a:lnTo>
                  <a:lnTo>
                    <a:pt x="10" y="19"/>
                  </a:lnTo>
                  <a:lnTo>
                    <a:pt x="0" y="7"/>
                  </a:lnTo>
                  <a:lnTo>
                    <a:pt x="3"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8" name="Freeform 744"/>
            <p:cNvSpPr>
              <a:spLocks/>
            </p:cNvSpPr>
            <p:nvPr/>
          </p:nvSpPr>
          <p:spPr bwMode="auto">
            <a:xfrm>
              <a:off x="8499475" y="2384426"/>
              <a:ext cx="33338" cy="49213"/>
            </a:xfrm>
            <a:custGeom>
              <a:avLst/>
              <a:gdLst/>
              <a:ahLst/>
              <a:cxnLst>
                <a:cxn ang="0">
                  <a:pos x="12" y="14"/>
                </a:cxn>
                <a:cxn ang="0">
                  <a:pos x="2" y="18"/>
                </a:cxn>
                <a:cxn ang="0">
                  <a:pos x="0" y="13"/>
                </a:cxn>
                <a:cxn ang="0">
                  <a:pos x="6" y="4"/>
                </a:cxn>
                <a:cxn ang="0">
                  <a:pos x="12" y="14"/>
                </a:cxn>
              </a:cxnLst>
              <a:rect l="0" t="0" r="r" b="b"/>
              <a:pathLst>
                <a:path w="12" h="18">
                  <a:moveTo>
                    <a:pt x="12" y="14"/>
                  </a:moveTo>
                  <a:cubicBezTo>
                    <a:pt x="2" y="18"/>
                    <a:pt x="2" y="18"/>
                    <a:pt x="2" y="18"/>
                  </a:cubicBezTo>
                  <a:cubicBezTo>
                    <a:pt x="0" y="13"/>
                    <a:pt x="0" y="13"/>
                    <a:pt x="0" y="13"/>
                  </a:cubicBezTo>
                  <a:cubicBezTo>
                    <a:pt x="6" y="4"/>
                    <a:pt x="6" y="4"/>
                    <a:pt x="6" y="4"/>
                  </a:cubicBezTo>
                  <a:cubicBezTo>
                    <a:pt x="6" y="4"/>
                    <a:pt x="12" y="0"/>
                    <a:pt x="12" y="14"/>
                  </a:cubicBez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9" name="Freeform 745"/>
            <p:cNvSpPr>
              <a:spLocks/>
            </p:cNvSpPr>
            <p:nvPr/>
          </p:nvSpPr>
          <p:spPr bwMode="auto">
            <a:xfrm>
              <a:off x="5586413" y="2520951"/>
              <a:ext cx="46038" cy="49213"/>
            </a:xfrm>
            <a:custGeom>
              <a:avLst/>
              <a:gdLst/>
              <a:ahLst/>
              <a:cxnLst>
                <a:cxn ang="0">
                  <a:pos x="7" y="2"/>
                </a:cxn>
                <a:cxn ang="0">
                  <a:pos x="14" y="0"/>
                </a:cxn>
                <a:cxn ang="0">
                  <a:pos x="26" y="12"/>
                </a:cxn>
                <a:cxn ang="0">
                  <a:pos x="26" y="9"/>
                </a:cxn>
                <a:cxn ang="0">
                  <a:pos x="29" y="16"/>
                </a:cxn>
                <a:cxn ang="0">
                  <a:pos x="29" y="19"/>
                </a:cxn>
                <a:cxn ang="0">
                  <a:pos x="27" y="16"/>
                </a:cxn>
                <a:cxn ang="0">
                  <a:pos x="19" y="26"/>
                </a:cxn>
                <a:cxn ang="0">
                  <a:pos x="12" y="31"/>
                </a:cxn>
                <a:cxn ang="0">
                  <a:pos x="7" y="31"/>
                </a:cxn>
                <a:cxn ang="0">
                  <a:pos x="1" y="26"/>
                </a:cxn>
                <a:cxn ang="0">
                  <a:pos x="1" y="31"/>
                </a:cxn>
                <a:cxn ang="0">
                  <a:pos x="0" y="26"/>
                </a:cxn>
                <a:cxn ang="0">
                  <a:pos x="0" y="14"/>
                </a:cxn>
                <a:cxn ang="0">
                  <a:pos x="7" y="2"/>
                </a:cxn>
              </a:cxnLst>
              <a:rect l="0" t="0" r="r" b="b"/>
              <a:pathLst>
                <a:path w="29" h="31">
                  <a:moveTo>
                    <a:pt x="7" y="2"/>
                  </a:moveTo>
                  <a:lnTo>
                    <a:pt x="14" y="0"/>
                  </a:lnTo>
                  <a:lnTo>
                    <a:pt x="26" y="12"/>
                  </a:lnTo>
                  <a:lnTo>
                    <a:pt x="26" y="9"/>
                  </a:lnTo>
                  <a:lnTo>
                    <a:pt x="29" y="16"/>
                  </a:lnTo>
                  <a:lnTo>
                    <a:pt x="29" y="19"/>
                  </a:lnTo>
                  <a:lnTo>
                    <a:pt x="27" y="16"/>
                  </a:lnTo>
                  <a:lnTo>
                    <a:pt x="19" y="26"/>
                  </a:lnTo>
                  <a:lnTo>
                    <a:pt x="12" y="31"/>
                  </a:lnTo>
                  <a:lnTo>
                    <a:pt x="7" y="31"/>
                  </a:lnTo>
                  <a:lnTo>
                    <a:pt x="1" y="26"/>
                  </a:lnTo>
                  <a:lnTo>
                    <a:pt x="1" y="31"/>
                  </a:lnTo>
                  <a:lnTo>
                    <a:pt x="0" y="26"/>
                  </a:lnTo>
                  <a:lnTo>
                    <a:pt x="0" y="14"/>
                  </a:lnTo>
                  <a:lnTo>
                    <a:pt x="7"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0" name="Freeform 746"/>
            <p:cNvSpPr>
              <a:spLocks/>
            </p:cNvSpPr>
            <p:nvPr/>
          </p:nvSpPr>
          <p:spPr bwMode="auto">
            <a:xfrm>
              <a:off x="5659438" y="2247901"/>
              <a:ext cx="138113" cy="207963"/>
            </a:xfrm>
            <a:custGeom>
              <a:avLst/>
              <a:gdLst/>
              <a:ahLst/>
              <a:cxnLst>
                <a:cxn ang="0">
                  <a:pos x="32" y="5"/>
                </a:cxn>
                <a:cxn ang="0">
                  <a:pos x="51" y="0"/>
                </a:cxn>
                <a:cxn ang="0">
                  <a:pos x="71" y="12"/>
                </a:cxn>
                <a:cxn ang="0">
                  <a:pos x="63" y="17"/>
                </a:cxn>
                <a:cxn ang="0">
                  <a:pos x="68" y="20"/>
                </a:cxn>
                <a:cxn ang="0">
                  <a:pos x="68" y="22"/>
                </a:cxn>
                <a:cxn ang="0">
                  <a:pos x="66" y="27"/>
                </a:cxn>
                <a:cxn ang="0">
                  <a:pos x="57" y="31"/>
                </a:cxn>
                <a:cxn ang="0">
                  <a:pos x="63" y="34"/>
                </a:cxn>
                <a:cxn ang="0">
                  <a:pos x="56" y="46"/>
                </a:cxn>
                <a:cxn ang="0">
                  <a:pos x="57" y="58"/>
                </a:cxn>
                <a:cxn ang="0">
                  <a:pos x="56" y="69"/>
                </a:cxn>
                <a:cxn ang="0">
                  <a:pos x="59" y="86"/>
                </a:cxn>
                <a:cxn ang="0">
                  <a:pos x="64" y="102"/>
                </a:cxn>
                <a:cxn ang="0">
                  <a:pos x="87" y="122"/>
                </a:cxn>
                <a:cxn ang="0">
                  <a:pos x="82" y="127"/>
                </a:cxn>
                <a:cxn ang="0">
                  <a:pos x="78" y="131"/>
                </a:cxn>
                <a:cxn ang="0">
                  <a:pos x="71" y="124"/>
                </a:cxn>
                <a:cxn ang="0">
                  <a:pos x="73" y="121"/>
                </a:cxn>
                <a:cxn ang="0">
                  <a:pos x="66" y="124"/>
                </a:cxn>
                <a:cxn ang="0">
                  <a:pos x="70" y="127"/>
                </a:cxn>
                <a:cxn ang="0">
                  <a:pos x="56" y="122"/>
                </a:cxn>
                <a:cxn ang="0">
                  <a:pos x="52" y="129"/>
                </a:cxn>
                <a:cxn ang="0">
                  <a:pos x="45" y="122"/>
                </a:cxn>
                <a:cxn ang="0">
                  <a:pos x="32" y="119"/>
                </a:cxn>
                <a:cxn ang="0">
                  <a:pos x="32" y="110"/>
                </a:cxn>
                <a:cxn ang="0">
                  <a:pos x="40" y="107"/>
                </a:cxn>
                <a:cxn ang="0">
                  <a:pos x="30" y="100"/>
                </a:cxn>
                <a:cxn ang="0">
                  <a:pos x="35" y="89"/>
                </a:cxn>
                <a:cxn ang="0">
                  <a:pos x="28" y="98"/>
                </a:cxn>
                <a:cxn ang="0">
                  <a:pos x="28" y="86"/>
                </a:cxn>
                <a:cxn ang="0">
                  <a:pos x="19" y="91"/>
                </a:cxn>
                <a:cxn ang="0">
                  <a:pos x="18" y="84"/>
                </a:cxn>
                <a:cxn ang="0">
                  <a:pos x="16" y="83"/>
                </a:cxn>
                <a:cxn ang="0">
                  <a:pos x="14" y="89"/>
                </a:cxn>
                <a:cxn ang="0">
                  <a:pos x="13" y="86"/>
                </a:cxn>
                <a:cxn ang="0">
                  <a:pos x="7" y="89"/>
                </a:cxn>
                <a:cxn ang="0">
                  <a:pos x="2" y="86"/>
                </a:cxn>
                <a:cxn ang="0">
                  <a:pos x="0" y="76"/>
                </a:cxn>
                <a:cxn ang="0">
                  <a:pos x="2" y="64"/>
                </a:cxn>
                <a:cxn ang="0">
                  <a:pos x="11" y="60"/>
                </a:cxn>
                <a:cxn ang="0">
                  <a:pos x="13" y="65"/>
                </a:cxn>
                <a:cxn ang="0">
                  <a:pos x="14" y="53"/>
                </a:cxn>
                <a:cxn ang="0">
                  <a:pos x="16" y="53"/>
                </a:cxn>
                <a:cxn ang="0">
                  <a:pos x="16" y="48"/>
                </a:cxn>
                <a:cxn ang="0">
                  <a:pos x="21" y="39"/>
                </a:cxn>
                <a:cxn ang="0">
                  <a:pos x="19" y="41"/>
                </a:cxn>
                <a:cxn ang="0">
                  <a:pos x="18" y="39"/>
                </a:cxn>
                <a:cxn ang="0">
                  <a:pos x="19" y="36"/>
                </a:cxn>
                <a:cxn ang="0">
                  <a:pos x="13" y="32"/>
                </a:cxn>
                <a:cxn ang="0">
                  <a:pos x="14" y="29"/>
                </a:cxn>
                <a:cxn ang="0">
                  <a:pos x="26" y="22"/>
                </a:cxn>
                <a:cxn ang="0">
                  <a:pos x="23" y="20"/>
                </a:cxn>
                <a:cxn ang="0">
                  <a:pos x="25" y="19"/>
                </a:cxn>
                <a:cxn ang="0">
                  <a:pos x="23" y="13"/>
                </a:cxn>
                <a:cxn ang="0">
                  <a:pos x="32" y="5"/>
                </a:cxn>
              </a:cxnLst>
              <a:rect l="0" t="0" r="r" b="b"/>
              <a:pathLst>
                <a:path w="87" h="131">
                  <a:moveTo>
                    <a:pt x="32" y="5"/>
                  </a:moveTo>
                  <a:lnTo>
                    <a:pt x="51" y="0"/>
                  </a:lnTo>
                  <a:lnTo>
                    <a:pt x="71" y="12"/>
                  </a:lnTo>
                  <a:lnTo>
                    <a:pt x="63" y="17"/>
                  </a:lnTo>
                  <a:lnTo>
                    <a:pt x="68" y="20"/>
                  </a:lnTo>
                  <a:lnTo>
                    <a:pt x="68" y="22"/>
                  </a:lnTo>
                  <a:lnTo>
                    <a:pt x="66" y="27"/>
                  </a:lnTo>
                  <a:lnTo>
                    <a:pt x="57" y="31"/>
                  </a:lnTo>
                  <a:lnTo>
                    <a:pt x="63" y="34"/>
                  </a:lnTo>
                  <a:lnTo>
                    <a:pt x="56" y="46"/>
                  </a:lnTo>
                  <a:lnTo>
                    <a:pt x="57" y="58"/>
                  </a:lnTo>
                  <a:lnTo>
                    <a:pt x="56" y="69"/>
                  </a:lnTo>
                  <a:lnTo>
                    <a:pt x="59" y="86"/>
                  </a:lnTo>
                  <a:lnTo>
                    <a:pt x="64" y="102"/>
                  </a:lnTo>
                  <a:lnTo>
                    <a:pt x="87" y="122"/>
                  </a:lnTo>
                  <a:lnTo>
                    <a:pt x="82" y="127"/>
                  </a:lnTo>
                  <a:lnTo>
                    <a:pt x="78" y="131"/>
                  </a:lnTo>
                  <a:lnTo>
                    <a:pt x="71" y="124"/>
                  </a:lnTo>
                  <a:lnTo>
                    <a:pt x="73" y="121"/>
                  </a:lnTo>
                  <a:lnTo>
                    <a:pt x="66" y="124"/>
                  </a:lnTo>
                  <a:lnTo>
                    <a:pt x="70" y="127"/>
                  </a:lnTo>
                  <a:lnTo>
                    <a:pt x="56" y="122"/>
                  </a:lnTo>
                  <a:lnTo>
                    <a:pt x="52" y="129"/>
                  </a:lnTo>
                  <a:lnTo>
                    <a:pt x="45" y="122"/>
                  </a:lnTo>
                  <a:lnTo>
                    <a:pt x="32" y="119"/>
                  </a:lnTo>
                  <a:lnTo>
                    <a:pt x="32" y="110"/>
                  </a:lnTo>
                  <a:lnTo>
                    <a:pt x="40" y="107"/>
                  </a:lnTo>
                  <a:lnTo>
                    <a:pt x="30" y="100"/>
                  </a:lnTo>
                  <a:lnTo>
                    <a:pt x="35" y="89"/>
                  </a:lnTo>
                  <a:lnTo>
                    <a:pt x="28" y="98"/>
                  </a:lnTo>
                  <a:lnTo>
                    <a:pt x="28" y="86"/>
                  </a:lnTo>
                  <a:lnTo>
                    <a:pt x="19" y="91"/>
                  </a:lnTo>
                  <a:lnTo>
                    <a:pt x="18" y="84"/>
                  </a:lnTo>
                  <a:lnTo>
                    <a:pt x="16" y="83"/>
                  </a:lnTo>
                  <a:lnTo>
                    <a:pt x="14" y="89"/>
                  </a:lnTo>
                  <a:lnTo>
                    <a:pt x="13" y="86"/>
                  </a:lnTo>
                  <a:lnTo>
                    <a:pt x="7" y="89"/>
                  </a:lnTo>
                  <a:lnTo>
                    <a:pt x="2" y="86"/>
                  </a:lnTo>
                  <a:lnTo>
                    <a:pt x="0" y="76"/>
                  </a:lnTo>
                  <a:lnTo>
                    <a:pt x="2" y="64"/>
                  </a:lnTo>
                  <a:lnTo>
                    <a:pt x="11" y="60"/>
                  </a:lnTo>
                  <a:lnTo>
                    <a:pt x="13" y="65"/>
                  </a:lnTo>
                  <a:lnTo>
                    <a:pt x="14" y="53"/>
                  </a:lnTo>
                  <a:lnTo>
                    <a:pt x="16" y="53"/>
                  </a:lnTo>
                  <a:lnTo>
                    <a:pt x="16" y="48"/>
                  </a:lnTo>
                  <a:lnTo>
                    <a:pt x="21" y="39"/>
                  </a:lnTo>
                  <a:lnTo>
                    <a:pt x="19" y="41"/>
                  </a:lnTo>
                  <a:lnTo>
                    <a:pt x="18" y="39"/>
                  </a:lnTo>
                  <a:lnTo>
                    <a:pt x="19" y="36"/>
                  </a:lnTo>
                  <a:lnTo>
                    <a:pt x="13" y="32"/>
                  </a:lnTo>
                  <a:lnTo>
                    <a:pt x="14" y="29"/>
                  </a:lnTo>
                  <a:lnTo>
                    <a:pt x="26" y="22"/>
                  </a:lnTo>
                  <a:lnTo>
                    <a:pt x="23" y="20"/>
                  </a:lnTo>
                  <a:lnTo>
                    <a:pt x="25" y="19"/>
                  </a:lnTo>
                  <a:lnTo>
                    <a:pt x="23" y="13"/>
                  </a:lnTo>
                  <a:lnTo>
                    <a:pt x="32"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1" name="Freeform 747"/>
            <p:cNvSpPr>
              <a:spLocks/>
            </p:cNvSpPr>
            <p:nvPr/>
          </p:nvSpPr>
          <p:spPr bwMode="auto">
            <a:xfrm>
              <a:off x="5707063" y="1935163"/>
              <a:ext cx="346075" cy="323850"/>
            </a:xfrm>
            <a:custGeom>
              <a:avLst/>
              <a:gdLst/>
              <a:ahLst/>
              <a:cxnLst>
                <a:cxn ang="0">
                  <a:pos x="15" y="169"/>
                </a:cxn>
                <a:cxn ang="0">
                  <a:pos x="15" y="164"/>
                </a:cxn>
                <a:cxn ang="0">
                  <a:pos x="21" y="155"/>
                </a:cxn>
                <a:cxn ang="0">
                  <a:pos x="22" y="146"/>
                </a:cxn>
                <a:cxn ang="0">
                  <a:pos x="27" y="140"/>
                </a:cxn>
                <a:cxn ang="0">
                  <a:pos x="29" y="127"/>
                </a:cxn>
                <a:cxn ang="0">
                  <a:pos x="27" y="117"/>
                </a:cxn>
                <a:cxn ang="0">
                  <a:pos x="27" y="105"/>
                </a:cxn>
                <a:cxn ang="0">
                  <a:pos x="40" y="107"/>
                </a:cxn>
                <a:cxn ang="0">
                  <a:pos x="55" y="98"/>
                </a:cxn>
                <a:cxn ang="0">
                  <a:pos x="59" y="88"/>
                </a:cxn>
                <a:cxn ang="0">
                  <a:pos x="69" y="77"/>
                </a:cxn>
                <a:cxn ang="0">
                  <a:pos x="97" y="50"/>
                </a:cxn>
                <a:cxn ang="0">
                  <a:pos x="97" y="58"/>
                </a:cxn>
                <a:cxn ang="0">
                  <a:pos x="105" y="51"/>
                </a:cxn>
                <a:cxn ang="0">
                  <a:pos x="105" y="41"/>
                </a:cxn>
                <a:cxn ang="0">
                  <a:pos x="121" y="43"/>
                </a:cxn>
                <a:cxn ang="0">
                  <a:pos x="124" y="48"/>
                </a:cxn>
                <a:cxn ang="0">
                  <a:pos x="171" y="27"/>
                </a:cxn>
                <a:cxn ang="0">
                  <a:pos x="171" y="17"/>
                </a:cxn>
                <a:cxn ang="0">
                  <a:pos x="193" y="0"/>
                </a:cxn>
                <a:cxn ang="0">
                  <a:pos x="214" y="10"/>
                </a:cxn>
                <a:cxn ang="0">
                  <a:pos x="214" y="29"/>
                </a:cxn>
                <a:cxn ang="0">
                  <a:pos x="205" y="45"/>
                </a:cxn>
                <a:cxn ang="0">
                  <a:pos x="202" y="46"/>
                </a:cxn>
                <a:cxn ang="0">
                  <a:pos x="167" y="64"/>
                </a:cxn>
                <a:cxn ang="0">
                  <a:pos x="140" y="74"/>
                </a:cxn>
                <a:cxn ang="0">
                  <a:pos x="121" y="93"/>
                </a:cxn>
                <a:cxn ang="0">
                  <a:pos x="97" y="110"/>
                </a:cxn>
                <a:cxn ang="0">
                  <a:pos x="100" y="119"/>
                </a:cxn>
                <a:cxn ang="0">
                  <a:pos x="93" y="131"/>
                </a:cxn>
                <a:cxn ang="0">
                  <a:pos x="88" y="140"/>
                </a:cxn>
                <a:cxn ang="0">
                  <a:pos x="79" y="141"/>
                </a:cxn>
                <a:cxn ang="0">
                  <a:pos x="78" y="145"/>
                </a:cxn>
                <a:cxn ang="0">
                  <a:pos x="65" y="138"/>
                </a:cxn>
                <a:cxn ang="0">
                  <a:pos x="67" y="157"/>
                </a:cxn>
                <a:cxn ang="0">
                  <a:pos x="67" y="162"/>
                </a:cxn>
                <a:cxn ang="0">
                  <a:pos x="65" y="167"/>
                </a:cxn>
                <a:cxn ang="0">
                  <a:pos x="55" y="155"/>
                </a:cxn>
                <a:cxn ang="0">
                  <a:pos x="55" y="162"/>
                </a:cxn>
                <a:cxn ang="0">
                  <a:pos x="60" y="171"/>
                </a:cxn>
                <a:cxn ang="0">
                  <a:pos x="59" y="179"/>
                </a:cxn>
                <a:cxn ang="0">
                  <a:pos x="55" y="186"/>
                </a:cxn>
                <a:cxn ang="0">
                  <a:pos x="45" y="183"/>
                </a:cxn>
                <a:cxn ang="0">
                  <a:pos x="43" y="204"/>
                </a:cxn>
                <a:cxn ang="0">
                  <a:pos x="7" y="200"/>
                </a:cxn>
                <a:cxn ang="0">
                  <a:pos x="8" y="195"/>
                </a:cxn>
                <a:cxn ang="0">
                  <a:pos x="21" y="183"/>
                </a:cxn>
                <a:cxn ang="0">
                  <a:pos x="0" y="178"/>
                </a:cxn>
              </a:cxnLst>
              <a:rect l="0" t="0" r="r" b="b"/>
              <a:pathLst>
                <a:path w="218" h="204">
                  <a:moveTo>
                    <a:pt x="0" y="178"/>
                  </a:moveTo>
                  <a:lnTo>
                    <a:pt x="15" y="169"/>
                  </a:lnTo>
                  <a:lnTo>
                    <a:pt x="15" y="167"/>
                  </a:lnTo>
                  <a:lnTo>
                    <a:pt x="15" y="164"/>
                  </a:lnTo>
                  <a:lnTo>
                    <a:pt x="21" y="160"/>
                  </a:lnTo>
                  <a:lnTo>
                    <a:pt x="21" y="155"/>
                  </a:lnTo>
                  <a:lnTo>
                    <a:pt x="27" y="152"/>
                  </a:lnTo>
                  <a:lnTo>
                    <a:pt x="22" y="146"/>
                  </a:lnTo>
                  <a:lnTo>
                    <a:pt x="34" y="145"/>
                  </a:lnTo>
                  <a:lnTo>
                    <a:pt x="27" y="140"/>
                  </a:lnTo>
                  <a:lnTo>
                    <a:pt x="26" y="133"/>
                  </a:lnTo>
                  <a:lnTo>
                    <a:pt x="29" y="127"/>
                  </a:lnTo>
                  <a:lnTo>
                    <a:pt x="33" y="117"/>
                  </a:lnTo>
                  <a:lnTo>
                    <a:pt x="27" y="117"/>
                  </a:lnTo>
                  <a:lnTo>
                    <a:pt x="26" y="112"/>
                  </a:lnTo>
                  <a:lnTo>
                    <a:pt x="27" y="105"/>
                  </a:lnTo>
                  <a:lnTo>
                    <a:pt x="34" y="110"/>
                  </a:lnTo>
                  <a:lnTo>
                    <a:pt x="40" y="107"/>
                  </a:lnTo>
                  <a:lnTo>
                    <a:pt x="43" y="100"/>
                  </a:lnTo>
                  <a:lnTo>
                    <a:pt x="55" y="98"/>
                  </a:lnTo>
                  <a:lnTo>
                    <a:pt x="60" y="93"/>
                  </a:lnTo>
                  <a:lnTo>
                    <a:pt x="59" y="88"/>
                  </a:lnTo>
                  <a:lnTo>
                    <a:pt x="60" y="83"/>
                  </a:lnTo>
                  <a:lnTo>
                    <a:pt x="69" y="77"/>
                  </a:lnTo>
                  <a:lnTo>
                    <a:pt x="72" y="69"/>
                  </a:lnTo>
                  <a:lnTo>
                    <a:pt x="97" y="50"/>
                  </a:lnTo>
                  <a:lnTo>
                    <a:pt x="98" y="51"/>
                  </a:lnTo>
                  <a:lnTo>
                    <a:pt x="97" y="58"/>
                  </a:lnTo>
                  <a:lnTo>
                    <a:pt x="103" y="55"/>
                  </a:lnTo>
                  <a:lnTo>
                    <a:pt x="105" y="51"/>
                  </a:lnTo>
                  <a:lnTo>
                    <a:pt x="103" y="48"/>
                  </a:lnTo>
                  <a:lnTo>
                    <a:pt x="105" y="41"/>
                  </a:lnTo>
                  <a:lnTo>
                    <a:pt x="103" y="41"/>
                  </a:lnTo>
                  <a:lnTo>
                    <a:pt x="121" y="43"/>
                  </a:lnTo>
                  <a:lnTo>
                    <a:pt x="121" y="48"/>
                  </a:lnTo>
                  <a:lnTo>
                    <a:pt x="124" y="48"/>
                  </a:lnTo>
                  <a:lnTo>
                    <a:pt x="150" y="39"/>
                  </a:lnTo>
                  <a:lnTo>
                    <a:pt x="171" y="27"/>
                  </a:lnTo>
                  <a:lnTo>
                    <a:pt x="173" y="26"/>
                  </a:lnTo>
                  <a:lnTo>
                    <a:pt x="171" y="17"/>
                  </a:lnTo>
                  <a:lnTo>
                    <a:pt x="173" y="15"/>
                  </a:lnTo>
                  <a:lnTo>
                    <a:pt x="193" y="0"/>
                  </a:lnTo>
                  <a:lnTo>
                    <a:pt x="209" y="3"/>
                  </a:lnTo>
                  <a:lnTo>
                    <a:pt x="214" y="10"/>
                  </a:lnTo>
                  <a:lnTo>
                    <a:pt x="218" y="19"/>
                  </a:lnTo>
                  <a:lnTo>
                    <a:pt x="214" y="29"/>
                  </a:lnTo>
                  <a:lnTo>
                    <a:pt x="218" y="29"/>
                  </a:lnTo>
                  <a:lnTo>
                    <a:pt x="205" y="45"/>
                  </a:lnTo>
                  <a:lnTo>
                    <a:pt x="207" y="48"/>
                  </a:lnTo>
                  <a:lnTo>
                    <a:pt x="202" y="46"/>
                  </a:lnTo>
                  <a:lnTo>
                    <a:pt x="188" y="57"/>
                  </a:lnTo>
                  <a:lnTo>
                    <a:pt x="167" y="64"/>
                  </a:lnTo>
                  <a:lnTo>
                    <a:pt x="145" y="79"/>
                  </a:lnTo>
                  <a:lnTo>
                    <a:pt x="140" y="74"/>
                  </a:lnTo>
                  <a:lnTo>
                    <a:pt x="138" y="81"/>
                  </a:lnTo>
                  <a:lnTo>
                    <a:pt x="121" y="93"/>
                  </a:lnTo>
                  <a:lnTo>
                    <a:pt x="109" y="110"/>
                  </a:lnTo>
                  <a:lnTo>
                    <a:pt x="97" y="110"/>
                  </a:lnTo>
                  <a:lnTo>
                    <a:pt x="95" y="114"/>
                  </a:lnTo>
                  <a:lnTo>
                    <a:pt x="100" y="119"/>
                  </a:lnTo>
                  <a:lnTo>
                    <a:pt x="93" y="126"/>
                  </a:lnTo>
                  <a:lnTo>
                    <a:pt x="93" y="131"/>
                  </a:lnTo>
                  <a:lnTo>
                    <a:pt x="83" y="127"/>
                  </a:lnTo>
                  <a:lnTo>
                    <a:pt x="88" y="140"/>
                  </a:lnTo>
                  <a:lnTo>
                    <a:pt x="76" y="134"/>
                  </a:lnTo>
                  <a:lnTo>
                    <a:pt x="79" y="141"/>
                  </a:lnTo>
                  <a:lnTo>
                    <a:pt x="76" y="140"/>
                  </a:lnTo>
                  <a:lnTo>
                    <a:pt x="78" y="145"/>
                  </a:lnTo>
                  <a:lnTo>
                    <a:pt x="74" y="146"/>
                  </a:lnTo>
                  <a:lnTo>
                    <a:pt x="65" y="138"/>
                  </a:lnTo>
                  <a:lnTo>
                    <a:pt x="72" y="155"/>
                  </a:lnTo>
                  <a:lnTo>
                    <a:pt x="67" y="157"/>
                  </a:lnTo>
                  <a:lnTo>
                    <a:pt x="69" y="162"/>
                  </a:lnTo>
                  <a:lnTo>
                    <a:pt x="67" y="162"/>
                  </a:lnTo>
                  <a:lnTo>
                    <a:pt x="65" y="160"/>
                  </a:lnTo>
                  <a:lnTo>
                    <a:pt x="65" y="167"/>
                  </a:lnTo>
                  <a:lnTo>
                    <a:pt x="64" y="167"/>
                  </a:lnTo>
                  <a:lnTo>
                    <a:pt x="55" y="155"/>
                  </a:lnTo>
                  <a:lnTo>
                    <a:pt x="53" y="160"/>
                  </a:lnTo>
                  <a:lnTo>
                    <a:pt x="55" y="162"/>
                  </a:lnTo>
                  <a:lnTo>
                    <a:pt x="52" y="164"/>
                  </a:lnTo>
                  <a:lnTo>
                    <a:pt x="60" y="171"/>
                  </a:lnTo>
                  <a:lnTo>
                    <a:pt x="59" y="172"/>
                  </a:lnTo>
                  <a:lnTo>
                    <a:pt x="59" y="179"/>
                  </a:lnTo>
                  <a:lnTo>
                    <a:pt x="50" y="178"/>
                  </a:lnTo>
                  <a:lnTo>
                    <a:pt x="55" y="186"/>
                  </a:lnTo>
                  <a:lnTo>
                    <a:pt x="52" y="190"/>
                  </a:lnTo>
                  <a:lnTo>
                    <a:pt x="45" y="183"/>
                  </a:lnTo>
                  <a:lnTo>
                    <a:pt x="50" y="195"/>
                  </a:lnTo>
                  <a:lnTo>
                    <a:pt x="43" y="204"/>
                  </a:lnTo>
                  <a:lnTo>
                    <a:pt x="22" y="195"/>
                  </a:lnTo>
                  <a:lnTo>
                    <a:pt x="7" y="200"/>
                  </a:lnTo>
                  <a:lnTo>
                    <a:pt x="10" y="195"/>
                  </a:lnTo>
                  <a:lnTo>
                    <a:pt x="8" y="195"/>
                  </a:lnTo>
                  <a:lnTo>
                    <a:pt x="10" y="190"/>
                  </a:lnTo>
                  <a:lnTo>
                    <a:pt x="21" y="183"/>
                  </a:lnTo>
                  <a:lnTo>
                    <a:pt x="5" y="186"/>
                  </a:lnTo>
                  <a:lnTo>
                    <a:pt x="0" y="17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2" name="Freeform 748"/>
            <p:cNvSpPr>
              <a:spLocks/>
            </p:cNvSpPr>
            <p:nvPr/>
          </p:nvSpPr>
          <p:spPr bwMode="auto">
            <a:xfrm>
              <a:off x="5676900" y="2400301"/>
              <a:ext cx="22225" cy="28575"/>
            </a:xfrm>
            <a:custGeom>
              <a:avLst/>
              <a:gdLst/>
              <a:ahLst/>
              <a:cxnLst>
                <a:cxn ang="0">
                  <a:pos x="0" y="0"/>
                </a:cxn>
                <a:cxn ang="0">
                  <a:pos x="10" y="0"/>
                </a:cxn>
                <a:cxn ang="0">
                  <a:pos x="12" y="6"/>
                </a:cxn>
                <a:cxn ang="0">
                  <a:pos x="14" y="18"/>
                </a:cxn>
                <a:cxn ang="0">
                  <a:pos x="7" y="6"/>
                </a:cxn>
                <a:cxn ang="0">
                  <a:pos x="0" y="0"/>
                </a:cxn>
              </a:cxnLst>
              <a:rect l="0" t="0" r="r" b="b"/>
              <a:pathLst>
                <a:path w="14" h="18">
                  <a:moveTo>
                    <a:pt x="0" y="0"/>
                  </a:moveTo>
                  <a:lnTo>
                    <a:pt x="10" y="0"/>
                  </a:lnTo>
                  <a:lnTo>
                    <a:pt x="12" y="6"/>
                  </a:lnTo>
                  <a:lnTo>
                    <a:pt x="14" y="18"/>
                  </a:lnTo>
                  <a:lnTo>
                    <a:pt x="7" y="6"/>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3" name="Freeform 749"/>
            <p:cNvSpPr>
              <a:spLocks/>
            </p:cNvSpPr>
            <p:nvPr/>
          </p:nvSpPr>
          <p:spPr bwMode="auto">
            <a:xfrm>
              <a:off x="5816600" y="2460626"/>
              <a:ext cx="46038" cy="49213"/>
            </a:xfrm>
            <a:custGeom>
              <a:avLst/>
              <a:gdLst/>
              <a:ahLst/>
              <a:cxnLst>
                <a:cxn ang="0">
                  <a:pos x="3" y="19"/>
                </a:cxn>
                <a:cxn ang="0">
                  <a:pos x="0" y="9"/>
                </a:cxn>
                <a:cxn ang="0">
                  <a:pos x="5" y="9"/>
                </a:cxn>
                <a:cxn ang="0">
                  <a:pos x="2" y="6"/>
                </a:cxn>
                <a:cxn ang="0">
                  <a:pos x="7" y="0"/>
                </a:cxn>
                <a:cxn ang="0">
                  <a:pos x="29" y="28"/>
                </a:cxn>
                <a:cxn ang="0">
                  <a:pos x="26" y="31"/>
                </a:cxn>
                <a:cxn ang="0">
                  <a:pos x="19" y="31"/>
                </a:cxn>
                <a:cxn ang="0">
                  <a:pos x="7" y="21"/>
                </a:cxn>
                <a:cxn ang="0">
                  <a:pos x="10" y="28"/>
                </a:cxn>
                <a:cxn ang="0">
                  <a:pos x="3" y="19"/>
                </a:cxn>
              </a:cxnLst>
              <a:rect l="0" t="0" r="r" b="b"/>
              <a:pathLst>
                <a:path w="29" h="31">
                  <a:moveTo>
                    <a:pt x="3" y="19"/>
                  </a:moveTo>
                  <a:lnTo>
                    <a:pt x="0" y="9"/>
                  </a:lnTo>
                  <a:lnTo>
                    <a:pt x="5" y="9"/>
                  </a:lnTo>
                  <a:lnTo>
                    <a:pt x="2" y="6"/>
                  </a:lnTo>
                  <a:lnTo>
                    <a:pt x="7" y="0"/>
                  </a:lnTo>
                  <a:lnTo>
                    <a:pt x="29" y="28"/>
                  </a:lnTo>
                  <a:lnTo>
                    <a:pt x="26" y="31"/>
                  </a:lnTo>
                  <a:lnTo>
                    <a:pt x="19" y="31"/>
                  </a:lnTo>
                  <a:lnTo>
                    <a:pt x="7" y="21"/>
                  </a:lnTo>
                  <a:lnTo>
                    <a:pt x="10" y="28"/>
                  </a:lnTo>
                  <a:lnTo>
                    <a:pt x="3" y="1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4" name="Freeform 750"/>
            <p:cNvSpPr>
              <a:spLocks/>
            </p:cNvSpPr>
            <p:nvPr/>
          </p:nvSpPr>
          <p:spPr bwMode="auto">
            <a:xfrm>
              <a:off x="6076950" y="2244726"/>
              <a:ext cx="33338" cy="30163"/>
            </a:xfrm>
            <a:custGeom>
              <a:avLst/>
              <a:gdLst/>
              <a:ahLst/>
              <a:cxnLst>
                <a:cxn ang="0">
                  <a:pos x="2" y="19"/>
                </a:cxn>
                <a:cxn ang="0">
                  <a:pos x="0" y="19"/>
                </a:cxn>
                <a:cxn ang="0">
                  <a:pos x="2" y="14"/>
                </a:cxn>
                <a:cxn ang="0">
                  <a:pos x="0" y="7"/>
                </a:cxn>
                <a:cxn ang="0">
                  <a:pos x="4" y="0"/>
                </a:cxn>
                <a:cxn ang="0">
                  <a:pos x="12" y="0"/>
                </a:cxn>
                <a:cxn ang="0">
                  <a:pos x="14" y="2"/>
                </a:cxn>
                <a:cxn ang="0">
                  <a:pos x="12" y="9"/>
                </a:cxn>
                <a:cxn ang="0">
                  <a:pos x="21" y="12"/>
                </a:cxn>
                <a:cxn ang="0">
                  <a:pos x="5" y="19"/>
                </a:cxn>
                <a:cxn ang="0">
                  <a:pos x="4" y="14"/>
                </a:cxn>
                <a:cxn ang="0">
                  <a:pos x="2" y="19"/>
                </a:cxn>
              </a:cxnLst>
              <a:rect l="0" t="0" r="r" b="b"/>
              <a:pathLst>
                <a:path w="21" h="19">
                  <a:moveTo>
                    <a:pt x="2" y="19"/>
                  </a:moveTo>
                  <a:lnTo>
                    <a:pt x="0" y="19"/>
                  </a:lnTo>
                  <a:lnTo>
                    <a:pt x="2" y="14"/>
                  </a:lnTo>
                  <a:lnTo>
                    <a:pt x="0" y="7"/>
                  </a:lnTo>
                  <a:lnTo>
                    <a:pt x="4" y="0"/>
                  </a:lnTo>
                  <a:lnTo>
                    <a:pt x="12" y="0"/>
                  </a:lnTo>
                  <a:lnTo>
                    <a:pt x="14" y="2"/>
                  </a:lnTo>
                  <a:lnTo>
                    <a:pt x="12" y="9"/>
                  </a:lnTo>
                  <a:lnTo>
                    <a:pt x="21" y="12"/>
                  </a:lnTo>
                  <a:lnTo>
                    <a:pt x="5" y="19"/>
                  </a:lnTo>
                  <a:lnTo>
                    <a:pt x="4" y="14"/>
                  </a:lnTo>
                  <a:lnTo>
                    <a:pt x="2" y="1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5" name="Freeform 751"/>
            <p:cNvSpPr>
              <a:spLocks/>
            </p:cNvSpPr>
            <p:nvPr/>
          </p:nvSpPr>
          <p:spPr bwMode="auto">
            <a:xfrm>
              <a:off x="6269038" y="2274888"/>
              <a:ext cx="15875" cy="23813"/>
            </a:xfrm>
            <a:custGeom>
              <a:avLst/>
              <a:gdLst/>
              <a:ahLst/>
              <a:cxnLst>
                <a:cxn ang="0">
                  <a:pos x="7" y="0"/>
                </a:cxn>
                <a:cxn ang="0">
                  <a:pos x="10" y="7"/>
                </a:cxn>
                <a:cxn ang="0">
                  <a:pos x="10" y="15"/>
                </a:cxn>
                <a:cxn ang="0">
                  <a:pos x="0" y="10"/>
                </a:cxn>
                <a:cxn ang="0">
                  <a:pos x="7" y="0"/>
                </a:cxn>
              </a:cxnLst>
              <a:rect l="0" t="0" r="r" b="b"/>
              <a:pathLst>
                <a:path w="10" h="15">
                  <a:moveTo>
                    <a:pt x="7" y="0"/>
                  </a:moveTo>
                  <a:lnTo>
                    <a:pt x="10" y="7"/>
                  </a:lnTo>
                  <a:lnTo>
                    <a:pt x="10" y="15"/>
                  </a:lnTo>
                  <a:lnTo>
                    <a:pt x="0" y="10"/>
                  </a:lnTo>
                  <a:lnTo>
                    <a:pt x="7"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6" name="Freeform 752"/>
            <p:cNvSpPr>
              <a:spLocks/>
            </p:cNvSpPr>
            <p:nvPr/>
          </p:nvSpPr>
          <p:spPr bwMode="auto">
            <a:xfrm>
              <a:off x="6227763" y="2308226"/>
              <a:ext cx="30163" cy="26988"/>
            </a:xfrm>
            <a:custGeom>
              <a:avLst/>
              <a:gdLst/>
              <a:ahLst/>
              <a:cxnLst>
                <a:cxn ang="0">
                  <a:pos x="7" y="5"/>
                </a:cxn>
                <a:cxn ang="0">
                  <a:pos x="9" y="0"/>
                </a:cxn>
                <a:cxn ang="0">
                  <a:pos x="19" y="5"/>
                </a:cxn>
                <a:cxn ang="0">
                  <a:pos x="14" y="13"/>
                </a:cxn>
                <a:cxn ang="0">
                  <a:pos x="2" y="17"/>
                </a:cxn>
                <a:cxn ang="0">
                  <a:pos x="0" y="13"/>
                </a:cxn>
                <a:cxn ang="0">
                  <a:pos x="2" y="10"/>
                </a:cxn>
                <a:cxn ang="0">
                  <a:pos x="7" y="5"/>
                </a:cxn>
              </a:cxnLst>
              <a:rect l="0" t="0" r="r" b="b"/>
              <a:pathLst>
                <a:path w="19" h="17">
                  <a:moveTo>
                    <a:pt x="7" y="5"/>
                  </a:moveTo>
                  <a:lnTo>
                    <a:pt x="9" y="0"/>
                  </a:lnTo>
                  <a:lnTo>
                    <a:pt x="19" y="5"/>
                  </a:lnTo>
                  <a:lnTo>
                    <a:pt x="14" y="13"/>
                  </a:lnTo>
                  <a:lnTo>
                    <a:pt x="2" y="17"/>
                  </a:lnTo>
                  <a:lnTo>
                    <a:pt x="0" y="13"/>
                  </a:lnTo>
                  <a:lnTo>
                    <a:pt x="2" y="10"/>
                  </a:lnTo>
                  <a:lnTo>
                    <a:pt x="7"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7" name="Freeform 753"/>
            <p:cNvSpPr>
              <a:spLocks/>
            </p:cNvSpPr>
            <p:nvPr/>
          </p:nvSpPr>
          <p:spPr bwMode="auto">
            <a:xfrm>
              <a:off x="6329363" y="2068513"/>
              <a:ext cx="19050" cy="30163"/>
            </a:xfrm>
            <a:custGeom>
              <a:avLst/>
              <a:gdLst/>
              <a:ahLst/>
              <a:cxnLst>
                <a:cxn ang="0">
                  <a:pos x="10" y="5"/>
                </a:cxn>
                <a:cxn ang="0">
                  <a:pos x="12" y="11"/>
                </a:cxn>
                <a:cxn ang="0">
                  <a:pos x="9" y="9"/>
                </a:cxn>
                <a:cxn ang="0">
                  <a:pos x="9" y="19"/>
                </a:cxn>
                <a:cxn ang="0">
                  <a:pos x="7" y="9"/>
                </a:cxn>
                <a:cxn ang="0">
                  <a:pos x="2" y="7"/>
                </a:cxn>
                <a:cxn ang="0">
                  <a:pos x="4" y="18"/>
                </a:cxn>
                <a:cxn ang="0">
                  <a:pos x="0" y="9"/>
                </a:cxn>
                <a:cxn ang="0">
                  <a:pos x="5" y="5"/>
                </a:cxn>
                <a:cxn ang="0">
                  <a:pos x="5" y="0"/>
                </a:cxn>
                <a:cxn ang="0">
                  <a:pos x="10" y="2"/>
                </a:cxn>
                <a:cxn ang="0">
                  <a:pos x="10" y="5"/>
                </a:cxn>
              </a:cxnLst>
              <a:rect l="0" t="0" r="r" b="b"/>
              <a:pathLst>
                <a:path w="12" h="19">
                  <a:moveTo>
                    <a:pt x="10" y="5"/>
                  </a:moveTo>
                  <a:lnTo>
                    <a:pt x="12" y="11"/>
                  </a:lnTo>
                  <a:lnTo>
                    <a:pt x="9" y="9"/>
                  </a:lnTo>
                  <a:lnTo>
                    <a:pt x="9" y="19"/>
                  </a:lnTo>
                  <a:lnTo>
                    <a:pt x="7" y="9"/>
                  </a:lnTo>
                  <a:lnTo>
                    <a:pt x="2" y="7"/>
                  </a:lnTo>
                  <a:lnTo>
                    <a:pt x="4" y="18"/>
                  </a:lnTo>
                  <a:lnTo>
                    <a:pt x="0" y="9"/>
                  </a:lnTo>
                  <a:lnTo>
                    <a:pt x="5" y="5"/>
                  </a:lnTo>
                  <a:lnTo>
                    <a:pt x="5" y="0"/>
                  </a:lnTo>
                  <a:lnTo>
                    <a:pt x="10" y="2"/>
                  </a:lnTo>
                  <a:lnTo>
                    <a:pt x="10"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8" name="Freeform 754"/>
            <p:cNvSpPr>
              <a:spLocks/>
            </p:cNvSpPr>
            <p:nvPr/>
          </p:nvSpPr>
          <p:spPr bwMode="auto">
            <a:xfrm>
              <a:off x="6348413" y="2455863"/>
              <a:ext cx="11113" cy="19050"/>
            </a:xfrm>
            <a:custGeom>
              <a:avLst/>
              <a:gdLst/>
              <a:ahLst/>
              <a:cxnLst>
                <a:cxn ang="0">
                  <a:pos x="0" y="3"/>
                </a:cxn>
                <a:cxn ang="0">
                  <a:pos x="4" y="0"/>
                </a:cxn>
                <a:cxn ang="0">
                  <a:pos x="7" y="10"/>
                </a:cxn>
                <a:cxn ang="0">
                  <a:pos x="4" y="12"/>
                </a:cxn>
                <a:cxn ang="0">
                  <a:pos x="0" y="3"/>
                </a:cxn>
              </a:cxnLst>
              <a:rect l="0" t="0" r="r" b="b"/>
              <a:pathLst>
                <a:path w="7" h="12">
                  <a:moveTo>
                    <a:pt x="0" y="3"/>
                  </a:moveTo>
                  <a:lnTo>
                    <a:pt x="4" y="0"/>
                  </a:lnTo>
                  <a:lnTo>
                    <a:pt x="7" y="10"/>
                  </a:lnTo>
                  <a:lnTo>
                    <a:pt x="4" y="12"/>
                  </a:lnTo>
                  <a:lnTo>
                    <a:pt x="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9" name="Freeform 755"/>
            <p:cNvSpPr>
              <a:spLocks/>
            </p:cNvSpPr>
            <p:nvPr/>
          </p:nvSpPr>
          <p:spPr bwMode="auto">
            <a:xfrm>
              <a:off x="8162925" y="3059113"/>
              <a:ext cx="26988" cy="33338"/>
            </a:xfrm>
            <a:custGeom>
              <a:avLst/>
              <a:gdLst/>
              <a:ahLst/>
              <a:cxnLst>
                <a:cxn ang="0">
                  <a:pos x="13" y="2"/>
                </a:cxn>
                <a:cxn ang="0">
                  <a:pos x="3" y="7"/>
                </a:cxn>
                <a:cxn ang="0">
                  <a:pos x="0" y="21"/>
                </a:cxn>
                <a:cxn ang="0">
                  <a:pos x="1" y="21"/>
                </a:cxn>
                <a:cxn ang="0">
                  <a:pos x="17" y="7"/>
                </a:cxn>
                <a:cxn ang="0">
                  <a:pos x="15" y="0"/>
                </a:cxn>
                <a:cxn ang="0">
                  <a:pos x="13" y="2"/>
                </a:cxn>
              </a:cxnLst>
              <a:rect l="0" t="0" r="r" b="b"/>
              <a:pathLst>
                <a:path w="17" h="21">
                  <a:moveTo>
                    <a:pt x="13" y="2"/>
                  </a:moveTo>
                  <a:lnTo>
                    <a:pt x="3" y="7"/>
                  </a:lnTo>
                  <a:lnTo>
                    <a:pt x="0" y="21"/>
                  </a:lnTo>
                  <a:lnTo>
                    <a:pt x="1" y="21"/>
                  </a:lnTo>
                  <a:lnTo>
                    <a:pt x="17" y="7"/>
                  </a:lnTo>
                  <a:lnTo>
                    <a:pt x="15" y="0"/>
                  </a:lnTo>
                  <a:lnTo>
                    <a:pt x="13"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0" name="Freeform 756"/>
            <p:cNvSpPr>
              <a:spLocks/>
            </p:cNvSpPr>
            <p:nvPr/>
          </p:nvSpPr>
          <p:spPr bwMode="auto">
            <a:xfrm>
              <a:off x="6691313" y="4233863"/>
              <a:ext cx="176213" cy="344488"/>
            </a:xfrm>
            <a:custGeom>
              <a:avLst/>
              <a:gdLst/>
              <a:ahLst/>
              <a:cxnLst>
                <a:cxn ang="0">
                  <a:pos x="71" y="126"/>
                </a:cxn>
                <a:cxn ang="0">
                  <a:pos x="61" y="117"/>
                </a:cxn>
                <a:cxn ang="0">
                  <a:pos x="47" y="105"/>
                </a:cxn>
                <a:cxn ang="0">
                  <a:pos x="33" y="107"/>
                </a:cxn>
                <a:cxn ang="0">
                  <a:pos x="33" y="124"/>
                </a:cxn>
                <a:cxn ang="0">
                  <a:pos x="26" y="141"/>
                </a:cxn>
                <a:cxn ang="0">
                  <a:pos x="24" y="166"/>
                </a:cxn>
                <a:cxn ang="0">
                  <a:pos x="35" y="178"/>
                </a:cxn>
                <a:cxn ang="0">
                  <a:pos x="42" y="193"/>
                </a:cxn>
                <a:cxn ang="0">
                  <a:pos x="56" y="200"/>
                </a:cxn>
                <a:cxn ang="0">
                  <a:pos x="62" y="212"/>
                </a:cxn>
                <a:cxn ang="0">
                  <a:pos x="50" y="217"/>
                </a:cxn>
                <a:cxn ang="0">
                  <a:pos x="49" y="205"/>
                </a:cxn>
                <a:cxn ang="0">
                  <a:pos x="37" y="205"/>
                </a:cxn>
                <a:cxn ang="0">
                  <a:pos x="16" y="181"/>
                </a:cxn>
                <a:cxn ang="0">
                  <a:pos x="11" y="171"/>
                </a:cxn>
                <a:cxn ang="0">
                  <a:pos x="19" y="143"/>
                </a:cxn>
                <a:cxn ang="0">
                  <a:pos x="28" y="129"/>
                </a:cxn>
                <a:cxn ang="0">
                  <a:pos x="19" y="98"/>
                </a:cxn>
                <a:cxn ang="0">
                  <a:pos x="9" y="86"/>
                </a:cxn>
                <a:cxn ang="0">
                  <a:pos x="12" y="77"/>
                </a:cxn>
                <a:cxn ang="0">
                  <a:pos x="18" y="67"/>
                </a:cxn>
                <a:cxn ang="0">
                  <a:pos x="14" y="64"/>
                </a:cxn>
                <a:cxn ang="0">
                  <a:pos x="5" y="46"/>
                </a:cxn>
                <a:cxn ang="0">
                  <a:pos x="2" y="32"/>
                </a:cxn>
                <a:cxn ang="0">
                  <a:pos x="5" y="17"/>
                </a:cxn>
                <a:cxn ang="0">
                  <a:pos x="26" y="8"/>
                </a:cxn>
                <a:cxn ang="0">
                  <a:pos x="37" y="0"/>
                </a:cxn>
                <a:cxn ang="0">
                  <a:pos x="38" y="3"/>
                </a:cxn>
                <a:cxn ang="0">
                  <a:pos x="42" y="13"/>
                </a:cxn>
                <a:cxn ang="0">
                  <a:pos x="50" y="15"/>
                </a:cxn>
                <a:cxn ang="0">
                  <a:pos x="47" y="41"/>
                </a:cxn>
                <a:cxn ang="0">
                  <a:pos x="61" y="38"/>
                </a:cxn>
                <a:cxn ang="0">
                  <a:pos x="66" y="39"/>
                </a:cxn>
                <a:cxn ang="0">
                  <a:pos x="75" y="39"/>
                </a:cxn>
                <a:cxn ang="0">
                  <a:pos x="83" y="34"/>
                </a:cxn>
                <a:cxn ang="0">
                  <a:pos x="97" y="46"/>
                </a:cxn>
                <a:cxn ang="0">
                  <a:pos x="100" y="64"/>
                </a:cxn>
                <a:cxn ang="0">
                  <a:pos x="106" y="69"/>
                </a:cxn>
                <a:cxn ang="0">
                  <a:pos x="111" y="79"/>
                </a:cxn>
                <a:cxn ang="0">
                  <a:pos x="107" y="95"/>
                </a:cxn>
                <a:cxn ang="0">
                  <a:pos x="102" y="93"/>
                </a:cxn>
                <a:cxn ang="0">
                  <a:pos x="80" y="93"/>
                </a:cxn>
                <a:cxn ang="0">
                  <a:pos x="66" y="105"/>
                </a:cxn>
                <a:cxn ang="0">
                  <a:pos x="68" y="119"/>
                </a:cxn>
                <a:cxn ang="0">
                  <a:pos x="75" y="133"/>
                </a:cxn>
              </a:cxnLst>
              <a:rect l="0" t="0" r="r" b="b"/>
              <a:pathLst>
                <a:path w="111" h="217">
                  <a:moveTo>
                    <a:pt x="75" y="133"/>
                  </a:moveTo>
                  <a:lnTo>
                    <a:pt x="71" y="126"/>
                  </a:lnTo>
                  <a:lnTo>
                    <a:pt x="66" y="124"/>
                  </a:lnTo>
                  <a:lnTo>
                    <a:pt x="61" y="117"/>
                  </a:lnTo>
                  <a:lnTo>
                    <a:pt x="47" y="119"/>
                  </a:lnTo>
                  <a:lnTo>
                    <a:pt x="47" y="105"/>
                  </a:lnTo>
                  <a:lnTo>
                    <a:pt x="37" y="105"/>
                  </a:lnTo>
                  <a:lnTo>
                    <a:pt x="33" y="107"/>
                  </a:lnTo>
                  <a:lnTo>
                    <a:pt x="35" y="112"/>
                  </a:lnTo>
                  <a:lnTo>
                    <a:pt x="33" y="124"/>
                  </a:lnTo>
                  <a:lnTo>
                    <a:pt x="28" y="133"/>
                  </a:lnTo>
                  <a:lnTo>
                    <a:pt x="26" y="141"/>
                  </a:lnTo>
                  <a:lnTo>
                    <a:pt x="21" y="152"/>
                  </a:lnTo>
                  <a:lnTo>
                    <a:pt x="24" y="166"/>
                  </a:lnTo>
                  <a:lnTo>
                    <a:pt x="31" y="166"/>
                  </a:lnTo>
                  <a:lnTo>
                    <a:pt x="35" y="178"/>
                  </a:lnTo>
                  <a:lnTo>
                    <a:pt x="38" y="181"/>
                  </a:lnTo>
                  <a:lnTo>
                    <a:pt x="42" y="193"/>
                  </a:lnTo>
                  <a:lnTo>
                    <a:pt x="47" y="198"/>
                  </a:lnTo>
                  <a:lnTo>
                    <a:pt x="56" y="200"/>
                  </a:lnTo>
                  <a:lnTo>
                    <a:pt x="64" y="209"/>
                  </a:lnTo>
                  <a:lnTo>
                    <a:pt x="62" y="212"/>
                  </a:lnTo>
                  <a:lnTo>
                    <a:pt x="57" y="212"/>
                  </a:lnTo>
                  <a:lnTo>
                    <a:pt x="50" y="217"/>
                  </a:lnTo>
                  <a:lnTo>
                    <a:pt x="50" y="209"/>
                  </a:lnTo>
                  <a:lnTo>
                    <a:pt x="49" y="205"/>
                  </a:lnTo>
                  <a:lnTo>
                    <a:pt x="37" y="202"/>
                  </a:lnTo>
                  <a:lnTo>
                    <a:pt x="37" y="205"/>
                  </a:lnTo>
                  <a:lnTo>
                    <a:pt x="23" y="186"/>
                  </a:lnTo>
                  <a:lnTo>
                    <a:pt x="16" y="181"/>
                  </a:lnTo>
                  <a:lnTo>
                    <a:pt x="11" y="181"/>
                  </a:lnTo>
                  <a:lnTo>
                    <a:pt x="11" y="171"/>
                  </a:lnTo>
                  <a:lnTo>
                    <a:pt x="16" y="153"/>
                  </a:lnTo>
                  <a:lnTo>
                    <a:pt x="19" y="143"/>
                  </a:lnTo>
                  <a:lnTo>
                    <a:pt x="23" y="138"/>
                  </a:lnTo>
                  <a:lnTo>
                    <a:pt x="28" y="129"/>
                  </a:lnTo>
                  <a:lnTo>
                    <a:pt x="21" y="110"/>
                  </a:lnTo>
                  <a:lnTo>
                    <a:pt x="19" y="98"/>
                  </a:lnTo>
                  <a:lnTo>
                    <a:pt x="11" y="91"/>
                  </a:lnTo>
                  <a:lnTo>
                    <a:pt x="9" y="86"/>
                  </a:lnTo>
                  <a:lnTo>
                    <a:pt x="9" y="83"/>
                  </a:lnTo>
                  <a:lnTo>
                    <a:pt x="12" y="77"/>
                  </a:lnTo>
                  <a:lnTo>
                    <a:pt x="14" y="72"/>
                  </a:lnTo>
                  <a:lnTo>
                    <a:pt x="18" y="67"/>
                  </a:lnTo>
                  <a:lnTo>
                    <a:pt x="16" y="65"/>
                  </a:lnTo>
                  <a:lnTo>
                    <a:pt x="14" y="64"/>
                  </a:lnTo>
                  <a:lnTo>
                    <a:pt x="12" y="53"/>
                  </a:lnTo>
                  <a:lnTo>
                    <a:pt x="5" y="46"/>
                  </a:lnTo>
                  <a:lnTo>
                    <a:pt x="0" y="34"/>
                  </a:lnTo>
                  <a:lnTo>
                    <a:pt x="2" y="32"/>
                  </a:lnTo>
                  <a:lnTo>
                    <a:pt x="2" y="27"/>
                  </a:lnTo>
                  <a:lnTo>
                    <a:pt x="5" y="17"/>
                  </a:lnTo>
                  <a:lnTo>
                    <a:pt x="18" y="15"/>
                  </a:lnTo>
                  <a:lnTo>
                    <a:pt x="26" y="8"/>
                  </a:lnTo>
                  <a:lnTo>
                    <a:pt x="33" y="7"/>
                  </a:lnTo>
                  <a:lnTo>
                    <a:pt x="37" y="0"/>
                  </a:lnTo>
                  <a:lnTo>
                    <a:pt x="37" y="3"/>
                  </a:lnTo>
                  <a:lnTo>
                    <a:pt x="38" y="3"/>
                  </a:lnTo>
                  <a:lnTo>
                    <a:pt x="42" y="7"/>
                  </a:lnTo>
                  <a:lnTo>
                    <a:pt x="42" y="13"/>
                  </a:lnTo>
                  <a:lnTo>
                    <a:pt x="42" y="15"/>
                  </a:lnTo>
                  <a:lnTo>
                    <a:pt x="50" y="15"/>
                  </a:lnTo>
                  <a:lnTo>
                    <a:pt x="50" y="29"/>
                  </a:lnTo>
                  <a:lnTo>
                    <a:pt x="47" y="41"/>
                  </a:lnTo>
                  <a:lnTo>
                    <a:pt x="47" y="46"/>
                  </a:lnTo>
                  <a:lnTo>
                    <a:pt x="61" y="38"/>
                  </a:lnTo>
                  <a:lnTo>
                    <a:pt x="64" y="38"/>
                  </a:lnTo>
                  <a:lnTo>
                    <a:pt x="66" y="39"/>
                  </a:lnTo>
                  <a:lnTo>
                    <a:pt x="69" y="41"/>
                  </a:lnTo>
                  <a:lnTo>
                    <a:pt x="75" y="39"/>
                  </a:lnTo>
                  <a:lnTo>
                    <a:pt x="78" y="34"/>
                  </a:lnTo>
                  <a:lnTo>
                    <a:pt x="83" y="34"/>
                  </a:lnTo>
                  <a:lnTo>
                    <a:pt x="87" y="34"/>
                  </a:lnTo>
                  <a:lnTo>
                    <a:pt x="97" y="46"/>
                  </a:lnTo>
                  <a:lnTo>
                    <a:pt x="99" y="51"/>
                  </a:lnTo>
                  <a:lnTo>
                    <a:pt x="100" y="64"/>
                  </a:lnTo>
                  <a:lnTo>
                    <a:pt x="104" y="69"/>
                  </a:lnTo>
                  <a:lnTo>
                    <a:pt x="106" y="69"/>
                  </a:lnTo>
                  <a:lnTo>
                    <a:pt x="111" y="74"/>
                  </a:lnTo>
                  <a:lnTo>
                    <a:pt x="111" y="79"/>
                  </a:lnTo>
                  <a:lnTo>
                    <a:pt x="111" y="91"/>
                  </a:lnTo>
                  <a:lnTo>
                    <a:pt x="107" y="95"/>
                  </a:lnTo>
                  <a:lnTo>
                    <a:pt x="104" y="95"/>
                  </a:lnTo>
                  <a:lnTo>
                    <a:pt x="102" y="93"/>
                  </a:lnTo>
                  <a:lnTo>
                    <a:pt x="90" y="95"/>
                  </a:lnTo>
                  <a:lnTo>
                    <a:pt x="80" y="93"/>
                  </a:lnTo>
                  <a:lnTo>
                    <a:pt x="69" y="102"/>
                  </a:lnTo>
                  <a:lnTo>
                    <a:pt x="66" y="105"/>
                  </a:lnTo>
                  <a:lnTo>
                    <a:pt x="66" y="110"/>
                  </a:lnTo>
                  <a:lnTo>
                    <a:pt x="68" y="119"/>
                  </a:lnTo>
                  <a:lnTo>
                    <a:pt x="73" y="124"/>
                  </a:lnTo>
                  <a:lnTo>
                    <a:pt x="75" y="13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1" name="Freeform 757"/>
            <p:cNvSpPr>
              <a:spLocks/>
            </p:cNvSpPr>
            <p:nvPr/>
          </p:nvSpPr>
          <p:spPr bwMode="auto">
            <a:xfrm>
              <a:off x="5006975" y="3605213"/>
              <a:ext cx="142875" cy="87313"/>
            </a:xfrm>
            <a:custGeom>
              <a:avLst/>
              <a:gdLst/>
              <a:ahLst/>
              <a:cxnLst>
                <a:cxn ang="0">
                  <a:pos x="9" y="53"/>
                </a:cxn>
                <a:cxn ang="0">
                  <a:pos x="7" y="41"/>
                </a:cxn>
                <a:cxn ang="0">
                  <a:pos x="2" y="38"/>
                </a:cxn>
                <a:cxn ang="0">
                  <a:pos x="2" y="31"/>
                </a:cxn>
                <a:cxn ang="0">
                  <a:pos x="7" y="21"/>
                </a:cxn>
                <a:cxn ang="0">
                  <a:pos x="2" y="14"/>
                </a:cxn>
                <a:cxn ang="0">
                  <a:pos x="0" y="9"/>
                </a:cxn>
                <a:cxn ang="0">
                  <a:pos x="2" y="3"/>
                </a:cxn>
                <a:cxn ang="0">
                  <a:pos x="5" y="0"/>
                </a:cxn>
                <a:cxn ang="0">
                  <a:pos x="9" y="2"/>
                </a:cxn>
                <a:cxn ang="0">
                  <a:pos x="7" y="5"/>
                </a:cxn>
                <a:cxn ang="0">
                  <a:pos x="10" y="9"/>
                </a:cxn>
                <a:cxn ang="0">
                  <a:pos x="45" y="10"/>
                </a:cxn>
                <a:cxn ang="0">
                  <a:pos x="66" y="2"/>
                </a:cxn>
                <a:cxn ang="0">
                  <a:pos x="71" y="2"/>
                </a:cxn>
                <a:cxn ang="0">
                  <a:pos x="80" y="5"/>
                </a:cxn>
                <a:cxn ang="0">
                  <a:pos x="85" y="9"/>
                </a:cxn>
                <a:cxn ang="0">
                  <a:pos x="90" y="9"/>
                </a:cxn>
                <a:cxn ang="0">
                  <a:pos x="86" y="15"/>
                </a:cxn>
                <a:cxn ang="0">
                  <a:pos x="83" y="17"/>
                </a:cxn>
                <a:cxn ang="0">
                  <a:pos x="80" y="21"/>
                </a:cxn>
                <a:cxn ang="0">
                  <a:pos x="80" y="28"/>
                </a:cxn>
                <a:cxn ang="0">
                  <a:pos x="73" y="33"/>
                </a:cxn>
                <a:cxn ang="0">
                  <a:pos x="80" y="45"/>
                </a:cxn>
                <a:cxn ang="0">
                  <a:pos x="73" y="45"/>
                </a:cxn>
                <a:cxn ang="0">
                  <a:pos x="67" y="41"/>
                </a:cxn>
                <a:cxn ang="0">
                  <a:pos x="57" y="47"/>
                </a:cxn>
                <a:cxn ang="0">
                  <a:pos x="54" y="47"/>
                </a:cxn>
                <a:cxn ang="0">
                  <a:pos x="54" y="52"/>
                </a:cxn>
                <a:cxn ang="0">
                  <a:pos x="50" y="55"/>
                </a:cxn>
                <a:cxn ang="0">
                  <a:pos x="45" y="55"/>
                </a:cxn>
                <a:cxn ang="0">
                  <a:pos x="29" y="50"/>
                </a:cxn>
                <a:cxn ang="0">
                  <a:pos x="9" y="53"/>
                </a:cxn>
              </a:cxnLst>
              <a:rect l="0" t="0" r="r" b="b"/>
              <a:pathLst>
                <a:path w="90" h="55">
                  <a:moveTo>
                    <a:pt x="9" y="53"/>
                  </a:moveTo>
                  <a:lnTo>
                    <a:pt x="7" y="41"/>
                  </a:lnTo>
                  <a:lnTo>
                    <a:pt x="2" y="38"/>
                  </a:lnTo>
                  <a:lnTo>
                    <a:pt x="2" y="31"/>
                  </a:lnTo>
                  <a:lnTo>
                    <a:pt x="7" y="21"/>
                  </a:lnTo>
                  <a:lnTo>
                    <a:pt x="2" y="14"/>
                  </a:lnTo>
                  <a:lnTo>
                    <a:pt x="0" y="9"/>
                  </a:lnTo>
                  <a:lnTo>
                    <a:pt x="2" y="3"/>
                  </a:lnTo>
                  <a:lnTo>
                    <a:pt x="5" y="0"/>
                  </a:lnTo>
                  <a:lnTo>
                    <a:pt x="9" y="2"/>
                  </a:lnTo>
                  <a:lnTo>
                    <a:pt x="7" y="5"/>
                  </a:lnTo>
                  <a:lnTo>
                    <a:pt x="10" y="9"/>
                  </a:lnTo>
                  <a:lnTo>
                    <a:pt x="45" y="10"/>
                  </a:lnTo>
                  <a:lnTo>
                    <a:pt x="66" y="2"/>
                  </a:lnTo>
                  <a:lnTo>
                    <a:pt x="71" y="2"/>
                  </a:lnTo>
                  <a:lnTo>
                    <a:pt x="80" y="5"/>
                  </a:lnTo>
                  <a:lnTo>
                    <a:pt x="85" y="9"/>
                  </a:lnTo>
                  <a:lnTo>
                    <a:pt x="90" y="9"/>
                  </a:lnTo>
                  <a:lnTo>
                    <a:pt x="86" y="15"/>
                  </a:lnTo>
                  <a:lnTo>
                    <a:pt x="83" y="17"/>
                  </a:lnTo>
                  <a:lnTo>
                    <a:pt x="80" y="21"/>
                  </a:lnTo>
                  <a:lnTo>
                    <a:pt x="80" y="28"/>
                  </a:lnTo>
                  <a:lnTo>
                    <a:pt x="73" y="33"/>
                  </a:lnTo>
                  <a:lnTo>
                    <a:pt x="80" y="45"/>
                  </a:lnTo>
                  <a:lnTo>
                    <a:pt x="73" y="45"/>
                  </a:lnTo>
                  <a:lnTo>
                    <a:pt x="67" y="41"/>
                  </a:lnTo>
                  <a:lnTo>
                    <a:pt x="57" y="47"/>
                  </a:lnTo>
                  <a:lnTo>
                    <a:pt x="54" y="47"/>
                  </a:lnTo>
                  <a:lnTo>
                    <a:pt x="54" y="52"/>
                  </a:lnTo>
                  <a:lnTo>
                    <a:pt x="50" y="55"/>
                  </a:lnTo>
                  <a:lnTo>
                    <a:pt x="45" y="55"/>
                  </a:lnTo>
                  <a:lnTo>
                    <a:pt x="29" y="50"/>
                  </a:lnTo>
                  <a:lnTo>
                    <a:pt x="9" y="5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2" name="Freeform 758"/>
            <p:cNvSpPr>
              <a:spLocks/>
            </p:cNvSpPr>
            <p:nvPr/>
          </p:nvSpPr>
          <p:spPr bwMode="auto">
            <a:xfrm>
              <a:off x="4867275" y="3465513"/>
              <a:ext cx="150813" cy="90488"/>
            </a:xfrm>
            <a:custGeom>
              <a:avLst/>
              <a:gdLst/>
              <a:ahLst/>
              <a:cxnLst>
                <a:cxn ang="0">
                  <a:pos x="95" y="12"/>
                </a:cxn>
                <a:cxn ang="0">
                  <a:pos x="92" y="7"/>
                </a:cxn>
                <a:cxn ang="0">
                  <a:pos x="85" y="3"/>
                </a:cxn>
                <a:cxn ang="0">
                  <a:pos x="66" y="0"/>
                </a:cxn>
                <a:cxn ang="0">
                  <a:pos x="60" y="2"/>
                </a:cxn>
                <a:cxn ang="0">
                  <a:pos x="60" y="5"/>
                </a:cxn>
                <a:cxn ang="0">
                  <a:pos x="53" y="7"/>
                </a:cxn>
                <a:cxn ang="0">
                  <a:pos x="50" y="7"/>
                </a:cxn>
                <a:cxn ang="0">
                  <a:pos x="38" y="10"/>
                </a:cxn>
                <a:cxn ang="0">
                  <a:pos x="33" y="15"/>
                </a:cxn>
                <a:cxn ang="0">
                  <a:pos x="24" y="15"/>
                </a:cxn>
                <a:cxn ang="0">
                  <a:pos x="14" y="10"/>
                </a:cxn>
                <a:cxn ang="0">
                  <a:pos x="14" y="17"/>
                </a:cxn>
                <a:cxn ang="0">
                  <a:pos x="7" y="17"/>
                </a:cxn>
                <a:cxn ang="0">
                  <a:pos x="5" y="19"/>
                </a:cxn>
                <a:cxn ang="0">
                  <a:pos x="7" y="21"/>
                </a:cxn>
                <a:cxn ang="0">
                  <a:pos x="5" y="26"/>
                </a:cxn>
                <a:cxn ang="0">
                  <a:pos x="5" y="31"/>
                </a:cxn>
                <a:cxn ang="0">
                  <a:pos x="0" y="34"/>
                </a:cxn>
                <a:cxn ang="0">
                  <a:pos x="3" y="36"/>
                </a:cxn>
                <a:cxn ang="0">
                  <a:pos x="7" y="43"/>
                </a:cxn>
                <a:cxn ang="0">
                  <a:pos x="19" y="53"/>
                </a:cxn>
                <a:cxn ang="0">
                  <a:pos x="26" y="57"/>
                </a:cxn>
                <a:cxn ang="0">
                  <a:pos x="36" y="53"/>
                </a:cxn>
                <a:cxn ang="0">
                  <a:pos x="50" y="48"/>
                </a:cxn>
                <a:cxn ang="0">
                  <a:pos x="57" y="48"/>
                </a:cxn>
                <a:cxn ang="0">
                  <a:pos x="59" y="50"/>
                </a:cxn>
                <a:cxn ang="0">
                  <a:pos x="71" y="45"/>
                </a:cxn>
                <a:cxn ang="0">
                  <a:pos x="81" y="27"/>
                </a:cxn>
                <a:cxn ang="0">
                  <a:pos x="83" y="21"/>
                </a:cxn>
                <a:cxn ang="0">
                  <a:pos x="95" y="12"/>
                </a:cxn>
              </a:cxnLst>
              <a:rect l="0" t="0" r="r" b="b"/>
              <a:pathLst>
                <a:path w="95" h="57">
                  <a:moveTo>
                    <a:pt x="95" y="12"/>
                  </a:moveTo>
                  <a:lnTo>
                    <a:pt x="92" y="7"/>
                  </a:lnTo>
                  <a:lnTo>
                    <a:pt x="85" y="3"/>
                  </a:lnTo>
                  <a:lnTo>
                    <a:pt x="66" y="0"/>
                  </a:lnTo>
                  <a:lnTo>
                    <a:pt x="60" y="2"/>
                  </a:lnTo>
                  <a:lnTo>
                    <a:pt x="60" y="5"/>
                  </a:lnTo>
                  <a:lnTo>
                    <a:pt x="53" y="7"/>
                  </a:lnTo>
                  <a:lnTo>
                    <a:pt x="50" y="7"/>
                  </a:lnTo>
                  <a:lnTo>
                    <a:pt x="38" y="10"/>
                  </a:lnTo>
                  <a:lnTo>
                    <a:pt x="33" y="15"/>
                  </a:lnTo>
                  <a:lnTo>
                    <a:pt x="24" y="15"/>
                  </a:lnTo>
                  <a:lnTo>
                    <a:pt x="14" y="10"/>
                  </a:lnTo>
                  <a:lnTo>
                    <a:pt x="14" y="17"/>
                  </a:lnTo>
                  <a:lnTo>
                    <a:pt x="7" y="17"/>
                  </a:lnTo>
                  <a:lnTo>
                    <a:pt x="5" y="19"/>
                  </a:lnTo>
                  <a:lnTo>
                    <a:pt x="7" y="21"/>
                  </a:lnTo>
                  <a:lnTo>
                    <a:pt x="5" y="26"/>
                  </a:lnTo>
                  <a:lnTo>
                    <a:pt x="5" y="31"/>
                  </a:lnTo>
                  <a:lnTo>
                    <a:pt x="0" y="34"/>
                  </a:lnTo>
                  <a:lnTo>
                    <a:pt x="3" y="36"/>
                  </a:lnTo>
                  <a:lnTo>
                    <a:pt x="7" y="43"/>
                  </a:lnTo>
                  <a:lnTo>
                    <a:pt x="19" y="53"/>
                  </a:lnTo>
                  <a:lnTo>
                    <a:pt x="26" y="57"/>
                  </a:lnTo>
                  <a:lnTo>
                    <a:pt x="36" y="53"/>
                  </a:lnTo>
                  <a:lnTo>
                    <a:pt x="50" y="48"/>
                  </a:lnTo>
                  <a:lnTo>
                    <a:pt x="57" y="48"/>
                  </a:lnTo>
                  <a:lnTo>
                    <a:pt x="59" y="50"/>
                  </a:lnTo>
                  <a:lnTo>
                    <a:pt x="71" y="45"/>
                  </a:lnTo>
                  <a:lnTo>
                    <a:pt x="81" y="27"/>
                  </a:lnTo>
                  <a:lnTo>
                    <a:pt x="83" y="21"/>
                  </a:lnTo>
                  <a:lnTo>
                    <a:pt x="95" y="1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3" name="Freeform 759"/>
            <p:cNvSpPr>
              <a:spLocks/>
            </p:cNvSpPr>
            <p:nvPr/>
          </p:nvSpPr>
          <p:spPr bwMode="auto">
            <a:xfrm>
              <a:off x="4773613" y="3375026"/>
              <a:ext cx="153988" cy="90488"/>
            </a:xfrm>
            <a:custGeom>
              <a:avLst/>
              <a:gdLst/>
              <a:ahLst/>
              <a:cxnLst>
                <a:cxn ang="0">
                  <a:pos x="97" y="36"/>
                </a:cxn>
                <a:cxn ang="0">
                  <a:pos x="92" y="33"/>
                </a:cxn>
                <a:cxn ang="0">
                  <a:pos x="88" y="26"/>
                </a:cxn>
                <a:cxn ang="0">
                  <a:pos x="81" y="24"/>
                </a:cxn>
                <a:cxn ang="0">
                  <a:pos x="81" y="19"/>
                </a:cxn>
                <a:cxn ang="0">
                  <a:pos x="71" y="17"/>
                </a:cxn>
                <a:cxn ang="0">
                  <a:pos x="71" y="19"/>
                </a:cxn>
                <a:cxn ang="0">
                  <a:pos x="68" y="21"/>
                </a:cxn>
                <a:cxn ang="0">
                  <a:pos x="61" y="15"/>
                </a:cxn>
                <a:cxn ang="0">
                  <a:pos x="62" y="12"/>
                </a:cxn>
                <a:cxn ang="0">
                  <a:pos x="57" y="8"/>
                </a:cxn>
                <a:cxn ang="0">
                  <a:pos x="49" y="7"/>
                </a:cxn>
                <a:cxn ang="0">
                  <a:pos x="45" y="3"/>
                </a:cxn>
                <a:cxn ang="0">
                  <a:pos x="42" y="7"/>
                </a:cxn>
                <a:cxn ang="0">
                  <a:pos x="40" y="7"/>
                </a:cxn>
                <a:cxn ang="0">
                  <a:pos x="31" y="0"/>
                </a:cxn>
                <a:cxn ang="0">
                  <a:pos x="31" y="7"/>
                </a:cxn>
                <a:cxn ang="0">
                  <a:pos x="7" y="19"/>
                </a:cxn>
                <a:cxn ang="0">
                  <a:pos x="5" y="22"/>
                </a:cxn>
                <a:cxn ang="0">
                  <a:pos x="0" y="19"/>
                </a:cxn>
                <a:cxn ang="0">
                  <a:pos x="0" y="21"/>
                </a:cxn>
                <a:cxn ang="0">
                  <a:pos x="5" y="26"/>
                </a:cxn>
                <a:cxn ang="0">
                  <a:pos x="7" y="33"/>
                </a:cxn>
                <a:cxn ang="0">
                  <a:pos x="9" y="36"/>
                </a:cxn>
                <a:cxn ang="0">
                  <a:pos x="26" y="52"/>
                </a:cxn>
                <a:cxn ang="0">
                  <a:pos x="31" y="55"/>
                </a:cxn>
                <a:cxn ang="0">
                  <a:pos x="36" y="55"/>
                </a:cxn>
                <a:cxn ang="0">
                  <a:pos x="42" y="52"/>
                </a:cxn>
                <a:cxn ang="0">
                  <a:pos x="45" y="46"/>
                </a:cxn>
                <a:cxn ang="0">
                  <a:pos x="54" y="48"/>
                </a:cxn>
                <a:cxn ang="0">
                  <a:pos x="59" y="52"/>
                </a:cxn>
                <a:cxn ang="0">
                  <a:pos x="68" y="52"/>
                </a:cxn>
                <a:cxn ang="0">
                  <a:pos x="69" y="57"/>
                </a:cxn>
                <a:cxn ang="0">
                  <a:pos x="73" y="52"/>
                </a:cxn>
                <a:cxn ang="0">
                  <a:pos x="80" y="53"/>
                </a:cxn>
                <a:cxn ang="0">
                  <a:pos x="83" y="50"/>
                </a:cxn>
                <a:cxn ang="0">
                  <a:pos x="87" y="45"/>
                </a:cxn>
                <a:cxn ang="0">
                  <a:pos x="88" y="41"/>
                </a:cxn>
                <a:cxn ang="0">
                  <a:pos x="97" y="36"/>
                </a:cxn>
              </a:cxnLst>
              <a:rect l="0" t="0" r="r" b="b"/>
              <a:pathLst>
                <a:path w="97" h="57">
                  <a:moveTo>
                    <a:pt x="97" y="36"/>
                  </a:moveTo>
                  <a:lnTo>
                    <a:pt x="92" y="33"/>
                  </a:lnTo>
                  <a:lnTo>
                    <a:pt x="88" y="26"/>
                  </a:lnTo>
                  <a:lnTo>
                    <a:pt x="81" y="24"/>
                  </a:lnTo>
                  <a:lnTo>
                    <a:pt x="81" y="19"/>
                  </a:lnTo>
                  <a:lnTo>
                    <a:pt x="71" y="17"/>
                  </a:lnTo>
                  <a:lnTo>
                    <a:pt x="71" y="19"/>
                  </a:lnTo>
                  <a:lnTo>
                    <a:pt x="68" y="21"/>
                  </a:lnTo>
                  <a:lnTo>
                    <a:pt x="61" y="15"/>
                  </a:lnTo>
                  <a:lnTo>
                    <a:pt x="62" y="12"/>
                  </a:lnTo>
                  <a:lnTo>
                    <a:pt x="57" y="8"/>
                  </a:lnTo>
                  <a:lnTo>
                    <a:pt x="49" y="7"/>
                  </a:lnTo>
                  <a:lnTo>
                    <a:pt x="45" y="3"/>
                  </a:lnTo>
                  <a:lnTo>
                    <a:pt x="42" y="7"/>
                  </a:lnTo>
                  <a:lnTo>
                    <a:pt x="40" y="7"/>
                  </a:lnTo>
                  <a:lnTo>
                    <a:pt x="31" y="0"/>
                  </a:lnTo>
                  <a:lnTo>
                    <a:pt x="31" y="7"/>
                  </a:lnTo>
                  <a:lnTo>
                    <a:pt x="7" y="19"/>
                  </a:lnTo>
                  <a:lnTo>
                    <a:pt x="5" y="22"/>
                  </a:lnTo>
                  <a:lnTo>
                    <a:pt x="0" y="19"/>
                  </a:lnTo>
                  <a:lnTo>
                    <a:pt x="0" y="21"/>
                  </a:lnTo>
                  <a:lnTo>
                    <a:pt x="5" y="26"/>
                  </a:lnTo>
                  <a:lnTo>
                    <a:pt x="7" y="33"/>
                  </a:lnTo>
                  <a:lnTo>
                    <a:pt x="9" y="36"/>
                  </a:lnTo>
                  <a:lnTo>
                    <a:pt x="26" y="52"/>
                  </a:lnTo>
                  <a:lnTo>
                    <a:pt x="31" y="55"/>
                  </a:lnTo>
                  <a:lnTo>
                    <a:pt x="36" y="55"/>
                  </a:lnTo>
                  <a:lnTo>
                    <a:pt x="42" y="52"/>
                  </a:lnTo>
                  <a:lnTo>
                    <a:pt x="45" y="46"/>
                  </a:lnTo>
                  <a:lnTo>
                    <a:pt x="54" y="48"/>
                  </a:lnTo>
                  <a:lnTo>
                    <a:pt x="59" y="52"/>
                  </a:lnTo>
                  <a:lnTo>
                    <a:pt x="68" y="52"/>
                  </a:lnTo>
                  <a:lnTo>
                    <a:pt x="69" y="57"/>
                  </a:lnTo>
                  <a:lnTo>
                    <a:pt x="73" y="52"/>
                  </a:lnTo>
                  <a:lnTo>
                    <a:pt x="80" y="53"/>
                  </a:lnTo>
                  <a:lnTo>
                    <a:pt x="83" y="50"/>
                  </a:lnTo>
                  <a:lnTo>
                    <a:pt x="87" y="45"/>
                  </a:lnTo>
                  <a:lnTo>
                    <a:pt x="88" y="41"/>
                  </a:lnTo>
                  <a:lnTo>
                    <a:pt x="97" y="3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4" name="Freeform 760"/>
            <p:cNvSpPr>
              <a:spLocks/>
            </p:cNvSpPr>
            <p:nvPr/>
          </p:nvSpPr>
          <p:spPr bwMode="auto">
            <a:xfrm>
              <a:off x="4719638" y="3448051"/>
              <a:ext cx="169863" cy="85725"/>
            </a:xfrm>
            <a:custGeom>
              <a:avLst/>
              <a:gdLst/>
              <a:ahLst/>
              <a:cxnLst>
                <a:cxn ang="0">
                  <a:pos x="58" y="54"/>
                </a:cxn>
                <a:cxn ang="0">
                  <a:pos x="41" y="49"/>
                </a:cxn>
                <a:cxn ang="0">
                  <a:pos x="39" y="47"/>
                </a:cxn>
                <a:cxn ang="0">
                  <a:pos x="36" y="42"/>
                </a:cxn>
                <a:cxn ang="0">
                  <a:pos x="17" y="47"/>
                </a:cxn>
                <a:cxn ang="0">
                  <a:pos x="13" y="45"/>
                </a:cxn>
                <a:cxn ang="0">
                  <a:pos x="3" y="42"/>
                </a:cxn>
                <a:cxn ang="0">
                  <a:pos x="0" y="40"/>
                </a:cxn>
                <a:cxn ang="0">
                  <a:pos x="1" y="35"/>
                </a:cxn>
                <a:cxn ang="0">
                  <a:pos x="0" y="33"/>
                </a:cxn>
                <a:cxn ang="0">
                  <a:pos x="5" y="32"/>
                </a:cxn>
                <a:cxn ang="0">
                  <a:pos x="10" y="35"/>
                </a:cxn>
                <a:cxn ang="0">
                  <a:pos x="15" y="32"/>
                </a:cxn>
                <a:cxn ang="0">
                  <a:pos x="24" y="33"/>
                </a:cxn>
                <a:cxn ang="0">
                  <a:pos x="39" y="28"/>
                </a:cxn>
                <a:cxn ang="0">
                  <a:pos x="46" y="30"/>
                </a:cxn>
                <a:cxn ang="0">
                  <a:pos x="46" y="32"/>
                </a:cxn>
                <a:cxn ang="0">
                  <a:pos x="48" y="30"/>
                </a:cxn>
                <a:cxn ang="0">
                  <a:pos x="46" y="19"/>
                </a:cxn>
                <a:cxn ang="0">
                  <a:pos x="48" y="18"/>
                </a:cxn>
                <a:cxn ang="0">
                  <a:pos x="53" y="14"/>
                </a:cxn>
                <a:cxn ang="0">
                  <a:pos x="55" y="11"/>
                </a:cxn>
                <a:cxn ang="0">
                  <a:pos x="60" y="7"/>
                </a:cxn>
                <a:cxn ang="0">
                  <a:pos x="60" y="6"/>
                </a:cxn>
                <a:cxn ang="0">
                  <a:pos x="65" y="9"/>
                </a:cxn>
                <a:cxn ang="0">
                  <a:pos x="70" y="9"/>
                </a:cxn>
                <a:cxn ang="0">
                  <a:pos x="76" y="6"/>
                </a:cxn>
                <a:cxn ang="0">
                  <a:pos x="79" y="0"/>
                </a:cxn>
                <a:cxn ang="0">
                  <a:pos x="88" y="2"/>
                </a:cxn>
                <a:cxn ang="0">
                  <a:pos x="93" y="6"/>
                </a:cxn>
                <a:cxn ang="0">
                  <a:pos x="102" y="6"/>
                </a:cxn>
                <a:cxn ang="0">
                  <a:pos x="103" y="11"/>
                </a:cxn>
                <a:cxn ang="0">
                  <a:pos x="107" y="21"/>
                </a:cxn>
                <a:cxn ang="0">
                  <a:pos x="107" y="28"/>
                </a:cxn>
                <a:cxn ang="0">
                  <a:pos x="100" y="28"/>
                </a:cxn>
                <a:cxn ang="0">
                  <a:pos x="98" y="30"/>
                </a:cxn>
                <a:cxn ang="0">
                  <a:pos x="100" y="32"/>
                </a:cxn>
                <a:cxn ang="0">
                  <a:pos x="98" y="37"/>
                </a:cxn>
                <a:cxn ang="0">
                  <a:pos x="98" y="42"/>
                </a:cxn>
                <a:cxn ang="0">
                  <a:pos x="93" y="45"/>
                </a:cxn>
                <a:cxn ang="0">
                  <a:pos x="89" y="49"/>
                </a:cxn>
                <a:cxn ang="0">
                  <a:pos x="74" y="51"/>
                </a:cxn>
                <a:cxn ang="0">
                  <a:pos x="70" y="54"/>
                </a:cxn>
                <a:cxn ang="0">
                  <a:pos x="58" y="54"/>
                </a:cxn>
              </a:cxnLst>
              <a:rect l="0" t="0" r="r" b="b"/>
              <a:pathLst>
                <a:path w="107" h="54">
                  <a:moveTo>
                    <a:pt x="58" y="54"/>
                  </a:moveTo>
                  <a:lnTo>
                    <a:pt x="41" y="49"/>
                  </a:lnTo>
                  <a:lnTo>
                    <a:pt x="39" y="47"/>
                  </a:lnTo>
                  <a:lnTo>
                    <a:pt x="36" y="42"/>
                  </a:lnTo>
                  <a:lnTo>
                    <a:pt x="17" y="47"/>
                  </a:lnTo>
                  <a:lnTo>
                    <a:pt x="13" y="45"/>
                  </a:lnTo>
                  <a:lnTo>
                    <a:pt x="3" y="42"/>
                  </a:lnTo>
                  <a:lnTo>
                    <a:pt x="0" y="40"/>
                  </a:lnTo>
                  <a:lnTo>
                    <a:pt x="1" y="35"/>
                  </a:lnTo>
                  <a:lnTo>
                    <a:pt x="0" y="33"/>
                  </a:lnTo>
                  <a:lnTo>
                    <a:pt x="5" y="32"/>
                  </a:lnTo>
                  <a:lnTo>
                    <a:pt x="10" y="35"/>
                  </a:lnTo>
                  <a:lnTo>
                    <a:pt x="15" y="32"/>
                  </a:lnTo>
                  <a:lnTo>
                    <a:pt x="24" y="33"/>
                  </a:lnTo>
                  <a:lnTo>
                    <a:pt x="39" y="28"/>
                  </a:lnTo>
                  <a:lnTo>
                    <a:pt x="46" y="30"/>
                  </a:lnTo>
                  <a:lnTo>
                    <a:pt x="46" y="32"/>
                  </a:lnTo>
                  <a:lnTo>
                    <a:pt x="48" y="30"/>
                  </a:lnTo>
                  <a:lnTo>
                    <a:pt x="46" y="19"/>
                  </a:lnTo>
                  <a:lnTo>
                    <a:pt x="48" y="18"/>
                  </a:lnTo>
                  <a:lnTo>
                    <a:pt x="53" y="14"/>
                  </a:lnTo>
                  <a:lnTo>
                    <a:pt x="55" y="11"/>
                  </a:lnTo>
                  <a:lnTo>
                    <a:pt x="60" y="7"/>
                  </a:lnTo>
                  <a:lnTo>
                    <a:pt x="60" y="6"/>
                  </a:lnTo>
                  <a:lnTo>
                    <a:pt x="65" y="9"/>
                  </a:lnTo>
                  <a:lnTo>
                    <a:pt x="70" y="9"/>
                  </a:lnTo>
                  <a:lnTo>
                    <a:pt x="76" y="6"/>
                  </a:lnTo>
                  <a:lnTo>
                    <a:pt x="79" y="0"/>
                  </a:lnTo>
                  <a:lnTo>
                    <a:pt x="88" y="2"/>
                  </a:lnTo>
                  <a:lnTo>
                    <a:pt x="93" y="6"/>
                  </a:lnTo>
                  <a:lnTo>
                    <a:pt x="102" y="6"/>
                  </a:lnTo>
                  <a:lnTo>
                    <a:pt x="103" y="11"/>
                  </a:lnTo>
                  <a:lnTo>
                    <a:pt x="107" y="21"/>
                  </a:lnTo>
                  <a:lnTo>
                    <a:pt x="107" y="28"/>
                  </a:lnTo>
                  <a:lnTo>
                    <a:pt x="100" y="28"/>
                  </a:lnTo>
                  <a:lnTo>
                    <a:pt x="98" y="30"/>
                  </a:lnTo>
                  <a:lnTo>
                    <a:pt x="100" y="32"/>
                  </a:lnTo>
                  <a:lnTo>
                    <a:pt x="98" y="37"/>
                  </a:lnTo>
                  <a:lnTo>
                    <a:pt x="98" y="42"/>
                  </a:lnTo>
                  <a:lnTo>
                    <a:pt x="93" y="45"/>
                  </a:lnTo>
                  <a:lnTo>
                    <a:pt x="89" y="49"/>
                  </a:lnTo>
                  <a:lnTo>
                    <a:pt x="74" y="51"/>
                  </a:lnTo>
                  <a:lnTo>
                    <a:pt x="70" y="54"/>
                  </a:lnTo>
                  <a:lnTo>
                    <a:pt x="58" y="5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5" name="Freeform 761"/>
            <p:cNvSpPr>
              <a:spLocks/>
            </p:cNvSpPr>
            <p:nvPr/>
          </p:nvSpPr>
          <p:spPr bwMode="auto">
            <a:xfrm>
              <a:off x="4659313" y="3514726"/>
              <a:ext cx="261938" cy="276225"/>
            </a:xfrm>
            <a:custGeom>
              <a:avLst/>
              <a:gdLst/>
              <a:ahLst/>
              <a:cxnLst>
                <a:cxn ang="0">
                  <a:pos x="19" y="62"/>
                </a:cxn>
                <a:cxn ang="0">
                  <a:pos x="29" y="53"/>
                </a:cxn>
                <a:cxn ang="0">
                  <a:pos x="48" y="62"/>
                </a:cxn>
                <a:cxn ang="0">
                  <a:pos x="60" y="88"/>
                </a:cxn>
                <a:cxn ang="0">
                  <a:pos x="65" y="91"/>
                </a:cxn>
                <a:cxn ang="0">
                  <a:pos x="72" y="98"/>
                </a:cxn>
                <a:cxn ang="0">
                  <a:pos x="88" y="114"/>
                </a:cxn>
                <a:cxn ang="0">
                  <a:pos x="103" y="121"/>
                </a:cxn>
                <a:cxn ang="0">
                  <a:pos x="107" y="124"/>
                </a:cxn>
                <a:cxn ang="0">
                  <a:pos x="115" y="133"/>
                </a:cxn>
                <a:cxn ang="0">
                  <a:pos x="124" y="135"/>
                </a:cxn>
                <a:cxn ang="0">
                  <a:pos x="127" y="161"/>
                </a:cxn>
                <a:cxn ang="0">
                  <a:pos x="126" y="169"/>
                </a:cxn>
                <a:cxn ang="0">
                  <a:pos x="131" y="174"/>
                </a:cxn>
                <a:cxn ang="0">
                  <a:pos x="138" y="166"/>
                </a:cxn>
                <a:cxn ang="0">
                  <a:pos x="145" y="154"/>
                </a:cxn>
                <a:cxn ang="0">
                  <a:pos x="138" y="142"/>
                </a:cxn>
                <a:cxn ang="0">
                  <a:pos x="141" y="131"/>
                </a:cxn>
                <a:cxn ang="0">
                  <a:pos x="157" y="133"/>
                </a:cxn>
                <a:cxn ang="0">
                  <a:pos x="162" y="140"/>
                </a:cxn>
                <a:cxn ang="0">
                  <a:pos x="157" y="123"/>
                </a:cxn>
                <a:cxn ang="0">
                  <a:pos x="127" y="107"/>
                </a:cxn>
                <a:cxn ang="0">
                  <a:pos x="133" y="102"/>
                </a:cxn>
                <a:cxn ang="0">
                  <a:pos x="119" y="100"/>
                </a:cxn>
                <a:cxn ang="0">
                  <a:pos x="112" y="97"/>
                </a:cxn>
                <a:cxn ang="0">
                  <a:pos x="95" y="69"/>
                </a:cxn>
                <a:cxn ang="0">
                  <a:pos x="77" y="53"/>
                </a:cxn>
                <a:cxn ang="0">
                  <a:pos x="79" y="43"/>
                </a:cxn>
                <a:cxn ang="0">
                  <a:pos x="77" y="40"/>
                </a:cxn>
                <a:cxn ang="0">
                  <a:pos x="91" y="28"/>
                </a:cxn>
                <a:cxn ang="0">
                  <a:pos x="96" y="31"/>
                </a:cxn>
                <a:cxn ang="0">
                  <a:pos x="96" y="24"/>
                </a:cxn>
                <a:cxn ang="0">
                  <a:pos x="95" y="17"/>
                </a:cxn>
                <a:cxn ang="0">
                  <a:pos x="96" y="12"/>
                </a:cxn>
                <a:cxn ang="0">
                  <a:pos x="77" y="5"/>
                </a:cxn>
                <a:cxn ang="0">
                  <a:pos x="55" y="5"/>
                </a:cxn>
                <a:cxn ang="0">
                  <a:pos x="50" y="9"/>
                </a:cxn>
                <a:cxn ang="0">
                  <a:pos x="46" y="15"/>
                </a:cxn>
                <a:cxn ang="0">
                  <a:pos x="31" y="22"/>
                </a:cxn>
                <a:cxn ang="0">
                  <a:pos x="22" y="14"/>
                </a:cxn>
                <a:cxn ang="0">
                  <a:pos x="3" y="24"/>
                </a:cxn>
                <a:cxn ang="0">
                  <a:pos x="3" y="36"/>
                </a:cxn>
                <a:cxn ang="0">
                  <a:pos x="0" y="43"/>
                </a:cxn>
                <a:cxn ang="0">
                  <a:pos x="1" y="52"/>
                </a:cxn>
                <a:cxn ang="0">
                  <a:pos x="10" y="57"/>
                </a:cxn>
              </a:cxnLst>
              <a:rect l="0" t="0" r="r" b="b"/>
              <a:pathLst>
                <a:path w="165" h="174">
                  <a:moveTo>
                    <a:pt x="12" y="64"/>
                  </a:moveTo>
                  <a:lnTo>
                    <a:pt x="19" y="62"/>
                  </a:lnTo>
                  <a:lnTo>
                    <a:pt x="24" y="55"/>
                  </a:lnTo>
                  <a:lnTo>
                    <a:pt x="29" y="53"/>
                  </a:lnTo>
                  <a:lnTo>
                    <a:pt x="32" y="53"/>
                  </a:lnTo>
                  <a:lnTo>
                    <a:pt x="48" y="62"/>
                  </a:lnTo>
                  <a:lnTo>
                    <a:pt x="53" y="79"/>
                  </a:lnTo>
                  <a:lnTo>
                    <a:pt x="60" y="88"/>
                  </a:lnTo>
                  <a:lnTo>
                    <a:pt x="62" y="91"/>
                  </a:lnTo>
                  <a:lnTo>
                    <a:pt x="65" y="91"/>
                  </a:lnTo>
                  <a:lnTo>
                    <a:pt x="69" y="93"/>
                  </a:lnTo>
                  <a:lnTo>
                    <a:pt x="72" y="98"/>
                  </a:lnTo>
                  <a:lnTo>
                    <a:pt x="74" y="98"/>
                  </a:lnTo>
                  <a:lnTo>
                    <a:pt x="88" y="114"/>
                  </a:lnTo>
                  <a:lnTo>
                    <a:pt x="98" y="114"/>
                  </a:lnTo>
                  <a:lnTo>
                    <a:pt x="103" y="121"/>
                  </a:lnTo>
                  <a:lnTo>
                    <a:pt x="107" y="123"/>
                  </a:lnTo>
                  <a:lnTo>
                    <a:pt x="107" y="124"/>
                  </a:lnTo>
                  <a:lnTo>
                    <a:pt x="114" y="124"/>
                  </a:lnTo>
                  <a:lnTo>
                    <a:pt x="115" y="133"/>
                  </a:lnTo>
                  <a:lnTo>
                    <a:pt x="122" y="136"/>
                  </a:lnTo>
                  <a:lnTo>
                    <a:pt x="124" y="135"/>
                  </a:lnTo>
                  <a:lnTo>
                    <a:pt x="133" y="157"/>
                  </a:lnTo>
                  <a:lnTo>
                    <a:pt x="127" y="161"/>
                  </a:lnTo>
                  <a:lnTo>
                    <a:pt x="129" y="164"/>
                  </a:lnTo>
                  <a:lnTo>
                    <a:pt x="126" y="169"/>
                  </a:lnTo>
                  <a:lnTo>
                    <a:pt x="126" y="174"/>
                  </a:lnTo>
                  <a:lnTo>
                    <a:pt x="131" y="174"/>
                  </a:lnTo>
                  <a:lnTo>
                    <a:pt x="134" y="168"/>
                  </a:lnTo>
                  <a:lnTo>
                    <a:pt x="138" y="166"/>
                  </a:lnTo>
                  <a:lnTo>
                    <a:pt x="140" y="157"/>
                  </a:lnTo>
                  <a:lnTo>
                    <a:pt x="145" y="154"/>
                  </a:lnTo>
                  <a:lnTo>
                    <a:pt x="145" y="147"/>
                  </a:lnTo>
                  <a:lnTo>
                    <a:pt x="138" y="142"/>
                  </a:lnTo>
                  <a:lnTo>
                    <a:pt x="138" y="133"/>
                  </a:lnTo>
                  <a:lnTo>
                    <a:pt x="141" y="131"/>
                  </a:lnTo>
                  <a:lnTo>
                    <a:pt x="146" y="126"/>
                  </a:lnTo>
                  <a:lnTo>
                    <a:pt x="157" y="133"/>
                  </a:lnTo>
                  <a:lnTo>
                    <a:pt x="160" y="138"/>
                  </a:lnTo>
                  <a:lnTo>
                    <a:pt x="162" y="140"/>
                  </a:lnTo>
                  <a:lnTo>
                    <a:pt x="165" y="135"/>
                  </a:lnTo>
                  <a:lnTo>
                    <a:pt x="157" y="123"/>
                  </a:lnTo>
                  <a:lnTo>
                    <a:pt x="129" y="110"/>
                  </a:lnTo>
                  <a:lnTo>
                    <a:pt x="127" y="107"/>
                  </a:lnTo>
                  <a:lnTo>
                    <a:pt x="131" y="104"/>
                  </a:lnTo>
                  <a:lnTo>
                    <a:pt x="133" y="102"/>
                  </a:lnTo>
                  <a:lnTo>
                    <a:pt x="131" y="100"/>
                  </a:lnTo>
                  <a:lnTo>
                    <a:pt x="119" y="100"/>
                  </a:lnTo>
                  <a:lnTo>
                    <a:pt x="119" y="102"/>
                  </a:lnTo>
                  <a:lnTo>
                    <a:pt x="112" y="97"/>
                  </a:lnTo>
                  <a:lnTo>
                    <a:pt x="103" y="88"/>
                  </a:lnTo>
                  <a:lnTo>
                    <a:pt x="95" y="69"/>
                  </a:lnTo>
                  <a:lnTo>
                    <a:pt x="79" y="59"/>
                  </a:lnTo>
                  <a:lnTo>
                    <a:pt x="77" y="53"/>
                  </a:lnTo>
                  <a:lnTo>
                    <a:pt x="77" y="48"/>
                  </a:lnTo>
                  <a:lnTo>
                    <a:pt x="79" y="43"/>
                  </a:lnTo>
                  <a:lnTo>
                    <a:pt x="81" y="41"/>
                  </a:lnTo>
                  <a:lnTo>
                    <a:pt x="77" y="40"/>
                  </a:lnTo>
                  <a:lnTo>
                    <a:pt x="77" y="33"/>
                  </a:lnTo>
                  <a:lnTo>
                    <a:pt x="91" y="28"/>
                  </a:lnTo>
                  <a:lnTo>
                    <a:pt x="98" y="26"/>
                  </a:lnTo>
                  <a:lnTo>
                    <a:pt x="96" y="31"/>
                  </a:lnTo>
                  <a:lnTo>
                    <a:pt x="100" y="29"/>
                  </a:lnTo>
                  <a:lnTo>
                    <a:pt x="96" y="24"/>
                  </a:lnTo>
                  <a:lnTo>
                    <a:pt x="95" y="21"/>
                  </a:lnTo>
                  <a:lnTo>
                    <a:pt x="95" y="17"/>
                  </a:lnTo>
                  <a:lnTo>
                    <a:pt x="93" y="17"/>
                  </a:lnTo>
                  <a:lnTo>
                    <a:pt x="96" y="12"/>
                  </a:lnTo>
                  <a:lnTo>
                    <a:pt x="79" y="7"/>
                  </a:lnTo>
                  <a:lnTo>
                    <a:pt x="77" y="5"/>
                  </a:lnTo>
                  <a:lnTo>
                    <a:pt x="74" y="0"/>
                  </a:lnTo>
                  <a:lnTo>
                    <a:pt x="55" y="5"/>
                  </a:lnTo>
                  <a:lnTo>
                    <a:pt x="51" y="3"/>
                  </a:lnTo>
                  <a:lnTo>
                    <a:pt x="50" y="9"/>
                  </a:lnTo>
                  <a:lnTo>
                    <a:pt x="46" y="9"/>
                  </a:lnTo>
                  <a:lnTo>
                    <a:pt x="46" y="15"/>
                  </a:lnTo>
                  <a:lnTo>
                    <a:pt x="34" y="12"/>
                  </a:lnTo>
                  <a:lnTo>
                    <a:pt x="31" y="22"/>
                  </a:lnTo>
                  <a:lnTo>
                    <a:pt x="24" y="17"/>
                  </a:lnTo>
                  <a:lnTo>
                    <a:pt x="22" y="14"/>
                  </a:lnTo>
                  <a:lnTo>
                    <a:pt x="15" y="22"/>
                  </a:lnTo>
                  <a:lnTo>
                    <a:pt x="3" y="24"/>
                  </a:lnTo>
                  <a:lnTo>
                    <a:pt x="0" y="26"/>
                  </a:lnTo>
                  <a:lnTo>
                    <a:pt x="3" y="36"/>
                  </a:lnTo>
                  <a:lnTo>
                    <a:pt x="0" y="40"/>
                  </a:lnTo>
                  <a:lnTo>
                    <a:pt x="0" y="43"/>
                  </a:lnTo>
                  <a:lnTo>
                    <a:pt x="1" y="45"/>
                  </a:lnTo>
                  <a:lnTo>
                    <a:pt x="1" y="52"/>
                  </a:lnTo>
                  <a:lnTo>
                    <a:pt x="5" y="57"/>
                  </a:lnTo>
                  <a:lnTo>
                    <a:pt x="10" y="57"/>
                  </a:lnTo>
                  <a:lnTo>
                    <a:pt x="12" y="6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6" name="Freeform 762"/>
            <p:cNvSpPr>
              <a:spLocks/>
            </p:cNvSpPr>
            <p:nvPr/>
          </p:nvSpPr>
          <p:spPr bwMode="auto">
            <a:xfrm>
              <a:off x="5032375" y="3036888"/>
              <a:ext cx="106363" cy="88900"/>
            </a:xfrm>
            <a:custGeom>
              <a:avLst/>
              <a:gdLst/>
              <a:ahLst/>
              <a:cxnLst>
                <a:cxn ang="0">
                  <a:pos x="12" y="49"/>
                </a:cxn>
                <a:cxn ang="0">
                  <a:pos x="13" y="37"/>
                </a:cxn>
                <a:cxn ang="0">
                  <a:pos x="10" y="35"/>
                </a:cxn>
                <a:cxn ang="0">
                  <a:pos x="8" y="38"/>
                </a:cxn>
                <a:cxn ang="0">
                  <a:pos x="3" y="37"/>
                </a:cxn>
                <a:cxn ang="0">
                  <a:pos x="0" y="28"/>
                </a:cxn>
                <a:cxn ang="0">
                  <a:pos x="3" y="26"/>
                </a:cxn>
                <a:cxn ang="0">
                  <a:pos x="0" y="24"/>
                </a:cxn>
                <a:cxn ang="0">
                  <a:pos x="0" y="14"/>
                </a:cxn>
                <a:cxn ang="0">
                  <a:pos x="13" y="5"/>
                </a:cxn>
                <a:cxn ang="0">
                  <a:pos x="19" y="5"/>
                </a:cxn>
                <a:cxn ang="0">
                  <a:pos x="19" y="4"/>
                </a:cxn>
                <a:cxn ang="0">
                  <a:pos x="27" y="5"/>
                </a:cxn>
                <a:cxn ang="0">
                  <a:pos x="31" y="0"/>
                </a:cxn>
                <a:cxn ang="0">
                  <a:pos x="50" y="7"/>
                </a:cxn>
                <a:cxn ang="0">
                  <a:pos x="60" y="7"/>
                </a:cxn>
                <a:cxn ang="0">
                  <a:pos x="64" y="5"/>
                </a:cxn>
                <a:cxn ang="0">
                  <a:pos x="64" y="4"/>
                </a:cxn>
                <a:cxn ang="0">
                  <a:pos x="67" y="7"/>
                </a:cxn>
                <a:cxn ang="0">
                  <a:pos x="62" y="16"/>
                </a:cxn>
                <a:cxn ang="0">
                  <a:pos x="50" y="21"/>
                </a:cxn>
                <a:cxn ang="0">
                  <a:pos x="60" y="49"/>
                </a:cxn>
                <a:cxn ang="0">
                  <a:pos x="57" y="56"/>
                </a:cxn>
                <a:cxn ang="0">
                  <a:pos x="57" y="56"/>
                </a:cxn>
                <a:cxn ang="0">
                  <a:pos x="43" y="56"/>
                </a:cxn>
                <a:cxn ang="0">
                  <a:pos x="36" y="49"/>
                </a:cxn>
                <a:cxn ang="0">
                  <a:pos x="26" y="43"/>
                </a:cxn>
                <a:cxn ang="0">
                  <a:pos x="12" y="49"/>
                </a:cxn>
              </a:cxnLst>
              <a:rect l="0" t="0" r="r" b="b"/>
              <a:pathLst>
                <a:path w="67" h="56">
                  <a:moveTo>
                    <a:pt x="12" y="49"/>
                  </a:moveTo>
                  <a:lnTo>
                    <a:pt x="13" y="37"/>
                  </a:lnTo>
                  <a:lnTo>
                    <a:pt x="10" y="35"/>
                  </a:lnTo>
                  <a:lnTo>
                    <a:pt x="8" y="38"/>
                  </a:lnTo>
                  <a:lnTo>
                    <a:pt x="3" y="37"/>
                  </a:lnTo>
                  <a:lnTo>
                    <a:pt x="0" y="28"/>
                  </a:lnTo>
                  <a:lnTo>
                    <a:pt x="3" y="26"/>
                  </a:lnTo>
                  <a:lnTo>
                    <a:pt x="0" y="24"/>
                  </a:lnTo>
                  <a:lnTo>
                    <a:pt x="0" y="14"/>
                  </a:lnTo>
                  <a:lnTo>
                    <a:pt x="13" y="5"/>
                  </a:lnTo>
                  <a:lnTo>
                    <a:pt x="19" y="5"/>
                  </a:lnTo>
                  <a:lnTo>
                    <a:pt x="19" y="4"/>
                  </a:lnTo>
                  <a:lnTo>
                    <a:pt x="27" y="5"/>
                  </a:lnTo>
                  <a:lnTo>
                    <a:pt x="31" y="0"/>
                  </a:lnTo>
                  <a:lnTo>
                    <a:pt x="50" y="7"/>
                  </a:lnTo>
                  <a:lnTo>
                    <a:pt x="60" y="7"/>
                  </a:lnTo>
                  <a:lnTo>
                    <a:pt x="64" y="5"/>
                  </a:lnTo>
                  <a:lnTo>
                    <a:pt x="64" y="4"/>
                  </a:lnTo>
                  <a:lnTo>
                    <a:pt x="67" y="7"/>
                  </a:lnTo>
                  <a:lnTo>
                    <a:pt x="62" y="16"/>
                  </a:lnTo>
                  <a:lnTo>
                    <a:pt x="50" y="21"/>
                  </a:lnTo>
                  <a:lnTo>
                    <a:pt x="60" y="49"/>
                  </a:lnTo>
                  <a:lnTo>
                    <a:pt x="57" y="56"/>
                  </a:lnTo>
                  <a:lnTo>
                    <a:pt x="57" y="56"/>
                  </a:lnTo>
                  <a:lnTo>
                    <a:pt x="43" y="56"/>
                  </a:lnTo>
                  <a:lnTo>
                    <a:pt x="36" y="49"/>
                  </a:lnTo>
                  <a:lnTo>
                    <a:pt x="26" y="43"/>
                  </a:lnTo>
                  <a:lnTo>
                    <a:pt x="12" y="4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7" name="Freeform 763"/>
            <p:cNvSpPr>
              <a:spLocks/>
            </p:cNvSpPr>
            <p:nvPr/>
          </p:nvSpPr>
          <p:spPr bwMode="auto">
            <a:xfrm>
              <a:off x="4822825" y="3236913"/>
              <a:ext cx="222250" cy="209550"/>
            </a:xfrm>
            <a:custGeom>
              <a:avLst/>
              <a:gdLst/>
              <a:ahLst/>
              <a:cxnLst>
                <a:cxn ang="0">
                  <a:pos x="0" y="26"/>
                </a:cxn>
                <a:cxn ang="0">
                  <a:pos x="4" y="33"/>
                </a:cxn>
                <a:cxn ang="0">
                  <a:pos x="4" y="38"/>
                </a:cxn>
                <a:cxn ang="0">
                  <a:pos x="0" y="49"/>
                </a:cxn>
                <a:cxn ang="0">
                  <a:pos x="4" y="52"/>
                </a:cxn>
                <a:cxn ang="0">
                  <a:pos x="5" y="66"/>
                </a:cxn>
                <a:cxn ang="0">
                  <a:pos x="7" y="76"/>
                </a:cxn>
                <a:cxn ang="0">
                  <a:pos x="11" y="82"/>
                </a:cxn>
                <a:cxn ang="0">
                  <a:pos x="9" y="94"/>
                </a:cxn>
                <a:cxn ang="0">
                  <a:pos x="11" y="94"/>
                </a:cxn>
                <a:cxn ang="0">
                  <a:pos x="14" y="90"/>
                </a:cxn>
                <a:cxn ang="0">
                  <a:pos x="18" y="94"/>
                </a:cxn>
                <a:cxn ang="0">
                  <a:pos x="26" y="95"/>
                </a:cxn>
                <a:cxn ang="0">
                  <a:pos x="31" y="99"/>
                </a:cxn>
                <a:cxn ang="0">
                  <a:pos x="30" y="102"/>
                </a:cxn>
                <a:cxn ang="0">
                  <a:pos x="37" y="108"/>
                </a:cxn>
                <a:cxn ang="0">
                  <a:pos x="40" y="106"/>
                </a:cxn>
                <a:cxn ang="0">
                  <a:pos x="40" y="104"/>
                </a:cxn>
                <a:cxn ang="0">
                  <a:pos x="50" y="106"/>
                </a:cxn>
                <a:cxn ang="0">
                  <a:pos x="50" y="111"/>
                </a:cxn>
                <a:cxn ang="0">
                  <a:pos x="57" y="113"/>
                </a:cxn>
                <a:cxn ang="0">
                  <a:pos x="61" y="120"/>
                </a:cxn>
                <a:cxn ang="0">
                  <a:pos x="66" y="123"/>
                </a:cxn>
                <a:cxn ang="0">
                  <a:pos x="69" y="123"/>
                </a:cxn>
                <a:cxn ang="0">
                  <a:pos x="75" y="121"/>
                </a:cxn>
                <a:cxn ang="0">
                  <a:pos x="81" y="128"/>
                </a:cxn>
                <a:cxn ang="0">
                  <a:pos x="88" y="125"/>
                </a:cxn>
                <a:cxn ang="0">
                  <a:pos x="95" y="127"/>
                </a:cxn>
                <a:cxn ang="0">
                  <a:pos x="104" y="125"/>
                </a:cxn>
                <a:cxn ang="0">
                  <a:pos x="116" y="132"/>
                </a:cxn>
                <a:cxn ang="0">
                  <a:pos x="121" y="132"/>
                </a:cxn>
                <a:cxn ang="0">
                  <a:pos x="121" y="125"/>
                </a:cxn>
                <a:cxn ang="0">
                  <a:pos x="125" y="114"/>
                </a:cxn>
                <a:cxn ang="0">
                  <a:pos x="139" y="102"/>
                </a:cxn>
                <a:cxn ang="0">
                  <a:pos x="140" y="99"/>
                </a:cxn>
                <a:cxn ang="0">
                  <a:pos x="139" y="92"/>
                </a:cxn>
                <a:cxn ang="0">
                  <a:pos x="135" y="89"/>
                </a:cxn>
                <a:cxn ang="0">
                  <a:pos x="132" y="76"/>
                </a:cxn>
                <a:cxn ang="0">
                  <a:pos x="133" y="66"/>
                </a:cxn>
                <a:cxn ang="0">
                  <a:pos x="128" y="61"/>
                </a:cxn>
                <a:cxn ang="0">
                  <a:pos x="137" y="50"/>
                </a:cxn>
                <a:cxn ang="0">
                  <a:pos x="137" y="42"/>
                </a:cxn>
                <a:cxn ang="0">
                  <a:pos x="132" y="21"/>
                </a:cxn>
                <a:cxn ang="0">
                  <a:pos x="132" y="16"/>
                </a:cxn>
                <a:cxn ang="0">
                  <a:pos x="121" y="11"/>
                </a:cxn>
                <a:cxn ang="0">
                  <a:pos x="97" y="14"/>
                </a:cxn>
                <a:cxn ang="0">
                  <a:pos x="76" y="9"/>
                </a:cxn>
                <a:cxn ang="0">
                  <a:pos x="66" y="14"/>
                </a:cxn>
                <a:cxn ang="0">
                  <a:pos x="61" y="4"/>
                </a:cxn>
                <a:cxn ang="0">
                  <a:pos x="66" y="6"/>
                </a:cxn>
                <a:cxn ang="0">
                  <a:pos x="64" y="2"/>
                </a:cxn>
                <a:cxn ang="0">
                  <a:pos x="56" y="0"/>
                </a:cxn>
                <a:cxn ang="0">
                  <a:pos x="43" y="2"/>
                </a:cxn>
                <a:cxn ang="0">
                  <a:pos x="26" y="14"/>
                </a:cxn>
                <a:cxn ang="0">
                  <a:pos x="4" y="23"/>
                </a:cxn>
                <a:cxn ang="0">
                  <a:pos x="2" y="25"/>
                </a:cxn>
                <a:cxn ang="0">
                  <a:pos x="5" y="25"/>
                </a:cxn>
                <a:cxn ang="0">
                  <a:pos x="4" y="28"/>
                </a:cxn>
                <a:cxn ang="0">
                  <a:pos x="0" y="26"/>
                </a:cxn>
              </a:cxnLst>
              <a:rect l="0" t="0" r="r" b="b"/>
              <a:pathLst>
                <a:path w="140" h="132">
                  <a:moveTo>
                    <a:pt x="0" y="26"/>
                  </a:moveTo>
                  <a:lnTo>
                    <a:pt x="4" y="33"/>
                  </a:lnTo>
                  <a:lnTo>
                    <a:pt x="4" y="38"/>
                  </a:lnTo>
                  <a:lnTo>
                    <a:pt x="0" y="49"/>
                  </a:lnTo>
                  <a:lnTo>
                    <a:pt x="4" y="52"/>
                  </a:lnTo>
                  <a:lnTo>
                    <a:pt x="5" y="66"/>
                  </a:lnTo>
                  <a:lnTo>
                    <a:pt x="7" y="76"/>
                  </a:lnTo>
                  <a:lnTo>
                    <a:pt x="11" y="82"/>
                  </a:lnTo>
                  <a:lnTo>
                    <a:pt x="9" y="94"/>
                  </a:lnTo>
                  <a:lnTo>
                    <a:pt x="11" y="94"/>
                  </a:lnTo>
                  <a:lnTo>
                    <a:pt x="14" y="90"/>
                  </a:lnTo>
                  <a:lnTo>
                    <a:pt x="18" y="94"/>
                  </a:lnTo>
                  <a:lnTo>
                    <a:pt x="26" y="95"/>
                  </a:lnTo>
                  <a:lnTo>
                    <a:pt x="31" y="99"/>
                  </a:lnTo>
                  <a:lnTo>
                    <a:pt x="30" y="102"/>
                  </a:lnTo>
                  <a:lnTo>
                    <a:pt x="37" y="108"/>
                  </a:lnTo>
                  <a:lnTo>
                    <a:pt x="40" y="106"/>
                  </a:lnTo>
                  <a:lnTo>
                    <a:pt x="40" y="104"/>
                  </a:lnTo>
                  <a:lnTo>
                    <a:pt x="50" y="106"/>
                  </a:lnTo>
                  <a:lnTo>
                    <a:pt x="50" y="111"/>
                  </a:lnTo>
                  <a:lnTo>
                    <a:pt x="57" y="113"/>
                  </a:lnTo>
                  <a:lnTo>
                    <a:pt x="61" y="120"/>
                  </a:lnTo>
                  <a:lnTo>
                    <a:pt x="66" y="123"/>
                  </a:lnTo>
                  <a:lnTo>
                    <a:pt x="69" y="123"/>
                  </a:lnTo>
                  <a:lnTo>
                    <a:pt x="75" y="121"/>
                  </a:lnTo>
                  <a:lnTo>
                    <a:pt x="81" y="128"/>
                  </a:lnTo>
                  <a:lnTo>
                    <a:pt x="88" y="125"/>
                  </a:lnTo>
                  <a:lnTo>
                    <a:pt x="95" y="127"/>
                  </a:lnTo>
                  <a:lnTo>
                    <a:pt x="104" y="125"/>
                  </a:lnTo>
                  <a:lnTo>
                    <a:pt x="116" y="132"/>
                  </a:lnTo>
                  <a:lnTo>
                    <a:pt x="121" y="132"/>
                  </a:lnTo>
                  <a:lnTo>
                    <a:pt x="121" y="125"/>
                  </a:lnTo>
                  <a:lnTo>
                    <a:pt x="125" y="114"/>
                  </a:lnTo>
                  <a:lnTo>
                    <a:pt x="139" y="102"/>
                  </a:lnTo>
                  <a:lnTo>
                    <a:pt x="140" y="99"/>
                  </a:lnTo>
                  <a:lnTo>
                    <a:pt x="139" y="92"/>
                  </a:lnTo>
                  <a:lnTo>
                    <a:pt x="135" y="89"/>
                  </a:lnTo>
                  <a:lnTo>
                    <a:pt x="132" y="76"/>
                  </a:lnTo>
                  <a:lnTo>
                    <a:pt x="133" y="66"/>
                  </a:lnTo>
                  <a:lnTo>
                    <a:pt x="128" y="61"/>
                  </a:lnTo>
                  <a:lnTo>
                    <a:pt x="137" y="50"/>
                  </a:lnTo>
                  <a:lnTo>
                    <a:pt x="137" y="42"/>
                  </a:lnTo>
                  <a:lnTo>
                    <a:pt x="132" y="21"/>
                  </a:lnTo>
                  <a:lnTo>
                    <a:pt x="132" y="16"/>
                  </a:lnTo>
                  <a:lnTo>
                    <a:pt x="121" y="11"/>
                  </a:lnTo>
                  <a:lnTo>
                    <a:pt x="97" y="14"/>
                  </a:lnTo>
                  <a:lnTo>
                    <a:pt x="76" y="9"/>
                  </a:lnTo>
                  <a:lnTo>
                    <a:pt x="66" y="14"/>
                  </a:lnTo>
                  <a:lnTo>
                    <a:pt x="61" y="4"/>
                  </a:lnTo>
                  <a:lnTo>
                    <a:pt x="66" y="6"/>
                  </a:lnTo>
                  <a:lnTo>
                    <a:pt x="64" y="2"/>
                  </a:lnTo>
                  <a:lnTo>
                    <a:pt x="56" y="0"/>
                  </a:lnTo>
                  <a:lnTo>
                    <a:pt x="43" y="2"/>
                  </a:lnTo>
                  <a:lnTo>
                    <a:pt x="26" y="14"/>
                  </a:lnTo>
                  <a:lnTo>
                    <a:pt x="4" y="23"/>
                  </a:lnTo>
                  <a:lnTo>
                    <a:pt x="2" y="25"/>
                  </a:lnTo>
                  <a:lnTo>
                    <a:pt x="5" y="25"/>
                  </a:lnTo>
                  <a:lnTo>
                    <a:pt x="4" y="28"/>
                  </a:lnTo>
                  <a:lnTo>
                    <a:pt x="0" y="2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8" name="Freeform 764"/>
            <p:cNvSpPr>
              <a:spLocks/>
            </p:cNvSpPr>
            <p:nvPr/>
          </p:nvSpPr>
          <p:spPr bwMode="auto">
            <a:xfrm>
              <a:off x="4298950" y="3670301"/>
              <a:ext cx="74613" cy="146050"/>
            </a:xfrm>
            <a:custGeom>
              <a:avLst/>
              <a:gdLst/>
              <a:ahLst/>
              <a:cxnLst>
                <a:cxn ang="0">
                  <a:pos x="11" y="6"/>
                </a:cxn>
                <a:cxn ang="0">
                  <a:pos x="12" y="2"/>
                </a:cxn>
                <a:cxn ang="0">
                  <a:pos x="19" y="0"/>
                </a:cxn>
                <a:cxn ang="0">
                  <a:pos x="19" y="4"/>
                </a:cxn>
                <a:cxn ang="0">
                  <a:pos x="21" y="4"/>
                </a:cxn>
                <a:cxn ang="0">
                  <a:pos x="43" y="4"/>
                </a:cxn>
                <a:cxn ang="0">
                  <a:pos x="47" y="9"/>
                </a:cxn>
                <a:cxn ang="0">
                  <a:pos x="43" y="14"/>
                </a:cxn>
                <a:cxn ang="0">
                  <a:pos x="38" y="19"/>
                </a:cxn>
                <a:cxn ang="0">
                  <a:pos x="36" y="33"/>
                </a:cxn>
                <a:cxn ang="0">
                  <a:pos x="38" y="40"/>
                </a:cxn>
                <a:cxn ang="0">
                  <a:pos x="30" y="45"/>
                </a:cxn>
                <a:cxn ang="0">
                  <a:pos x="35" y="56"/>
                </a:cxn>
                <a:cxn ang="0">
                  <a:pos x="31" y="64"/>
                </a:cxn>
                <a:cxn ang="0">
                  <a:pos x="36" y="75"/>
                </a:cxn>
                <a:cxn ang="0">
                  <a:pos x="28" y="82"/>
                </a:cxn>
                <a:cxn ang="0">
                  <a:pos x="30" y="89"/>
                </a:cxn>
                <a:cxn ang="0">
                  <a:pos x="23" y="92"/>
                </a:cxn>
                <a:cxn ang="0">
                  <a:pos x="9" y="92"/>
                </a:cxn>
                <a:cxn ang="0">
                  <a:pos x="11" y="66"/>
                </a:cxn>
                <a:cxn ang="0">
                  <a:pos x="5" y="66"/>
                </a:cxn>
                <a:cxn ang="0">
                  <a:pos x="4" y="63"/>
                </a:cxn>
                <a:cxn ang="0">
                  <a:pos x="0" y="61"/>
                </a:cxn>
                <a:cxn ang="0">
                  <a:pos x="2" y="52"/>
                </a:cxn>
                <a:cxn ang="0">
                  <a:pos x="7" y="40"/>
                </a:cxn>
                <a:cxn ang="0">
                  <a:pos x="12" y="21"/>
                </a:cxn>
                <a:cxn ang="0">
                  <a:pos x="11" y="6"/>
                </a:cxn>
              </a:cxnLst>
              <a:rect l="0" t="0" r="r" b="b"/>
              <a:pathLst>
                <a:path w="47" h="92">
                  <a:moveTo>
                    <a:pt x="11" y="6"/>
                  </a:moveTo>
                  <a:lnTo>
                    <a:pt x="12" y="2"/>
                  </a:lnTo>
                  <a:lnTo>
                    <a:pt x="19" y="0"/>
                  </a:lnTo>
                  <a:lnTo>
                    <a:pt x="19" y="4"/>
                  </a:lnTo>
                  <a:lnTo>
                    <a:pt x="21" y="4"/>
                  </a:lnTo>
                  <a:lnTo>
                    <a:pt x="43" y="4"/>
                  </a:lnTo>
                  <a:lnTo>
                    <a:pt x="47" y="9"/>
                  </a:lnTo>
                  <a:lnTo>
                    <a:pt x="43" y="14"/>
                  </a:lnTo>
                  <a:lnTo>
                    <a:pt x="38" y="19"/>
                  </a:lnTo>
                  <a:lnTo>
                    <a:pt x="36" y="33"/>
                  </a:lnTo>
                  <a:lnTo>
                    <a:pt x="38" y="40"/>
                  </a:lnTo>
                  <a:lnTo>
                    <a:pt x="30" y="45"/>
                  </a:lnTo>
                  <a:lnTo>
                    <a:pt x="35" y="56"/>
                  </a:lnTo>
                  <a:lnTo>
                    <a:pt x="31" y="64"/>
                  </a:lnTo>
                  <a:lnTo>
                    <a:pt x="36" y="75"/>
                  </a:lnTo>
                  <a:lnTo>
                    <a:pt x="28" y="82"/>
                  </a:lnTo>
                  <a:lnTo>
                    <a:pt x="30" y="89"/>
                  </a:lnTo>
                  <a:lnTo>
                    <a:pt x="23" y="92"/>
                  </a:lnTo>
                  <a:lnTo>
                    <a:pt x="9" y="92"/>
                  </a:lnTo>
                  <a:lnTo>
                    <a:pt x="11" y="66"/>
                  </a:lnTo>
                  <a:lnTo>
                    <a:pt x="5" y="66"/>
                  </a:lnTo>
                  <a:lnTo>
                    <a:pt x="4" y="63"/>
                  </a:lnTo>
                  <a:lnTo>
                    <a:pt x="0" y="61"/>
                  </a:lnTo>
                  <a:lnTo>
                    <a:pt x="2" y="52"/>
                  </a:lnTo>
                  <a:lnTo>
                    <a:pt x="7" y="40"/>
                  </a:lnTo>
                  <a:lnTo>
                    <a:pt x="12" y="21"/>
                  </a:lnTo>
                  <a:lnTo>
                    <a:pt x="11" y="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9" name="Freeform 765"/>
            <p:cNvSpPr>
              <a:spLocks/>
            </p:cNvSpPr>
            <p:nvPr/>
          </p:nvSpPr>
          <p:spPr bwMode="auto">
            <a:xfrm>
              <a:off x="4587875" y="3292476"/>
              <a:ext cx="79375" cy="95250"/>
            </a:xfrm>
            <a:custGeom>
              <a:avLst/>
              <a:gdLst/>
              <a:ahLst/>
              <a:cxnLst>
                <a:cxn ang="0">
                  <a:pos x="50" y="3"/>
                </a:cxn>
                <a:cxn ang="0">
                  <a:pos x="43" y="0"/>
                </a:cxn>
                <a:cxn ang="0">
                  <a:pos x="32" y="2"/>
                </a:cxn>
                <a:cxn ang="0">
                  <a:pos x="27" y="5"/>
                </a:cxn>
                <a:cxn ang="0">
                  <a:pos x="26" y="12"/>
                </a:cxn>
                <a:cxn ang="0">
                  <a:pos x="29" y="14"/>
                </a:cxn>
                <a:cxn ang="0">
                  <a:pos x="27" y="19"/>
                </a:cxn>
                <a:cxn ang="0">
                  <a:pos x="24" y="21"/>
                </a:cxn>
                <a:cxn ang="0">
                  <a:pos x="26" y="26"/>
                </a:cxn>
                <a:cxn ang="0">
                  <a:pos x="20" y="24"/>
                </a:cxn>
                <a:cxn ang="0">
                  <a:pos x="20" y="19"/>
                </a:cxn>
                <a:cxn ang="0">
                  <a:pos x="24" y="17"/>
                </a:cxn>
                <a:cxn ang="0">
                  <a:pos x="20" y="12"/>
                </a:cxn>
                <a:cxn ang="0">
                  <a:pos x="19" y="14"/>
                </a:cxn>
                <a:cxn ang="0">
                  <a:pos x="15" y="28"/>
                </a:cxn>
                <a:cxn ang="0">
                  <a:pos x="8" y="35"/>
                </a:cxn>
                <a:cxn ang="0">
                  <a:pos x="10" y="38"/>
                </a:cxn>
                <a:cxn ang="0">
                  <a:pos x="10" y="40"/>
                </a:cxn>
                <a:cxn ang="0">
                  <a:pos x="19" y="40"/>
                </a:cxn>
                <a:cxn ang="0">
                  <a:pos x="5" y="45"/>
                </a:cxn>
                <a:cxn ang="0">
                  <a:pos x="5" y="47"/>
                </a:cxn>
                <a:cxn ang="0">
                  <a:pos x="0" y="48"/>
                </a:cxn>
                <a:cxn ang="0">
                  <a:pos x="3" y="50"/>
                </a:cxn>
                <a:cxn ang="0">
                  <a:pos x="15" y="45"/>
                </a:cxn>
                <a:cxn ang="0">
                  <a:pos x="22" y="47"/>
                </a:cxn>
                <a:cxn ang="0">
                  <a:pos x="29" y="52"/>
                </a:cxn>
                <a:cxn ang="0">
                  <a:pos x="29" y="59"/>
                </a:cxn>
                <a:cxn ang="0">
                  <a:pos x="34" y="60"/>
                </a:cxn>
                <a:cxn ang="0">
                  <a:pos x="32" y="55"/>
                </a:cxn>
                <a:cxn ang="0">
                  <a:pos x="34" y="52"/>
                </a:cxn>
                <a:cxn ang="0">
                  <a:pos x="34" y="35"/>
                </a:cxn>
                <a:cxn ang="0">
                  <a:pos x="41" y="36"/>
                </a:cxn>
                <a:cxn ang="0">
                  <a:pos x="43" y="29"/>
                </a:cxn>
                <a:cxn ang="0">
                  <a:pos x="48" y="26"/>
                </a:cxn>
                <a:cxn ang="0">
                  <a:pos x="48" y="22"/>
                </a:cxn>
                <a:cxn ang="0">
                  <a:pos x="43" y="21"/>
                </a:cxn>
                <a:cxn ang="0">
                  <a:pos x="43" y="19"/>
                </a:cxn>
                <a:cxn ang="0">
                  <a:pos x="46" y="15"/>
                </a:cxn>
                <a:cxn ang="0">
                  <a:pos x="50" y="3"/>
                </a:cxn>
              </a:cxnLst>
              <a:rect l="0" t="0" r="r" b="b"/>
              <a:pathLst>
                <a:path w="50" h="60">
                  <a:moveTo>
                    <a:pt x="50" y="3"/>
                  </a:moveTo>
                  <a:lnTo>
                    <a:pt x="43" y="0"/>
                  </a:lnTo>
                  <a:lnTo>
                    <a:pt x="32" y="2"/>
                  </a:lnTo>
                  <a:lnTo>
                    <a:pt x="27" y="5"/>
                  </a:lnTo>
                  <a:lnTo>
                    <a:pt x="26" y="12"/>
                  </a:lnTo>
                  <a:lnTo>
                    <a:pt x="29" y="14"/>
                  </a:lnTo>
                  <a:lnTo>
                    <a:pt x="27" y="19"/>
                  </a:lnTo>
                  <a:lnTo>
                    <a:pt x="24" y="21"/>
                  </a:lnTo>
                  <a:lnTo>
                    <a:pt x="26" y="26"/>
                  </a:lnTo>
                  <a:lnTo>
                    <a:pt x="20" y="24"/>
                  </a:lnTo>
                  <a:lnTo>
                    <a:pt x="20" y="19"/>
                  </a:lnTo>
                  <a:lnTo>
                    <a:pt x="24" y="17"/>
                  </a:lnTo>
                  <a:lnTo>
                    <a:pt x="20" y="12"/>
                  </a:lnTo>
                  <a:lnTo>
                    <a:pt x="19" y="14"/>
                  </a:lnTo>
                  <a:lnTo>
                    <a:pt x="15" y="28"/>
                  </a:lnTo>
                  <a:lnTo>
                    <a:pt x="8" y="35"/>
                  </a:lnTo>
                  <a:lnTo>
                    <a:pt x="10" y="38"/>
                  </a:lnTo>
                  <a:lnTo>
                    <a:pt x="10" y="40"/>
                  </a:lnTo>
                  <a:lnTo>
                    <a:pt x="19" y="40"/>
                  </a:lnTo>
                  <a:lnTo>
                    <a:pt x="5" y="45"/>
                  </a:lnTo>
                  <a:lnTo>
                    <a:pt x="5" y="47"/>
                  </a:lnTo>
                  <a:lnTo>
                    <a:pt x="0" y="48"/>
                  </a:lnTo>
                  <a:lnTo>
                    <a:pt x="3" y="50"/>
                  </a:lnTo>
                  <a:lnTo>
                    <a:pt x="15" y="45"/>
                  </a:lnTo>
                  <a:lnTo>
                    <a:pt x="22" y="47"/>
                  </a:lnTo>
                  <a:lnTo>
                    <a:pt x="29" y="52"/>
                  </a:lnTo>
                  <a:lnTo>
                    <a:pt x="29" y="59"/>
                  </a:lnTo>
                  <a:lnTo>
                    <a:pt x="34" y="60"/>
                  </a:lnTo>
                  <a:lnTo>
                    <a:pt x="32" y="55"/>
                  </a:lnTo>
                  <a:lnTo>
                    <a:pt x="34" y="52"/>
                  </a:lnTo>
                  <a:lnTo>
                    <a:pt x="34" y="35"/>
                  </a:lnTo>
                  <a:lnTo>
                    <a:pt x="41" y="36"/>
                  </a:lnTo>
                  <a:lnTo>
                    <a:pt x="43" y="29"/>
                  </a:lnTo>
                  <a:lnTo>
                    <a:pt x="48" y="26"/>
                  </a:lnTo>
                  <a:lnTo>
                    <a:pt x="48" y="22"/>
                  </a:lnTo>
                  <a:lnTo>
                    <a:pt x="43" y="21"/>
                  </a:lnTo>
                  <a:lnTo>
                    <a:pt x="43" y="19"/>
                  </a:lnTo>
                  <a:lnTo>
                    <a:pt x="46" y="15"/>
                  </a:lnTo>
                  <a:lnTo>
                    <a:pt x="50" y="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0" name="Freeform 766"/>
            <p:cNvSpPr>
              <a:spLocks/>
            </p:cNvSpPr>
            <p:nvPr/>
          </p:nvSpPr>
          <p:spPr bwMode="auto">
            <a:xfrm>
              <a:off x="4638675" y="3235326"/>
              <a:ext cx="201613" cy="268288"/>
            </a:xfrm>
            <a:custGeom>
              <a:avLst/>
              <a:gdLst/>
              <a:ahLst/>
              <a:cxnLst>
                <a:cxn ang="0">
                  <a:pos x="111" y="141"/>
                </a:cxn>
                <a:cxn ang="0">
                  <a:pos x="104" y="148"/>
                </a:cxn>
                <a:cxn ang="0">
                  <a:pos x="97" y="153"/>
                </a:cxn>
                <a:cxn ang="0">
                  <a:pos x="97" y="166"/>
                </a:cxn>
                <a:cxn ang="0">
                  <a:pos x="90" y="162"/>
                </a:cxn>
                <a:cxn ang="0">
                  <a:pos x="66" y="166"/>
                </a:cxn>
                <a:cxn ang="0">
                  <a:pos x="56" y="166"/>
                </a:cxn>
                <a:cxn ang="0">
                  <a:pos x="40" y="164"/>
                </a:cxn>
                <a:cxn ang="0">
                  <a:pos x="23" y="164"/>
                </a:cxn>
                <a:cxn ang="0">
                  <a:pos x="26" y="145"/>
                </a:cxn>
                <a:cxn ang="0">
                  <a:pos x="13" y="131"/>
                </a:cxn>
                <a:cxn ang="0">
                  <a:pos x="6" y="119"/>
                </a:cxn>
                <a:cxn ang="0">
                  <a:pos x="4" y="110"/>
                </a:cxn>
                <a:cxn ang="0">
                  <a:pos x="6" y="103"/>
                </a:cxn>
                <a:cxn ang="0">
                  <a:pos x="0" y="91"/>
                </a:cxn>
                <a:cxn ang="0">
                  <a:pos x="2" y="71"/>
                </a:cxn>
                <a:cxn ang="0">
                  <a:pos x="11" y="65"/>
                </a:cxn>
                <a:cxn ang="0">
                  <a:pos x="16" y="58"/>
                </a:cxn>
                <a:cxn ang="0">
                  <a:pos x="11" y="55"/>
                </a:cxn>
                <a:cxn ang="0">
                  <a:pos x="18" y="39"/>
                </a:cxn>
                <a:cxn ang="0">
                  <a:pos x="16" y="36"/>
                </a:cxn>
                <a:cxn ang="0">
                  <a:pos x="26" y="29"/>
                </a:cxn>
                <a:cxn ang="0">
                  <a:pos x="32" y="36"/>
                </a:cxn>
                <a:cxn ang="0">
                  <a:pos x="35" y="32"/>
                </a:cxn>
                <a:cxn ang="0">
                  <a:pos x="38" y="38"/>
                </a:cxn>
                <a:cxn ang="0">
                  <a:pos x="38" y="27"/>
                </a:cxn>
                <a:cxn ang="0">
                  <a:pos x="42" y="22"/>
                </a:cxn>
                <a:cxn ang="0">
                  <a:pos x="42" y="15"/>
                </a:cxn>
                <a:cxn ang="0">
                  <a:pos x="44" y="10"/>
                </a:cxn>
                <a:cxn ang="0">
                  <a:pos x="40" y="0"/>
                </a:cxn>
                <a:cxn ang="0">
                  <a:pos x="49" y="1"/>
                </a:cxn>
                <a:cxn ang="0">
                  <a:pos x="57" y="7"/>
                </a:cxn>
                <a:cxn ang="0">
                  <a:pos x="57" y="13"/>
                </a:cxn>
                <a:cxn ang="0">
                  <a:pos x="64" y="15"/>
                </a:cxn>
                <a:cxn ang="0">
                  <a:pos x="68" y="22"/>
                </a:cxn>
                <a:cxn ang="0">
                  <a:pos x="77" y="22"/>
                </a:cxn>
                <a:cxn ang="0">
                  <a:pos x="85" y="17"/>
                </a:cxn>
                <a:cxn ang="0">
                  <a:pos x="94" y="10"/>
                </a:cxn>
                <a:cxn ang="0">
                  <a:pos x="90" y="15"/>
                </a:cxn>
                <a:cxn ang="0">
                  <a:pos x="102" y="17"/>
                </a:cxn>
                <a:cxn ang="0">
                  <a:pos x="111" y="26"/>
                </a:cxn>
                <a:cxn ang="0">
                  <a:pos x="120" y="34"/>
                </a:cxn>
                <a:cxn ang="0">
                  <a:pos x="116" y="50"/>
                </a:cxn>
                <a:cxn ang="0">
                  <a:pos x="121" y="67"/>
                </a:cxn>
                <a:cxn ang="0">
                  <a:pos x="127" y="83"/>
                </a:cxn>
                <a:cxn ang="0">
                  <a:pos x="116" y="88"/>
                </a:cxn>
                <a:cxn ang="0">
                  <a:pos x="92" y="107"/>
                </a:cxn>
                <a:cxn ang="0">
                  <a:pos x="85" y="107"/>
                </a:cxn>
                <a:cxn ang="0">
                  <a:pos x="90" y="114"/>
                </a:cxn>
                <a:cxn ang="0">
                  <a:pos x="94" y="124"/>
                </a:cxn>
              </a:cxnLst>
              <a:rect l="0" t="0" r="r" b="b"/>
              <a:pathLst>
                <a:path w="127" h="169">
                  <a:moveTo>
                    <a:pt x="111" y="140"/>
                  </a:moveTo>
                  <a:lnTo>
                    <a:pt x="111" y="141"/>
                  </a:lnTo>
                  <a:lnTo>
                    <a:pt x="106" y="145"/>
                  </a:lnTo>
                  <a:lnTo>
                    <a:pt x="104" y="148"/>
                  </a:lnTo>
                  <a:lnTo>
                    <a:pt x="99" y="152"/>
                  </a:lnTo>
                  <a:lnTo>
                    <a:pt x="97" y="153"/>
                  </a:lnTo>
                  <a:lnTo>
                    <a:pt x="99" y="164"/>
                  </a:lnTo>
                  <a:lnTo>
                    <a:pt x="97" y="166"/>
                  </a:lnTo>
                  <a:lnTo>
                    <a:pt x="97" y="164"/>
                  </a:lnTo>
                  <a:lnTo>
                    <a:pt x="90" y="162"/>
                  </a:lnTo>
                  <a:lnTo>
                    <a:pt x="75" y="167"/>
                  </a:lnTo>
                  <a:lnTo>
                    <a:pt x="66" y="166"/>
                  </a:lnTo>
                  <a:lnTo>
                    <a:pt x="61" y="169"/>
                  </a:lnTo>
                  <a:lnTo>
                    <a:pt x="56" y="166"/>
                  </a:lnTo>
                  <a:lnTo>
                    <a:pt x="51" y="167"/>
                  </a:lnTo>
                  <a:lnTo>
                    <a:pt x="40" y="164"/>
                  </a:lnTo>
                  <a:lnTo>
                    <a:pt x="25" y="166"/>
                  </a:lnTo>
                  <a:lnTo>
                    <a:pt x="23" y="164"/>
                  </a:lnTo>
                  <a:lnTo>
                    <a:pt x="23" y="153"/>
                  </a:lnTo>
                  <a:lnTo>
                    <a:pt x="26" y="145"/>
                  </a:lnTo>
                  <a:lnTo>
                    <a:pt x="30" y="136"/>
                  </a:lnTo>
                  <a:lnTo>
                    <a:pt x="13" y="131"/>
                  </a:lnTo>
                  <a:lnTo>
                    <a:pt x="6" y="122"/>
                  </a:lnTo>
                  <a:lnTo>
                    <a:pt x="6" y="119"/>
                  </a:lnTo>
                  <a:lnTo>
                    <a:pt x="4" y="115"/>
                  </a:lnTo>
                  <a:lnTo>
                    <a:pt x="4" y="110"/>
                  </a:lnTo>
                  <a:lnTo>
                    <a:pt x="2" y="110"/>
                  </a:lnTo>
                  <a:lnTo>
                    <a:pt x="6" y="103"/>
                  </a:lnTo>
                  <a:lnTo>
                    <a:pt x="2" y="96"/>
                  </a:lnTo>
                  <a:lnTo>
                    <a:pt x="0" y="91"/>
                  </a:lnTo>
                  <a:lnTo>
                    <a:pt x="2" y="88"/>
                  </a:lnTo>
                  <a:lnTo>
                    <a:pt x="2" y="71"/>
                  </a:lnTo>
                  <a:lnTo>
                    <a:pt x="9" y="72"/>
                  </a:lnTo>
                  <a:lnTo>
                    <a:pt x="11" y="65"/>
                  </a:lnTo>
                  <a:lnTo>
                    <a:pt x="16" y="62"/>
                  </a:lnTo>
                  <a:lnTo>
                    <a:pt x="16" y="58"/>
                  </a:lnTo>
                  <a:lnTo>
                    <a:pt x="11" y="57"/>
                  </a:lnTo>
                  <a:lnTo>
                    <a:pt x="11" y="55"/>
                  </a:lnTo>
                  <a:lnTo>
                    <a:pt x="14" y="51"/>
                  </a:lnTo>
                  <a:lnTo>
                    <a:pt x="18" y="39"/>
                  </a:lnTo>
                  <a:lnTo>
                    <a:pt x="21" y="39"/>
                  </a:lnTo>
                  <a:lnTo>
                    <a:pt x="16" y="36"/>
                  </a:lnTo>
                  <a:lnTo>
                    <a:pt x="19" y="31"/>
                  </a:lnTo>
                  <a:lnTo>
                    <a:pt x="26" y="29"/>
                  </a:lnTo>
                  <a:lnTo>
                    <a:pt x="30" y="31"/>
                  </a:lnTo>
                  <a:lnTo>
                    <a:pt x="32" y="36"/>
                  </a:lnTo>
                  <a:lnTo>
                    <a:pt x="33" y="36"/>
                  </a:lnTo>
                  <a:lnTo>
                    <a:pt x="35" y="32"/>
                  </a:lnTo>
                  <a:lnTo>
                    <a:pt x="37" y="34"/>
                  </a:lnTo>
                  <a:lnTo>
                    <a:pt x="38" y="38"/>
                  </a:lnTo>
                  <a:lnTo>
                    <a:pt x="37" y="32"/>
                  </a:lnTo>
                  <a:lnTo>
                    <a:pt x="38" y="27"/>
                  </a:lnTo>
                  <a:lnTo>
                    <a:pt x="45" y="26"/>
                  </a:lnTo>
                  <a:lnTo>
                    <a:pt x="42" y="22"/>
                  </a:lnTo>
                  <a:lnTo>
                    <a:pt x="44" y="19"/>
                  </a:lnTo>
                  <a:lnTo>
                    <a:pt x="42" y="15"/>
                  </a:lnTo>
                  <a:lnTo>
                    <a:pt x="38" y="13"/>
                  </a:lnTo>
                  <a:lnTo>
                    <a:pt x="44" y="10"/>
                  </a:lnTo>
                  <a:lnTo>
                    <a:pt x="40" y="3"/>
                  </a:lnTo>
                  <a:lnTo>
                    <a:pt x="40" y="0"/>
                  </a:lnTo>
                  <a:lnTo>
                    <a:pt x="51" y="1"/>
                  </a:lnTo>
                  <a:lnTo>
                    <a:pt x="49" y="1"/>
                  </a:lnTo>
                  <a:lnTo>
                    <a:pt x="56" y="3"/>
                  </a:lnTo>
                  <a:lnTo>
                    <a:pt x="57" y="7"/>
                  </a:lnTo>
                  <a:lnTo>
                    <a:pt x="56" y="10"/>
                  </a:lnTo>
                  <a:lnTo>
                    <a:pt x="57" y="13"/>
                  </a:lnTo>
                  <a:lnTo>
                    <a:pt x="61" y="12"/>
                  </a:lnTo>
                  <a:lnTo>
                    <a:pt x="64" y="15"/>
                  </a:lnTo>
                  <a:lnTo>
                    <a:pt x="71" y="13"/>
                  </a:lnTo>
                  <a:lnTo>
                    <a:pt x="68" y="22"/>
                  </a:lnTo>
                  <a:lnTo>
                    <a:pt x="78" y="22"/>
                  </a:lnTo>
                  <a:lnTo>
                    <a:pt x="77" y="22"/>
                  </a:lnTo>
                  <a:lnTo>
                    <a:pt x="82" y="19"/>
                  </a:lnTo>
                  <a:lnTo>
                    <a:pt x="85" y="17"/>
                  </a:lnTo>
                  <a:lnTo>
                    <a:pt x="85" y="19"/>
                  </a:lnTo>
                  <a:lnTo>
                    <a:pt x="94" y="10"/>
                  </a:lnTo>
                  <a:lnTo>
                    <a:pt x="96" y="12"/>
                  </a:lnTo>
                  <a:lnTo>
                    <a:pt x="90" y="15"/>
                  </a:lnTo>
                  <a:lnTo>
                    <a:pt x="99" y="13"/>
                  </a:lnTo>
                  <a:lnTo>
                    <a:pt x="102" y="17"/>
                  </a:lnTo>
                  <a:lnTo>
                    <a:pt x="108" y="19"/>
                  </a:lnTo>
                  <a:lnTo>
                    <a:pt x="111" y="26"/>
                  </a:lnTo>
                  <a:lnTo>
                    <a:pt x="116" y="27"/>
                  </a:lnTo>
                  <a:lnTo>
                    <a:pt x="120" y="34"/>
                  </a:lnTo>
                  <a:lnTo>
                    <a:pt x="120" y="39"/>
                  </a:lnTo>
                  <a:lnTo>
                    <a:pt x="116" y="50"/>
                  </a:lnTo>
                  <a:lnTo>
                    <a:pt x="120" y="53"/>
                  </a:lnTo>
                  <a:lnTo>
                    <a:pt x="121" y="67"/>
                  </a:lnTo>
                  <a:lnTo>
                    <a:pt x="123" y="77"/>
                  </a:lnTo>
                  <a:lnTo>
                    <a:pt x="127" y="83"/>
                  </a:lnTo>
                  <a:lnTo>
                    <a:pt x="125" y="95"/>
                  </a:lnTo>
                  <a:lnTo>
                    <a:pt x="116" y="88"/>
                  </a:lnTo>
                  <a:lnTo>
                    <a:pt x="116" y="95"/>
                  </a:lnTo>
                  <a:lnTo>
                    <a:pt x="92" y="107"/>
                  </a:lnTo>
                  <a:lnTo>
                    <a:pt x="90" y="110"/>
                  </a:lnTo>
                  <a:lnTo>
                    <a:pt x="85" y="107"/>
                  </a:lnTo>
                  <a:lnTo>
                    <a:pt x="85" y="109"/>
                  </a:lnTo>
                  <a:lnTo>
                    <a:pt x="90" y="114"/>
                  </a:lnTo>
                  <a:lnTo>
                    <a:pt x="92" y="121"/>
                  </a:lnTo>
                  <a:lnTo>
                    <a:pt x="94" y="124"/>
                  </a:lnTo>
                  <a:lnTo>
                    <a:pt x="111" y="14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1" name="Freeform 767"/>
            <p:cNvSpPr>
              <a:spLocks/>
            </p:cNvSpPr>
            <p:nvPr/>
          </p:nvSpPr>
          <p:spPr bwMode="auto">
            <a:xfrm>
              <a:off x="4702175" y="4652963"/>
              <a:ext cx="127000" cy="139700"/>
            </a:xfrm>
            <a:custGeom>
              <a:avLst/>
              <a:gdLst/>
              <a:ahLst/>
              <a:cxnLst>
                <a:cxn ang="0">
                  <a:pos x="37" y="2"/>
                </a:cxn>
                <a:cxn ang="0">
                  <a:pos x="35" y="5"/>
                </a:cxn>
                <a:cxn ang="0">
                  <a:pos x="37" y="17"/>
                </a:cxn>
                <a:cxn ang="0">
                  <a:pos x="17" y="17"/>
                </a:cxn>
                <a:cxn ang="0">
                  <a:pos x="12" y="19"/>
                </a:cxn>
                <a:cxn ang="0">
                  <a:pos x="12" y="22"/>
                </a:cxn>
                <a:cxn ang="0">
                  <a:pos x="9" y="24"/>
                </a:cxn>
                <a:cxn ang="0">
                  <a:pos x="16" y="29"/>
                </a:cxn>
                <a:cxn ang="0">
                  <a:pos x="12" y="31"/>
                </a:cxn>
                <a:cxn ang="0">
                  <a:pos x="7" y="29"/>
                </a:cxn>
                <a:cxn ang="0">
                  <a:pos x="7" y="38"/>
                </a:cxn>
                <a:cxn ang="0">
                  <a:pos x="4" y="41"/>
                </a:cxn>
                <a:cxn ang="0">
                  <a:pos x="0" y="43"/>
                </a:cxn>
                <a:cxn ang="0">
                  <a:pos x="2" y="45"/>
                </a:cxn>
                <a:cxn ang="0">
                  <a:pos x="7" y="59"/>
                </a:cxn>
                <a:cxn ang="0">
                  <a:pos x="16" y="71"/>
                </a:cxn>
                <a:cxn ang="0">
                  <a:pos x="31" y="85"/>
                </a:cxn>
                <a:cxn ang="0">
                  <a:pos x="33" y="88"/>
                </a:cxn>
                <a:cxn ang="0">
                  <a:pos x="35" y="81"/>
                </a:cxn>
                <a:cxn ang="0">
                  <a:pos x="42" y="81"/>
                </a:cxn>
                <a:cxn ang="0">
                  <a:pos x="42" y="79"/>
                </a:cxn>
                <a:cxn ang="0">
                  <a:pos x="40" y="73"/>
                </a:cxn>
                <a:cxn ang="0">
                  <a:pos x="42" y="67"/>
                </a:cxn>
                <a:cxn ang="0">
                  <a:pos x="50" y="64"/>
                </a:cxn>
                <a:cxn ang="0">
                  <a:pos x="56" y="59"/>
                </a:cxn>
                <a:cxn ang="0">
                  <a:pos x="59" y="62"/>
                </a:cxn>
                <a:cxn ang="0">
                  <a:pos x="66" y="62"/>
                </a:cxn>
                <a:cxn ang="0">
                  <a:pos x="71" y="66"/>
                </a:cxn>
                <a:cxn ang="0">
                  <a:pos x="75" y="64"/>
                </a:cxn>
                <a:cxn ang="0">
                  <a:pos x="78" y="43"/>
                </a:cxn>
                <a:cxn ang="0">
                  <a:pos x="75" y="33"/>
                </a:cxn>
                <a:cxn ang="0">
                  <a:pos x="75" y="28"/>
                </a:cxn>
                <a:cxn ang="0">
                  <a:pos x="80" y="21"/>
                </a:cxn>
                <a:cxn ang="0">
                  <a:pos x="78" y="16"/>
                </a:cxn>
                <a:cxn ang="0">
                  <a:pos x="76" y="12"/>
                </a:cxn>
                <a:cxn ang="0">
                  <a:pos x="69" y="10"/>
                </a:cxn>
                <a:cxn ang="0">
                  <a:pos x="64" y="16"/>
                </a:cxn>
                <a:cxn ang="0">
                  <a:pos x="62" y="16"/>
                </a:cxn>
                <a:cxn ang="0">
                  <a:pos x="62" y="5"/>
                </a:cxn>
                <a:cxn ang="0">
                  <a:pos x="64" y="2"/>
                </a:cxn>
                <a:cxn ang="0">
                  <a:pos x="49" y="0"/>
                </a:cxn>
                <a:cxn ang="0">
                  <a:pos x="37" y="2"/>
                </a:cxn>
              </a:cxnLst>
              <a:rect l="0" t="0" r="r" b="b"/>
              <a:pathLst>
                <a:path w="80" h="88">
                  <a:moveTo>
                    <a:pt x="37" y="2"/>
                  </a:moveTo>
                  <a:lnTo>
                    <a:pt x="35" y="5"/>
                  </a:lnTo>
                  <a:lnTo>
                    <a:pt x="37" y="17"/>
                  </a:lnTo>
                  <a:lnTo>
                    <a:pt x="17" y="17"/>
                  </a:lnTo>
                  <a:lnTo>
                    <a:pt x="12" y="19"/>
                  </a:lnTo>
                  <a:lnTo>
                    <a:pt x="12" y="22"/>
                  </a:lnTo>
                  <a:lnTo>
                    <a:pt x="9" y="24"/>
                  </a:lnTo>
                  <a:lnTo>
                    <a:pt x="16" y="29"/>
                  </a:lnTo>
                  <a:lnTo>
                    <a:pt x="12" y="31"/>
                  </a:lnTo>
                  <a:lnTo>
                    <a:pt x="7" y="29"/>
                  </a:lnTo>
                  <a:lnTo>
                    <a:pt x="7" y="38"/>
                  </a:lnTo>
                  <a:lnTo>
                    <a:pt x="4" y="41"/>
                  </a:lnTo>
                  <a:lnTo>
                    <a:pt x="0" y="43"/>
                  </a:lnTo>
                  <a:lnTo>
                    <a:pt x="2" y="45"/>
                  </a:lnTo>
                  <a:lnTo>
                    <a:pt x="7" y="59"/>
                  </a:lnTo>
                  <a:lnTo>
                    <a:pt x="16" y="71"/>
                  </a:lnTo>
                  <a:lnTo>
                    <a:pt x="31" y="85"/>
                  </a:lnTo>
                  <a:lnTo>
                    <a:pt x="33" y="88"/>
                  </a:lnTo>
                  <a:lnTo>
                    <a:pt x="35" y="81"/>
                  </a:lnTo>
                  <a:lnTo>
                    <a:pt x="42" y="81"/>
                  </a:lnTo>
                  <a:lnTo>
                    <a:pt x="42" y="79"/>
                  </a:lnTo>
                  <a:lnTo>
                    <a:pt x="40" y="73"/>
                  </a:lnTo>
                  <a:lnTo>
                    <a:pt x="42" y="67"/>
                  </a:lnTo>
                  <a:lnTo>
                    <a:pt x="50" y="64"/>
                  </a:lnTo>
                  <a:lnTo>
                    <a:pt x="56" y="59"/>
                  </a:lnTo>
                  <a:lnTo>
                    <a:pt x="59" y="62"/>
                  </a:lnTo>
                  <a:lnTo>
                    <a:pt x="66" y="62"/>
                  </a:lnTo>
                  <a:lnTo>
                    <a:pt x="71" y="66"/>
                  </a:lnTo>
                  <a:lnTo>
                    <a:pt x="75" y="64"/>
                  </a:lnTo>
                  <a:lnTo>
                    <a:pt x="78" y="43"/>
                  </a:lnTo>
                  <a:lnTo>
                    <a:pt x="75" y="33"/>
                  </a:lnTo>
                  <a:lnTo>
                    <a:pt x="75" y="28"/>
                  </a:lnTo>
                  <a:lnTo>
                    <a:pt x="80" y="21"/>
                  </a:lnTo>
                  <a:lnTo>
                    <a:pt x="78" y="16"/>
                  </a:lnTo>
                  <a:lnTo>
                    <a:pt x="76" y="12"/>
                  </a:lnTo>
                  <a:lnTo>
                    <a:pt x="69" y="10"/>
                  </a:lnTo>
                  <a:lnTo>
                    <a:pt x="64" y="16"/>
                  </a:lnTo>
                  <a:lnTo>
                    <a:pt x="62" y="16"/>
                  </a:lnTo>
                  <a:lnTo>
                    <a:pt x="62" y="5"/>
                  </a:lnTo>
                  <a:lnTo>
                    <a:pt x="64" y="2"/>
                  </a:lnTo>
                  <a:lnTo>
                    <a:pt x="49" y="0"/>
                  </a:lnTo>
                  <a:lnTo>
                    <a:pt x="37" y="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2" name="Freeform 768"/>
            <p:cNvSpPr>
              <a:spLocks/>
            </p:cNvSpPr>
            <p:nvPr/>
          </p:nvSpPr>
          <p:spPr bwMode="auto">
            <a:xfrm>
              <a:off x="4316413" y="4464051"/>
              <a:ext cx="136525" cy="142875"/>
            </a:xfrm>
            <a:custGeom>
              <a:avLst/>
              <a:gdLst/>
              <a:ahLst/>
              <a:cxnLst>
                <a:cxn ang="0">
                  <a:pos x="6" y="10"/>
                </a:cxn>
                <a:cxn ang="0">
                  <a:pos x="10" y="19"/>
                </a:cxn>
                <a:cxn ang="0">
                  <a:pos x="12" y="24"/>
                </a:cxn>
                <a:cxn ang="0">
                  <a:pos x="12" y="27"/>
                </a:cxn>
                <a:cxn ang="0">
                  <a:pos x="8" y="31"/>
                </a:cxn>
                <a:cxn ang="0">
                  <a:pos x="5" y="36"/>
                </a:cxn>
                <a:cxn ang="0">
                  <a:pos x="8" y="38"/>
                </a:cxn>
                <a:cxn ang="0">
                  <a:pos x="1" y="45"/>
                </a:cxn>
                <a:cxn ang="0">
                  <a:pos x="5" y="52"/>
                </a:cxn>
                <a:cxn ang="0">
                  <a:pos x="0" y="60"/>
                </a:cxn>
                <a:cxn ang="0">
                  <a:pos x="12" y="67"/>
                </a:cxn>
                <a:cxn ang="0">
                  <a:pos x="17" y="76"/>
                </a:cxn>
                <a:cxn ang="0">
                  <a:pos x="15" y="90"/>
                </a:cxn>
                <a:cxn ang="0">
                  <a:pos x="34" y="83"/>
                </a:cxn>
                <a:cxn ang="0">
                  <a:pos x="67" y="78"/>
                </a:cxn>
                <a:cxn ang="0">
                  <a:pos x="79" y="78"/>
                </a:cxn>
                <a:cxn ang="0">
                  <a:pos x="82" y="72"/>
                </a:cxn>
                <a:cxn ang="0">
                  <a:pos x="76" y="59"/>
                </a:cxn>
                <a:cxn ang="0">
                  <a:pos x="79" y="50"/>
                </a:cxn>
                <a:cxn ang="0">
                  <a:pos x="86" y="34"/>
                </a:cxn>
                <a:cxn ang="0">
                  <a:pos x="82" y="22"/>
                </a:cxn>
                <a:cxn ang="0">
                  <a:pos x="84" y="17"/>
                </a:cxn>
                <a:cxn ang="0">
                  <a:pos x="76" y="10"/>
                </a:cxn>
                <a:cxn ang="0">
                  <a:pos x="70" y="10"/>
                </a:cxn>
                <a:cxn ang="0">
                  <a:pos x="60" y="15"/>
                </a:cxn>
                <a:cxn ang="0">
                  <a:pos x="55" y="14"/>
                </a:cxn>
                <a:cxn ang="0">
                  <a:pos x="48" y="5"/>
                </a:cxn>
                <a:cxn ang="0">
                  <a:pos x="43" y="3"/>
                </a:cxn>
                <a:cxn ang="0">
                  <a:pos x="36" y="7"/>
                </a:cxn>
                <a:cxn ang="0">
                  <a:pos x="32" y="0"/>
                </a:cxn>
                <a:cxn ang="0">
                  <a:pos x="29" y="2"/>
                </a:cxn>
                <a:cxn ang="0">
                  <a:pos x="27" y="5"/>
                </a:cxn>
                <a:cxn ang="0">
                  <a:pos x="22" y="8"/>
                </a:cxn>
                <a:cxn ang="0">
                  <a:pos x="17" y="7"/>
                </a:cxn>
                <a:cxn ang="0">
                  <a:pos x="8" y="7"/>
                </a:cxn>
              </a:cxnLst>
              <a:rect l="0" t="0" r="r" b="b"/>
              <a:pathLst>
                <a:path w="86" h="90">
                  <a:moveTo>
                    <a:pt x="8" y="7"/>
                  </a:moveTo>
                  <a:lnTo>
                    <a:pt x="6" y="10"/>
                  </a:lnTo>
                  <a:lnTo>
                    <a:pt x="6" y="17"/>
                  </a:lnTo>
                  <a:lnTo>
                    <a:pt x="10" y="19"/>
                  </a:lnTo>
                  <a:lnTo>
                    <a:pt x="10" y="22"/>
                  </a:lnTo>
                  <a:lnTo>
                    <a:pt x="12" y="24"/>
                  </a:lnTo>
                  <a:lnTo>
                    <a:pt x="8" y="27"/>
                  </a:lnTo>
                  <a:lnTo>
                    <a:pt x="12" y="27"/>
                  </a:lnTo>
                  <a:lnTo>
                    <a:pt x="12" y="34"/>
                  </a:lnTo>
                  <a:lnTo>
                    <a:pt x="8" y="31"/>
                  </a:lnTo>
                  <a:lnTo>
                    <a:pt x="5" y="33"/>
                  </a:lnTo>
                  <a:lnTo>
                    <a:pt x="5" y="36"/>
                  </a:lnTo>
                  <a:lnTo>
                    <a:pt x="8" y="36"/>
                  </a:lnTo>
                  <a:lnTo>
                    <a:pt x="8" y="38"/>
                  </a:lnTo>
                  <a:lnTo>
                    <a:pt x="6" y="45"/>
                  </a:lnTo>
                  <a:lnTo>
                    <a:pt x="1" y="45"/>
                  </a:lnTo>
                  <a:lnTo>
                    <a:pt x="1" y="48"/>
                  </a:lnTo>
                  <a:lnTo>
                    <a:pt x="5" y="52"/>
                  </a:lnTo>
                  <a:lnTo>
                    <a:pt x="3" y="55"/>
                  </a:lnTo>
                  <a:lnTo>
                    <a:pt x="0" y="60"/>
                  </a:lnTo>
                  <a:lnTo>
                    <a:pt x="8" y="62"/>
                  </a:lnTo>
                  <a:lnTo>
                    <a:pt x="12" y="67"/>
                  </a:lnTo>
                  <a:lnTo>
                    <a:pt x="17" y="69"/>
                  </a:lnTo>
                  <a:lnTo>
                    <a:pt x="17" y="76"/>
                  </a:lnTo>
                  <a:lnTo>
                    <a:pt x="15" y="79"/>
                  </a:lnTo>
                  <a:lnTo>
                    <a:pt x="15" y="90"/>
                  </a:lnTo>
                  <a:lnTo>
                    <a:pt x="19" y="90"/>
                  </a:lnTo>
                  <a:lnTo>
                    <a:pt x="34" y="83"/>
                  </a:lnTo>
                  <a:lnTo>
                    <a:pt x="53" y="79"/>
                  </a:lnTo>
                  <a:lnTo>
                    <a:pt x="67" y="78"/>
                  </a:lnTo>
                  <a:lnTo>
                    <a:pt x="77" y="79"/>
                  </a:lnTo>
                  <a:lnTo>
                    <a:pt x="79" y="78"/>
                  </a:lnTo>
                  <a:lnTo>
                    <a:pt x="82" y="79"/>
                  </a:lnTo>
                  <a:lnTo>
                    <a:pt x="82" y="72"/>
                  </a:lnTo>
                  <a:lnTo>
                    <a:pt x="79" y="71"/>
                  </a:lnTo>
                  <a:lnTo>
                    <a:pt x="76" y="59"/>
                  </a:lnTo>
                  <a:lnTo>
                    <a:pt x="76" y="53"/>
                  </a:lnTo>
                  <a:lnTo>
                    <a:pt x="79" y="50"/>
                  </a:lnTo>
                  <a:lnTo>
                    <a:pt x="82" y="38"/>
                  </a:lnTo>
                  <a:lnTo>
                    <a:pt x="86" y="34"/>
                  </a:lnTo>
                  <a:lnTo>
                    <a:pt x="84" y="24"/>
                  </a:lnTo>
                  <a:lnTo>
                    <a:pt x="82" y="22"/>
                  </a:lnTo>
                  <a:lnTo>
                    <a:pt x="84" y="21"/>
                  </a:lnTo>
                  <a:lnTo>
                    <a:pt x="84" y="17"/>
                  </a:lnTo>
                  <a:lnTo>
                    <a:pt x="81" y="17"/>
                  </a:lnTo>
                  <a:lnTo>
                    <a:pt x="76" y="10"/>
                  </a:lnTo>
                  <a:lnTo>
                    <a:pt x="74" y="12"/>
                  </a:lnTo>
                  <a:lnTo>
                    <a:pt x="70" y="10"/>
                  </a:lnTo>
                  <a:lnTo>
                    <a:pt x="60" y="14"/>
                  </a:lnTo>
                  <a:lnTo>
                    <a:pt x="60" y="15"/>
                  </a:lnTo>
                  <a:lnTo>
                    <a:pt x="57" y="14"/>
                  </a:lnTo>
                  <a:lnTo>
                    <a:pt x="55" y="14"/>
                  </a:lnTo>
                  <a:lnTo>
                    <a:pt x="51" y="12"/>
                  </a:lnTo>
                  <a:lnTo>
                    <a:pt x="48" y="5"/>
                  </a:lnTo>
                  <a:lnTo>
                    <a:pt x="44" y="5"/>
                  </a:lnTo>
                  <a:lnTo>
                    <a:pt x="43" y="3"/>
                  </a:lnTo>
                  <a:lnTo>
                    <a:pt x="39" y="3"/>
                  </a:lnTo>
                  <a:lnTo>
                    <a:pt x="36" y="7"/>
                  </a:lnTo>
                  <a:lnTo>
                    <a:pt x="34" y="7"/>
                  </a:lnTo>
                  <a:lnTo>
                    <a:pt x="32" y="0"/>
                  </a:lnTo>
                  <a:lnTo>
                    <a:pt x="31" y="0"/>
                  </a:lnTo>
                  <a:lnTo>
                    <a:pt x="29" y="2"/>
                  </a:lnTo>
                  <a:lnTo>
                    <a:pt x="27" y="2"/>
                  </a:lnTo>
                  <a:lnTo>
                    <a:pt x="27" y="5"/>
                  </a:lnTo>
                  <a:lnTo>
                    <a:pt x="22" y="5"/>
                  </a:lnTo>
                  <a:lnTo>
                    <a:pt x="22" y="8"/>
                  </a:lnTo>
                  <a:lnTo>
                    <a:pt x="19" y="5"/>
                  </a:lnTo>
                  <a:lnTo>
                    <a:pt x="17" y="7"/>
                  </a:lnTo>
                  <a:lnTo>
                    <a:pt x="15" y="3"/>
                  </a:lnTo>
                  <a:lnTo>
                    <a:pt x="8" y="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3" name="Freeform 769"/>
            <p:cNvSpPr>
              <a:spLocks/>
            </p:cNvSpPr>
            <p:nvPr/>
          </p:nvSpPr>
          <p:spPr bwMode="auto">
            <a:xfrm>
              <a:off x="4170363" y="4416426"/>
              <a:ext cx="165100" cy="127000"/>
            </a:xfrm>
            <a:custGeom>
              <a:avLst/>
              <a:gdLst/>
              <a:ahLst/>
              <a:cxnLst>
                <a:cxn ang="0">
                  <a:pos x="29" y="2"/>
                </a:cxn>
                <a:cxn ang="0">
                  <a:pos x="31" y="4"/>
                </a:cxn>
                <a:cxn ang="0">
                  <a:pos x="53" y="6"/>
                </a:cxn>
                <a:cxn ang="0">
                  <a:pos x="53" y="11"/>
                </a:cxn>
                <a:cxn ang="0">
                  <a:pos x="59" y="9"/>
                </a:cxn>
                <a:cxn ang="0">
                  <a:pos x="67" y="7"/>
                </a:cxn>
                <a:cxn ang="0">
                  <a:pos x="76" y="9"/>
                </a:cxn>
                <a:cxn ang="0">
                  <a:pos x="81" y="4"/>
                </a:cxn>
                <a:cxn ang="0">
                  <a:pos x="86" y="9"/>
                </a:cxn>
                <a:cxn ang="0">
                  <a:pos x="88" y="12"/>
                </a:cxn>
                <a:cxn ang="0">
                  <a:pos x="90" y="16"/>
                </a:cxn>
                <a:cxn ang="0">
                  <a:pos x="95" y="19"/>
                </a:cxn>
                <a:cxn ang="0">
                  <a:pos x="92" y="25"/>
                </a:cxn>
                <a:cxn ang="0">
                  <a:pos x="93" y="25"/>
                </a:cxn>
                <a:cxn ang="0">
                  <a:pos x="97" y="32"/>
                </a:cxn>
                <a:cxn ang="0">
                  <a:pos x="98" y="40"/>
                </a:cxn>
                <a:cxn ang="0">
                  <a:pos x="102" y="49"/>
                </a:cxn>
                <a:cxn ang="0">
                  <a:pos x="104" y="54"/>
                </a:cxn>
                <a:cxn ang="0">
                  <a:pos x="104" y="57"/>
                </a:cxn>
                <a:cxn ang="0">
                  <a:pos x="100" y="61"/>
                </a:cxn>
                <a:cxn ang="0">
                  <a:pos x="97" y="66"/>
                </a:cxn>
                <a:cxn ang="0">
                  <a:pos x="100" y="68"/>
                </a:cxn>
                <a:cxn ang="0">
                  <a:pos x="93" y="75"/>
                </a:cxn>
                <a:cxn ang="0">
                  <a:pos x="88" y="78"/>
                </a:cxn>
                <a:cxn ang="0">
                  <a:pos x="81" y="76"/>
                </a:cxn>
                <a:cxn ang="0">
                  <a:pos x="81" y="71"/>
                </a:cxn>
                <a:cxn ang="0">
                  <a:pos x="76" y="61"/>
                </a:cxn>
                <a:cxn ang="0">
                  <a:pos x="71" y="61"/>
                </a:cxn>
                <a:cxn ang="0">
                  <a:pos x="67" y="61"/>
                </a:cxn>
                <a:cxn ang="0">
                  <a:pos x="64" y="59"/>
                </a:cxn>
                <a:cxn ang="0">
                  <a:pos x="64" y="56"/>
                </a:cxn>
                <a:cxn ang="0">
                  <a:pos x="62" y="49"/>
                </a:cxn>
                <a:cxn ang="0">
                  <a:pos x="59" y="45"/>
                </a:cxn>
                <a:cxn ang="0">
                  <a:pos x="38" y="42"/>
                </a:cxn>
                <a:cxn ang="0">
                  <a:pos x="29" y="52"/>
                </a:cxn>
                <a:cxn ang="0">
                  <a:pos x="19" y="47"/>
                </a:cxn>
                <a:cxn ang="0">
                  <a:pos x="10" y="38"/>
                </a:cxn>
                <a:cxn ang="0">
                  <a:pos x="5" y="30"/>
                </a:cxn>
                <a:cxn ang="0">
                  <a:pos x="2" y="30"/>
                </a:cxn>
                <a:cxn ang="0">
                  <a:pos x="3" y="25"/>
                </a:cxn>
                <a:cxn ang="0">
                  <a:pos x="21" y="16"/>
                </a:cxn>
                <a:cxn ang="0">
                  <a:pos x="17" y="9"/>
                </a:cxn>
                <a:cxn ang="0">
                  <a:pos x="21" y="0"/>
                </a:cxn>
              </a:cxnLst>
              <a:rect l="0" t="0" r="r" b="b"/>
              <a:pathLst>
                <a:path w="104" h="80">
                  <a:moveTo>
                    <a:pt x="21" y="0"/>
                  </a:moveTo>
                  <a:lnTo>
                    <a:pt x="29" y="2"/>
                  </a:lnTo>
                  <a:lnTo>
                    <a:pt x="29" y="4"/>
                  </a:lnTo>
                  <a:lnTo>
                    <a:pt x="31" y="4"/>
                  </a:lnTo>
                  <a:lnTo>
                    <a:pt x="40" y="7"/>
                  </a:lnTo>
                  <a:lnTo>
                    <a:pt x="53" y="6"/>
                  </a:lnTo>
                  <a:lnTo>
                    <a:pt x="52" y="9"/>
                  </a:lnTo>
                  <a:lnTo>
                    <a:pt x="53" y="11"/>
                  </a:lnTo>
                  <a:lnTo>
                    <a:pt x="55" y="11"/>
                  </a:lnTo>
                  <a:lnTo>
                    <a:pt x="59" y="9"/>
                  </a:lnTo>
                  <a:lnTo>
                    <a:pt x="64" y="12"/>
                  </a:lnTo>
                  <a:lnTo>
                    <a:pt x="67" y="7"/>
                  </a:lnTo>
                  <a:lnTo>
                    <a:pt x="76" y="11"/>
                  </a:lnTo>
                  <a:lnTo>
                    <a:pt x="76" y="9"/>
                  </a:lnTo>
                  <a:lnTo>
                    <a:pt x="81" y="7"/>
                  </a:lnTo>
                  <a:lnTo>
                    <a:pt x="81" y="4"/>
                  </a:lnTo>
                  <a:lnTo>
                    <a:pt x="85" y="4"/>
                  </a:lnTo>
                  <a:lnTo>
                    <a:pt x="86" y="9"/>
                  </a:lnTo>
                  <a:lnTo>
                    <a:pt x="88" y="9"/>
                  </a:lnTo>
                  <a:lnTo>
                    <a:pt x="88" y="12"/>
                  </a:lnTo>
                  <a:lnTo>
                    <a:pt x="88" y="16"/>
                  </a:lnTo>
                  <a:lnTo>
                    <a:pt x="90" y="16"/>
                  </a:lnTo>
                  <a:lnTo>
                    <a:pt x="92" y="18"/>
                  </a:lnTo>
                  <a:lnTo>
                    <a:pt x="95" y="19"/>
                  </a:lnTo>
                  <a:lnTo>
                    <a:pt x="95" y="21"/>
                  </a:lnTo>
                  <a:lnTo>
                    <a:pt x="92" y="25"/>
                  </a:lnTo>
                  <a:lnTo>
                    <a:pt x="92" y="26"/>
                  </a:lnTo>
                  <a:lnTo>
                    <a:pt x="93" y="25"/>
                  </a:lnTo>
                  <a:lnTo>
                    <a:pt x="95" y="25"/>
                  </a:lnTo>
                  <a:lnTo>
                    <a:pt x="97" y="32"/>
                  </a:lnTo>
                  <a:lnTo>
                    <a:pt x="100" y="37"/>
                  </a:lnTo>
                  <a:lnTo>
                    <a:pt x="98" y="40"/>
                  </a:lnTo>
                  <a:lnTo>
                    <a:pt x="98" y="47"/>
                  </a:lnTo>
                  <a:lnTo>
                    <a:pt x="102" y="49"/>
                  </a:lnTo>
                  <a:lnTo>
                    <a:pt x="102" y="52"/>
                  </a:lnTo>
                  <a:lnTo>
                    <a:pt x="104" y="54"/>
                  </a:lnTo>
                  <a:lnTo>
                    <a:pt x="100" y="57"/>
                  </a:lnTo>
                  <a:lnTo>
                    <a:pt x="104" y="57"/>
                  </a:lnTo>
                  <a:lnTo>
                    <a:pt x="104" y="64"/>
                  </a:lnTo>
                  <a:lnTo>
                    <a:pt x="100" y="61"/>
                  </a:lnTo>
                  <a:lnTo>
                    <a:pt x="97" y="63"/>
                  </a:lnTo>
                  <a:lnTo>
                    <a:pt x="97" y="66"/>
                  </a:lnTo>
                  <a:lnTo>
                    <a:pt x="100" y="66"/>
                  </a:lnTo>
                  <a:lnTo>
                    <a:pt x="100" y="68"/>
                  </a:lnTo>
                  <a:lnTo>
                    <a:pt x="98" y="75"/>
                  </a:lnTo>
                  <a:lnTo>
                    <a:pt x="93" y="75"/>
                  </a:lnTo>
                  <a:lnTo>
                    <a:pt x="92" y="73"/>
                  </a:lnTo>
                  <a:lnTo>
                    <a:pt x="88" y="78"/>
                  </a:lnTo>
                  <a:lnTo>
                    <a:pt x="86" y="80"/>
                  </a:lnTo>
                  <a:lnTo>
                    <a:pt x="81" y="76"/>
                  </a:lnTo>
                  <a:lnTo>
                    <a:pt x="79" y="78"/>
                  </a:lnTo>
                  <a:lnTo>
                    <a:pt x="81" y="71"/>
                  </a:lnTo>
                  <a:lnTo>
                    <a:pt x="79" y="64"/>
                  </a:lnTo>
                  <a:lnTo>
                    <a:pt x="76" y="61"/>
                  </a:lnTo>
                  <a:lnTo>
                    <a:pt x="73" y="63"/>
                  </a:lnTo>
                  <a:lnTo>
                    <a:pt x="71" y="61"/>
                  </a:lnTo>
                  <a:lnTo>
                    <a:pt x="67" y="63"/>
                  </a:lnTo>
                  <a:lnTo>
                    <a:pt x="67" y="61"/>
                  </a:lnTo>
                  <a:lnTo>
                    <a:pt x="62" y="64"/>
                  </a:lnTo>
                  <a:lnTo>
                    <a:pt x="64" y="59"/>
                  </a:lnTo>
                  <a:lnTo>
                    <a:pt x="66" y="57"/>
                  </a:lnTo>
                  <a:lnTo>
                    <a:pt x="64" y="56"/>
                  </a:lnTo>
                  <a:lnTo>
                    <a:pt x="62" y="54"/>
                  </a:lnTo>
                  <a:lnTo>
                    <a:pt x="62" y="49"/>
                  </a:lnTo>
                  <a:lnTo>
                    <a:pt x="60" y="49"/>
                  </a:lnTo>
                  <a:lnTo>
                    <a:pt x="59" y="45"/>
                  </a:lnTo>
                  <a:lnTo>
                    <a:pt x="55" y="40"/>
                  </a:lnTo>
                  <a:lnTo>
                    <a:pt x="38" y="42"/>
                  </a:lnTo>
                  <a:lnTo>
                    <a:pt x="36" y="45"/>
                  </a:lnTo>
                  <a:lnTo>
                    <a:pt x="29" y="52"/>
                  </a:lnTo>
                  <a:lnTo>
                    <a:pt x="26" y="52"/>
                  </a:lnTo>
                  <a:lnTo>
                    <a:pt x="19" y="47"/>
                  </a:lnTo>
                  <a:lnTo>
                    <a:pt x="17" y="42"/>
                  </a:lnTo>
                  <a:lnTo>
                    <a:pt x="10" y="38"/>
                  </a:lnTo>
                  <a:lnTo>
                    <a:pt x="9" y="32"/>
                  </a:lnTo>
                  <a:lnTo>
                    <a:pt x="5" y="30"/>
                  </a:lnTo>
                  <a:lnTo>
                    <a:pt x="5" y="26"/>
                  </a:lnTo>
                  <a:lnTo>
                    <a:pt x="2" y="30"/>
                  </a:lnTo>
                  <a:lnTo>
                    <a:pt x="0" y="26"/>
                  </a:lnTo>
                  <a:lnTo>
                    <a:pt x="3" y="25"/>
                  </a:lnTo>
                  <a:lnTo>
                    <a:pt x="7" y="18"/>
                  </a:lnTo>
                  <a:lnTo>
                    <a:pt x="21" y="16"/>
                  </a:lnTo>
                  <a:lnTo>
                    <a:pt x="19" y="11"/>
                  </a:lnTo>
                  <a:lnTo>
                    <a:pt x="17" y="9"/>
                  </a:lnTo>
                  <a:lnTo>
                    <a:pt x="21" y="6"/>
                  </a:lnTo>
                  <a:lnTo>
                    <a:pt x="21"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4" name="Freeform 770"/>
            <p:cNvSpPr>
              <a:spLocks/>
            </p:cNvSpPr>
            <p:nvPr/>
          </p:nvSpPr>
          <p:spPr bwMode="auto">
            <a:xfrm>
              <a:off x="4114800" y="4325938"/>
              <a:ext cx="139700" cy="101600"/>
            </a:xfrm>
            <a:custGeom>
              <a:avLst/>
              <a:gdLst/>
              <a:ahLst/>
              <a:cxnLst>
                <a:cxn ang="0">
                  <a:pos x="12" y="63"/>
                </a:cxn>
                <a:cxn ang="0">
                  <a:pos x="12" y="54"/>
                </a:cxn>
                <a:cxn ang="0">
                  <a:pos x="12" y="52"/>
                </a:cxn>
                <a:cxn ang="0">
                  <a:pos x="25" y="50"/>
                </a:cxn>
                <a:cxn ang="0">
                  <a:pos x="26" y="49"/>
                </a:cxn>
                <a:cxn ang="0">
                  <a:pos x="31" y="49"/>
                </a:cxn>
                <a:cxn ang="0">
                  <a:pos x="35" y="45"/>
                </a:cxn>
                <a:cxn ang="0">
                  <a:pos x="49" y="50"/>
                </a:cxn>
                <a:cxn ang="0">
                  <a:pos x="54" y="49"/>
                </a:cxn>
                <a:cxn ang="0">
                  <a:pos x="54" y="45"/>
                </a:cxn>
                <a:cxn ang="0">
                  <a:pos x="45" y="47"/>
                </a:cxn>
                <a:cxn ang="0">
                  <a:pos x="37" y="42"/>
                </a:cxn>
                <a:cxn ang="0">
                  <a:pos x="31" y="42"/>
                </a:cxn>
                <a:cxn ang="0">
                  <a:pos x="30" y="45"/>
                </a:cxn>
                <a:cxn ang="0">
                  <a:pos x="14" y="45"/>
                </a:cxn>
                <a:cxn ang="0">
                  <a:pos x="4" y="30"/>
                </a:cxn>
                <a:cxn ang="0">
                  <a:pos x="2" y="30"/>
                </a:cxn>
                <a:cxn ang="0">
                  <a:pos x="0" y="28"/>
                </a:cxn>
                <a:cxn ang="0">
                  <a:pos x="6" y="26"/>
                </a:cxn>
                <a:cxn ang="0">
                  <a:pos x="9" y="23"/>
                </a:cxn>
                <a:cxn ang="0">
                  <a:pos x="14" y="16"/>
                </a:cxn>
                <a:cxn ang="0">
                  <a:pos x="14" y="9"/>
                </a:cxn>
                <a:cxn ang="0">
                  <a:pos x="18" y="2"/>
                </a:cxn>
                <a:cxn ang="0">
                  <a:pos x="26" y="4"/>
                </a:cxn>
                <a:cxn ang="0">
                  <a:pos x="35" y="0"/>
                </a:cxn>
                <a:cxn ang="0">
                  <a:pos x="45" y="0"/>
                </a:cxn>
                <a:cxn ang="0">
                  <a:pos x="52" y="9"/>
                </a:cxn>
                <a:cxn ang="0">
                  <a:pos x="57" y="9"/>
                </a:cxn>
                <a:cxn ang="0">
                  <a:pos x="61" y="16"/>
                </a:cxn>
                <a:cxn ang="0">
                  <a:pos x="66" y="18"/>
                </a:cxn>
                <a:cxn ang="0">
                  <a:pos x="68" y="21"/>
                </a:cxn>
                <a:cxn ang="0">
                  <a:pos x="66" y="21"/>
                </a:cxn>
                <a:cxn ang="0">
                  <a:pos x="76" y="28"/>
                </a:cxn>
                <a:cxn ang="0">
                  <a:pos x="76" y="33"/>
                </a:cxn>
                <a:cxn ang="0">
                  <a:pos x="80" y="35"/>
                </a:cxn>
                <a:cxn ang="0">
                  <a:pos x="80" y="40"/>
                </a:cxn>
                <a:cxn ang="0">
                  <a:pos x="78" y="44"/>
                </a:cxn>
                <a:cxn ang="0">
                  <a:pos x="82" y="49"/>
                </a:cxn>
                <a:cxn ang="0">
                  <a:pos x="85" y="49"/>
                </a:cxn>
                <a:cxn ang="0">
                  <a:pos x="88" y="54"/>
                </a:cxn>
                <a:cxn ang="0">
                  <a:pos x="88" y="63"/>
                </a:cxn>
                <a:cxn ang="0">
                  <a:pos x="75" y="64"/>
                </a:cxn>
                <a:cxn ang="0">
                  <a:pos x="66" y="61"/>
                </a:cxn>
                <a:cxn ang="0">
                  <a:pos x="64" y="61"/>
                </a:cxn>
                <a:cxn ang="0">
                  <a:pos x="64" y="59"/>
                </a:cxn>
                <a:cxn ang="0">
                  <a:pos x="56" y="57"/>
                </a:cxn>
                <a:cxn ang="0">
                  <a:pos x="35" y="59"/>
                </a:cxn>
                <a:cxn ang="0">
                  <a:pos x="26" y="63"/>
                </a:cxn>
                <a:cxn ang="0">
                  <a:pos x="19" y="61"/>
                </a:cxn>
                <a:cxn ang="0">
                  <a:pos x="16" y="63"/>
                </a:cxn>
                <a:cxn ang="0">
                  <a:pos x="12" y="63"/>
                </a:cxn>
              </a:cxnLst>
              <a:rect l="0" t="0" r="r" b="b"/>
              <a:pathLst>
                <a:path w="88" h="64">
                  <a:moveTo>
                    <a:pt x="12" y="63"/>
                  </a:moveTo>
                  <a:lnTo>
                    <a:pt x="12" y="54"/>
                  </a:lnTo>
                  <a:lnTo>
                    <a:pt x="12" y="52"/>
                  </a:lnTo>
                  <a:lnTo>
                    <a:pt x="25" y="50"/>
                  </a:lnTo>
                  <a:lnTo>
                    <a:pt x="26" y="49"/>
                  </a:lnTo>
                  <a:lnTo>
                    <a:pt x="31" y="49"/>
                  </a:lnTo>
                  <a:lnTo>
                    <a:pt x="35" y="45"/>
                  </a:lnTo>
                  <a:lnTo>
                    <a:pt x="49" y="50"/>
                  </a:lnTo>
                  <a:lnTo>
                    <a:pt x="54" y="49"/>
                  </a:lnTo>
                  <a:lnTo>
                    <a:pt x="54" y="45"/>
                  </a:lnTo>
                  <a:lnTo>
                    <a:pt x="45" y="47"/>
                  </a:lnTo>
                  <a:lnTo>
                    <a:pt x="37" y="42"/>
                  </a:lnTo>
                  <a:lnTo>
                    <a:pt x="31" y="42"/>
                  </a:lnTo>
                  <a:lnTo>
                    <a:pt x="30" y="45"/>
                  </a:lnTo>
                  <a:lnTo>
                    <a:pt x="14" y="45"/>
                  </a:lnTo>
                  <a:lnTo>
                    <a:pt x="4" y="30"/>
                  </a:lnTo>
                  <a:lnTo>
                    <a:pt x="2" y="30"/>
                  </a:lnTo>
                  <a:lnTo>
                    <a:pt x="0" y="28"/>
                  </a:lnTo>
                  <a:lnTo>
                    <a:pt x="6" y="26"/>
                  </a:lnTo>
                  <a:lnTo>
                    <a:pt x="9" y="23"/>
                  </a:lnTo>
                  <a:lnTo>
                    <a:pt x="14" y="16"/>
                  </a:lnTo>
                  <a:lnTo>
                    <a:pt x="14" y="9"/>
                  </a:lnTo>
                  <a:lnTo>
                    <a:pt x="18" y="2"/>
                  </a:lnTo>
                  <a:lnTo>
                    <a:pt x="26" y="4"/>
                  </a:lnTo>
                  <a:lnTo>
                    <a:pt x="35" y="0"/>
                  </a:lnTo>
                  <a:lnTo>
                    <a:pt x="45" y="0"/>
                  </a:lnTo>
                  <a:lnTo>
                    <a:pt x="52" y="9"/>
                  </a:lnTo>
                  <a:lnTo>
                    <a:pt x="57" y="9"/>
                  </a:lnTo>
                  <a:lnTo>
                    <a:pt x="61" y="16"/>
                  </a:lnTo>
                  <a:lnTo>
                    <a:pt x="66" y="18"/>
                  </a:lnTo>
                  <a:lnTo>
                    <a:pt x="68" y="21"/>
                  </a:lnTo>
                  <a:lnTo>
                    <a:pt x="66" y="21"/>
                  </a:lnTo>
                  <a:lnTo>
                    <a:pt x="76" y="28"/>
                  </a:lnTo>
                  <a:lnTo>
                    <a:pt x="76" y="33"/>
                  </a:lnTo>
                  <a:lnTo>
                    <a:pt x="80" y="35"/>
                  </a:lnTo>
                  <a:lnTo>
                    <a:pt x="80" y="40"/>
                  </a:lnTo>
                  <a:lnTo>
                    <a:pt x="78" y="44"/>
                  </a:lnTo>
                  <a:lnTo>
                    <a:pt x="82" y="49"/>
                  </a:lnTo>
                  <a:lnTo>
                    <a:pt x="85" y="49"/>
                  </a:lnTo>
                  <a:lnTo>
                    <a:pt x="88" y="54"/>
                  </a:lnTo>
                  <a:lnTo>
                    <a:pt x="88" y="63"/>
                  </a:lnTo>
                  <a:lnTo>
                    <a:pt x="75" y="64"/>
                  </a:lnTo>
                  <a:lnTo>
                    <a:pt x="66" y="61"/>
                  </a:lnTo>
                  <a:lnTo>
                    <a:pt x="64" y="61"/>
                  </a:lnTo>
                  <a:lnTo>
                    <a:pt x="64" y="59"/>
                  </a:lnTo>
                  <a:lnTo>
                    <a:pt x="56" y="57"/>
                  </a:lnTo>
                  <a:lnTo>
                    <a:pt x="35" y="59"/>
                  </a:lnTo>
                  <a:lnTo>
                    <a:pt x="26" y="63"/>
                  </a:lnTo>
                  <a:lnTo>
                    <a:pt x="19" y="61"/>
                  </a:lnTo>
                  <a:lnTo>
                    <a:pt x="16" y="63"/>
                  </a:lnTo>
                  <a:lnTo>
                    <a:pt x="12" y="63"/>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5" name="Freeform 771"/>
            <p:cNvSpPr>
              <a:spLocks/>
            </p:cNvSpPr>
            <p:nvPr/>
          </p:nvSpPr>
          <p:spPr bwMode="auto">
            <a:xfrm>
              <a:off x="4960938" y="3473451"/>
              <a:ext cx="211138" cy="147638"/>
            </a:xfrm>
            <a:custGeom>
              <a:avLst/>
              <a:gdLst/>
              <a:ahLst/>
              <a:cxnLst>
                <a:cxn ang="0">
                  <a:pos x="110" y="31"/>
                </a:cxn>
                <a:cxn ang="0">
                  <a:pos x="100" y="14"/>
                </a:cxn>
                <a:cxn ang="0">
                  <a:pos x="100" y="10"/>
                </a:cxn>
                <a:cxn ang="0">
                  <a:pos x="91" y="0"/>
                </a:cxn>
                <a:cxn ang="0">
                  <a:pos x="88" y="2"/>
                </a:cxn>
                <a:cxn ang="0">
                  <a:pos x="65" y="10"/>
                </a:cxn>
                <a:cxn ang="0">
                  <a:pos x="60" y="7"/>
                </a:cxn>
                <a:cxn ang="0">
                  <a:pos x="36" y="7"/>
                </a:cxn>
                <a:cxn ang="0">
                  <a:pos x="24" y="16"/>
                </a:cxn>
                <a:cxn ang="0">
                  <a:pos x="22" y="22"/>
                </a:cxn>
                <a:cxn ang="0">
                  <a:pos x="12" y="40"/>
                </a:cxn>
                <a:cxn ang="0">
                  <a:pos x="0" y="45"/>
                </a:cxn>
                <a:cxn ang="0">
                  <a:pos x="7" y="50"/>
                </a:cxn>
                <a:cxn ang="0">
                  <a:pos x="12" y="62"/>
                </a:cxn>
                <a:cxn ang="0">
                  <a:pos x="15" y="64"/>
                </a:cxn>
                <a:cxn ang="0">
                  <a:pos x="17" y="69"/>
                </a:cxn>
                <a:cxn ang="0">
                  <a:pos x="27" y="76"/>
                </a:cxn>
                <a:cxn ang="0">
                  <a:pos x="31" y="73"/>
                </a:cxn>
                <a:cxn ang="0">
                  <a:pos x="33" y="76"/>
                </a:cxn>
                <a:cxn ang="0">
                  <a:pos x="31" y="79"/>
                </a:cxn>
                <a:cxn ang="0">
                  <a:pos x="33" y="83"/>
                </a:cxn>
                <a:cxn ang="0">
                  <a:pos x="34" y="83"/>
                </a:cxn>
                <a:cxn ang="0">
                  <a:pos x="38" y="85"/>
                </a:cxn>
                <a:cxn ang="0">
                  <a:pos x="36" y="88"/>
                </a:cxn>
                <a:cxn ang="0">
                  <a:pos x="39" y="92"/>
                </a:cxn>
                <a:cxn ang="0">
                  <a:pos x="74" y="93"/>
                </a:cxn>
                <a:cxn ang="0">
                  <a:pos x="95" y="85"/>
                </a:cxn>
                <a:cxn ang="0">
                  <a:pos x="100" y="85"/>
                </a:cxn>
                <a:cxn ang="0">
                  <a:pos x="109" y="88"/>
                </a:cxn>
                <a:cxn ang="0">
                  <a:pos x="114" y="92"/>
                </a:cxn>
                <a:cxn ang="0">
                  <a:pos x="119" y="92"/>
                </a:cxn>
                <a:cxn ang="0">
                  <a:pos x="119" y="81"/>
                </a:cxn>
                <a:cxn ang="0">
                  <a:pos x="122" y="67"/>
                </a:cxn>
                <a:cxn ang="0">
                  <a:pos x="124" y="67"/>
                </a:cxn>
                <a:cxn ang="0">
                  <a:pos x="124" y="71"/>
                </a:cxn>
                <a:cxn ang="0">
                  <a:pos x="121" y="76"/>
                </a:cxn>
                <a:cxn ang="0">
                  <a:pos x="121" y="78"/>
                </a:cxn>
                <a:cxn ang="0">
                  <a:pos x="131" y="71"/>
                </a:cxn>
                <a:cxn ang="0">
                  <a:pos x="131" y="69"/>
                </a:cxn>
                <a:cxn ang="0">
                  <a:pos x="133" y="66"/>
                </a:cxn>
                <a:cxn ang="0">
                  <a:pos x="133" y="59"/>
                </a:cxn>
                <a:cxn ang="0">
                  <a:pos x="129" y="59"/>
                </a:cxn>
                <a:cxn ang="0">
                  <a:pos x="117" y="62"/>
                </a:cxn>
                <a:cxn ang="0">
                  <a:pos x="114" y="57"/>
                </a:cxn>
                <a:cxn ang="0">
                  <a:pos x="112" y="59"/>
                </a:cxn>
                <a:cxn ang="0">
                  <a:pos x="110" y="55"/>
                </a:cxn>
                <a:cxn ang="0">
                  <a:pos x="110" y="47"/>
                </a:cxn>
                <a:cxn ang="0">
                  <a:pos x="110" y="31"/>
                </a:cxn>
              </a:cxnLst>
              <a:rect l="0" t="0" r="r" b="b"/>
              <a:pathLst>
                <a:path w="133" h="93">
                  <a:moveTo>
                    <a:pt x="110" y="31"/>
                  </a:moveTo>
                  <a:lnTo>
                    <a:pt x="100" y="14"/>
                  </a:lnTo>
                  <a:lnTo>
                    <a:pt x="100" y="10"/>
                  </a:lnTo>
                  <a:lnTo>
                    <a:pt x="91" y="0"/>
                  </a:lnTo>
                  <a:lnTo>
                    <a:pt x="88" y="2"/>
                  </a:lnTo>
                  <a:lnTo>
                    <a:pt x="65" y="10"/>
                  </a:lnTo>
                  <a:lnTo>
                    <a:pt x="60" y="7"/>
                  </a:lnTo>
                  <a:lnTo>
                    <a:pt x="36" y="7"/>
                  </a:lnTo>
                  <a:lnTo>
                    <a:pt x="24" y="16"/>
                  </a:lnTo>
                  <a:lnTo>
                    <a:pt x="22" y="22"/>
                  </a:lnTo>
                  <a:lnTo>
                    <a:pt x="12" y="40"/>
                  </a:lnTo>
                  <a:lnTo>
                    <a:pt x="0" y="45"/>
                  </a:lnTo>
                  <a:lnTo>
                    <a:pt x="7" y="50"/>
                  </a:lnTo>
                  <a:lnTo>
                    <a:pt x="12" y="62"/>
                  </a:lnTo>
                  <a:lnTo>
                    <a:pt x="15" y="64"/>
                  </a:lnTo>
                  <a:lnTo>
                    <a:pt x="17" y="69"/>
                  </a:lnTo>
                  <a:lnTo>
                    <a:pt x="27" y="76"/>
                  </a:lnTo>
                  <a:lnTo>
                    <a:pt x="31" y="73"/>
                  </a:lnTo>
                  <a:lnTo>
                    <a:pt x="33" y="76"/>
                  </a:lnTo>
                  <a:lnTo>
                    <a:pt x="31" y="79"/>
                  </a:lnTo>
                  <a:lnTo>
                    <a:pt x="33" y="83"/>
                  </a:lnTo>
                  <a:lnTo>
                    <a:pt x="34" y="83"/>
                  </a:lnTo>
                  <a:lnTo>
                    <a:pt x="38" y="85"/>
                  </a:lnTo>
                  <a:lnTo>
                    <a:pt x="36" y="88"/>
                  </a:lnTo>
                  <a:lnTo>
                    <a:pt x="39" y="92"/>
                  </a:lnTo>
                  <a:lnTo>
                    <a:pt x="74" y="93"/>
                  </a:lnTo>
                  <a:lnTo>
                    <a:pt x="95" y="85"/>
                  </a:lnTo>
                  <a:lnTo>
                    <a:pt x="100" y="85"/>
                  </a:lnTo>
                  <a:lnTo>
                    <a:pt x="109" y="88"/>
                  </a:lnTo>
                  <a:lnTo>
                    <a:pt x="114" y="92"/>
                  </a:lnTo>
                  <a:lnTo>
                    <a:pt x="119" y="92"/>
                  </a:lnTo>
                  <a:lnTo>
                    <a:pt x="119" y="81"/>
                  </a:lnTo>
                  <a:lnTo>
                    <a:pt x="122" y="67"/>
                  </a:lnTo>
                  <a:lnTo>
                    <a:pt x="124" y="67"/>
                  </a:lnTo>
                  <a:lnTo>
                    <a:pt x="124" y="71"/>
                  </a:lnTo>
                  <a:lnTo>
                    <a:pt x="121" y="76"/>
                  </a:lnTo>
                  <a:lnTo>
                    <a:pt x="121" y="78"/>
                  </a:lnTo>
                  <a:lnTo>
                    <a:pt x="131" y="71"/>
                  </a:lnTo>
                  <a:lnTo>
                    <a:pt x="131" y="69"/>
                  </a:lnTo>
                  <a:lnTo>
                    <a:pt x="133" y="66"/>
                  </a:lnTo>
                  <a:lnTo>
                    <a:pt x="133" y="59"/>
                  </a:lnTo>
                  <a:lnTo>
                    <a:pt x="129" y="59"/>
                  </a:lnTo>
                  <a:lnTo>
                    <a:pt x="117" y="62"/>
                  </a:lnTo>
                  <a:lnTo>
                    <a:pt x="114" y="57"/>
                  </a:lnTo>
                  <a:lnTo>
                    <a:pt x="112" y="59"/>
                  </a:lnTo>
                  <a:lnTo>
                    <a:pt x="110" y="55"/>
                  </a:lnTo>
                  <a:lnTo>
                    <a:pt x="110" y="47"/>
                  </a:lnTo>
                  <a:lnTo>
                    <a:pt x="110" y="3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6" name="Freeform 772"/>
            <p:cNvSpPr>
              <a:spLocks/>
            </p:cNvSpPr>
            <p:nvPr/>
          </p:nvSpPr>
          <p:spPr bwMode="auto">
            <a:xfrm>
              <a:off x="4329113" y="3221038"/>
              <a:ext cx="57150" cy="49213"/>
            </a:xfrm>
            <a:custGeom>
              <a:avLst/>
              <a:gdLst/>
              <a:ahLst/>
              <a:cxnLst>
                <a:cxn ang="0">
                  <a:pos x="26" y="31"/>
                </a:cxn>
                <a:cxn ang="0">
                  <a:pos x="30" y="29"/>
                </a:cxn>
                <a:cxn ang="0">
                  <a:pos x="31" y="26"/>
                </a:cxn>
                <a:cxn ang="0">
                  <a:pos x="35" y="26"/>
                </a:cxn>
                <a:cxn ang="0">
                  <a:pos x="35" y="24"/>
                </a:cxn>
                <a:cxn ang="0">
                  <a:pos x="33" y="19"/>
                </a:cxn>
                <a:cxn ang="0">
                  <a:pos x="36" y="22"/>
                </a:cxn>
                <a:cxn ang="0">
                  <a:pos x="36" y="19"/>
                </a:cxn>
                <a:cxn ang="0">
                  <a:pos x="33" y="16"/>
                </a:cxn>
                <a:cxn ang="0">
                  <a:pos x="30" y="17"/>
                </a:cxn>
                <a:cxn ang="0">
                  <a:pos x="31" y="14"/>
                </a:cxn>
                <a:cxn ang="0">
                  <a:pos x="31" y="9"/>
                </a:cxn>
                <a:cxn ang="0">
                  <a:pos x="28" y="3"/>
                </a:cxn>
                <a:cxn ang="0">
                  <a:pos x="23" y="2"/>
                </a:cxn>
                <a:cxn ang="0">
                  <a:pos x="14" y="7"/>
                </a:cxn>
                <a:cxn ang="0">
                  <a:pos x="12" y="5"/>
                </a:cxn>
                <a:cxn ang="0">
                  <a:pos x="16" y="2"/>
                </a:cxn>
                <a:cxn ang="0">
                  <a:pos x="12" y="0"/>
                </a:cxn>
                <a:cxn ang="0">
                  <a:pos x="11" y="0"/>
                </a:cxn>
                <a:cxn ang="0">
                  <a:pos x="9" y="3"/>
                </a:cxn>
                <a:cxn ang="0">
                  <a:pos x="9" y="9"/>
                </a:cxn>
                <a:cxn ang="0">
                  <a:pos x="7" y="9"/>
                </a:cxn>
                <a:cxn ang="0">
                  <a:pos x="5" y="14"/>
                </a:cxn>
                <a:cxn ang="0">
                  <a:pos x="4" y="14"/>
                </a:cxn>
                <a:cxn ang="0">
                  <a:pos x="4" y="17"/>
                </a:cxn>
                <a:cxn ang="0">
                  <a:pos x="0" y="21"/>
                </a:cxn>
                <a:cxn ang="0">
                  <a:pos x="4" y="22"/>
                </a:cxn>
                <a:cxn ang="0">
                  <a:pos x="5" y="28"/>
                </a:cxn>
                <a:cxn ang="0">
                  <a:pos x="9" y="29"/>
                </a:cxn>
                <a:cxn ang="0">
                  <a:pos x="14" y="22"/>
                </a:cxn>
                <a:cxn ang="0">
                  <a:pos x="21" y="21"/>
                </a:cxn>
                <a:cxn ang="0">
                  <a:pos x="24" y="24"/>
                </a:cxn>
                <a:cxn ang="0">
                  <a:pos x="26" y="31"/>
                </a:cxn>
              </a:cxnLst>
              <a:rect l="0" t="0" r="r" b="b"/>
              <a:pathLst>
                <a:path w="36" h="31">
                  <a:moveTo>
                    <a:pt x="26" y="31"/>
                  </a:moveTo>
                  <a:lnTo>
                    <a:pt x="30" y="29"/>
                  </a:lnTo>
                  <a:lnTo>
                    <a:pt x="31" y="26"/>
                  </a:lnTo>
                  <a:lnTo>
                    <a:pt x="35" y="26"/>
                  </a:lnTo>
                  <a:lnTo>
                    <a:pt x="35" y="24"/>
                  </a:lnTo>
                  <a:lnTo>
                    <a:pt x="33" y="19"/>
                  </a:lnTo>
                  <a:lnTo>
                    <a:pt x="36" y="22"/>
                  </a:lnTo>
                  <a:lnTo>
                    <a:pt x="36" y="19"/>
                  </a:lnTo>
                  <a:lnTo>
                    <a:pt x="33" y="16"/>
                  </a:lnTo>
                  <a:lnTo>
                    <a:pt x="30" y="17"/>
                  </a:lnTo>
                  <a:lnTo>
                    <a:pt x="31" y="14"/>
                  </a:lnTo>
                  <a:lnTo>
                    <a:pt x="31" y="9"/>
                  </a:lnTo>
                  <a:lnTo>
                    <a:pt x="28" y="3"/>
                  </a:lnTo>
                  <a:lnTo>
                    <a:pt x="23" y="2"/>
                  </a:lnTo>
                  <a:lnTo>
                    <a:pt x="14" y="7"/>
                  </a:lnTo>
                  <a:lnTo>
                    <a:pt x="12" y="5"/>
                  </a:lnTo>
                  <a:lnTo>
                    <a:pt x="16" y="2"/>
                  </a:lnTo>
                  <a:lnTo>
                    <a:pt x="12" y="0"/>
                  </a:lnTo>
                  <a:lnTo>
                    <a:pt x="11" y="0"/>
                  </a:lnTo>
                  <a:lnTo>
                    <a:pt x="9" y="3"/>
                  </a:lnTo>
                  <a:lnTo>
                    <a:pt x="9" y="9"/>
                  </a:lnTo>
                  <a:lnTo>
                    <a:pt x="7" y="9"/>
                  </a:lnTo>
                  <a:lnTo>
                    <a:pt x="5" y="14"/>
                  </a:lnTo>
                  <a:lnTo>
                    <a:pt x="4" y="14"/>
                  </a:lnTo>
                  <a:lnTo>
                    <a:pt x="4" y="17"/>
                  </a:lnTo>
                  <a:lnTo>
                    <a:pt x="0" y="21"/>
                  </a:lnTo>
                  <a:lnTo>
                    <a:pt x="4" y="22"/>
                  </a:lnTo>
                  <a:lnTo>
                    <a:pt x="5" y="28"/>
                  </a:lnTo>
                  <a:lnTo>
                    <a:pt x="9" y="29"/>
                  </a:lnTo>
                  <a:lnTo>
                    <a:pt x="14" y="22"/>
                  </a:lnTo>
                  <a:lnTo>
                    <a:pt x="21" y="21"/>
                  </a:lnTo>
                  <a:lnTo>
                    <a:pt x="24" y="24"/>
                  </a:lnTo>
                  <a:lnTo>
                    <a:pt x="26" y="3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7" name="Freeform 773"/>
            <p:cNvSpPr>
              <a:spLocks/>
            </p:cNvSpPr>
            <p:nvPr/>
          </p:nvSpPr>
          <p:spPr bwMode="auto">
            <a:xfrm>
              <a:off x="4219575" y="3846513"/>
              <a:ext cx="266700" cy="215900"/>
            </a:xfrm>
            <a:custGeom>
              <a:avLst/>
              <a:gdLst/>
              <a:ahLst/>
              <a:cxnLst>
                <a:cxn ang="0">
                  <a:pos x="61" y="135"/>
                </a:cxn>
                <a:cxn ang="0">
                  <a:pos x="45" y="136"/>
                </a:cxn>
                <a:cxn ang="0">
                  <a:pos x="29" y="136"/>
                </a:cxn>
                <a:cxn ang="0">
                  <a:pos x="14" y="136"/>
                </a:cxn>
                <a:cxn ang="0">
                  <a:pos x="0" y="136"/>
                </a:cxn>
                <a:cxn ang="0">
                  <a:pos x="0" y="133"/>
                </a:cxn>
                <a:cxn ang="0">
                  <a:pos x="19" y="128"/>
                </a:cxn>
                <a:cxn ang="0">
                  <a:pos x="24" y="123"/>
                </a:cxn>
                <a:cxn ang="0">
                  <a:pos x="38" y="112"/>
                </a:cxn>
                <a:cxn ang="0">
                  <a:pos x="42" y="105"/>
                </a:cxn>
                <a:cxn ang="0">
                  <a:pos x="47" y="98"/>
                </a:cxn>
                <a:cxn ang="0">
                  <a:pos x="45" y="93"/>
                </a:cxn>
                <a:cxn ang="0">
                  <a:pos x="43" y="88"/>
                </a:cxn>
                <a:cxn ang="0">
                  <a:pos x="45" y="78"/>
                </a:cxn>
                <a:cxn ang="0">
                  <a:pos x="48" y="69"/>
                </a:cxn>
                <a:cxn ang="0">
                  <a:pos x="52" y="66"/>
                </a:cxn>
                <a:cxn ang="0">
                  <a:pos x="54" y="59"/>
                </a:cxn>
                <a:cxn ang="0">
                  <a:pos x="64" y="45"/>
                </a:cxn>
                <a:cxn ang="0">
                  <a:pos x="80" y="38"/>
                </a:cxn>
                <a:cxn ang="0">
                  <a:pos x="88" y="31"/>
                </a:cxn>
                <a:cxn ang="0">
                  <a:pos x="93" y="22"/>
                </a:cxn>
                <a:cxn ang="0">
                  <a:pos x="100" y="3"/>
                </a:cxn>
                <a:cxn ang="0">
                  <a:pos x="107" y="0"/>
                </a:cxn>
                <a:cxn ang="0">
                  <a:pos x="112" y="9"/>
                </a:cxn>
                <a:cxn ang="0">
                  <a:pos x="121" y="14"/>
                </a:cxn>
                <a:cxn ang="0">
                  <a:pos x="140" y="10"/>
                </a:cxn>
                <a:cxn ang="0">
                  <a:pos x="147" y="14"/>
                </a:cxn>
                <a:cxn ang="0">
                  <a:pos x="149" y="14"/>
                </a:cxn>
                <a:cxn ang="0">
                  <a:pos x="154" y="16"/>
                </a:cxn>
                <a:cxn ang="0">
                  <a:pos x="152" y="16"/>
                </a:cxn>
                <a:cxn ang="0">
                  <a:pos x="152" y="17"/>
                </a:cxn>
                <a:cxn ang="0">
                  <a:pos x="157" y="21"/>
                </a:cxn>
                <a:cxn ang="0">
                  <a:pos x="156" y="21"/>
                </a:cxn>
                <a:cxn ang="0">
                  <a:pos x="157" y="24"/>
                </a:cxn>
                <a:cxn ang="0">
                  <a:pos x="157" y="26"/>
                </a:cxn>
                <a:cxn ang="0">
                  <a:pos x="159" y="31"/>
                </a:cxn>
                <a:cxn ang="0">
                  <a:pos x="157" y="36"/>
                </a:cxn>
                <a:cxn ang="0">
                  <a:pos x="159" y="40"/>
                </a:cxn>
                <a:cxn ang="0">
                  <a:pos x="159" y="43"/>
                </a:cxn>
                <a:cxn ang="0">
                  <a:pos x="161" y="50"/>
                </a:cxn>
                <a:cxn ang="0">
                  <a:pos x="162" y="54"/>
                </a:cxn>
                <a:cxn ang="0">
                  <a:pos x="168" y="57"/>
                </a:cxn>
                <a:cxn ang="0">
                  <a:pos x="164" y="60"/>
                </a:cxn>
                <a:cxn ang="0">
                  <a:pos x="166" y="64"/>
                </a:cxn>
                <a:cxn ang="0">
                  <a:pos x="142" y="64"/>
                </a:cxn>
                <a:cxn ang="0">
                  <a:pos x="140" y="69"/>
                </a:cxn>
                <a:cxn ang="0">
                  <a:pos x="128" y="71"/>
                </a:cxn>
                <a:cxn ang="0">
                  <a:pos x="128" y="74"/>
                </a:cxn>
                <a:cxn ang="0">
                  <a:pos x="130" y="76"/>
                </a:cxn>
                <a:cxn ang="0">
                  <a:pos x="128" y="79"/>
                </a:cxn>
                <a:cxn ang="0">
                  <a:pos x="131" y="81"/>
                </a:cxn>
                <a:cxn ang="0">
                  <a:pos x="131" y="83"/>
                </a:cxn>
                <a:cxn ang="0">
                  <a:pos x="114" y="90"/>
                </a:cxn>
                <a:cxn ang="0">
                  <a:pos x="109" y="97"/>
                </a:cxn>
                <a:cxn ang="0">
                  <a:pos x="104" y="100"/>
                </a:cxn>
                <a:cxn ang="0">
                  <a:pos x="90" y="102"/>
                </a:cxn>
                <a:cxn ang="0">
                  <a:pos x="90" y="105"/>
                </a:cxn>
                <a:cxn ang="0">
                  <a:pos x="83" y="104"/>
                </a:cxn>
                <a:cxn ang="0">
                  <a:pos x="76" y="109"/>
                </a:cxn>
                <a:cxn ang="0">
                  <a:pos x="73" y="109"/>
                </a:cxn>
                <a:cxn ang="0">
                  <a:pos x="67" y="112"/>
                </a:cxn>
                <a:cxn ang="0">
                  <a:pos x="61" y="117"/>
                </a:cxn>
                <a:cxn ang="0">
                  <a:pos x="61" y="135"/>
                </a:cxn>
              </a:cxnLst>
              <a:rect l="0" t="0" r="r" b="b"/>
              <a:pathLst>
                <a:path w="168" h="136">
                  <a:moveTo>
                    <a:pt x="61" y="135"/>
                  </a:moveTo>
                  <a:lnTo>
                    <a:pt x="45" y="136"/>
                  </a:lnTo>
                  <a:lnTo>
                    <a:pt x="29" y="136"/>
                  </a:lnTo>
                  <a:lnTo>
                    <a:pt x="14" y="136"/>
                  </a:lnTo>
                  <a:lnTo>
                    <a:pt x="0" y="136"/>
                  </a:lnTo>
                  <a:lnTo>
                    <a:pt x="0" y="133"/>
                  </a:lnTo>
                  <a:lnTo>
                    <a:pt x="19" y="128"/>
                  </a:lnTo>
                  <a:lnTo>
                    <a:pt x="24" y="123"/>
                  </a:lnTo>
                  <a:lnTo>
                    <a:pt x="38" y="112"/>
                  </a:lnTo>
                  <a:lnTo>
                    <a:pt x="42" y="105"/>
                  </a:lnTo>
                  <a:lnTo>
                    <a:pt x="47" y="98"/>
                  </a:lnTo>
                  <a:lnTo>
                    <a:pt x="45" y="93"/>
                  </a:lnTo>
                  <a:lnTo>
                    <a:pt x="43" y="88"/>
                  </a:lnTo>
                  <a:lnTo>
                    <a:pt x="45" y="78"/>
                  </a:lnTo>
                  <a:lnTo>
                    <a:pt x="48" y="69"/>
                  </a:lnTo>
                  <a:lnTo>
                    <a:pt x="52" y="66"/>
                  </a:lnTo>
                  <a:lnTo>
                    <a:pt x="54" y="59"/>
                  </a:lnTo>
                  <a:lnTo>
                    <a:pt x="64" y="45"/>
                  </a:lnTo>
                  <a:lnTo>
                    <a:pt x="80" y="38"/>
                  </a:lnTo>
                  <a:lnTo>
                    <a:pt x="88" y="31"/>
                  </a:lnTo>
                  <a:lnTo>
                    <a:pt x="93" y="22"/>
                  </a:lnTo>
                  <a:lnTo>
                    <a:pt x="100" y="3"/>
                  </a:lnTo>
                  <a:lnTo>
                    <a:pt x="107" y="0"/>
                  </a:lnTo>
                  <a:lnTo>
                    <a:pt x="112" y="9"/>
                  </a:lnTo>
                  <a:lnTo>
                    <a:pt x="121" y="14"/>
                  </a:lnTo>
                  <a:lnTo>
                    <a:pt x="140" y="10"/>
                  </a:lnTo>
                  <a:lnTo>
                    <a:pt x="147" y="14"/>
                  </a:lnTo>
                  <a:lnTo>
                    <a:pt x="149" y="14"/>
                  </a:lnTo>
                  <a:lnTo>
                    <a:pt x="154" y="16"/>
                  </a:lnTo>
                  <a:lnTo>
                    <a:pt x="152" y="16"/>
                  </a:lnTo>
                  <a:lnTo>
                    <a:pt x="152" y="17"/>
                  </a:lnTo>
                  <a:lnTo>
                    <a:pt x="157" y="21"/>
                  </a:lnTo>
                  <a:lnTo>
                    <a:pt x="156" y="21"/>
                  </a:lnTo>
                  <a:lnTo>
                    <a:pt x="157" y="24"/>
                  </a:lnTo>
                  <a:lnTo>
                    <a:pt x="157" y="26"/>
                  </a:lnTo>
                  <a:lnTo>
                    <a:pt x="159" y="31"/>
                  </a:lnTo>
                  <a:lnTo>
                    <a:pt x="157" y="36"/>
                  </a:lnTo>
                  <a:lnTo>
                    <a:pt x="159" y="40"/>
                  </a:lnTo>
                  <a:lnTo>
                    <a:pt x="159" y="43"/>
                  </a:lnTo>
                  <a:lnTo>
                    <a:pt x="161" y="50"/>
                  </a:lnTo>
                  <a:lnTo>
                    <a:pt x="162" y="54"/>
                  </a:lnTo>
                  <a:lnTo>
                    <a:pt x="168" y="57"/>
                  </a:lnTo>
                  <a:lnTo>
                    <a:pt x="164" y="60"/>
                  </a:lnTo>
                  <a:lnTo>
                    <a:pt x="166" y="64"/>
                  </a:lnTo>
                  <a:lnTo>
                    <a:pt x="142" y="64"/>
                  </a:lnTo>
                  <a:lnTo>
                    <a:pt x="140" y="69"/>
                  </a:lnTo>
                  <a:lnTo>
                    <a:pt x="128" y="71"/>
                  </a:lnTo>
                  <a:lnTo>
                    <a:pt x="128" y="74"/>
                  </a:lnTo>
                  <a:lnTo>
                    <a:pt x="130" y="76"/>
                  </a:lnTo>
                  <a:lnTo>
                    <a:pt x="128" y="79"/>
                  </a:lnTo>
                  <a:lnTo>
                    <a:pt x="131" y="81"/>
                  </a:lnTo>
                  <a:lnTo>
                    <a:pt x="131" y="83"/>
                  </a:lnTo>
                  <a:lnTo>
                    <a:pt x="114" y="90"/>
                  </a:lnTo>
                  <a:lnTo>
                    <a:pt x="109" y="97"/>
                  </a:lnTo>
                  <a:lnTo>
                    <a:pt x="104" y="100"/>
                  </a:lnTo>
                  <a:lnTo>
                    <a:pt x="90" y="102"/>
                  </a:lnTo>
                  <a:lnTo>
                    <a:pt x="90" y="105"/>
                  </a:lnTo>
                  <a:lnTo>
                    <a:pt x="83" y="104"/>
                  </a:lnTo>
                  <a:lnTo>
                    <a:pt x="76" y="109"/>
                  </a:lnTo>
                  <a:lnTo>
                    <a:pt x="73" y="109"/>
                  </a:lnTo>
                  <a:lnTo>
                    <a:pt x="67" y="112"/>
                  </a:lnTo>
                  <a:lnTo>
                    <a:pt x="61" y="117"/>
                  </a:lnTo>
                  <a:lnTo>
                    <a:pt x="61" y="13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8" name="Freeform 774"/>
            <p:cNvSpPr>
              <a:spLocks/>
            </p:cNvSpPr>
            <p:nvPr/>
          </p:nvSpPr>
          <p:spPr bwMode="auto">
            <a:xfrm>
              <a:off x="4787900" y="3781426"/>
              <a:ext cx="68263" cy="42863"/>
            </a:xfrm>
            <a:custGeom>
              <a:avLst/>
              <a:gdLst/>
              <a:ahLst/>
              <a:cxnLst>
                <a:cxn ang="0">
                  <a:pos x="43" y="0"/>
                </a:cxn>
                <a:cxn ang="0">
                  <a:pos x="36" y="15"/>
                </a:cxn>
                <a:cxn ang="0">
                  <a:pos x="38" y="22"/>
                </a:cxn>
                <a:cxn ang="0">
                  <a:pos x="36" y="27"/>
                </a:cxn>
                <a:cxn ang="0">
                  <a:pos x="29" y="27"/>
                </a:cxn>
                <a:cxn ang="0">
                  <a:pos x="26" y="22"/>
                </a:cxn>
                <a:cxn ang="0">
                  <a:pos x="2" y="12"/>
                </a:cxn>
                <a:cxn ang="0">
                  <a:pos x="0" y="6"/>
                </a:cxn>
                <a:cxn ang="0">
                  <a:pos x="2" y="1"/>
                </a:cxn>
                <a:cxn ang="0">
                  <a:pos x="5" y="3"/>
                </a:cxn>
                <a:cxn ang="0">
                  <a:pos x="10" y="1"/>
                </a:cxn>
                <a:cxn ang="0">
                  <a:pos x="17" y="5"/>
                </a:cxn>
                <a:cxn ang="0">
                  <a:pos x="43" y="0"/>
                </a:cxn>
              </a:cxnLst>
              <a:rect l="0" t="0" r="r" b="b"/>
              <a:pathLst>
                <a:path w="43" h="27">
                  <a:moveTo>
                    <a:pt x="43" y="0"/>
                  </a:moveTo>
                  <a:lnTo>
                    <a:pt x="36" y="15"/>
                  </a:lnTo>
                  <a:lnTo>
                    <a:pt x="38" y="22"/>
                  </a:lnTo>
                  <a:lnTo>
                    <a:pt x="36" y="27"/>
                  </a:lnTo>
                  <a:lnTo>
                    <a:pt x="29" y="27"/>
                  </a:lnTo>
                  <a:lnTo>
                    <a:pt x="26" y="22"/>
                  </a:lnTo>
                  <a:lnTo>
                    <a:pt x="2" y="12"/>
                  </a:lnTo>
                  <a:lnTo>
                    <a:pt x="0" y="6"/>
                  </a:lnTo>
                  <a:lnTo>
                    <a:pt x="2" y="1"/>
                  </a:lnTo>
                  <a:lnTo>
                    <a:pt x="5" y="3"/>
                  </a:lnTo>
                  <a:lnTo>
                    <a:pt x="10" y="1"/>
                  </a:lnTo>
                  <a:lnTo>
                    <a:pt x="17" y="5"/>
                  </a:lnTo>
                  <a:lnTo>
                    <a:pt x="4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9" name="Freeform 775"/>
            <p:cNvSpPr>
              <a:spLocks/>
            </p:cNvSpPr>
            <p:nvPr/>
          </p:nvSpPr>
          <p:spPr bwMode="auto">
            <a:xfrm>
              <a:off x="4437063" y="3062288"/>
              <a:ext cx="12700" cy="7938"/>
            </a:xfrm>
            <a:custGeom>
              <a:avLst/>
              <a:gdLst/>
              <a:ahLst/>
              <a:cxnLst>
                <a:cxn ang="0">
                  <a:pos x="8" y="5"/>
                </a:cxn>
                <a:cxn ang="0">
                  <a:pos x="3" y="3"/>
                </a:cxn>
                <a:cxn ang="0">
                  <a:pos x="1" y="0"/>
                </a:cxn>
                <a:cxn ang="0">
                  <a:pos x="0" y="2"/>
                </a:cxn>
                <a:cxn ang="0">
                  <a:pos x="1" y="5"/>
                </a:cxn>
                <a:cxn ang="0">
                  <a:pos x="8" y="5"/>
                </a:cxn>
              </a:cxnLst>
              <a:rect l="0" t="0" r="r" b="b"/>
              <a:pathLst>
                <a:path w="8" h="5">
                  <a:moveTo>
                    <a:pt x="8" y="5"/>
                  </a:moveTo>
                  <a:lnTo>
                    <a:pt x="3" y="3"/>
                  </a:lnTo>
                  <a:lnTo>
                    <a:pt x="1" y="0"/>
                  </a:lnTo>
                  <a:lnTo>
                    <a:pt x="0" y="2"/>
                  </a:lnTo>
                  <a:lnTo>
                    <a:pt x="1" y="5"/>
                  </a:lnTo>
                  <a:lnTo>
                    <a:pt x="8" y="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0" name="Freeform 776"/>
            <p:cNvSpPr>
              <a:spLocks/>
            </p:cNvSpPr>
            <p:nvPr/>
          </p:nvSpPr>
          <p:spPr bwMode="auto">
            <a:xfrm>
              <a:off x="4433888" y="3073401"/>
              <a:ext cx="4763" cy="1588"/>
            </a:xfrm>
            <a:custGeom>
              <a:avLst/>
              <a:gdLst/>
              <a:ahLst/>
              <a:cxnLst>
                <a:cxn ang="0">
                  <a:pos x="3" y="1"/>
                </a:cxn>
                <a:cxn ang="0">
                  <a:pos x="0" y="0"/>
                </a:cxn>
                <a:cxn ang="0">
                  <a:pos x="3" y="1"/>
                </a:cxn>
              </a:cxnLst>
              <a:rect l="0" t="0" r="r" b="b"/>
              <a:pathLst>
                <a:path w="3" h="1">
                  <a:moveTo>
                    <a:pt x="3" y="1"/>
                  </a:moveTo>
                  <a:lnTo>
                    <a:pt x="0" y="0"/>
                  </a:lnTo>
                  <a:lnTo>
                    <a:pt x="3" y="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1" name="Freeform 777"/>
            <p:cNvSpPr>
              <a:spLocks/>
            </p:cNvSpPr>
            <p:nvPr/>
          </p:nvSpPr>
          <p:spPr bwMode="auto">
            <a:xfrm>
              <a:off x="4354513" y="3092451"/>
              <a:ext cx="15875" cy="30163"/>
            </a:xfrm>
            <a:custGeom>
              <a:avLst/>
              <a:gdLst/>
              <a:ahLst/>
              <a:cxnLst>
                <a:cxn ang="0">
                  <a:pos x="10" y="0"/>
                </a:cxn>
                <a:cxn ang="0">
                  <a:pos x="1" y="5"/>
                </a:cxn>
                <a:cxn ang="0">
                  <a:pos x="3" y="7"/>
                </a:cxn>
                <a:cxn ang="0">
                  <a:pos x="0" y="7"/>
                </a:cxn>
                <a:cxn ang="0">
                  <a:pos x="0" y="19"/>
                </a:cxn>
                <a:cxn ang="0">
                  <a:pos x="8" y="12"/>
                </a:cxn>
                <a:cxn ang="0">
                  <a:pos x="7" y="8"/>
                </a:cxn>
                <a:cxn ang="0">
                  <a:pos x="10" y="5"/>
                </a:cxn>
                <a:cxn ang="0">
                  <a:pos x="10" y="5"/>
                </a:cxn>
                <a:cxn ang="0">
                  <a:pos x="10" y="0"/>
                </a:cxn>
              </a:cxnLst>
              <a:rect l="0" t="0" r="r" b="b"/>
              <a:pathLst>
                <a:path w="10" h="19">
                  <a:moveTo>
                    <a:pt x="10" y="0"/>
                  </a:moveTo>
                  <a:lnTo>
                    <a:pt x="1" y="5"/>
                  </a:lnTo>
                  <a:lnTo>
                    <a:pt x="3" y="7"/>
                  </a:lnTo>
                  <a:lnTo>
                    <a:pt x="0" y="7"/>
                  </a:lnTo>
                  <a:lnTo>
                    <a:pt x="0" y="19"/>
                  </a:lnTo>
                  <a:lnTo>
                    <a:pt x="8" y="12"/>
                  </a:lnTo>
                  <a:lnTo>
                    <a:pt x="7" y="8"/>
                  </a:lnTo>
                  <a:lnTo>
                    <a:pt x="10" y="5"/>
                  </a:lnTo>
                  <a:lnTo>
                    <a:pt x="10" y="5"/>
                  </a:lnTo>
                  <a:lnTo>
                    <a:pt x="1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2" name="Freeform 778"/>
            <p:cNvSpPr>
              <a:spLocks/>
            </p:cNvSpPr>
            <p:nvPr/>
          </p:nvSpPr>
          <p:spPr bwMode="auto">
            <a:xfrm>
              <a:off x="4343400" y="3127376"/>
              <a:ext cx="7938" cy="3175"/>
            </a:xfrm>
            <a:custGeom>
              <a:avLst/>
              <a:gdLst/>
              <a:ahLst/>
              <a:cxnLst>
                <a:cxn ang="0">
                  <a:pos x="5" y="0"/>
                </a:cxn>
                <a:cxn ang="0">
                  <a:pos x="0" y="0"/>
                </a:cxn>
                <a:cxn ang="0">
                  <a:pos x="3" y="2"/>
                </a:cxn>
                <a:cxn ang="0">
                  <a:pos x="5" y="0"/>
                </a:cxn>
              </a:cxnLst>
              <a:rect l="0" t="0" r="r" b="b"/>
              <a:pathLst>
                <a:path w="5" h="2">
                  <a:moveTo>
                    <a:pt x="5" y="0"/>
                  </a:moveTo>
                  <a:lnTo>
                    <a:pt x="0" y="0"/>
                  </a:lnTo>
                  <a:lnTo>
                    <a:pt x="3" y="2"/>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3" name="Freeform 779"/>
            <p:cNvSpPr>
              <a:spLocks/>
            </p:cNvSpPr>
            <p:nvPr/>
          </p:nvSpPr>
          <p:spPr bwMode="auto">
            <a:xfrm>
              <a:off x="4367213" y="3086101"/>
              <a:ext cx="176213" cy="331788"/>
            </a:xfrm>
            <a:custGeom>
              <a:avLst/>
              <a:gdLst/>
              <a:ahLst/>
              <a:cxnLst>
                <a:cxn ang="0">
                  <a:pos x="59" y="196"/>
                </a:cxn>
                <a:cxn ang="0">
                  <a:pos x="64" y="194"/>
                </a:cxn>
                <a:cxn ang="0">
                  <a:pos x="68" y="190"/>
                </a:cxn>
                <a:cxn ang="0">
                  <a:pos x="101" y="189"/>
                </a:cxn>
                <a:cxn ang="0">
                  <a:pos x="106" y="182"/>
                </a:cxn>
                <a:cxn ang="0">
                  <a:pos x="95" y="177"/>
                </a:cxn>
                <a:cxn ang="0">
                  <a:pos x="97" y="171"/>
                </a:cxn>
                <a:cxn ang="0">
                  <a:pos x="104" y="166"/>
                </a:cxn>
                <a:cxn ang="0">
                  <a:pos x="111" y="152"/>
                </a:cxn>
                <a:cxn ang="0">
                  <a:pos x="102" y="144"/>
                </a:cxn>
                <a:cxn ang="0">
                  <a:pos x="92" y="147"/>
                </a:cxn>
                <a:cxn ang="0">
                  <a:pos x="87" y="145"/>
                </a:cxn>
                <a:cxn ang="0">
                  <a:pos x="82" y="125"/>
                </a:cxn>
                <a:cxn ang="0">
                  <a:pos x="89" y="123"/>
                </a:cxn>
                <a:cxn ang="0">
                  <a:pos x="71" y="104"/>
                </a:cxn>
                <a:cxn ang="0">
                  <a:pos x="64" y="82"/>
                </a:cxn>
                <a:cxn ang="0">
                  <a:pos x="50" y="69"/>
                </a:cxn>
                <a:cxn ang="0">
                  <a:pos x="42" y="66"/>
                </a:cxn>
                <a:cxn ang="0">
                  <a:pos x="45" y="57"/>
                </a:cxn>
                <a:cxn ang="0">
                  <a:pos x="54" y="47"/>
                </a:cxn>
                <a:cxn ang="0">
                  <a:pos x="61" y="33"/>
                </a:cxn>
                <a:cxn ang="0">
                  <a:pos x="40" y="26"/>
                </a:cxn>
                <a:cxn ang="0">
                  <a:pos x="28" y="26"/>
                </a:cxn>
                <a:cxn ang="0">
                  <a:pos x="31" y="23"/>
                </a:cxn>
                <a:cxn ang="0">
                  <a:pos x="28" y="21"/>
                </a:cxn>
                <a:cxn ang="0">
                  <a:pos x="42" y="2"/>
                </a:cxn>
                <a:cxn ang="0">
                  <a:pos x="18" y="4"/>
                </a:cxn>
                <a:cxn ang="0">
                  <a:pos x="11" y="12"/>
                </a:cxn>
                <a:cxn ang="0">
                  <a:pos x="11" y="16"/>
                </a:cxn>
                <a:cxn ang="0">
                  <a:pos x="6" y="23"/>
                </a:cxn>
                <a:cxn ang="0">
                  <a:pos x="7" y="30"/>
                </a:cxn>
                <a:cxn ang="0">
                  <a:pos x="4" y="35"/>
                </a:cxn>
                <a:cxn ang="0">
                  <a:pos x="7" y="37"/>
                </a:cxn>
                <a:cxn ang="0">
                  <a:pos x="4" y="50"/>
                </a:cxn>
                <a:cxn ang="0">
                  <a:pos x="6" y="57"/>
                </a:cxn>
                <a:cxn ang="0">
                  <a:pos x="7" y="71"/>
                </a:cxn>
                <a:cxn ang="0">
                  <a:pos x="6" y="87"/>
                </a:cxn>
                <a:cxn ang="0">
                  <a:pos x="11" y="76"/>
                </a:cxn>
                <a:cxn ang="0">
                  <a:pos x="14" y="64"/>
                </a:cxn>
                <a:cxn ang="0">
                  <a:pos x="16" y="71"/>
                </a:cxn>
                <a:cxn ang="0">
                  <a:pos x="21" y="71"/>
                </a:cxn>
                <a:cxn ang="0">
                  <a:pos x="18" y="78"/>
                </a:cxn>
                <a:cxn ang="0">
                  <a:pos x="16" y="97"/>
                </a:cxn>
                <a:cxn ang="0">
                  <a:pos x="16" y="102"/>
                </a:cxn>
                <a:cxn ang="0">
                  <a:pos x="18" y="99"/>
                </a:cxn>
                <a:cxn ang="0">
                  <a:pos x="25" y="99"/>
                </a:cxn>
                <a:cxn ang="0">
                  <a:pos x="38" y="99"/>
                </a:cxn>
                <a:cxn ang="0">
                  <a:pos x="42" y="116"/>
                </a:cxn>
                <a:cxn ang="0">
                  <a:pos x="44" y="123"/>
                </a:cxn>
                <a:cxn ang="0">
                  <a:pos x="44" y="130"/>
                </a:cxn>
                <a:cxn ang="0">
                  <a:pos x="44" y="135"/>
                </a:cxn>
                <a:cxn ang="0">
                  <a:pos x="21" y="145"/>
                </a:cxn>
                <a:cxn ang="0">
                  <a:pos x="30" y="151"/>
                </a:cxn>
                <a:cxn ang="0">
                  <a:pos x="28" y="159"/>
                </a:cxn>
                <a:cxn ang="0">
                  <a:pos x="16" y="173"/>
                </a:cxn>
                <a:cxn ang="0">
                  <a:pos x="26" y="175"/>
                </a:cxn>
                <a:cxn ang="0">
                  <a:pos x="38" y="180"/>
                </a:cxn>
                <a:cxn ang="0">
                  <a:pos x="50" y="173"/>
                </a:cxn>
                <a:cxn ang="0">
                  <a:pos x="28" y="184"/>
                </a:cxn>
                <a:cxn ang="0">
                  <a:pos x="7" y="209"/>
                </a:cxn>
                <a:cxn ang="0">
                  <a:pos x="14" y="209"/>
                </a:cxn>
                <a:cxn ang="0">
                  <a:pos x="35" y="204"/>
                </a:cxn>
                <a:cxn ang="0">
                  <a:pos x="47" y="194"/>
                </a:cxn>
              </a:cxnLst>
              <a:rect l="0" t="0" r="r" b="b"/>
              <a:pathLst>
                <a:path w="111" h="209">
                  <a:moveTo>
                    <a:pt x="52" y="197"/>
                  </a:moveTo>
                  <a:lnTo>
                    <a:pt x="59" y="196"/>
                  </a:lnTo>
                  <a:lnTo>
                    <a:pt x="57" y="194"/>
                  </a:lnTo>
                  <a:lnTo>
                    <a:pt x="64" y="194"/>
                  </a:lnTo>
                  <a:lnTo>
                    <a:pt x="68" y="192"/>
                  </a:lnTo>
                  <a:lnTo>
                    <a:pt x="68" y="190"/>
                  </a:lnTo>
                  <a:lnTo>
                    <a:pt x="75" y="194"/>
                  </a:lnTo>
                  <a:lnTo>
                    <a:pt x="101" y="189"/>
                  </a:lnTo>
                  <a:lnTo>
                    <a:pt x="106" y="184"/>
                  </a:lnTo>
                  <a:lnTo>
                    <a:pt x="106" y="182"/>
                  </a:lnTo>
                  <a:lnTo>
                    <a:pt x="97" y="180"/>
                  </a:lnTo>
                  <a:lnTo>
                    <a:pt x="95" y="177"/>
                  </a:lnTo>
                  <a:lnTo>
                    <a:pt x="99" y="173"/>
                  </a:lnTo>
                  <a:lnTo>
                    <a:pt x="97" y="171"/>
                  </a:lnTo>
                  <a:lnTo>
                    <a:pt x="104" y="170"/>
                  </a:lnTo>
                  <a:lnTo>
                    <a:pt x="104" y="166"/>
                  </a:lnTo>
                  <a:lnTo>
                    <a:pt x="109" y="163"/>
                  </a:lnTo>
                  <a:lnTo>
                    <a:pt x="111" y="152"/>
                  </a:lnTo>
                  <a:lnTo>
                    <a:pt x="109" y="149"/>
                  </a:lnTo>
                  <a:lnTo>
                    <a:pt x="102" y="144"/>
                  </a:lnTo>
                  <a:lnTo>
                    <a:pt x="94" y="144"/>
                  </a:lnTo>
                  <a:lnTo>
                    <a:pt x="92" y="147"/>
                  </a:lnTo>
                  <a:lnTo>
                    <a:pt x="89" y="145"/>
                  </a:lnTo>
                  <a:lnTo>
                    <a:pt x="87" y="145"/>
                  </a:lnTo>
                  <a:lnTo>
                    <a:pt x="92" y="135"/>
                  </a:lnTo>
                  <a:lnTo>
                    <a:pt x="82" y="125"/>
                  </a:lnTo>
                  <a:lnTo>
                    <a:pt x="89" y="128"/>
                  </a:lnTo>
                  <a:lnTo>
                    <a:pt x="89" y="123"/>
                  </a:lnTo>
                  <a:lnTo>
                    <a:pt x="78" y="106"/>
                  </a:lnTo>
                  <a:lnTo>
                    <a:pt x="71" y="104"/>
                  </a:lnTo>
                  <a:lnTo>
                    <a:pt x="64" y="90"/>
                  </a:lnTo>
                  <a:lnTo>
                    <a:pt x="64" y="82"/>
                  </a:lnTo>
                  <a:lnTo>
                    <a:pt x="57" y="73"/>
                  </a:lnTo>
                  <a:lnTo>
                    <a:pt x="50" y="69"/>
                  </a:lnTo>
                  <a:lnTo>
                    <a:pt x="40" y="69"/>
                  </a:lnTo>
                  <a:lnTo>
                    <a:pt x="42" y="66"/>
                  </a:lnTo>
                  <a:lnTo>
                    <a:pt x="49" y="64"/>
                  </a:lnTo>
                  <a:lnTo>
                    <a:pt x="45" y="57"/>
                  </a:lnTo>
                  <a:lnTo>
                    <a:pt x="49" y="57"/>
                  </a:lnTo>
                  <a:lnTo>
                    <a:pt x="54" y="47"/>
                  </a:lnTo>
                  <a:lnTo>
                    <a:pt x="57" y="38"/>
                  </a:lnTo>
                  <a:lnTo>
                    <a:pt x="61" y="33"/>
                  </a:lnTo>
                  <a:lnTo>
                    <a:pt x="59" y="26"/>
                  </a:lnTo>
                  <a:lnTo>
                    <a:pt x="40" y="26"/>
                  </a:lnTo>
                  <a:lnTo>
                    <a:pt x="28" y="30"/>
                  </a:lnTo>
                  <a:lnTo>
                    <a:pt x="28" y="26"/>
                  </a:lnTo>
                  <a:lnTo>
                    <a:pt x="26" y="26"/>
                  </a:lnTo>
                  <a:lnTo>
                    <a:pt x="31" y="23"/>
                  </a:lnTo>
                  <a:lnTo>
                    <a:pt x="28" y="23"/>
                  </a:lnTo>
                  <a:lnTo>
                    <a:pt x="28" y="21"/>
                  </a:lnTo>
                  <a:lnTo>
                    <a:pt x="42" y="9"/>
                  </a:lnTo>
                  <a:lnTo>
                    <a:pt x="42" y="2"/>
                  </a:lnTo>
                  <a:lnTo>
                    <a:pt x="40" y="0"/>
                  </a:lnTo>
                  <a:lnTo>
                    <a:pt x="18" y="4"/>
                  </a:lnTo>
                  <a:lnTo>
                    <a:pt x="14" y="12"/>
                  </a:lnTo>
                  <a:lnTo>
                    <a:pt x="11" y="12"/>
                  </a:lnTo>
                  <a:lnTo>
                    <a:pt x="11" y="16"/>
                  </a:lnTo>
                  <a:lnTo>
                    <a:pt x="11" y="16"/>
                  </a:lnTo>
                  <a:lnTo>
                    <a:pt x="12" y="19"/>
                  </a:lnTo>
                  <a:lnTo>
                    <a:pt x="6" y="23"/>
                  </a:lnTo>
                  <a:lnTo>
                    <a:pt x="6" y="28"/>
                  </a:lnTo>
                  <a:lnTo>
                    <a:pt x="7" y="30"/>
                  </a:lnTo>
                  <a:lnTo>
                    <a:pt x="4" y="30"/>
                  </a:lnTo>
                  <a:lnTo>
                    <a:pt x="4" y="35"/>
                  </a:lnTo>
                  <a:lnTo>
                    <a:pt x="9" y="33"/>
                  </a:lnTo>
                  <a:lnTo>
                    <a:pt x="7" y="37"/>
                  </a:lnTo>
                  <a:lnTo>
                    <a:pt x="9" y="37"/>
                  </a:lnTo>
                  <a:lnTo>
                    <a:pt x="4" y="50"/>
                  </a:lnTo>
                  <a:lnTo>
                    <a:pt x="0" y="52"/>
                  </a:lnTo>
                  <a:lnTo>
                    <a:pt x="6" y="57"/>
                  </a:lnTo>
                  <a:lnTo>
                    <a:pt x="12" y="54"/>
                  </a:lnTo>
                  <a:lnTo>
                    <a:pt x="7" y="71"/>
                  </a:lnTo>
                  <a:lnTo>
                    <a:pt x="9" y="76"/>
                  </a:lnTo>
                  <a:lnTo>
                    <a:pt x="6" y="87"/>
                  </a:lnTo>
                  <a:lnTo>
                    <a:pt x="7" y="85"/>
                  </a:lnTo>
                  <a:lnTo>
                    <a:pt x="11" y="76"/>
                  </a:lnTo>
                  <a:lnTo>
                    <a:pt x="11" y="69"/>
                  </a:lnTo>
                  <a:lnTo>
                    <a:pt x="14" y="64"/>
                  </a:lnTo>
                  <a:lnTo>
                    <a:pt x="12" y="73"/>
                  </a:lnTo>
                  <a:lnTo>
                    <a:pt x="16" y="71"/>
                  </a:lnTo>
                  <a:lnTo>
                    <a:pt x="16" y="68"/>
                  </a:lnTo>
                  <a:lnTo>
                    <a:pt x="21" y="71"/>
                  </a:lnTo>
                  <a:lnTo>
                    <a:pt x="19" y="73"/>
                  </a:lnTo>
                  <a:lnTo>
                    <a:pt x="18" y="78"/>
                  </a:lnTo>
                  <a:lnTo>
                    <a:pt x="21" y="83"/>
                  </a:lnTo>
                  <a:lnTo>
                    <a:pt x="16" y="97"/>
                  </a:lnTo>
                  <a:lnTo>
                    <a:pt x="14" y="97"/>
                  </a:lnTo>
                  <a:lnTo>
                    <a:pt x="16" y="102"/>
                  </a:lnTo>
                  <a:lnTo>
                    <a:pt x="18" y="102"/>
                  </a:lnTo>
                  <a:lnTo>
                    <a:pt x="18" y="99"/>
                  </a:lnTo>
                  <a:lnTo>
                    <a:pt x="25" y="102"/>
                  </a:lnTo>
                  <a:lnTo>
                    <a:pt x="25" y="99"/>
                  </a:lnTo>
                  <a:lnTo>
                    <a:pt x="44" y="95"/>
                  </a:lnTo>
                  <a:lnTo>
                    <a:pt x="38" y="99"/>
                  </a:lnTo>
                  <a:lnTo>
                    <a:pt x="35" y="107"/>
                  </a:lnTo>
                  <a:lnTo>
                    <a:pt x="42" y="116"/>
                  </a:lnTo>
                  <a:lnTo>
                    <a:pt x="47" y="113"/>
                  </a:lnTo>
                  <a:lnTo>
                    <a:pt x="44" y="123"/>
                  </a:lnTo>
                  <a:lnTo>
                    <a:pt x="47" y="125"/>
                  </a:lnTo>
                  <a:lnTo>
                    <a:pt x="44" y="130"/>
                  </a:lnTo>
                  <a:lnTo>
                    <a:pt x="45" y="132"/>
                  </a:lnTo>
                  <a:lnTo>
                    <a:pt x="44" y="135"/>
                  </a:lnTo>
                  <a:lnTo>
                    <a:pt x="33" y="135"/>
                  </a:lnTo>
                  <a:lnTo>
                    <a:pt x="21" y="145"/>
                  </a:lnTo>
                  <a:lnTo>
                    <a:pt x="28" y="144"/>
                  </a:lnTo>
                  <a:lnTo>
                    <a:pt x="30" y="151"/>
                  </a:lnTo>
                  <a:lnTo>
                    <a:pt x="31" y="154"/>
                  </a:lnTo>
                  <a:lnTo>
                    <a:pt x="28" y="159"/>
                  </a:lnTo>
                  <a:lnTo>
                    <a:pt x="12" y="168"/>
                  </a:lnTo>
                  <a:lnTo>
                    <a:pt x="16" y="173"/>
                  </a:lnTo>
                  <a:lnTo>
                    <a:pt x="25" y="170"/>
                  </a:lnTo>
                  <a:lnTo>
                    <a:pt x="26" y="175"/>
                  </a:lnTo>
                  <a:lnTo>
                    <a:pt x="31" y="173"/>
                  </a:lnTo>
                  <a:lnTo>
                    <a:pt x="38" y="180"/>
                  </a:lnTo>
                  <a:lnTo>
                    <a:pt x="50" y="171"/>
                  </a:lnTo>
                  <a:lnTo>
                    <a:pt x="50" y="173"/>
                  </a:lnTo>
                  <a:lnTo>
                    <a:pt x="44" y="184"/>
                  </a:lnTo>
                  <a:lnTo>
                    <a:pt x="28" y="184"/>
                  </a:lnTo>
                  <a:lnTo>
                    <a:pt x="9" y="206"/>
                  </a:lnTo>
                  <a:lnTo>
                    <a:pt x="7" y="209"/>
                  </a:lnTo>
                  <a:lnTo>
                    <a:pt x="9" y="208"/>
                  </a:lnTo>
                  <a:lnTo>
                    <a:pt x="14" y="209"/>
                  </a:lnTo>
                  <a:lnTo>
                    <a:pt x="21" y="203"/>
                  </a:lnTo>
                  <a:lnTo>
                    <a:pt x="35" y="204"/>
                  </a:lnTo>
                  <a:lnTo>
                    <a:pt x="38" y="196"/>
                  </a:lnTo>
                  <a:lnTo>
                    <a:pt x="47" y="194"/>
                  </a:lnTo>
                  <a:lnTo>
                    <a:pt x="52" y="19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4" name="Freeform 780"/>
            <p:cNvSpPr>
              <a:spLocks/>
            </p:cNvSpPr>
            <p:nvPr/>
          </p:nvSpPr>
          <p:spPr bwMode="auto">
            <a:xfrm>
              <a:off x="4389438" y="3206751"/>
              <a:ext cx="6350" cy="9525"/>
            </a:xfrm>
            <a:custGeom>
              <a:avLst/>
              <a:gdLst/>
              <a:ahLst/>
              <a:cxnLst>
                <a:cxn ang="0">
                  <a:pos x="0" y="0"/>
                </a:cxn>
                <a:cxn ang="0">
                  <a:pos x="0" y="4"/>
                </a:cxn>
                <a:cxn ang="0">
                  <a:pos x="4" y="6"/>
                </a:cxn>
                <a:cxn ang="0">
                  <a:pos x="4" y="0"/>
                </a:cxn>
                <a:cxn ang="0">
                  <a:pos x="0" y="0"/>
                </a:cxn>
              </a:cxnLst>
              <a:rect l="0" t="0" r="r" b="b"/>
              <a:pathLst>
                <a:path w="4" h="6">
                  <a:moveTo>
                    <a:pt x="0" y="0"/>
                  </a:moveTo>
                  <a:lnTo>
                    <a:pt x="0" y="4"/>
                  </a:lnTo>
                  <a:lnTo>
                    <a:pt x="4" y="6"/>
                  </a:lnTo>
                  <a:lnTo>
                    <a:pt x="4" y="0"/>
                  </a:lnTo>
                  <a:lnTo>
                    <a:pt x="0"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5" name="Freeform 781"/>
            <p:cNvSpPr>
              <a:spLocks/>
            </p:cNvSpPr>
            <p:nvPr/>
          </p:nvSpPr>
          <p:spPr bwMode="auto">
            <a:xfrm>
              <a:off x="4365625" y="3198813"/>
              <a:ext cx="7938" cy="7938"/>
            </a:xfrm>
            <a:custGeom>
              <a:avLst/>
              <a:gdLst/>
              <a:ahLst/>
              <a:cxnLst>
                <a:cxn ang="0">
                  <a:pos x="3" y="0"/>
                </a:cxn>
                <a:cxn ang="0">
                  <a:pos x="0" y="2"/>
                </a:cxn>
                <a:cxn ang="0">
                  <a:pos x="0" y="5"/>
                </a:cxn>
                <a:cxn ang="0">
                  <a:pos x="1" y="2"/>
                </a:cxn>
                <a:cxn ang="0">
                  <a:pos x="3" y="5"/>
                </a:cxn>
                <a:cxn ang="0">
                  <a:pos x="5" y="5"/>
                </a:cxn>
                <a:cxn ang="0">
                  <a:pos x="3" y="0"/>
                </a:cxn>
              </a:cxnLst>
              <a:rect l="0" t="0" r="r" b="b"/>
              <a:pathLst>
                <a:path w="5" h="5">
                  <a:moveTo>
                    <a:pt x="3" y="0"/>
                  </a:moveTo>
                  <a:lnTo>
                    <a:pt x="0" y="2"/>
                  </a:lnTo>
                  <a:lnTo>
                    <a:pt x="0" y="5"/>
                  </a:lnTo>
                  <a:lnTo>
                    <a:pt x="1" y="2"/>
                  </a:lnTo>
                  <a:lnTo>
                    <a:pt x="3" y="5"/>
                  </a:lnTo>
                  <a:lnTo>
                    <a:pt x="5" y="5"/>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6" name="Freeform 782"/>
            <p:cNvSpPr>
              <a:spLocks/>
            </p:cNvSpPr>
            <p:nvPr/>
          </p:nvSpPr>
          <p:spPr bwMode="auto">
            <a:xfrm>
              <a:off x="4376738" y="3190876"/>
              <a:ext cx="4763" cy="11113"/>
            </a:xfrm>
            <a:custGeom>
              <a:avLst/>
              <a:gdLst/>
              <a:ahLst/>
              <a:cxnLst>
                <a:cxn ang="0">
                  <a:pos x="3" y="0"/>
                </a:cxn>
                <a:cxn ang="0">
                  <a:pos x="0" y="7"/>
                </a:cxn>
                <a:cxn ang="0">
                  <a:pos x="3" y="0"/>
                </a:cxn>
              </a:cxnLst>
              <a:rect l="0" t="0" r="r" b="b"/>
              <a:pathLst>
                <a:path w="3" h="7">
                  <a:moveTo>
                    <a:pt x="3" y="0"/>
                  </a:moveTo>
                  <a:lnTo>
                    <a:pt x="0" y="7"/>
                  </a:lnTo>
                  <a:lnTo>
                    <a:pt x="3"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7" name="Freeform 783"/>
            <p:cNvSpPr>
              <a:spLocks/>
            </p:cNvSpPr>
            <p:nvPr/>
          </p:nvSpPr>
          <p:spPr bwMode="auto">
            <a:xfrm>
              <a:off x="4367213" y="3168651"/>
              <a:ext cx="14288" cy="14288"/>
            </a:xfrm>
            <a:custGeom>
              <a:avLst/>
              <a:gdLst/>
              <a:ahLst/>
              <a:cxnLst>
                <a:cxn ang="0">
                  <a:pos x="0" y="9"/>
                </a:cxn>
                <a:cxn ang="0">
                  <a:pos x="9" y="7"/>
                </a:cxn>
                <a:cxn ang="0">
                  <a:pos x="4" y="0"/>
                </a:cxn>
                <a:cxn ang="0">
                  <a:pos x="2" y="2"/>
                </a:cxn>
                <a:cxn ang="0">
                  <a:pos x="4" y="7"/>
                </a:cxn>
                <a:cxn ang="0">
                  <a:pos x="0" y="9"/>
                </a:cxn>
              </a:cxnLst>
              <a:rect l="0" t="0" r="r" b="b"/>
              <a:pathLst>
                <a:path w="9" h="9">
                  <a:moveTo>
                    <a:pt x="0" y="9"/>
                  </a:moveTo>
                  <a:lnTo>
                    <a:pt x="9" y="7"/>
                  </a:lnTo>
                  <a:lnTo>
                    <a:pt x="4" y="0"/>
                  </a:lnTo>
                  <a:lnTo>
                    <a:pt x="2" y="2"/>
                  </a:lnTo>
                  <a:lnTo>
                    <a:pt x="4" y="7"/>
                  </a:lnTo>
                  <a:lnTo>
                    <a:pt x="0"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8" name="Freeform 784"/>
            <p:cNvSpPr>
              <a:spLocks/>
            </p:cNvSpPr>
            <p:nvPr/>
          </p:nvSpPr>
          <p:spPr bwMode="auto">
            <a:xfrm>
              <a:off x="4359275" y="3125788"/>
              <a:ext cx="22225" cy="23813"/>
            </a:xfrm>
            <a:custGeom>
              <a:avLst/>
              <a:gdLst/>
              <a:ahLst/>
              <a:cxnLst>
                <a:cxn ang="0">
                  <a:pos x="5" y="0"/>
                </a:cxn>
                <a:cxn ang="0">
                  <a:pos x="4" y="5"/>
                </a:cxn>
                <a:cxn ang="0">
                  <a:pos x="2" y="3"/>
                </a:cxn>
                <a:cxn ang="0">
                  <a:pos x="0" y="6"/>
                </a:cxn>
                <a:cxn ang="0">
                  <a:pos x="4" y="8"/>
                </a:cxn>
                <a:cxn ang="0">
                  <a:pos x="5" y="13"/>
                </a:cxn>
                <a:cxn ang="0">
                  <a:pos x="12" y="15"/>
                </a:cxn>
                <a:cxn ang="0">
                  <a:pos x="14" y="12"/>
                </a:cxn>
                <a:cxn ang="0">
                  <a:pos x="9" y="10"/>
                </a:cxn>
                <a:cxn ang="0">
                  <a:pos x="5" y="0"/>
                </a:cxn>
              </a:cxnLst>
              <a:rect l="0" t="0" r="r" b="b"/>
              <a:pathLst>
                <a:path w="14" h="15">
                  <a:moveTo>
                    <a:pt x="5" y="0"/>
                  </a:moveTo>
                  <a:lnTo>
                    <a:pt x="4" y="5"/>
                  </a:lnTo>
                  <a:lnTo>
                    <a:pt x="2" y="3"/>
                  </a:lnTo>
                  <a:lnTo>
                    <a:pt x="0" y="6"/>
                  </a:lnTo>
                  <a:lnTo>
                    <a:pt x="4" y="8"/>
                  </a:lnTo>
                  <a:lnTo>
                    <a:pt x="5" y="13"/>
                  </a:lnTo>
                  <a:lnTo>
                    <a:pt x="12" y="15"/>
                  </a:lnTo>
                  <a:lnTo>
                    <a:pt x="14" y="12"/>
                  </a:lnTo>
                  <a:lnTo>
                    <a:pt x="9" y="10"/>
                  </a:lnTo>
                  <a:lnTo>
                    <a:pt x="5"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9" name="Freeform 785"/>
            <p:cNvSpPr>
              <a:spLocks/>
            </p:cNvSpPr>
            <p:nvPr/>
          </p:nvSpPr>
          <p:spPr bwMode="auto">
            <a:xfrm>
              <a:off x="4305300" y="3621088"/>
              <a:ext cx="279400" cy="222250"/>
            </a:xfrm>
            <a:custGeom>
              <a:avLst/>
              <a:gdLst/>
              <a:ahLst/>
              <a:cxnLst>
                <a:cxn ang="0">
                  <a:pos x="24" y="113"/>
                </a:cxn>
                <a:cxn ang="0">
                  <a:pos x="27" y="95"/>
                </a:cxn>
                <a:cxn ang="0">
                  <a:pos x="26" y="76"/>
                </a:cxn>
                <a:cxn ang="0">
                  <a:pos x="32" y="64"/>
                </a:cxn>
                <a:cxn ang="0">
                  <a:pos x="39" y="45"/>
                </a:cxn>
                <a:cxn ang="0">
                  <a:pos x="39" y="35"/>
                </a:cxn>
                <a:cxn ang="0">
                  <a:pos x="15" y="35"/>
                </a:cxn>
                <a:cxn ang="0">
                  <a:pos x="8" y="33"/>
                </a:cxn>
                <a:cxn ang="0">
                  <a:pos x="5" y="33"/>
                </a:cxn>
                <a:cxn ang="0">
                  <a:pos x="5" y="28"/>
                </a:cxn>
                <a:cxn ang="0">
                  <a:pos x="3" y="24"/>
                </a:cxn>
                <a:cxn ang="0">
                  <a:pos x="3" y="19"/>
                </a:cxn>
                <a:cxn ang="0">
                  <a:pos x="0" y="14"/>
                </a:cxn>
                <a:cxn ang="0">
                  <a:pos x="12" y="7"/>
                </a:cxn>
                <a:cxn ang="0">
                  <a:pos x="20" y="0"/>
                </a:cxn>
                <a:cxn ang="0">
                  <a:pos x="45" y="2"/>
                </a:cxn>
                <a:cxn ang="0">
                  <a:pos x="77" y="4"/>
                </a:cxn>
                <a:cxn ang="0">
                  <a:pos x="110" y="12"/>
                </a:cxn>
                <a:cxn ang="0">
                  <a:pos x="134" y="21"/>
                </a:cxn>
                <a:cxn ang="0">
                  <a:pos x="148" y="21"/>
                </a:cxn>
                <a:cxn ang="0">
                  <a:pos x="152" y="23"/>
                </a:cxn>
                <a:cxn ang="0">
                  <a:pos x="172" y="24"/>
                </a:cxn>
                <a:cxn ang="0">
                  <a:pos x="172" y="30"/>
                </a:cxn>
                <a:cxn ang="0">
                  <a:pos x="172" y="37"/>
                </a:cxn>
                <a:cxn ang="0">
                  <a:pos x="143" y="52"/>
                </a:cxn>
                <a:cxn ang="0">
                  <a:pos x="126" y="76"/>
                </a:cxn>
                <a:cxn ang="0">
                  <a:pos x="126" y="88"/>
                </a:cxn>
                <a:cxn ang="0">
                  <a:pos x="131" y="94"/>
                </a:cxn>
                <a:cxn ang="0">
                  <a:pos x="119" y="109"/>
                </a:cxn>
                <a:cxn ang="0">
                  <a:pos x="110" y="114"/>
                </a:cxn>
                <a:cxn ang="0">
                  <a:pos x="102" y="126"/>
                </a:cxn>
                <a:cxn ang="0">
                  <a:pos x="65" y="132"/>
                </a:cxn>
                <a:cxn ang="0">
                  <a:pos x="53" y="140"/>
                </a:cxn>
                <a:cxn ang="0">
                  <a:pos x="39" y="125"/>
                </a:cxn>
                <a:cxn ang="0">
                  <a:pos x="31" y="120"/>
                </a:cxn>
              </a:cxnLst>
              <a:rect l="0" t="0" r="r" b="b"/>
              <a:pathLst>
                <a:path w="176" h="140">
                  <a:moveTo>
                    <a:pt x="26" y="120"/>
                  </a:moveTo>
                  <a:lnTo>
                    <a:pt x="24" y="113"/>
                  </a:lnTo>
                  <a:lnTo>
                    <a:pt x="32" y="106"/>
                  </a:lnTo>
                  <a:lnTo>
                    <a:pt x="27" y="95"/>
                  </a:lnTo>
                  <a:lnTo>
                    <a:pt x="31" y="87"/>
                  </a:lnTo>
                  <a:lnTo>
                    <a:pt x="26" y="76"/>
                  </a:lnTo>
                  <a:lnTo>
                    <a:pt x="34" y="71"/>
                  </a:lnTo>
                  <a:lnTo>
                    <a:pt x="32" y="64"/>
                  </a:lnTo>
                  <a:lnTo>
                    <a:pt x="34" y="50"/>
                  </a:lnTo>
                  <a:lnTo>
                    <a:pt x="39" y="45"/>
                  </a:lnTo>
                  <a:lnTo>
                    <a:pt x="43" y="40"/>
                  </a:lnTo>
                  <a:lnTo>
                    <a:pt x="39" y="35"/>
                  </a:lnTo>
                  <a:lnTo>
                    <a:pt x="17" y="35"/>
                  </a:lnTo>
                  <a:lnTo>
                    <a:pt x="15" y="35"/>
                  </a:lnTo>
                  <a:lnTo>
                    <a:pt x="15" y="31"/>
                  </a:lnTo>
                  <a:lnTo>
                    <a:pt x="8" y="33"/>
                  </a:lnTo>
                  <a:lnTo>
                    <a:pt x="7" y="37"/>
                  </a:lnTo>
                  <a:lnTo>
                    <a:pt x="5" y="33"/>
                  </a:lnTo>
                  <a:lnTo>
                    <a:pt x="8" y="28"/>
                  </a:lnTo>
                  <a:lnTo>
                    <a:pt x="5" y="28"/>
                  </a:lnTo>
                  <a:lnTo>
                    <a:pt x="7" y="24"/>
                  </a:lnTo>
                  <a:lnTo>
                    <a:pt x="3" y="24"/>
                  </a:lnTo>
                  <a:lnTo>
                    <a:pt x="5" y="21"/>
                  </a:lnTo>
                  <a:lnTo>
                    <a:pt x="3" y="19"/>
                  </a:lnTo>
                  <a:lnTo>
                    <a:pt x="3" y="18"/>
                  </a:lnTo>
                  <a:lnTo>
                    <a:pt x="0" y="14"/>
                  </a:lnTo>
                  <a:lnTo>
                    <a:pt x="3" y="9"/>
                  </a:lnTo>
                  <a:lnTo>
                    <a:pt x="12" y="7"/>
                  </a:lnTo>
                  <a:lnTo>
                    <a:pt x="15" y="0"/>
                  </a:lnTo>
                  <a:lnTo>
                    <a:pt x="20" y="0"/>
                  </a:lnTo>
                  <a:lnTo>
                    <a:pt x="32" y="4"/>
                  </a:lnTo>
                  <a:lnTo>
                    <a:pt x="45" y="2"/>
                  </a:lnTo>
                  <a:lnTo>
                    <a:pt x="65" y="5"/>
                  </a:lnTo>
                  <a:lnTo>
                    <a:pt x="77" y="4"/>
                  </a:lnTo>
                  <a:lnTo>
                    <a:pt x="103" y="7"/>
                  </a:lnTo>
                  <a:lnTo>
                    <a:pt x="110" y="12"/>
                  </a:lnTo>
                  <a:lnTo>
                    <a:pt x="119" y="18"/>
                  </a:lnTo>
                  <a:lnTo>
                    <a:pt x="134" y="21"/>
                  </a:lnTo>
                  <a:lnTo>
                    <a:pt x="141" y="18"/>
                  </a:lnTo>
                  <a:lnTo>
                    <a:pt x="148" y="21"/>
                  </a:lnTo>
                  <a:lnTo>
                    <a:pt x="150" y="24"/>
                  </a:lnTo>
                  <a:lnTo>
                    <a:pt x="152" y="23"/>
                  </a:lnTo>
                  <a:lnTo>
                    <a:pt x="157" y="26"/>
                  </a:lnTo>
                  <a:lnTo>
                    <a:pt x="172" y="24"/>
                  </a:lnTo>
                  <a:lnTo>
                    <a:pt x="176" y="28"/>
                  </a:lnTo>
                  <a:lnTo>
                    <a:pt x="172" y="30"/>
                  </a:lnTo>
                  <a:lnTo>
                    <a:pt x="174" y="33"/>
                  </a:lnTo>
                  <a:lnTo>
                    <a:pt x="172" y="37"/>
                  </a:lnTo>
                  <a:lnTo>
                    <a:pt x="159" y="45"/>
                  </a:lnTo>
                  <a:lnTo>
                    <a:pt x="143" y="52"/>
                  </a:lnTo>
                  <a:lnTo>
                    <a:pt x="140" y="56"/>
                  </a:lnTo>
                  <a:lnTo>
                    <a:pt x="126" y="76"/>
                  </a:lnTo>
                  <a:lnTo>
                    <a:pt x="124" y="82"/>
                  </a:lnTo>
                  <a:lnTo>
                    <a:pt x="126" y="88"/>
                  </a:lnTo>
                  <a:lnTo>
                    <a:pt x="133" y="92"/>
                  </a:lnTo>
                  <a:lnTo>
                    <a:pt x="131" y="94"/>
                  </a:lnTo>
                  <a:lnTo>
                    <a:pt x="124" y="101"/>
                  </a:lnTo>
                  <a:lnTo>
                    <a:pt x="119" y="109"/>
                  </a:lnTo>
                  <a:lnTo>
                    <a:pt x="119" y="113"/>
                  </a:lnTo>
                  <a:lnTo>
                    <a:pt x="110" y="114"/>
                  </a:lnTo>
                  <a:lnTo>
                    <a:pt x="105" y="120"/>
                  </a:lnTo>
                  <a:lnTo>
                    <a:pt x="102" y="126"/>
                  </a:lnTo>
                  <a:lnTo>
                    <a:pt x="69" y="128"/>
                  </a:lnTo>
                  <a:lnTo>
                    <a:pt x="65" y="132"/>
                  </a:lnTo>
                  <a:lnTo>
                    <a:pt x="58" y="133"/>
                  </a:lnTo>
                  <a:lnTo>
                    <a:pt x="53" y="140"/>
                  </a:lnTo>
                  <a:lnTo>
                    <a:pt x="45" y="137"/>
                  </a:lnTo>
                  <a:lnTo>
                    <a:pt x="39" y="125"/>
                  </a:lnTo>
                  <a:lnTo>
                    <a:pt x="38" y="121"/>
                  </a:lnTo>
                  <a:lnTo>
                    <a:pt x="31" y="120"/>
                  </a:lnTo>
                  <a:lnTo>
                    <a:pt x="26" y="12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0" name="Freeform 786"/>
            <p:cNvSpPr>
              <a:spLocks/>
            </p:cNvSpPr>
            <p:nvPr/>
          </p:nvSpPr>
          <p:spPr bwMode="auto">
            <a:xfrm>
              <a:off x="8231188" y="5692776"/>
              <a:ext cx="173038" cy="188913"/>
            </a:xfrm>
            <a:custGeom>
              <a:avLst/>
              <a:gdLst/>
              <a:ahLst/>
              <a:cxnLst>
                <a:cxn ang="0">
                  <a:pos x="79" y="5"/>
                </a:cxn>
                <a:cxn ang="0">
                  <a:pos x="86" y="3"/>
                </a:cxn>
                <a:cxn ang="0">
                  <a:pos x="91" y="12"/>
                </a:cxn>
                <a:cxn ang="0">
                  <a:pos x="102" y="7"/>
                </a:cxn>
                <a:cxn ang="0">
                  <a:pos x="102" y="9"/>
                </a:cxn>
                <a:cxn ang="0">
                  <a:pos x="105" y="12"/>
                </a:cxn>
                <a:cxn ang="0">
                  <a:pos x="109" y="10"/>
                </a:cxn>
                <a:cxn ang="0">
                  <a:pos x="107" y="15"/>
                </a:cxn>
                <a:cxn ang="0">
                  <a:pos x="107" y="24"/>
                </a:cxn>
                <a:cxn ang="0">
                  <a:pos x="88" y="50"/>
                </a:cxn>
                <a:cxn ang="0">
                  <a:pos x="91" y="60"/>
                </a:cxn>
                <a:cxn ang="0">
                  <a:pos x="83" y="60"/>
                </a:cxn>
                <a:cxn ang="0">
                  <a:pos x="79" y="62"/>
                </a:cxn>
                <a:cxn ang="0">
                  <a:pos x="71" y="66"/>
                </a:cxn>
                <a:cxn ang="0">
                  <a:pos x="59" y="100"/>
                </a:cxn>
                <a:cxn ang="0">
                  <a:pos x="55" y="107"/>
                </a:cxn>
                <a:cxn ang="0">
                  <a:pos x="43" y="116"/>
                </a:cxn>
                <a:cxn ang="0">
                  <a:pos x="33" y="116"/>
                </a:cxn>
                <a:cxn ang="0">
                  <a:pos x="26" y="114"/>
                </a:cxn>
                <a:cxn ang="0">
                  <a:pos x="15" y="109"/>
                </a:cxn>
                <a:cxn ang="0">
                  <a:pos x="3" y="109"/>
                </a:cxn>
                <a:cxn ang="0">
                  <a:pos x="2" y="107"/>
                </a:cxn>
                <a:cxn ang="0">
                  <a:pos x="0" y="104"/>
                </a:cxn>
                <a:cxn ang="0">
                  <a:pos x="5" y="98"/>
                </a:cxn>
                <a:cxn ang="0">
                  <a:pos x="7" y="95"/>
                </a:cxn>
                <a:cxn ang="0">
                  <a:pos x="5" y="93"/>
                </a:cxn>
                <a:cxn ang="0">
                  <a:pos x="10" y="91"/>
                </a:cxn>
                <a:cxn ang="0">
                  <a:pos x="8" y="85"/>
                </a:cxn>
                <a:cxn ang="0">
                  <a:pos x="14" y="85"/>
                </a:cxn>
                <a:cxn ang="0">
                  <a:pos x="19" y="76"/>
                </a:cxn>
                <a:cxn ang="0">
                  <a:pos x="36" y="62"/>
                </a:cxn>
                <a:cxn ang="0">
                  <a:pos x="66" y="38"/>
                </a:cxn>
                <a:cxn ang="0">
                  <a:pos x="76" y="19"/>
                </a:cxn>
              </a:cxnLst>
              <a:rect l="0" t="0" r="r" b="b"/>
              <a:pathLst>
                <a:path w="109" h="119">
                  <a:moveTo>
                    <a:pt x="79" y="9"/>
                  </a:moveTo>
                  <a:lnTo>
                    <a:pt x="79" y="5"/>
                  </a:lnTo>
                  <a:lnTo>
                    <a:pt x="86" y="0"/>
                  </a:lnTo>
                  <a:lnTo>
                    <a:pt x="86" y="3"/>
                  </a:lnTo>
                  <a:lnTo>
                    <a:pt x="90" y="5"/>
                  </a:lnTo>
                  <a:lnTo>
                    <a:pt x="91" y="12"/>
                  </a:lnTo>
                  <a:lnTo>
                    <a:pt x="93" y="14"/>
                  </a:lnTo>
                  <a:lnTo>
                    <a:pt x="102" y="7"/>
                  </a:lnTo>
                  <a:lnTo>
                    <a:pt x="104" y="7"/>
                  </a:lnTo>
                  <a:lnTo>
                    <a:pt x="102" y="9"/>
                  </a:lnTo>
                  <a:lnTo>
                    <a:pt x="102" y="14"/>
                  </a:lnTo>
                  <a:lnTo>
                    <a:pt x="105" y="12"/>
                  </a:lnTo>
                  <a:lnTo>
                    <a:pt x="105" y="9"/>
                  </a:lnTo>
                  <a:lnTo>
                    <a:pt x="109" y="10"/>
                  </a:lnTo>
                  <a:lnTo>
                    <a:pt x="105" y="14"/>
                  </a:lnTo>
                  <a:lnTo>
                    <a:pt x="107" y="15"/>
                  </a:lnTo>
                  <a:lnTo>
                    <a:pt x="107" y="17"/>
                  </a:lnTo>
                  <a:lnTo>
                    <a:pt x="107" y="24"/>
                  </a:lnTo>
                  <a:lnTo>
                    <a:pt x="95" y="43"/>
                  </a:lnTo>
                  <a:lnTo>
                    <a:pt x="88" y="50"/>
                  </a:lnTo>
                  <a:lnTo>
                    <a:pt x="88" y="59"/>
                  </a:lnTo>
                  <a:lnTo>
                    <a:pt x="91" y="60"/>
                  </a:lnTo>
                  <a:lnTo>
                    <a:pt x="91" y="64"/>
                  </a:lnTo>
                  <a:lnTo>
                    <a:pt x="83" y="60"/>
                  </a:lnTo>
                  <a:lnTo>
                    <a:pt x="81" y="64"/>
                  </a:lnTo>
                  <a:lnTo>
                    <a:pt x="79" y="62"/>
                  </a:lnTo>
                  <a:lnTo>
                    <a:pt x="72" y="67"/>
                  </a:lnTo>
                  <a:lnTo>
                    <a:pt x="71" y="66"/>
                  </a:lnTo>
                  <a:lnTo>
                    <a:pt x="66" y="86"/>
                  </a:lnTo>
                  <a:lnTo>
                    <a:pt x="59" y="100"/>
                  </a:lnTo>
                  <a:lnTo>
                    <a:pt x="59" y="105"/>
                  </a:lnTo>
                  <a:lnTo>
                    <a:pt x="55" y="107"/>
                  </a:lnTo>
                  <a:lnTo>
                    <a:pt x="48" y="112"/>
                  </a:lnTo>
                  <a:lnTo>
                    <a:pt x="43" y="116"/>
                  </a:lnTo>
                  <a:lnTo>
                    <a:pt x="34" y="119"/>
                  </a:lnTo>
                  <a:lnTo>
                    <a:pt x="33" y="116"/>
                  </a:lnTo>
                  <a:lnTo>
                    <a:pt x="26" y="117"/>
                  </a:lnTo>
                  <a:lnTo>
                    <a:pt x="26" y="114"/>
                  </a:lnTo>
                  <a:lnTo>
                    <a:pt x="19" y="112"/>
                  </a:lnTo>
                  <a:lnTo>
                    <a:pt x="15" y="109"/>
                  </a:lnTo>
                  <a:lnTo>
                    <a:pt x="8" y="110"/>
                  </a:lnTo>
                  <a:lnTo>
                    <a:pt x="3" y="109"/>
                  </a:lnTo>
                  <a:lnTo>
                    <a:pt x="5" y="104"/>
                  </a:lnTo>
                  <a:lnTo>
                    <a:pt x="2" y="107"/>
                  </a:lnTo>
                  <a:lnTo>
                    <a:pt x="3" y="104"/>
                  </a:lnTo>
                  <a:lnTo>
                    <a:pt x="0" y="104"/>
                  </a:lnTo>
                  <a:lnTo>
                    <a:pt x="0" y="104"/>
                  </a:lnTo>
                  <a:lnTo>
                    <a:pt x="5" y="98"/>
                  </a:lnTo>
                  <a:lnTo>
                    <a:pt x="5" y="98"/>
                  </a:lnTo>
                  <a:lnTo>
                    <a:pt x="7" y="95"/>
                  </a:lnTo>
                  <a:lnTo>
                    <a:pt x="3" y="93"/>
                  </a:lnTo>
                  <a:lnTo>
                    <a:pt x="5" y="93"/>
                  </a:lnTo>
                  <a:lnTo>
                    <a:pt x="5" y="91"/>
                  </a:lnTo>
                  <a:lnTo>
                    <a:pt x="10" y="91"/>
                  </a:lnTo>
                  <a:lnTo>
                    <a:pt x="7" y="90"/>
                  </a:lnTo>
                  <a:lnTo>
                    <a:pt x="8" y="85"/>
                  </a:lnTo>
                  <a:lnTo>
                    <a:pt x="10" y="83"/>
                  </a:lnTo>
                  <a:lnTo>
                    <a:pt x="14" y="85"/>
                  </a:lnTo>
                  <a:lnTo>
                    <a:pt x="14" y="81"/>
                  </a:lnTo>
                  <a:lnTo>
                    <a:pt x="19" y="76"/>
                  </a:lnTo>
                  <a:lnTo>
                    <a:pt x="22" y="67"/>
                  </a:lnTo>
                  <a:lnTo>
                    <a:pt x="36" y="62"/>
                  </a:lnTo>
                  <a:lnTo>
                    <a:pt x="62" y="41"/>
                  </a:lnTo>
                  <a:lnTo>
                    <a:pt x="66" y="38"/>
                  </a:lnTo>
                  <a:lnTo>
                    <a:pt x="69" y="24"/>
                  </a:lnTo>
                  <a:lnTo>
                    <a:pt x="76" y="19"/>
                  </a:lnTo>
                  <a:lnTo>
                    <a:pt x="79" y="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1" name="Freeform 787"/>
            <p:cNvSpPr>
              <a:spLocks/>
            </p:cNvSpPr>
            <p:nvPr/>
          </p:nvSpPr>
          <p:spPr bwMode="auto">
            <a:xfrm>
              <a:off x="8367713" y="5519738"/>
              <a:ext cx="128588" cy="203200"/>
            </a:xfrm>
            <a:custGeom>
              <a:avLst/>
              <a:gdLst/>
              <a:ahLst/>
              <a:cxnLst>
                <a:cxn ang="0">
                  <a:pos x="4" y="0"/>
                </a:cxn>
                <a:cxn ang="0">
                  <a:pos x="11" y="7"/>
                </a:cxn>
                <a:cxn ang="0">
                  <a:pos x="18" y="10"/>
                </a:cxn>
                <a:cxn ang="0">
                  <a:pos x="18" y="14"/>
                </a:cxn>
                <a:cxn ang="0">
                  <a:pos x="26" y="26"/>
                </a:cxn>
                <a:cxn ang="0">
                  <a:pos x="23" y="26"/>
                </a:cxn>
                <a:cxn ang="0">
                  <a:pos x="28" y="43"/>
                </a:cxn>
                <a:cxn ang="0">
                  <a:pos x="37" y="48"/>
                </a:cxn>
                <a:cxn ang="0">
                  <a:pos x="40" y="42"/>
                </a:cxn>
                <a:cxn ang="0">
                  <a:pos x="38" y="36"/>
                </a:cxn>
                <a:cxn ang="0">
                  <a:pos x="47" y="55"/>
                </a:cxn>
                <a:cxn ang="0">
                  <a:pos x="66" y="62"/>
                </a:cxn>
                <a:cxn ang="0">
                  <a:pos x="81" y="57"/>
                </a:cxn>
                <a:cxn ang="0">
                  <a:pos x="75" y="74"/>
                </a:cxn>
                <a:cxn ang="0">
                  <a:pos x="73" y="85"/>
                </a:cxn>
                <a:cxn ang="0">
                  <a:pos x="69" y="81"/>
                </a:cxn>
                <a:cxn ang="0">
                  <a:pos x="59" y="90"/>
                </a:cxn>
                <a:cxn ang="0">
                  <a:pos x="61" y="95"/>
                </a:cxn>
                <a:cxn ang="0">
                  <a:pos x="45" y="124"/>
                </a:cxn>
                <a:cxn ang="0">
                  <a:pos x="38" y="128"/>
                </a:cxn>
                <a:cxn ang="0">
                  <a:pos x="30" y="124"/>
                </a:cxn>
                <a:cxn ang="0">
                  <a:pos x="30" y="119"/>
                </a:cxn>
                <a:cxn ang="0">
                  <a:pos x="37" y="105"/>
                </a:cxn>
                <a:cxn ang="0">
                  <a:pos x="31" y="97"/>
                </a:cxn>
                <a:cxn ang="0">
                  <a:pos x="16" y="86"/>
                </a:cxn>
                <a:cxn ang="0">
                  <a:pos x="19" y="81"/>
                </a:cxn>
                <a:cxn ang="0">
                  <a:pos x="30" y="64"/>
                </a:cxn>
                <a:cxn ang="0">
                  <a:pos x="31" y="50"/>
                </a:cxn>
                <a:cxn ang="0">
                  <a:pos x="30" y="45"/>
                </a:cxn>
                <a:cxn ang="0">
                  <a:pos x="23" y="40"/>
                </a:cxn>
                <a:cxn ang="0">
                  <a:pos x="23" y="38"/>
                </a:cxn>
                <a:cxn ang="0">
                  <a:pos x="23" y="35"/>
                </a:cxn>
                <a:cxn ang="0">
                  <a:pos x="19" y="31"/>
                </a:cxn>
                <a:cxn ang="0">
                  <a:pos x="12" y="22"/>
                </a:cxn>
                <a:cxn ang="0">
                  <a:pos x="12" y="16"/>
                </a:cxn>
                <a:cxn ang="0">
                  <a:pos x="7" y="16"/>
                </a:cxn>
                <a:cxn ang="0">
                  <a:pos x="0" y="2"/>
                </a:cxn>
              </a:cxnLst>
              <a:rect l="0" t="0" r="r" b="b"/>
              <a:pathLst>
                <a:path w="81" h="128">
                  <a:moveTo>
                    <a:pt x="4" y="0"/>
                  </a:moveTo>
                  <a:lnTo>
                    <a:pt x="4" y="0"/>
                  </a:lnTo>
                  <a:lnTo>
                    <a:pt x="7" y="10"/>
                  </a:lnTo>
                  <a:lnTo>
                    <a:pt x="11" y="7"/>
                  </a:lnTo>
                  <a:lnTo>
                    <a:pt x="11" y="9"/>
                  </a:lnTo>
                  <a:lnTo>
                    <a:pt x="18" y="10"/>
                  </a:lnTo>
                  <a:lnTo>
                    <a:pt x="19" y="12"/>
                  </a:lnTo>
                  <a:lnTo>
                    <a:pt x="18" y="14"/>
                  </a:lnTo>
                  <a:lnTo>
                    <a:pt x="23" y="16"/>
                  </a:lnTo>
                  <a:lnTo>
                    <a:pt x="26" y="26"/>
                  </a:lnTo>
                  <a:lnTo>
                    <a:pt x="23" y="24"/>
                  </a:lnTo>
                  <a:lnTo>
                    <a:pt x="23" y="26"/>
                  </a:lnTo>
                  <a:lnTo>
                    <a:pt x="31" y="35"/>
                  </a:lnTo>
                  <a:lnTo>
                    <a:pt x="28" y="43"/>
                  </a:lnTo>
                  <a:lnTo>
                    <a:pt x="37" y="43"/>
                  </a:lnTo>
                  <a:lnTo>
                    <a:pt x="37" y="48"/>
                  </a:lnTo>
                  <a:lnTo>
                    <a:pt x="38" y="48"/>
                  </a:lnTo>
                  <a:lnTo>
                    <a:pt x="40" y="42"/>
                  </a:lnTo>
                  <a:lnTo>
                    <a:pt x="38" y="36"/>
                  </a:lnTo>
                  <a:lnTo>
                    <a:pt x="38" y="36"/>
                  </a:lnTo>
                  <a:lnTo>
                    <a:pt x="43" y="40"/>
                  </a:lnTo>
                  <a:lnTo>
                    <a:pt x="47" y="55"/>
                  </a:lnTo>
                  <a:lnTo>
                    <a:pt x="62" y="62"/>
                  </a:lnTo>
                  <a:lnTo>
                    <a:pt x="66" y="62"/>
                  </a:lnTo>
                  <a:lnTo>
                    <a:pt x="76" y="54"/>
                  </a:lnTo>
                  <a:lnTo>
                    <a:pt x="81" y="57"/>
                  </a:lnTo>
                  <a:lnTo>
                    <a:pt x="80" y="73"/>
                  </a:lnTo>
                  <a:lnTo>
                    <a:pt x="75" y="74"/>
                  </a:lnTo>
                  <a:lnTo>
                    <a:pt x="75" y="83"/>
                  </a:lnTo>
                  <a:lnTo>
                    <a:pt x="73" y="85"/>
                  </a:lnTo>
                  <a:lnTo>
                    <a:pt x="73" y="81"/>
                  </a:lnTo>
                  <a:lnTo>
                    <a:pt x="69" y="81"/>
                  </a:lnTo>
                  <a:lnTo>
                    <a:pt x="62" y="83"/>
                  </a:lnTo>
                  <a:lnTo>
                    <a:pt x="59" y="90"/>
                  </a:lnTo>
                  <a:lnTo>
                    <a:pt x="62" y="93"/>
                  </a:lnTo>
                  <a:lnTo>
                    <a:pt x="61" y="95"/>
                  </a:lnTo>
                  <a:lnTo>
                    <a:pt x="56" y="107"/>
                  </a:lnTo>
                  <a:lnTo>
                    <a:pt x="45" y="124"/>
                  </a:lnTo>
                  <a:lnTo>
                    <a:pt x="40" y="126"/>
                  </a:lnTo>
                  <a:lnTo>
                    <a:pt x="38" y="128"/>
                  </a:lnTo>
                  <a:lnTo>
                    <a:pt x="35" y="124"/>
                  </a:lnTo>
                  <a:lnTo>
                    <a:pt x="30" y="124"/>
                  </a:lnTo>
                  <a:lnTo>
                    <a:pt x="30" y="123"/>
                  </a:lnTo>
                  <a:lnTo>
                    <a:pt x="30" y="119"/>
                  </a:lnTo>
                  <a:lnTo>
                    <a:pt x="35" y="111"/>
                  </a:lnTo>
                  <a:lnTo>
                    <a:pt x="37" y="105"/>
                  </a:lnTo>
                  <a:lnTo>
                    <a:pt x="35" y="100"/>
                  </a:lnTo>
                  <a:lnTo>
                    <a:pt x="31" y="97"/>
                  </a:lnTo>
                  <a:lnTo>
                    <a:pt x="26" y="95"/>
                  </a:lnTo>
                  <a:lnTo>
                    <a:pt x="16" y="86"/>
                  </a:lnTo>
                  <a:lnTo>
                    <a:pt x="16" y="85"/>
                  </a:lnTo>
                  <a:lnTo>
                    <a:pt x="19" y="81"/>
                  </a:lnTo>
                  <a:lnTo>
                    <a:pt x="26" y="76"/>
                  </a:lnTo>
                  <a:lnTo>
                    <a:pt x="30" y="64"/>
                  </a:lnTo>
                  <a:lnTo>
                    <a:pt x="31" y="64"/>
                  </a:lnTo>
                  <a:lnTo>
                    <a:pt x="31" y="50"/>
                  </a:lnTo>
                  <a:lnTo>
                    <a:pt x="28" y="47"/>
                  </a:lnTo>
                  <a:lnTo>
                    <a:pt x="30" y="45"/>
                  </a:lnTo>
                  <a:lnTo>
                    <a:pt x="26" y="45"/>
                  </a:lnTo>
                  <a:lnTo>
                    <a:pt x="23" y="40"/>
                  </a:lnTo>
                  <a:lnTo>
                    <a:pt x="21" y="36"/>
                  </a:lnTo>
                  <a:lnTo>
                    <a:pt x="23" y="38"/>
                  </a:lnTo>
                  <a:lnTo>
                    <a:pt x="24" y="35"/>
                  </a:lnTo>
                  <a:lnTo>
                    <a:pt x="23" y="35"/>
                  </a:lnTo>
                  <a:lnTo>
                    <a:pt x="23" y="31"/>
                  </a:lnTo>
                  <a:lnTo>
                    <a:pt x="19" y="31"/>
                  </a:lnTo>
                  <a:lnTo>
                    <a:pt x="19" y="35"/>
                  </a:lnTo>
                  <a:lnTo>
                    <a:pt x="12" y="22"/>
                  </a:lnTo>
                  <a:lnTo>
                    <a:pt x="11" y="19"/>
                  </a:lnTo>
                  <a:lnTo>
                    <a:pt x="12" y="16"/>
                  </a:lnTo>
                  <a:lnTo>
                    <a:pt x="9" y="17"/>
                  </a:lnTo>
                  <a:lnTo>
                    <a:pt x="7" y="16"/>
                  </a:lnTo>
                  <a:lnTo>
                    <a:pt x="5" y="9"/>
                  </a:lnTo>
                  <a:lnTo>
                    <a:pt x="0" y="2"/>
                  </a:lnTo>
                  <a:lnTo>
                    <a:pt x="4" y="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2" name="Freeform 788"/>
            <p:cNvSpPr>
              <a:spLocks/>
            </p:cNvSpPr>
            <p:nvPr/>
          </p:nvSpPr>
          <p:spPr bwMode="auto">
            <a:xfrm>
              <a:off x="4999038" y="4886326"/>
              <a:ext cx="263525" cy="225425"/>
            </a:xfrm>
            <a:custGeom>
              <a:avLst/>
              <a:gdLst/>
              <a:ahLst/>
              <a:cxnLst>
                <a:cxn ang="0">
                  <a:pos x="81" y="124"/>
                </a:cxn>
                <a:cxn ang="0">
                  <a:pos x="88" y="119"/>
                </a:cxn>
                <a:cxn ang="0">
                  <a:pos x="95" y="117"/>
                </a:cxn>
                <a:cxn ang="0">
                  <a:pos x="109" y="105"/>
                </a:cxn>
                <a:cxn ang="0">
                  <a:pos x="117" y="105"/>
                </a:cxn>
                <a:cxn ang="0">
                  <a:pos x="124" y="95"/>
                </a:cxn>
                <a:cxn ang="0">
                  <a:pos x="147" y="86"/>
                </a:cxn>
                <a:cxn ang="0">
                  <a:pos x="155" y="83"/>
                </a:cxn>
                <a:cxn ang="0">
                  <a:pos x="155" y="71"/>
                </a:cxn>
                <a:cxn ang="0">
                  <a:pos x="162" y="60"/>
                </a:cxn>
                <a:cxn ang="0">
                  <a:pos x="159" y="48"/>
                </a:cxn>
                <a:cxn ang="0">
                  <a:pos x="166" y="34"/>
                </a:cxn>
                <a:cxn ang="0">
                  <a:pos x="159" y="21"/>
                </a:cxn>
                <a:cxn ang="0">
                  <a:pos x="155" y="17"/>
                </a:cxn>
                <a:cxn ang="0">
                  <a:pos x="133" y="5"/>
                </a:cxn>
                <a:cxn ang="0">
                  <a:pos x="128" y="9"/>
                </a:cxn>
                <a:cxn ang="0">
                  <a:pos x="121" y="0"/>
                </a:cxn>
                <a:cxn ang="0">
                  <a:pos x="100" y="5"/>
                </a:cxn>
                <a:cxn ang="0">
                  <a:pos x="97" y="12"/>
                </a:cxn>
                <a:cxn ang="0">
                  <a:pos x="98" y="26"/>
                </a:cxn>
                <a:cxn ang="0">
                  <a:pos x="93" y="50"/>
                </a:cxn>
                <a:cxn ang="0">
                  <a:pos x="109" y="57"/>
                </a:cxn>
                <a:cxn ang="0">
                  <a:pos x="105" y="71"/>
                </a:cxn>
                <a:cxn ang="0">
                  <a:pos x="97" y="69"/>
                </a:cxn>
                <a:cxn ang="0">
                  <a:pos x="86" y="59"/>
                </a:cxn>
                <a:cxn ang="0">
                  <a:pos x="72" y="50"/>
                </a:cxn>
                <a:cxn ang="0">
                  <a:pos x="48" y="47"/>
                </a:cxn>
                <a:cxn ang="0">
                  <a:pos x="36" y="45"/>
                </a:cxn>
                <a:cxn ang="0">
                  <a:pos x="29" y="38"/>
                </a:cxn>
                <a:cxn ang="0">
                  <a:pos x="28" y="66"/>
                </a:cxn>
                <a:cxn ang="0">
                  <a:pos x="21" y="69"/>
                </a:cxn>
                <a:cxn ang="0">
                  <a:pos x="0" y="69"/>
                </a:cxn>
                <a:cxn ang="0">
                  <a:pos x="2" y="90"/>
                </a:cxn>
                <a:cxn ang="0">
                  <a:pos x="2" y="121"/>
                </a:cxn>
                <a:cxn ang="0">
                  <a:pos x="31" y="131"/>
                </a:cxn>
                <a:cxn ang="0">
                  <a:pos x="45" y="138"/>
                </a:cxn>
                <a:cxn ang="0">
                  <a:pos x="62" y="140"/>
                </a:cxn>
                <a:cxn ang="0">
                  <a:pos x="69" y="142"/>
                </a:cxn>
              </a:cxnLst>
              <a:rect l="0" t="0" r="r" b="b"/>
              <a:pathLst>
                <a:path w="166" h="142">
                  <a:moveTo>
                    <a:pt x="71" y="138"/>
                  </a:moveTo>
                  <a:lnTo>
                    <a:pt x="81" y="124"/>
                  </a:lnTo>
                  <a:lnTo>
                    <a:pt x="85" y="124"/>
                  </a:lnTo>
                  <a:lnTo>
                    <a:pt x="88" y="119"/>
                  </a:lnTo>
                  <a:lnTo>
                    <a:pt x="93" y="119"/>
                  </a:lnTo>
                  <a:lnTo>
                    <a:pt x="95" y="117"/>
                  </a:lnTo>
                  <a:lnTo>
                    <a:pt x="95" y="112"/>
                  </a:lnTo>
                  <a:lnTo>
                    <a:pt x="109" y="105"/>
                  </a:lnTo>
                  <a:lnTo>
                    <a:pt x="112" y="107"/>
                  </a:lnTo>
                  <a:lnTo>
                    <a:pt x="117" y="105"/>
                  </a:lnTo>
                  <a:lnTo>
                    <a:pt x="114" y="98"/>
                  </a:lnTo>
                  <a:lnTo>
                    <a:pt x="124" y="95"/>
                  </a:lnTo>
                  <a:lnTo>
                    <a:pt x="135" y="91"/>
                  </a:lnTo>
                  <a:lnTo>
                    <a:pt x="147" y="86"/>
                  </a:lnTo>
                  <a:lnTo>
                    <a:pt x="157" y="83"/>
                  </a:lnTo>
                  <a:lnTo>
                    <a:pt x="155" y="83"/>
                  </a:lnTo>
                  <a:lnTo>
                    <a:pt x="152" y="78"/>
                  </a:lnTo>
                  <a:lnTo>
                    <a:pt x="155" y="71"/>
                  </a:lnTo>
                  <a:lnTo>
                    <a:pt x="157" y="64"/>
                  </a:lnTo>
                  <a:lnTo>
                    <a:pt x="162" y="60"/>
                  </a:lnTo>
                  <a:lnTo>
                    <a:pt x="159" y="57"/>
                  </a:lnTo>
                  <a:lnTo>
                    <a:pt x="159" y="48"/>
                  </a:lnTo>
                  <a:lnTo>
                    <a:pt x="161" y="38"/>
                  </a:lnTo>
                  <a:lnTo>
                    <a:pt x="166" y="34"/>
                  </a:lnTo>
                  <a:lnTo>
                    <a:pt x="161" y="22"/>
                  </a:lnTo>
                  <a:lnTo>
                    <a:pt x="159" y="21"/>
                  </a:lnTo>
                  <a:lnTo>
                    <a:pt x="155" y="21"/>
                  </a:lnTo>
                  <a:lnTo>
                    <a:pt x="155" y="17"/>
                  </a:lnTo>
                  <a:lnTo>
                    <a:pt x="138" y="10"/>
                  </a:lnTo>
                  <a:lnTo>
                    <a:pt x="133" y="5"/>
                  </a:lnTo>
                  <a:lnTo>
                    <a:pt x="130" y="5"/>
                  </a:lnTo>
                  <a:lnTo>
                    <a:pt x="128" y="9"/>
                  </a:lnTo>
                  <a:lnTo>
                    <a:pt x="123" y="5"/>
                  </a:lnTo>
                  <a:lnTo>
                    <a:pt x="121" y="0"/>
                  </a:lnTo>
                  <a:lnTo>
                    <a:pt x="102" y="3"/>
                  </a:lnTo>
                  <a:lnTo>
                    <a:pt x="100" y="5"/>
                  </a:lnTo>
                  <a:lnTo>
                    <a:pt x="100" y="10"/>
                  </a:lnTo>
                  <a:lnTo>
                    <a:pt x="97" y="12"/>
                  </a:lnTo>
                  <a:lnTo>
                    <a:pt x="97" y="15"/>
                  </a:lnTo>
                  <a:lnTo>
                    <a:pt x="98" y="26"/>
                  </a:lnTo>
                  <a:lnTo>
                    <a:pt x="98" y="31"/>
                  </a:lnTo>
                  <a:lnTo>
                    <a:pt x="93" y="50"/>
                  </a:lnTo>
                  <a:lnTo>
                    <a:pt x="98" y="57"/>
                  </a:lnTo>
                  <a:lnTo>
                    <a:pt x="109" y="57"/>
                  </a:lnTo>
                  <a:lnTo>
                    <a:pt x="109" y="72"/>
                  </a:lnTo>
                  <a:lnTo>
                    <a:pt x="105" y="71"/>
                  </a:lnTo>
                  <a:lnTo>
                    <a:pt x="102" y="71"/>
                  </a:lnTo>
                  <a:lnTo>
                    <a:pt x="97" y="69"/>
                  </a:lnTo>
                  <a:lnTo>
                    <a:pt x="90" y="64"/>
                  </a:lnTo>
                  <a:lnTo>
                    <a:pt x="86" y="59"/>
                  </a:lnTo>
                  <a:lnTo>
                    <a:pt x="78" y="55"/>
                  </a:lnTo>
                  <a:lnTo>
                    <a:pt x="72" y="50"/>
                  </a:lnTo>
                  <a:lnTo>
                    <a:pt x="60" y="52"/>
                  </a:lnTo>
                  <a:lnTo>
                    <a:pt x="48" y="47"/>
                  </a:lnTo>
                  <a:lnTo>
                    <a:pt x="45" y="41"/>
                  </a:lnTo>
                  <a:lnTo>
                    <a:pt x="36" y="45"/>
                  </a:lnTo>
                  <a:lnTo>
                    <a:pt x="33" y="38"/>
                  </a:lnTo>
                  <a:lnTo>
                    <a:pt x="29" y="38"/>
                  </a:lnTo>
                  <a:lnTo>
                    <a:pt x="29" y="40"/>
                  </a:lnTo>
                  <a:lnTo>
                    <a:pt x="28" y="66"/>
                  </a:lnTo>
                  <a:lnTo>
                    <a:pt x="31" y="69"/>
                  </a:lnTo>
                  <a:lnTo>
                    <a:pt x="21" y="69"/>
                  </a:lnTo>
                  <a:lnTo>
                    <a:pt x="10" y="69"/>
                  </a:lnTo>
                  <a:lnTo>
                    <a:pt x="0" y="69"/>
                  </a:lnTo>
                  <a:lnTo>
                    <a:pt x="0" y="78"/>
                  </a:lnTo>
                  <a:lnTo>
                    <a:pt x="2" y="90"/>
                  </a:lnTo>
                  <a:lnTo>
                    <a:pt x="2" y="104"/>
                  </a:lnTo>
                  <a:lnTo>
                    <a:pt x="2" y="121"/>
                  </a:lnTo>
                  <a:lnTo>
                    <a:pt x="17" y="135"/>
                  </a:lnTo>
                  <a:lnTo>
                    <a:pt x="31" y="131"/>
                  </a:lnTo>
                  <a:lnTo>
                    <a:pt x="40" y="133"/>
                  </a:lnTo>
                  <a:lnTo>
                    <a:pt x="45" y="138"/>
                  </a:lnTo>
                  <a:lnTo>
                    <a:pt x="55" y="140"/>
                  </a:lnTo>
                  <a:lnTo>
                    <a:pt x="62" y="140"/>
                  </a:lnTo>
                  <a:lnTo>
                    <a:pt x="66" y="142"/>
                  </a:lnTo>
                  <a:lnTo>
                    <a:pt x="69" y="142"/>
                  </a:lnTo>
                  <a:lnTo>
                    <a:pt x="71" y="13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3" name="Freeform 789"/>
            <p:cNvSpPr>
              <a:spLocks/>
            </p:cNvSpPr>
            <p:nvPr/>
          </p:nvSpPr>
          <p:spPr bwMode="auto">
            <a:xfrm>
              <a:off x="5056188" y="3962401"/>
              <a:ext cx="249238" cy="246063"/>
            </a:xfrm>
            <a:custGeom>
              <a:avLst/>
              <a:gdLst/>
              <a:ahLst/>
              <a:cxnLst>
                <a:cxn ang="0">
                  <a:pos x="135" y="5"/>
                </a:cxn>
                <a:cxn ang="0">
                  <a:pos x="121" y="10"/>
                </a:cxn>
                <a:cxn ang="0">
                  <a:pos x="113" y="10"/>
                </a:cxn>
                <a:cxn ang="0">
                  <a:pos x="107" y="6"/>
                </a:cxn>
                <a:cxn ang="0">
                  <a:pos x="104" y="1"/>
                </a:cxn>
                <a:cxn ang="0">
                  <a:pos x="94" y="3"/>
                </a:cxn>
                <a:cxn ang="0">
                  <a:pos x="83" y="5"/>
                </a:cxn>
                <a:cxn ang="0">
                  <a:pos x="81" y="3"/>
                </a:cxn>
                <a:cxn ang="0">
                  <a:pos x="31" y="3"/>
                </a:cxn>
                <a:cxn ang="0">
                  <a:pos x="9" y="1"/>
                </a:cxn>
                <a:cxn ang="0">
                  <a:pos x="5" y="0"/>
                </a:cxn>
                <a:cxn ang="0">
                  <a:pos x="4" y="22"/>
                </a:cxn>
                <a:cxn ang="0">
                  <a:pos x="0" y="31"/>
                </a:cxn>
                <a:cxn ang="0">
                  <a:pos x="2" y="38"/>
                </a:cxn>
                <a:cxn ang="0">
                  <a:pos x="7" y="57"/>
                </a:cxn>
                <a:cxn ang="0">
                  <a:pos x="7" y="84"/>
                </a:cxn>
                <a:cxn ang="0">
                  <a:pos x="7" y="110"/>
                </a:cxn>
                <a:cxn ang="0">
                  <a:pos x="7" y="138"/>
                </a:cxn>
                <a:cxn ang="0">
                  <a:pos x="17" y="152"/>
                </a:cxn>
                <a:cxn ang="0">
                  <a:pos x="40" y="152"/>
                </a:cxn>
                <a:cxn ang="0">
                  <a:pos x="62" y="152"/>
                </a:cxn>
                <a:cxn ang="0">
                  <a:pos x="83" y="152"/>
                </a:cxn>
                <a:cxn ang="0">
                  <a:pos x="97" y="148"/>
                </a:cxn>
                <a:cxn ang="0">
                  <a:pos x="97" y="152"/>
                </a:cxn>
                <a:cxn ang="0">
                  <a:pos x="121" y="152"/>
                </a:cxn>
                <a:cxn ang="0">
                  <a:pos x="133" y="155"/>
                </a:cxn>
                <a:cxn ang="0">
                  <a:pos x="144" y="146"/>
                </a:cxn>
                <a:cxn ang="0">
                  <a:pos x="151" y="140"/>
                </a:cxn>
                <a:cxn ang="0">
                  <a:pos x="154" y="122"/>
                </a:cxn>
                <a:cxn ang="0">
                  <a:pos x="149" y="114"/>
                </a:cxn>
                <a:cxn ang="0">
                  <a:pos x="130" y="72"/>
                </a:cxn>
                <a:cxn ang="0">
                  <a:pos x="126" y="60"/>
                </a:cxn>
                <a:cxn ang="0">
                  <a:pos x="114" y="44"/>
                </a:cxn>
                <a:cxn ang="0">
                  <a:pos x="111" y="32"/>
                </a:cxn>
                <a:cxn ang="0">
                  <a:pos x="113" y="27"/>
                </a:cxn>
                <a:cxn ang="0">
                  <a:pos x="123" y="44"/>
                </a:cxn>
                <a:cxn ang="0">
                  <a:pos x="133" y="62"/>
                </a:cxn>
                <a:cxn ang="0">
                  <a:pos x="138" y="55"/>
                </a:cxn>
                <a:cxn ang="0">
                  <a:pos x="142" y="29"/>
                </a:cxn>
                <a:cxn ang="0">
                  <a:pos x="137" y="13"/>
                </a:cxn>
              </a:cxnLst>
              <a:rect l="0" t="0" r="r" b="b"/>
              <a:pathLst>
                <a:path w="157" h="155">
                  <a:moveTo>
                    <a:pt x="135" y="8"/>
                  </a:moveTo>
                  <a:lnTo>
                    <a:pt x="135" y="5"/>
                  </a:lnTo>
                  <a:lnTo>
                    <a:pt x="126" y="10"/>
                  </a:lnTo>
                  <a:lnTo>
                    <a:pt x="121" y="10"/>
                  </a:lnTo>
                  <a:lnTo>
                    <a:pt x="119" y="8"/>
                  </a:lnTo>
                  <a:lnTo>
                    <a:pt x="113" y="10"/>
                  </a:lnTo>
                  <a:lnTo>
                    <a:pt x="111" y="6"/>
                  </a:lnTo>
                  <a:lnTo>
                    <a:pt x="107" y="6"/>
                  </a:lnTo>
                  <a:lnTo>
                    <a:pt x="107" y="6"/>
                  </a:lnTo>
                  <a:lnTo>
                    <a:pt x="104" y="1"/>
                  </a:lnTo>
                  <a:lnTo>
                    <a:pt x="100" y="3"/>
                  </a:lnTo>
                  <a:lnTo>
                    <a:pt x="94" y="3"/>
                  </a:lnTo>
                  <a:lnTo>
                    <a:pt x="92" y="1"/>
                  </a:lnTo>
                  <a:lnTo>
                    <a:pt x="83" y="5"/>
                  </a:lnTo>
                  <a:lnTo>
                    <a:pt x="87" y="1"/>
                  </a:lnTo>
                  <a:lnTo>
                    <a:pt x="81" y="3"/>
                  </a:lnTo>
                  <a:lnTo>
                    <a:pt x="62" y="13"/>
                  </a:lnTo>
                  <a:lnTo>
                    <a:pt x="31" y="3"/>
                  </a:lnTo>
                  <a:lnTo>
                    <a:pt x="17" y="1"/>
                  </a:lnTo>
                  <a:lnTo>
                    <a:pt x="9" y="1"/>
                  </a:lnTo>
                  <a:lnTo>
                    <a:pt x="7" y="0"/>
                  </a:lnTo>
                  <a:lnTo>
                    <a:pt x="5" y="0"/>
                  </a:lnTo>
                  <a:lnTo>
                    <a:pt x="2" y="5"/>
                  </a:lnTo>
                  <a:lnTo>
                    <a:pt x="4" y="22"/>
                  </a:lnTo>
                  <a:lnTo>
                    <a:pt x="0" y="25"/>
                  </a:lnTo>
                  <a:lnTo>
                    <a:pt x="0" y="31"/>
                  </a:lnTo>
                  <a:lnTo>
                    <a:pt x="4" y="34"/>
                  </a:lnTo>
                  <a:lnTo>
                    <a:pt x="2" y="38"/>
                  </a:lnTo>
                  <a:lnTo>
                    <a:pt x="7" y="41"/>
                  </a:lnTo>
                  <a:lnTo>
                    <a:pt x="7" y="57"/>
                  </a:lnTo>
                  <a:lnTo>
                    <a:pt x="7" y="70"/>
                  </a:lnTo>
                  <a:lnTo>
                    <a:pt x="7" y="84"/>
                  </a:lnTo>
                  <a:lnTo>
                    <a:pt x="7" y="98"/>
                  </a:lnTo>
                  <a:lnTo>
                    <a:pt x="7" y="110"/>
                  </a:lnTo>
                  <a:lnTo>
                    <a:pt x="7" y="124"/>
                  </a:lnTo>
                  <a:lnTo>
                    <a:pt x="7" y="138"/>
                  </a:lnTo>
                  <a:lnTo>
                    <a:pt x="7" y="152"/>
                  </a:lnTo>
                  <a:lnTo>
                    <a:pt x="17" y="152"/>
                  </a:lnTo>
                  <a:lnTo>
                    <a:pt x="30" y="152"/>
                  </a:lnTo>
                  <a:lnTo>
                    <a:pt x="40" y="152"/>
                  </a:lnTo>
                  <a:lnTo>
                    <a:pt x="50" y="152"/>
                  </a:lnTo>
                  <a:lnTo>
                    <a:pt x="62" y="152"/>
                  </a:lnTo>
                  <a:lnTo>
                    <a:pt x="73" y="152"/>
                  </a:lnTo>
                  <a:lnTo>
                    <a:pt x="83" y="152"/>
                  </a:lnTo>
                  <a:lnTo>
                    <a:pt x="95" y="152"/>
                  </a:lnTo>
                  <a:lnTo>
                    <a:pt x="97" y="148"/>
                  </a:lnTo>
                  <a:lnTo>
                    <a:pt x="99" y="148"/>
                  </a:lnTo>
                  <a:lnTo>
                    <a:pt x="97" y="152"/>
                  </a:lnTo>
                  <a:lnTo>
                    <a:pt x="109" y="152"/>
                  </a:lnTo>
                  <a:lnTo>
                    <a:pt x="121" y="152"/>
                  </a:lnTo>
                  <a:lnTo>
                    <a:pt x="126" y="155"/>
                  </a:lnTo>
                  <a:lnTo>
                    <a:pt x="133" y="155"/>
                  </a:lnTo>
                  <a:lnTo>
                    <a:pt x="135" y="148"/>
                  </a:lnTo>
                  <a:lnTo>
                    <a:pt x="144" y="146"/>
                  </a:lnTo>
                  <a:lnTo>
                    <a:pt x="147" y="138"/>
                  </a:lnTo>
                  <a:lnTo>
                    <a:pt x="151" y="140"/>
                  </a:lnTo>
                  <a:lnTo>
                    <a:pt x="156" y="134"/>
                  </a:lnTo>
                  <a:lnTo>
                    <a:pt x="154" y="122"/>
                  </a:lnTo>
                  <a:lnTo>
                    <a:pt x="157" y="122"/>
                  </a:lnTo>
                  <a:lnTo>
                    <a:pt x="149" y="114"/>
                  </a:lnTo>
                  <a:lnTo>
                    <a:pt x="133" y="83"/>
                  </a:lnTo>
                  <a:lnTo>
                    <a:pt x="130" y="72"/>
                  </a:lnTo>
                  <a:lnTo>
                    <a:pt x="126" y="65"/>
                  </a:lnTo>
                  <a:lnTo>
                    <a:pt x="126" y="60"/>
                  </a:lnTo>
                  <a:lnTo>
                    <a:pt x="118" y="51"/>
                  </a:lnTo>
                  <a:lnTo>
                    <a:pt x="114" y="44"/>
                  </a:lnTo>
                  <a:lnTo>
                    <a:pt x="114" y="38"/>
                  </a:lnTo>
                  <a:lnTo>
                    <a:pt x="111" y="32"/>
                  </a:lnTo>
                  <a:lnTo>
                    <a:pt x="113" y="27"/>
                  </a:lnTo>
                  <a:lnTo>
                    <a:pt x="113" y="27"/>
                  </a:lnTo>
                  <a:lnTo>
                    <a:pt x="116" y="34"/>
                  </a:lnTo>
                  <a:lnTo>
                    <a:pt x="123" y="44"/>
                  </a:lnTo>
                  <a:lnTo>
                    <a:pt x="123" y="50"/>
                  </a:lnTo>
                  <a:lnTo>
                    <a:pt x="133" y="62"/>
                  </a:lnTo>
                  <a:lnTo>
                    <a:pt x="138" y="60"/>
                  </a:lnTo>
                  <a:lnTo>
                    <a:pt x="138" y="55"/>
                  </a:lnTo>
                  <a:lnTo>
                    <a:pt x="145" y="38"/>
                  </a:lnTo>
                  <a:lnTo>
                    <a:pt x="142" y="29"/>
                  </a:lnTo>
                  <a:lnTo>
                    <a:pt x="140" y="20"/>
                  </a:lnTo>
                  <a:lnTo>
                    <a:pt x="137" y="13"/>
                  </a:lnTo>
                  <a:lnTo>
                    <a:pt x="135" y="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4" name="Freeform 790"/>
            <p:cNvSpPr>
              <a:spLocks/>
            </p:cNvSpPr>
            <p:nvPr/>
          </p:nvSpPr>
          <p:spPr bwMode="auto">
            <a:xfrm>
              <a:off x="5002213" y="3327401"/>
              <a:ext cx="403225" cy="271463"/>
            </a:xfrm>
            <a:custGeom>
              <a:avLst/>
              <a:gdLst/>
              <a:ahLst/>
              <a:cxnLst>
                <a:cxn ang="0">
                  <a:pos x="7" y="94"/>
                </a:cxn>
                <a:cxn ang="0">
                  <a:pos x="39" y="102"/>
                </a:cxn>
                <a:cxn ang="0">
                  <a:pos x="65" y="89"/>
                </a:cxn>
                <a:cxn ang="0">
                  <a:pos x="98" y="95"/>
                </a:cxn>
                <a:cxn ang="0">
                  <a:pos x="103" y="109"/>
                </a:cxn>
                <a:cxn ang="0">
                  <a:pos x="110" y="130"/>
                </a:cxn>
                <a:cxn ang="0">
                  <a:pos x="89" y="142"/>
                </a:cxn>
                <a:cxn ang="0">
                  <a:pos x="86" y="151"/>
                </a:cxn>
                <a:cxn ang="0">
                  <a:pos x="103" y="151"/>
                </a:cxn>
                <a:cxn ang="0">
                  <a:pos x="107" y="142"/>
                </a:cxn>
                <a:cxn ang="0">
                  <a:pos x="114" y="142"/>
                </a:cxn>
                <a:cxn ang="0">
                  <a:pos x="119" y="135"/>
                </a:cxn>
                <a:cxn ang="0">
                  <a:pos x="134" y="127"/>
                </a:cxn>
                <a:cxn ang="0">
                  <a:pos x="143" y="130"/>
                </a:cxn>
                <a:cxn ang="0">
                  <a:pos x="138" y="135"/>
                </a:cxn>
                <a:cxn ang="0">
                  <a:pos x="164" y="137"/>
                </a:cxn>
                <a:cxn ang="0">
                  <a:pos x="148" y="151"/>
                </a:cxn>
                <a:cxn ang="0">
                  <a:pos x="160" y="168"/>
                </a:cxn>
                <a:cxn ang="0">
                  <a:pos x="178" y="165"/>
                </a:cxn>
                <a:cxn ang="0">
                  <a:pos x="197" y="159"/>
                </a:cxn>
                <a:cxn ang="0">
                  <a:pos x="195" y="151"/>
                </a:cxn>
                <a:cxn ang="0">
                  <a:pos x="188" y="152"/>
                </a:cxn>
                <a:cxn ang="0">
                  <a:pos x="178" y="146"/>
                </a:cxn>
                <a:cxn ang="0">
                  <a:pos x="176" y="140"/>
                </a:cxn>
                <a:cxn ang="0">
                  <a:pos x="169" y="137"/>
                </a:cxn>
                <a:cxn ang="0">
                  <a:pos x="171" y="132"/>
                </a:cxn>
                <a:cxn ang="0">
                  <a:pos x="176" y="139"/>
                </a:cxn>
                <a:cxn ang="0">
                  <a:pos x="181" y="142"/>
                </a:cxn>
                <a:cxn ang="0">
                  <a:pos x="186" y="133"/>
                </a:cxn>
                <a:cxn ang="0">
                  <a:pos x="205" y="123"/>
                </a:cxn>
                <a:cxn ang="0">
                  <a:pos x="219" y="118"/>
                </a:cxn>
                <a:cxn ang="0">
                  <a:pos x="236" y="99"/>
                </a:cxn>
                <a:cxn ang="0">
                  <a:pos x="250" y="85"/>
                </a:cxn>
                <a:cxn ang="0">
                  <a:pos x="248" y="75"/>
                </a:cxn>
                <a:cxn ang="0">
                  <a:pos x="254" y="63"/>
                </a:cxn>
                <a:cxn ang="0">
                  <a:pos x="214" y="44"/>
                </a:cxn>
                <a:cxn ang="0">
                  <a:pos x="183" y="26"/>
                </a:cxn>
                <a:cxn ang="0">
                  <a:pos x="172" y="13"/>
                </a:cxn>
                <a:cxn ang="0">
                  <a:pos x="126" y="7"/>
                </a:cxn>
                <a:cxn ang="0">
                  <a:pos x="117" y="26"/>
                </a:cxn>
                <a:cxn ang="0">
                  <a:pos x="98" y="19"/>
                </a:cxn>
                <a:cxn ang="0">
                  <a:pos x="77" y="23"/>
                </a:cxn>
                <a:cxn ang="0">
                  <a:pos x="67" y="16"/>
                </a:cxn>
                <a:cxn ang="0">
                  <a:pos x="32" y="11"/>
                </a:cxn>
                <a:cxn ang="0">
                  <a:pos x="22" y="32"/>
                </a:cxn>
                <a:cxn ang="0">
                  <a:pos x="26" y="45"/>
                </a:cxn>
                <a:cxn ang="0">
                  <a:pos x="8" y="75"/>
                </a:cxn>
              </a:cxnLst>
              <a:rect l="0" t="0" r="r" b="b"/>
              <a:pathLst>
                <a:path w="254" h="171">
                  <a:moveTo>
                    <a:pt x="3" y="75"/>
                  </a:moveTo>
                  <a:lnTo>
                    <a:pt x="0" y="90"/>
                  </a:lnTo>
                  <a:lnTo>
                    <a:pt x="7" y="94"/>
                  </a:lnTo>
                  <a:lnTo>
                    <a:pt x="10" y="99"/>
                  </a:lnTo>
                  <a:lnTo>
                    <a:pt x="34" y="99"/>
                  </a:lnTo>
                  <a:lnTo>
                    <a:pt x="39" y="102"/>
                  </a:lnTo>
                  <a:lnTo>
                    <a:pt x="62" y="94"/>
                  </a:lnTo>
                  <a:lnTo>
                    <a:pt x="62" y="94"/>
                  </a:lnTo>
                  <a:lnTo>
                    <a:pt x="65" y="89"/>
                  </a:lnTo>
                  <a:lnTo>
                    <a:pt x="74" y="87"/>
                  </a:lnTo>
                  <a:lnTo>
                    <a:pt x="84" y="94"/>
                  </a:lnTo>
                  <a:lnTo>
                    <a:pt x="98" y="95"/>
                  </a:lnTo>
                  <a:lnTo>
                    <a:pt x="98" y="97"/>
                  </a:lnTo>
                  <a:lnTo>
                    <a:pt x="98" y="106"/>
                  </a:lnTo>
                  <a:lnTo>
                    <a:pt x="103" y="109"/>
                  </a:lnTo>
                  <a:lnTo>
                    <a:pt x="105" y="118"/>
                  </a:lnTo>
                  <a:lnTo>
                    <a:pt x="110" y="121"/>
                  </a:lnTo>
                  <a:lnTo>
                    <a:pt x="110" y="130"/>
                  </a:lnTo>
                  <a:lnTo>
                    <a:pt x="96" y="128"/>
                  </a:lnTo>
                  <a:lnTo>
                    <a:pt x="95" y="137"/>
                  </a:lnTo>
                  <a:lnTo>
                    <a:pt x="89" y="142"/>
                  </a:lnTo>
                  <a:lnTo>
                    <a:pt x="89" y="147"/>
                  </a:lnTo>
                  <a:lnTo>
                    <a:pt x="84" y="147"/>
                  </a:lnTo>
                  <a:lnTo>
                    <a:pt x="86" y="151"/>
                  </a:lnTo>
                  <a:lnTo>
                    <a:pt x="88" y="149"/>
                  </a:lnTo>
                  <a:lnTo>
                    <a:pt x="91" y="154"/>
                  </a:lnTo>
                  <a:lnTo>
                    <a:pt x="103" y="151"/>
                  </a:lnTo>
                  <a:lnTo>
                    <a:pt x="107" y="151"/>
                  </a:lnTo>
                  <a:lnTo>
                    <a:pt x="107" y="152"/>
                  </a:lnTo>
                  <a:lnTo>
                    <a:pt x="107" y="142"/>
                  </a:lnTo>
                  <a:lnTo>
                    <a:pt x="108" y="146"/>
                  </a:lnTo>
                  <a:lnTo>
                    <a:pt x="108" y="144"/>
                  </a:lnTo>
                  <a:lnTo>
                    <a:pt x="114" y="142"/>
                  </a:lnTo>
                  <a:lnTo>
                    <a:pt x="117" y="139"/>
                  </a:lnTo>
                  <a:lnTo>
                    <a:pt x="114" y="132"/>
                  </a:lnTo>
                  <a:lnTo>
                    <a:pt x="119" y="135"/>
                  </a:lnTo>
                  <a:lnTo>
                    <a:pt x="122" y="128"/>
                  </a:lnTo>
                  <a:lnTo>
                    <a:pt x="134" y="123"/>
                  </a:lnTo>
                  <a:lnTo>
                    <a:pt x="134" y="127"/>
                  </a:lnTo>
                  <a:lnTo>
                    <a:pt x="136" y="125"/>
                  </a:lnTo>
                  <a:lnTo>
                    <a:pt x="138" y="123"/>
                  </a:lnTo>
                  <a:lnTo>
                    <a:pt x="143" y="130"/>
                  </a:lnTo>
                  <a:lnTo>
                    <a:pt x="134" y="130"/>
                  </a:lnTo>
                  <a:lnTo>
                    <a:pt x="141" y="132"/>
                  </a:lnTo>
                  <a:lnTo>
                    <a:pt x="138" y="135"/>
                  </a:lnTo>
                  <a:lnTo>
                    <a:pt x="148" y="139"/>
                  </a:lnTo>
                  <a:lnTo>
                    <a:pt x="159" y="135"/>
                  </a:lnTo>
                  <a:lnTo>
                    <a:pt x="164" y="137"/>
                  </a:lnTo>
                  <a:lnTo>
                    <a:pt x="166" y="140"/>
                  </a:lnTo>
                  <a:lnTo>
                    <a:pt x="157" y="144"/>
                  </a:lnTo>
                  <a:lnTo>
                    <a:pt x="148" y="151"/>
                  </a:lnTo>
                  <a:lnTo>
                    <a:pt x="160" y="156"/>
                  </a:lnTo>
                  <a:lnTo>
                    <a:pt x="162" y="161"/>
                  </a:lnTo>
                  <a:lnTo>
                    <a:pt x="160" y="168"/>
                  </a:lnTo>
                  <a:lnTo>
                    <a:pt x="169" y="171"/>
                  </a:lnTo>
                  <a:lnTo>
                    <a:pt x="172" y="168"/>
                  </a:lnTo>
                  <a:lnTo>
                    <a:pt x="178" y="165"/>
                  </a:lnTo>
                  <a:lnTo>
                    <a:pt x="183" y="163"/>
                  </a:lnTo>
                  <a:lnTo>
                    <a:pt x="190" y="156"/>
                  </a:lnTo>
                  <a:lnTo>
                    <a:pt x="197" y="159"/>
                  </a:lnTo>
                  <a:lnTo>
                    <a:pt x="204" y="158"/>
                  </a:lnTo>
                  <a:lnTo>
                    <a:pt x="205" y="149"/>
                  </a:lnTo>
                  <a:lnTo>
                    <a:pt x="195" y="151"/>
                  </a:lnTo>
                  <a:lnTo>
                    <a:pt x="191" y="154"/>
                  </a:lnTo>
                  <a:lnTo>
                    <a:pt x="190" y="151"/>
                  </a:lnTo>
                  <a:lnTo>
                    <a:pt x="188" y="152"/>
                  </a:lnTo>
                  <a:lnTo>
                    <a:pt x="183" y="152"/>
                  </a:lnTo>
                  <a:lnTo>
                    <a:pt x="181" y="146"/>
                  </a:lnTo>
                  <a:lnTo>
                    <a:pt x="178" y="146"/>
                  </a:lnTo>
                  <a:lnTo>
                    <a:pt x="178" y="144"/>
                  </a:lnTo>
                  <a:lnTo>
                    <a:pt x="176" y="144"/>
                  </a:lnTo>
                  <a:lnTo>
                    <a:pt x="176" y="140"/>
                  </a:lnTo>
                  <a:lnTo>
                    <a:pt x="171" y="139"/>
                  </a:lnTo>
                  <a:lnTo>
                    <a:pt x="171" y="140"/>
                  </a:lnTo>
                  <a:lnTo>
                    <a:pt x="169" y="137"/>
                  </a:lnTo>
                  <a:lnTo>
                    <a:pt x="164" y="135"/>
                  </a:lnTo>
                  <a:lnTo>
                    <a:pt x="169" y="135"/>
                  </a:lnTo>
                  <a:lnTo>
                    <a:pt x="171" y="132"/>
                  </a:lnTo>
                  <a:lnTo>
                    <a:pt x="172" y="135"/>
                  </a:lnTo>
                  <a:lnTo>
                    <a:pt x="174" y="135"/>
                  </a:lnTo>
                  <a:lnTo>
                    <a:pt x="176" y="139"/>
                  </a:lnTo>
                  <a:lnTo>
                    <a:pt x="178" y="135"/>
                  </a:lnTo>
                  <a:lnTo>
                    <a:pt x="179" y="142"/>
                  </a:lnTo>
                  <a:lnTo>
                    <a:pt x="181" y="142"/>
                  </a:lnTo>
                  <a:lnTo>
                    <a:pt x="181" y="135"/>
                  </a:lnTo>
                  <a:lnTo>
                    <a:pt x="185" y="130"/>
                  </a:lnTo>
                  <a:lnTo>
                    <a:pt x="186" y="133"/>
                  </a:lnTo>
                  <a:lnTo>
                    <a:pt x="193" y="127"/>
                  </a:lnTo>
                  <a:lnTo>
                    <a:pt x="198" y="127"/>
                  </a:lnTo>
                  <a:lnTo>
                    <a:pt x="205" y="123"/>
                  </a:lnTo>
                  <a:lnTo>
                    <a:pt x="209" y="125"/>
                  </a:lnTo>
                  <a:lnTo>
                    <a:pt x="209" y="121"/>
                  </a:lnTo>
                  <a:lnTo>
                    <a:pt x="219" y="118"/>
                  </a:lnTo>
                  <a:lnTo>
                    <a:pt x="228" y="114"/>
                  </a:lnTo>
                  <a:lnTo>
                    <a:pt x="226" y="109"/>
                  </a:lnTo>
                  <a:lnTo>
                    <a:pt x="236" y="99"/>
                  </a:lnTo>
                  <a:lnTo>
                    <a:pt x="248" y="101"/>
                  </a:lnTo>
                  <a:lnTo>
                    <a:pt x="250" y="90"/>
                  </a:lnTo>
                  <a:lnTo>
                    <a:pt x="250" y="85"/>
                  </a:lnTo>
                  <a:lnTo>
                    <a:pt x="248" y="82"/>
                  </a:lnTo>
                  <a:lnTo>
                    <a:pt x="252" y="78"/>
                  </a:lnTo>
                  <a:lnTo>
                    <a:pt x="248" y="75"/>
                  </a:lnTo>
                  <a:lnTo>
                    <a:pt x="254" y="70"/>
                  </a:lnTo>
                  <a:lnTo>
                    <a:pt x="252" y="64"/>
                  </a:lnTo>
                  <a:lnTo>
                    <a:pt x="254" y="63"/>
                  </a:lnTo>
                  <a:lnTo>
                    <a:pt x="229" y="52"/>
                  </a:lnTo>
                  <a:lnTo>
                    <a:pt x="224" y="54"/>
                  </a:lnTo>
                  <a:lnTo>
                    <a:pt x="214" y="44"/>
                  </a:lnTo>
                  <a:lnTo>
                    <a:pt x="205" y="47"/>
                  </a:lnTo>
                  <a:lnTo>
                    <a:pt x="190" y="44"/>
                  </a:lnTo>
                  <a:lnTo>
                    <a:pt x="183" y="26"/>
                  </a:lnTo>
                  <a:lnTo>
                    <a:pt x="171" y="23"/>
                  </a:lnTo>
                  <a:lnTo>
                    <a:pt x="169" y="16"/>
                  </a:lnTo>
                  <a:lnTo>
                    <a:pt x="172" y="13"/>
                  </a:lnTo>
                  <a:lnTo>
                    <a:pt x="164" y="0"/>
                  </a:lnTo>
                  <a:lnTo>
                    <a:pt x="136" y="6"/>
                  </a:lnTo>
                  <a:lnTo>
                    <a:pt x="126" y="7"/>
                  </a:lnTo>
                  <a:lnTo>
                    <a:pt x="121" y="13"/>
                  </a:lnTo>
                  <a:lnTo>
                    <a:pt x="121" y="23"/>
                  </a:lnTo>
                  <a:lnTo>
                    <a:pt x="117" y="26"/>
                  </a:lnTo>
                  <a:lnTo>
                    <a:pt x="114" y="23"/>
                  </a:lnTo>
                  <a:lnTo>
                    <a:pt x="103" y="25"/>
                  </a:lnTo>
                  <a:lnTo>
                    <a:pt x="98" y="19"/>
                  </a:lnTo>
                  <a:lnTo>
                    <a:pt x="93" y="23"/>
                  </a:lnTo>
                  <a:lnTo>
                    <a:pt x="84" y="19"/>
                  </a:lnTo>
                  <a:lnTo>
                    <a:pt x="77" y="23"/>
                  </a:lnTo>
                  <a:lnTo>
                    <a:pt x="76" y="19"/>
                  </a:lnTo>
                  <a:lnTo>
                    <a:pt x="70" y="19"/>
                  </a:lnTo>
                  <a:lnTo>
                    <a:pt x="67" y="16"/>
                  </a:lnTo>
                  <a:lnTo>
                    <a:pt x="51" y="11"/>
                  </a:lnTo>
                  <a:lnTo>
                    <a:pt x="45" y="11"/>
                  </a:lnTo>
                  <a:lnTo>
                    <a:pt x="32" y="11"/>
                  </a:lnTo>
                  <a:lnTo>
                    <a:pt x="27" y="16"/>
                  </a:lnTo>
                  <a:lnTo>
                    <a:pt x="19" y="19"/>
                  </a:lnTo>
                  <a:lnTo>
                    <a:pt x="22" y="32"/>
                  </a:lnTo>
                  <a:lnTo>
                    <a:pt x="26" y="35"/>
                  </a:lnTo>
                  <a:lnTo>
                    <a:pt x="27" y="42"/>
                  </a:lnTo>
                  <a:lnTo>
                    <a:pt x="26" y="45"/>
                  </a:lnTo>
                  <a:lnTo>
                    <a:pt x="12" y="57"/>
                  </a:lnTo>
                  <a:lnTo>
                    <a:pt x="8" y="68"/>
                  </a:lnTo>
                  <a:lnTo>
                    <a:pt x="8" y="75"/>
                  </a:lnTo>
                  <a:lnTo>
                    <a:pt x="3" y="7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5" name="Freeform 791"/>
            <p:cNvSpPr>
              <a:spLocks/>
            </p:cNvSpPr>
            <p:nvPr/>
          </p:nvSpPr>
          <p:spPr bwMode="auto">
            <a:xfrm>
              <a:off x="4510088" y="4167188"/>
              <a:ext cx="354013" cy="274638"/>
            </a:xfrm>
            <a:custGeom>
              <a:avLst/>
              <a:gdLst/>
              <a:ahLst/>
              <a:cxnLst>
                <a:cxn ang="0">
                  <a:pos x="57" y="76"/>
                </a:cxn>
                <a:cxn ang="0">
                  <a:pos x="57" y="99"/>
                </a:cxn>
                <a:cxn ang="0">
                  <a:pos x="54" y="112"/>
                </a:cxn>
                <a:cxn ang="0">
                  <a:pos x="33" y="121"/>
                </a:cxn>
                <a:cxn ang="0">
                  <a:pos x="11" y="126"/>
                </a:cxn>
                <a:cxn ang="0">
                  <a:pos x="0" y="131"/>
                </a:cxn>
                <a:cxn ang="0">
                  <a:pos x="4" y="140"/>
                </a:cxn>
                <a:cxn ang="0">
                  <a:pos x="18" y="157"/>
                </a:cxn>
                <a:cxn ang="0">
                  <a:pos x="26" y="157"/>
                </a:cxn>
                <a:cxn ang="0">
                  <a:pos x="30" y="163"/>
                </a:cxn>
                <a:cxn ang="0">
                  <a:pos x="28" y="164"/>
                </a:cxn>
                <a:cxn ang="0">
                  <a:pos x="33" y="168"/>
                </a:cxn>
                <a:cxn ang="0">
                  <a:pos x="38" y="163"/>
                </a:cxn>
                <a:cxn ang="0">
                  <a:pos x="49" y="163"/>
                </a:cxn>
                <a:cxn ang="0">
                  <a:pos x="57" y="149"/>
                </a:cxn>
                <a:cxn ang="0">
                  <a:pos x="78" y="144"/>
                </a:cxn>
                <a:cxn ang="0">
                  <a:pos x="97" y="156"/>
                </a:cxn>
                <a:cxn ang="0">
                  <a:pos x="104" y="150"/>
                </a:cxn>
                <a:cxn ang="0">
                  <a:pos x="121" y="156"/>
                </a:cxn>
                <a:cxn ang="0">
                  <a:pos x="133" y="157"/>
                </a:cxn>
                <a:cxn ang="0">
                  <a:pos x="163" y="149"/>
                </a:cxn>
                <a:cxn ang="0">
                  <a:pos x="178" y="147"/>
                </a:cxn>
                <a:cxn ang="0">
                  <a:pos x="183" y="142"/>
                </a:cxn>
                <a:cxn ang="0">
                  <a:pos x="187" y="135"/>
                </a:cxn>
                <a:cxn ang="0">
                  <a:pos x="190" y="130"/>
                </a:cxn>
                <a:cxn ang="0">
                  <a:pos x="215" y="97"/>
                </a:cxn>
                <a:cxn ang="0">
                  <a:pos x="220" y="52"/>
                </a:cxn>
                <a:cxn ang="0">
                  <a:pos x="215" y="40"/>
                </a:cxn>
                <a:cxn ang="0">
                  <a:pos x="209" y="7"/>
                </a:cxn>
                <a:cxn ang="0">
                  <a:pos x="202" y="4"/>
                </a:cxn>
                <a:cxn ang="0">
                  <a:pos x="163" y="0"/>
                </a:cxn>
                <a:cxn ang="0">
                  <a:pos x="151" y="9"/>
                </a:cxn>
                <a:cxn ang="0">
                  <a:pos x="137" y="17"/>
                </a:cxn>
                <a:cxn ang="0">
                  <a:pos x="123" y="26"/>
                </a:cxn>
                <a:cxn ang="0">
                  <a:pos x="109" y="35"/>
                </a:cxn>
                <a:cxn ang="0">
                  <a:pos x="94" y="47"/>
                </a:cxn>
                <a:cxn ang="0">
                  <a:pos x="78" y="59"/>
                </a:cxn>
                <a:cxn ang="0">
                  <a:pos x="57" y="64"/>
                </a:cxn>
              </a:cxnLst>
              <a:rect l="0" t="0" r="r" b="b"/>
              <a:pathLst>
                <a:path w="223" h="173">
                  <a:moveTo>
                    <a:pt x="57" y="64"/>
                  </a:moveTo>
                  <a:lnTo>
                    <a:pt x="57" y="76"/>
                  </a:lnTo>
                  <a:lnTo>
                    <a:pt x="57" y="88"/>
                  </a:lnTo>
                  <a:lnTo>
                    <a:pt x="57" y="99"/>
                  </a:lnTo>
                  <a:lnTo>
                    <a:pt x="57" y="111"/>
                  </a:lnTo>
                  <a:lnTo>
                    <a:pt x="54" y="112"/>
                  </a:lnTo>
                  <a:lnTo>
                    <a:pt x="47" y="121"/>
                  </a:lnTo>
                  <a:lnTo>
                    <a:pt x="33" y="121"/>
                  </a:lnTo>
                  <a:lnTo>
                    <a:pt x="18" y="121"/>
                  </a:lnTo>
                  <a:lnTo>
                    <a:pt x="11" y="126"/>
                  </a:lnTo>
                  <a:lnTo>
                    <a:pt x="0" y="126"/>
                  </a:lnTo>
                  <a:lnTo>
                    <a:pt x="0" y="131"/>
                  </a:lnTo>
                  <a:lnTo>
                    <a:pt x="2" y="135"/>
                  </a:lnTo>
                  <a:lnTo>
                    <a:pt x="4" y="140"/>
                  </a:lnTo>
                  <a:lnTo>
                    <a:pt x="11" y="147"/>
                  </a:lnTo>
                  <a:lnTo>
                    <a:pt x="18" y="157"/>
                  </a:lnTo>
                  <a:lnTo>
                    <a:pt x="23" y="159"/>
                  </a:lnTo>
                  <a:lnTo>
                    <a:pt x="26" y="157"/>
                  </a:lnTo>
                  <a:lnTo>
                    <a:pt x="28" y="159"/>
                  </a:lnTo>
                  <a:lnTo>
                    <a:pt x="30" y="163"/>
                  </a:lnTo>
                  <a:lnTo>
                    <a:pt x="28" y="163"/>
                  </a:lnTo>
                  <a:lnTo>
                    <a:pt x="28" y="164"/>
                  </a:lnTo>
                  <a:lnTo>
                    <a:pt x="31" y="169"/>
                  </a:lnTo>
                  <a:lnTo>
                    <a:pt x="33" y="168"/>
                  </a:lnTo>
                  <a:lnTo>
                    <a:pt x="31" y="164"/>
                  </a:lnTo>
                  <a:lnTo>
                    <a:pt x="38" y="163"/>
                  </a:lnTo>
                  <a:lnTo>
                    <a:pt x="49" y="173"/>
                  </a:lnTo>
                  <a:lnTo>
                    <a:pt x="49" y="163"/>
                  </a:lnTo>
                  <a:lnTo>
                    <a:pt x="54" y="157"/>
                  </a:lnTo>
                  <a:lnTo>
                    <a:pt x="57" y="149"/>
                  </a:lnTo>
                  <a:lnTo>
                    <a:pt x="66" y="144"/>
                  </a:lnTo>
                  <a:lnTo>
                    <a:pt x="78" y="144"/>
                  </a:lnTo>
                  <a:lnTo>
                    <a:pt x="88" y="147"/>
                  </a:lnTo>
                  <a:lnTo>
                    <a:pt x="97" y="156"/>
                  </a:lnTo>
                  <a:lnTo>
                    <a:pt x="99" y="156"/>
                  </a:lnTo>
                  <a:lnTo>
                    <a:pt x="104" y="150"/>
                  </a:lnTo>
                  <a:lnTo>
                    <a:pt x="111" y="149"/>
                  </a:lnTo>
                  <a:lnTo>
                    <a:pt x="121" y="156"/>
                  </a:lnTo>
                  <a:lnTo>
                    <a:pt x="130" y="157"/>
                  </a:lnTo>
                  <a:lnTo>
                    <a:pt x="133" y="157"/>
                  </a:lnTo>
                  <a:lnTo>
                    <a:pt x="144" y="150"/>
                  </a:lnTo>
                  <a:lnTo>
                    <a:pt x="163" y="149"/>
                  </a:lnTo>
                  <a:lnTo>
                    <a:pt x="171" y="152"/>
                  </a:lnTo>
                  <a:lnTo>
                    <a:pt x="178" y="147"/>
                  </a:lnTo>
                  <a:lnTo>
                    <a:pt x="182" y="147"/>
                  </a:lnTo>
                  <a:lnTo>
                    <a:pt x="183" y="142"/>
                  </a:lnTo>
                  <a:lnTo>
                    <a:pt x="189" y="142"/>
                  </a:lnTo>
                  <a:lnTo>
                    <a:pt x="187" y="135"/>
                  </a:lnTo>
                  <a:lnTo>
                    <a:pt x="187" y="131"/>
                  </a:lnTo>
                  <a:lnTo>
                    <a:pt x="190" y="130"/>
                  </a:lnTo>
                  <a:lnTo>
                    <a:pt x="190" y="125"/>
                  </a:lnTo>
                  <a:lnTo>
                    <a:pt x="215" y="97"/>
                  </a:lnTo>
                  <a:lnTo>
                    <a:pt x="216" y="73"/>
                  </a:lnTo>
                  <a:lnTo>
                    <a:pt x="220" y="52"/>
                  </a:lnTo>
                  <a:lnTo>
                    <a:pt x="223" y="45"/>
                  </a:lnTo>
                  <a:lnTo>
                    <a:pt x="215" y="40"/>
                  </a:lnTo>
                  <a:lnTo>
                    <a:pt x="211" y="30"/>
                  </a:lnTo>
                  <a:lnTo>
                    <a:pt x="209" y="7"/>
                  </a:lnTo>
                  <a:lnTo>
                    <a:pt x="206" y="7"/>
                  </a:lnTo>
                  <a:lnTo>
                    <a:pt x="202" y="4"/>
                  </a:lnTo>
                  <a:lnTo>
                    <a:pt x="194" y="0"/>
                  </a:lnTo>
                  <a:lnTo>
                    <a:pt x="163" y="0"/>
                  </a:lnTo>
                  <a:lnTo>
                    <a:pt x="158" y="4"/>
                  </a:lnTo>
                  <a:lnTo>
                    <a:pt x="151" y="9"/>
                  </a:lnTo>
                  <a:lnTo>
                    <a:pt x="144" y="12"/>
                  </a:lnTo>
                  <a:lnTo>
                    <a:pt x="137" y="17"/>
                  </a:lnTo>
                  <a:lnTo>
                    <a:pt x="130" y="21"/>
                  </a:lnTo>
                  <a:lnTo>
                    <a:pt x="123" y="26"/>
                  </a:lnTo>
                  <a:lnTo>
                    <a:pt x="116" y="31"/>
                  </a:lnTo>
                  <a:lnTo>
                    <a:pt x="109" y="35"/>
                  </a:lnTo>
                  <a:lnTo>
                    <a:pt x="102" y="42"/>
                  </a:lnTo>
                  <a:lnTo>
                    <a:pt x="94" y="47"/>
                  </a:lnTo>
                  <a:lnTo>
                    <a:pt x="87" y="54"/>
                  </a:lnTo>
                  <a:lnTo>
                    <a:pt x="78" y="59"/>
                  </a:lnTo>
                  <a:lnTo>
                    <a:pt x="68" y="62"/>
                  </a:lnTo>
                  <a:lnTo>
                    <a:pt x="57" y="6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6" name="Freeform 792"/>
            <p:cNvSpPr>
              <a:spLocks/>
            </p:cNvSpPr>
            <p:nvPr/>
          </p:nvSpPr>
          <p:spPr bwMode="auto">
            <a:xfrm>
              <a:off x="5089525" y="3670301"/>
              <a:ext cx="68263" cy="58738"/>
            </a:xfrm>
            <a:custGeom>
              <a:avLst/>
              <a:gdLst/>
              <a:ahLst/>
              <a:cxnLst>
                <a:cxn ang="0">
                  <a:pos x="28" y="4"/>
                </a:cxn>
                <a:cxn ang="0">
                  <a:pos x="21" y="4"/>
                </a:cxn>
                <a:cxn ang="0">
                  <a:pos x="15" y="0"/>
                </a:cxn>
                <a:cxn ang="0">
                  <a:pos x="5" y="6"/>
                </a:cxn>
                <a:cxn ang="0">
                  <a:pos x="9" y="9"/>
                </a:cxn>
                <a:cxn ang="0">
                  <a:pos x="7" y="12"/>
                </a:cxn>
                <a:cxn ang="0">
                  <a:pos x="5" y="14"/>
                </a:cxn>
                <a:cxn ang="0">
                  <a:pos x="3" y="21"/>
                </a:cxn>
                <a:cxn ang="0">
                  <a:pos x="0" y="26"/>
                </a:cxn>
                <a:cxn ang="0">
                  <a:pos x="3" y="28"/>
                </a:cxn>
                <a:cxn ang="0">
                  <a:pos x="12" y="26"/>
                </a:cxn>
                <a:cxn ang="0">
                  <a:pos x="3" y="32"/>
                </a:cxn>
                <a:cxn ang="0">
                  <a:pos x="3" y="37"/>
                </a:cxn>
                <a:cxn ang="0">
                  <a:pos x="22" y="21"/>
                </a:cxn>
                <a:cxn ang="0">
                  <a:pos x="41" y="19"/>
                </a:cxn>
                <a:cxn ang="0">
                  <a:pos x="43" y="14"/>
                </a:cxn>
                <a:cxn ang="0">
                  <a:pos x="31" y="11"/>
                </a:cxn>
                <a:cxn ang="0">
                  <a:pos x="29" y="7"/>
                </a:cxn>
                <a:cxn ang="0">
                  <a:pos x="28" y="4"/>
                </a:cxn>
              </a:cxnLst>
              <a:rect l="0" t="0" r="r" b="b"/>
              <a:pathLst>
                <a:path w="43" h="37">
                  <a:moveTo>
                    <a:pt x="28" y="4"/>
                  </a:moveTo>
                  <a:lnTo>
                    <a:pt x="21" y="4"/>
                  </a:lnTo>
                  <a:lnTo>
                    <a:pt x="15" y="0"/>
                  </a:lnTo>
                  <a:lnTo>
                    <a:pt x="5" y="6"/>
                  </a:lnTo>
                  <a:lnTo>
                    <a:pt x="9" y="9"/>
                  </a:lnTo>
                  <a:lnTo>
                    <a:pt x="7" y="12"/>
                  </a:lnTo>
                  <a:lnTo>
                    <a:pt x="5" y="14"/>
                  </a:lnTo>
                  <a:lnTo>
                    <a:pt x="3" y="21"/>
                  </a:lnTo>
                  <a:lnTo>
                    <a:pt x="0" y="26"/>
                  </a:lnTo>
                  <a:lnTo>
                    <a:pt x="3" y="28"/>
                  </a:lnTo>
                  <a:lnTo>
                    <a:pt x="12" y="26"/>
                  </a:lnTo>
                  <a:lnTo>
                    <a:pt x="3" y="32"/>
                  </a:lnTo>
                  <a:lnTo>
                    <a:pt x="3" y="37"/>
                  </a:lnTo>
                  <a:lnTo>
                    <a:pt x="22" y="21"/>
                  </a:lnTo>
                  <a:lnTo>
                    <a:pt x="41" y="19"/>
                  </a:lnTo>
                  <a:lnTo>
                    <a:pt x="43" y="14"/>
                  </a:lnTo>
                  <a:lnTo>
                    <a:pt x="31" y="11"/>
                  </a:lnTo>
                  <a:lnTo>
                    <a:pt x="29" y="7"/>
                  </a:lnTo>
                  <a:lnTo>
                    <a:pt x="28" y="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7" name="Freeform 793"/>
            <p:cNvSpPr>
              <a:spLocks/>
            </p:cNvSpPr>
            <p:nvPr/>
          </p:nvSpPr>
          <p:spPr bwMode="auto">
            <a:xfrm>
              <a:off x="4976813" y="3105151"/>
              <a:ext cx="161925" cy="96838"/>
            </a:xfrm>
            <a:custGeom>
              <a:avLst/>
              <a:gdLst/>
              <a:ahLst/>
              <a:cxnLst>
                <a:cxn ang="0">
                  <a:pos x="80" y="61"/>
                </a:cxn>
                <a:cxn ang="0">
                  <a:pos x="86" y="57"/>
                </a:cxn>
                <a:cxn ang="0">
                  <a:pos x="92" y="59"/>
                </a:cxn>
                <a:cxn ang="0">
                  <a:pos x="99" y="51"/>
                </a:cxn>
                <a:cxn ang="0">
                  <a:pos x="102" y="49"/>
                </a:cxn>
                <a:cxn ang="0">
                  <a:pos x="102" y="38"/>
                </a:cxn>
                <a:cxn ang="0">
                  <a:pos x="93" y="30"/>
                </a:cxn>
                <a:cxn ang="0">
                  <a:pos x="97" y="19"/>
                </a:cxn>
                <a:cxn ang="0">
                  <a:pos x="92" y="13"/>
                </a:cxn>
                <a:cxn ang="0">
                  <a:pos x="92" y="13"/>
                </a:cxn>
                <a:cxn ang="0">
                  <a:pos x="78" y="13"/>
                </a:cxn>
                <a:cxn ang="0">
                  <a:pos x="71" y="6"/>
                </a:cxn>
                <a:cxn ang="0">
                  <a:pos x="61" y="0"/>
                </a:cxn>
                <a:cxn ang="0">
                  <a:pos x="47" y="6"/>
                </a:cxn>
                <a:cxn ang="0">
                  <a:pos x="47" y="7"/>
                </a:cxn>
                <a:cxn ang="0">
                  <a:pos x="47" y="23"/>
                </a:cxn>
                <a:cxn ang="0">
                  <a:pos x="43" y="30"/>
                </a:cxn>
                <a:cxn ang="0">
                  <a:pos x="43" y="28"/>
                </a:cxn>
                <a:cxn ang="0">
                  <a:pos x="36" y="30"/>
                </a:cxn>
                <a:cxn ang="0">
                  <a:pos x="33" y="26"/>
                </a:cxn>
                <a:cxn ang="0">
                  <a:pos x="29" y="21"/>
                </a:cxn>
                <a:cxn ang="0">
                  <a:pos x="29" y="23"/>
                </a:cxn>
                <a:cxn ang="0">
                  <a:pos x="21" y="9"/>
                </a:cxn>
                <a:cxn ang="0">
                  <a:pos x="10" y="14"/>
                </a:cxn>
                <a:cxn ang="0">
                  <a:pos x="0" y="35"/>
                </a:cxn>
                <a:cxn ang="0">
                  <a:pos x="0" y="49"/>
                </a:cxn>
                <a:cxn ang="0">
                  <a:pos x="0" y="51"/>
                </a:cxn>
                <a:cxn ang="0">
                  <a:pos x="2" y="51"/>
                </a:cxn>
                <a:cxn ang="0">
                  <a:pos x="5" y="47"/>
                </a:cxn>
                <a:cxn ang="0">
                  <a:pos x="16" y="42"/>
                </a:cxn>
                <a:cxn ang="0">
                  <a:pos x="38" y="44"/>
                </a:cxn>
                <a:cxn ang="0">
                  <a:pos x="45" y="45"/>
                </a:cxn>
                <a:cxn ang="0">
                  <a:pos x="55" y="42"/>
                </a:cxn>
                <a:cxn ang="0">
                  <a:pos x="59" y="49"/>
                </a:cxn>
                <a:cxn ang="0">
                  <a:pos x="66" y="49"/>
                </a:cxn>
                <a:cxn ang="0">
                  <a:pos x="80" y="61"/>
                </a:cxn>
              </a:cxnLst>
              <a:rect l="0" t="0" r="r" b="b"/>
              <a:pathLst>
                <a:path w="102" h="61">
                  <a:moveTo>
                    <a:pt x="80" y="61"/>
                  </a:moveTo>
                  <a:lnTo>
                    <a:pt x="86" y="57"/>
                  </a:lnTo>
                  <a:lnTo>
                    <a:pt x="92" y="59"/>
                  </a:lnTo>
                  <a:lnTo>
                    <a:pt x="99" y="51"/>
                  </a:lnTo>
                  <a:lnTo>
                    <a:pt x="102" y="49"/>
                  </a:lnTo>
                  <a:lnTo>
                    <a:pt x="102" y="38"/>
                  </a:lnTo>
                  <a:lnTo>
                    <a:pt x="93" y="30"/>
                  </a:lnTo>
                  <a:lnTo>
                    <a:pt x="97" y="19"/>
                  </a:lnTo>
                  <a:lnTo>
                    <a:pt x="92" y="13"/>
                  </a:lnTo>
                  <a:lnTo>
                    <a:pt x="92" y="13"/>
                  </a:lnTo>
                  <a:lnTo>
                    <a:pt x="78" y="13"/>
                  </a:lnTo>
                  <a:lnTo>
                    <a:pt x="71" y="6"/>
                  </a:lnTo>
                  <a:lnTo>
                    <a:pt x="61" y="0"/>
                  </a:lnTo>
                  <a:lnTo>
                    <a:pt x="47" y="6"/>
                  </a:lnTo>
                  <a:lnTo>
                    <a:pt x="47" y="7"/>
                  </a:lnTo>
                  <a:lnTo>
                    <a:pt x="47" y="23"/>
                  </a:lnTo>
                  <a:lnTo>
                    <a:pt x="43" y="30"/>
                  </a:lnTo>
                  <a:lnTo>
                    <a:pt x="43" y="28"/>
                  </a:lnTo>
                  <a:lnTo>
                    <a:pt x="36" y="30"/>
                  </a:lnTo>
                  <a:lnTo>
                    <a:pt x="33" y="26"/>
                  </a:lnTo>
                  <a:lnTo>
                    <a:pt x="29" y="21"/>
                  </a:lnTo>
                  <a:lnTo>
                    <a:pt x="29" y="23"/>
                  </a:lnTo>
                  <a:lnTo>
                    <a:pt x="21" y="9"/>
                  </a:lnTo>
                  <a:lnTo>
                    <a:pt x="10" y="14"/>
                  </a:lnTo>
                  <a:lnTo>
                    <a:pt x="0" y="35"/>
                  </a:lnTo>
                  <a:lnTo>
                    <a:pt x="0" y="49"/>
                  </a:lnTo>
                  <a:lnTo>
                    <a:pt x="0" y="51"/>
                  </a:lnTo>
                  <a:lnTo>
                    <a:pt x="2" y="51"/>
                  </a:lnTo>
                  <a:lnTo>
                    <a:pt x="5" y="47"/>
                  </a:lnTo>
                  <a:lnTo>
                    <a:pt x="16" y="42"/>
                  </a:lnTo>
                  <a:lnTo>
                    <a:pt x="38" y="44"/>
                  </a:lnTo>
                  <a:lnTo>
                    <a:pt x="45" y="45"/>
                  </a:lnTo>
                  <a:lnTo>
                    <a:pt x="55" y="42"/>
                  </a:lnTo>
                  <a:lnTo>
                    <a:pt x="59" y="49"/>
                  </a:lnTo>
                  <a:lnTo>
                    <a:pt x="66" y="49"/>
                  </a:lnTo>
                  <a:lnTo>
                    <a:pt x="80" y="61"/>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8" name="Freeform 794"/>
            <p:cNvSpPr>
              <a:spLocks/>
            </p:cNvSpPr>
            <p:nvPr/>
          </p:nvSpPr>
          <p:spPr bwMode="auto">
            <a:xfrm>
              <a:off x="4976813" y="3171826"/>
              <a:ext cx="128588" cy="98425"/>
            </a:xfrm>
            <a:custGeom>
              <a:avLst/>
              <a:gdLst/>
              <a:ahLst/>
              <a:cxnLst>
                <a:cxn ang="0">
                  <a:pos x="54" y="60"/>
                </a:cxn>
                <a:cxn ang="0">
                  <a:pos x="54" y="57"/>
                </a:cxn>
                <a:cxn ang="0">
                  <a:pos x="61" y="53"/>
                </a:cxn>
                <a:cxn ang="0">
                  <a:pos x="67" y="55"/>
                </a:cxn>
                <a:cxn ang="0">
                  <a:pos x="64" y="50"/>
                </a:cxn>
                <a:cxn ang="0">
                  <a:pos x="67" y="45"/>
                </a:cxn>
                <a:cxn ang="0">
                  <a:pos x="67" y="36"/>
                </a:cxn>
                <a:cxn ang="0">
                  <a:pos x="78" y="33"/>
                </a:cxn>
                <a:cxn ang="0">
                  <a:pos x="81" y="28"/>
                </a:cxn>
                <a:cxn ang="0">
                  <a:pos x="76" y="28"/>
                </a:cxn>
                <a:cxn ang="0">
                  <a:pos x="76" y="22"/>
                </a:cxn>
                <a:cxn ang="0">
                  <a:pos x="80" y="21"/>
                </a:cxn>
                <a:cxn ang="0">
                  <a:pos x="80" y="19"/>
                </a:cxn>
                <a:cxn ang="0">
                  <a:pos x="66" y="7"/>
                </a:cxn>
                <a:cxn ang="0">
                  <a:pos x="59" y="7"/>
                </a:cxn>
                <a:cxn ang="0">
                  <a:pos x="55" y="0"/>
                </a:cxn>
                <a:cxn ang="0">
                  <a:pos x="45" y="3"/>
                </a:cxn>
                <a:cxn ang="0">
                  <a:pos x="38" y="2"/>
                </a:cxn>
                <a:cxn ang="0">
                  <a:pos x="16" y="0"/>
                </a:cxn>
                <a:cxn ang="0">
                  <a:pos x="5" y="5"/>
                </a:cxn>
                <a:cxn ang="0">
                  <a:pos x="2" y="9"/>
                </a:cxn>
                <a:cxn ang="0">
                  <a:pos x="0" y="9"/>
                </a:cxn>
                <a:cxn ang="0">
                  <a:pos x="4" y="29"/>
                </a:cxn>
                <a:cxn ang="0">
                  <a:pos x="23" y="34"/>
                </a:cxn>
                <a:cxn ang="0">
                  <a:pos x="26" y="40"/>
                </a:cxn>
                <a:cxn ang="0">
                  <a:pos x="24" y="45"/>
                </a:cxn>
                <a:cxn ang="0">
                  <a:pos x="24" y="52"/>
                </a:cxn>
                <a:cxn ang="0">
                  <a:pos x="35" y="57"/>
                </a:cxn>
                <a:cxn ang="0">
                  <a:pos x="35" y="62"/>
                </a:cxn>
                <a:cxn ang="0">
                  <a:pos x="54" y="60"/>
                </a:cxn>
              </a:cxnLst>
              <a:rect l="0" t="0" r="r" b="b"/>
              <a:pathLst>
                <a:path w="81" h="62">
                  <a:moveTo>
                    <a:pt x="54" y="60"/>
                  </a:moveTo>
                  <a:lnTo>
                    <a:pt x="54" y="57"/>
                  </a:lnTo>
                  <a:lnTo>
                    <a:pt x="61" y="53"/>
                  </a:lnTo>
                  <a:lnTo>
                    <a:pt x="67" y="55"/>
                  </a:lnTo>
                  <a:lnTo>
                    <a:pt x="64" y="50"/>
                  </a:lnTo>
                  <a:lnTo>
                    <a:pt x="67" y="45"/>
                  </a:lnTo>
                  <a:lnTo>
                    <a:pt x="67" y="36"/>
                  </a:lnTo>
                  <a:lnTo>
                    <a:pt x="78" y="33"/>
                  </a:lnTo>
                  <a:lnTo>
                    <a:pt x="81" y="28"/>
                  </a:lnTo>
                  <a:lnTo>
                    <a:pt x="76" y="28"/>
                  </a:lnTo>
                  <a:lnTo>
                    <a:pt x="76" y="22"/>
                  </a:lnTo>
                  <a:lnTo>
                    <a:pt x="80" y="21"/>
                  </a:lnTo>
                  <a:lnTo>
                    <a:pt x="80" y="19"/>
                  </a:lnTo>
                  <a:lnTo>
                    <a:pt x="66" y="7"/>
                  </a:lnTo>
                  <a:lnTo>
                    <a:pt x="59" y="7"/>
                  </a:lnTo>
                  <a:lnTo>
                    <a:pt x="55" y="0"/>
                  </a:lnTo>
                  <a:lnTo>
                    <a:pt x="45" y="3"/>
                  </a:lnTo>
                  <a:lnTo>
                    <a:pt x="38" y="2"/>
                  </a:lnTo>
                  <a:lnTo>
                    <a:pt x="16" y="0"/>
                  </a:lnTo>
                  <a:lnTo>
                    <a:pt x="5" y="5"/>
                  </a:lnTo>
                  <a:lnTo>
                    <a:pt x="2" y="9"/>
                  </a:lnTo>
                  <a:lnTo>
                    <a:pt x="0" y="9"/>
                  </a:lnTo>
                  <a:lnTo>
                    <a:pt x="4" y="29"/>
                  </a:lnTo>
                  <a:lnTo>
                    <a:pt x="23" y="34"/>
                  </a:lnTo>
                  <a:lnTo>
                    <a:pt x="26" y="40"/>
                  </a:lnTo>
                  <a:lnTo>
                    <a:pt x="24" y="45"/>
                  </a:lnTo>
                  <a:lnTo>
                    <a:pt x="24" y="52"/>
                  </a:lnTo>
                  <a:lnTo>
                    <a:pt x="35" y="57"/>
                  </a:lnTo>
                  <a:lnTo>
                    <a:pt x="35" y="62"/>
                  </a:lnTo>
                  <a:lnTo>
                    <a:pt x="54" y="60"/>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9" name="Freeform 795"/>
            <p:cNvSpPr>
              <a:spLocks/>
            </p:cNvSpPr>
            <p:nvPr/>
          </p:nvSpPr>
          <p:spPr bwMode="auto">
            <a:xfrm>
              <a:off x="4568825" y="4392613"/>
              <a:ext cx="260350" cy="215900"/>
            </a:xfrm>
            <a:custGeom>
              <a:avLst/>
              <a:gdLst/>
              <a:ahLst/>
              <a:cxnLst>
                <a:cxn ang="0">
                  <a:pos x="22" y="107"/>
                </a:cxn>
                <a:cxn ang="0">
                  <a:pos x="32" y="114"/>
                </a:cxn>
                <a:cxn ang="0">
                  <a:pos x="38" y="121"/>
                </a:cxn>
                <a:cxn ang="0">
                  <a:pos x="38" y="129"/>
                </a:cxn>
                <a:cxn ang="0">
                  <a:pos x="46" y="135"/>
                </a:cxn>
                <a:cxn ang="0">
                  <a:pos x="50" y="136"/>
                </a:cxn>
                <a:cxn ang="0">
                  <a:pos x="58" y="135"/>
                </a:cxn>
                <a:cxn ang="0">
                  <a:pos x="67" y="133"/>
                </a:cxn>
                <a:cxn ang="0">
                  <a:pos x="77" y="128"/>
                </a:cxn>
                <a:cxn ang="0">
                  <a:pos x="84" y="123"/>
                </a:cxn>
                <a:cxn ang="0">
                  <a:pos x="89" y="107"/>
                </a:cxn>
                <a:cxn ang="0">
                  <a:pos x="96" y="100"/>
                </a:cxn>
                <a:cxn ang="0">
                  <a:pos x="117" y="105"/>
                </a:cxn>
                <a:cxn ang="0">
                  <a:pos x="131" y="88"/>
                </a:cxn>
                <a:cxn ang="0">
                  <a:pos x="141" y="71"/>
                </a:cxn>
                <a:cxn ang="0">
                  <a:pos x="150" y="41"/>
                </a:cxn>
                <a:cxn ang="0">
                  <a:pos x="164" y="31"/>
                </a:cxn>
                <a:cxn ang="0">
                  <a:pos x="160" y="19"/>
                </a:cxn>
                <a:cxn ang="0">
                  <a:pos x="152" y="0"/>
                </a:cxn>
                <a:cxn ang="0">
                  <a:pos x="145" y="5"/>
                </a:cxn>
                <a:cxn ang="0">
                  <a:pos x="134" y="10"/>
                </a:cxn>
                <a:cxn ang="0">
                  <a:pos x="107" y="8"/>
                </a:cxn>
                <a:cxn ang="0">
                  <a:pos x="93" y="15"/>
                </a:cxn>
                <a:cxn ang="0">
                  <a:pos x="74" y="7"/>
                </a:cxn>
                <a:cxn ang="0">
                  <a:pos x="62" y="14"/>
                </a:cxn>
                <a:cxn ang="0">
                  <a:pos x="51" y="5"/>
                </a:cxn>
                <a:cxn ang="0">
                  <a:pos x="29" y="2"/>
                </a:cxn>
                <a:cxn ang="0">
                  <a:pos x="17" y="15"/>
                </a:cxn>
                <a:cxn ang="0">
                  <a:pos x="12" y="31"/>
                </a:cxn>
                <a:cxn ang="0">
                  <a:pos x="13" y="40"/>
                </a:cxn>
                <a:cxn ang="0">
                  <a:pos x="12" y="52"/>
                </a:cxn>
                <a:cxn ang="0">
                  <a:pos x="12" y="57"/>
                </a:cxn>
                <a:cxn ang="0">
                  <a:pos x="5" y="69"/>
                </a:cxn>
                <a:cxn ang="0">
                  <a:pos x="0" y="97"/>
                </a:cxn>
              </a:cxnLst>
              <a:rect l="0" t="0" r="r" b="b"/>
              <a:pathLst>
                <a:path w="164" h="136">
                  <a:moveTo>
                    <a:pt x="1" y="107"/>
                  </a:moveTo>
                  <a:lnTo>
                    <a:pt x="22" y="107"/>
                  </a:lnTo>
                  <a:lnTo>
                    <a:pt x="29" y="110"/>
                  </a:lnTo>
                  <a:lnTo>
                    <a:pt x="32" y="114"/>
                  </a:lnTo>
                  <a:lnTo>
                    <a:pt x="36" y="119"/>
                  </a:lnTo>
                  <a:lnTo>
                    <a:pt x="38" y="121"/>
                  </a:lnTo>
                  <a:lnTo>
                    <a:pt x="38" y="121"/>
                  </a:lnTo>
                  <a:lnTo>
                    <a:pt x="38" y="129"/>
                  </a:lnTo>
                  <a:lnTo>
                    <a:pt x="43" y="135"/>
                  </a:lnTo>
                  <a:lnTo>
                    <a:pt x="46" y="135"/>
                  </a:lnTo>
                  <a:lnTo>
                    <a:pt x="48" y="135"/>
                  </a:lnTo>
                  <a:lnTo>
                    <a:pt x="50" y="136"/>
                  </a:lnTo>
                  <a:lnTo>
                    <a:pt x="53" y="135"/>
                  </a:lnTo>
                  <a:lnTo>
                    <a:pt x="58" y="135"/>
                  </a:lnTo>
                  <a:lnTo>
                    <a:pt x="62" y="131"/>
                  </a:lnTo>
                  <a:lnTo>
                    <a:pt x="67" y="133"/>
                  </a:lnTo>
                  <a:lnTo>
                    <a:pt x="76" y="133"/>
                  </a:lnTo>
                  <a:lnTo>
                    <a:pt x="77" y="128"/>
                  </a:lnTo>
                  <a:lnTo>
                    <a:pt x="79" y="129"/>
                  </a:lnTo>
                  <a:lnTo>
                    <a:pt x="84" y="123"/>
                  </a:lnTo>
                  <a:lnTo>
                    <a:pt x="86" y="114"/>
                  </a:lnTo>
                  <a:lnTo>
                    <a:pt x="89" y="107"/>
                  </a:lnTo>
                  <a:lnTo>
                    <a:pt x="95" y="104"/>
                  </a:lnTo>
                  <a:lnTo>
                    <a:pt x="96" y="100"/>
                  </a:lnTo>
                  <a:lnTo>
                    <a:pt x="110" y="98"/>
                  </a:lnTo>
                  <a:lnTo>
                    <a:pt x="117" y="105"/>
                  </a:lnTo>
                  <a:lnTo>
                    <a:pt x="122" y="105"/>
                  </a:lnTo>
                  <a:lnTo>
                    <a:pt x="131" y="88"/>
                  </a:lnTo>
                  <a:lnTo>
                    <a:pt x="134" y="78"/>
                  </a:lnTo>
                  <a:lnTo>
                    <a:pt x="141" y="71"/>
                  </a:lnTo>
                  <a:lnTo>
                    <a:pt x="145" y="57"/>
                  </a:lnTo>
                  <a:lnTo>
                    <a:pt x="150" y="41"/>
                  </a:lnTo>
                  <a:lnTo>
                    <a:pt x="153" y="38"/>
                  </a:lnTo>
                  <a:lnTo>
                    <a:pt x="164" y="31"/>
                  </a:lnTo>
                  <a:lnTo>
                    <a:pt x="164" y="24"/>
                  </a:lnTo>
                  <a:lnTo>
                    <a:pt x="160" y="19"/>
                  </a:lnTo>
                  <a:lnTo>
                    <a:pt x="160" y="10"/>
                  </a:lnTo>
                  <a:lnTo>
                    <a:pt x="152" y="0"/>
                  </a:lnTo>
                  <a:lnTo>
                    <a:pt x="146" y="0"/>
                  </a:lnTo>
                  <a:lnTo>
                    <a:pt x="145" y="5"/>
                  </a:lnTo>
                  <a:lnTo>
                    <a:pt x="141" y="5"/>
                  </a:lnTo>
                  <a:lnTo>
                    <a:pt x="134" y="10"/>
                  </a:lnTo>
                  <a:lnTo>
                    <a:pt x="126" y="7"/>
                  </a:lnTo>
                  <a:lnTo>
                    <a:pt x="107" y="8"/>
                  </a:lnTo>
                  <a:lnTo>
                    <a:pt x="96" y="15"/>
                  </a:lnTo>
                  <a:lnTo>
                    <a:pt x="93" y="15"/>
                  </a:lnTo>
                  <a:lnTo>
                    <a:pt x="84" y="14"/>
                  </a:lnTo>
                  <a:lnTo>
                    <a:pt x="74" y="7"/>
                  </a:lnTo>
                  <a:lnTo>
                    <a:pt x="67" y="8"/>
                  </a:lnTo>
                  <a:lnTo>
                    <a:pt x="62" y="14"/>
                  </a:lnTo>
                  <a:lnTo>
                    <a:pt x="60" y="14"/>
                  </a:lnTo>
                  <a:lnTo>
                    <a:pt x="51" y="5"/>
                  </a:lnTo>
                  <a:lnTo>
                    <a:pt x="41" y="2"/>
                  </a:lnTo>
                  <a:lnTo>
                    <a:pt x="29" y="2"/>
                  </a:lnTo>
                  <a:lnTo>
                    <a:pt x="20" y="7"/>
                  </a:lnTo>
                  <a:lnTo>
                    <a:pt x="17" y="15"/>
                  </a:lnTo>
                  <a:lnTo>
                    <a:pt x="12" y="21"/>
                  </a:lnTo>
                  <a:lnTo>
                    <a:pt x="12" y="31"/>
                  </a:lnTo>
                  <a:lnTo>
                    <a:pt x="10" y="34"/>
                  </a:lnTo>
                  <a:lnTo>
                    <a:pt x="13" y="40"/>
                  </a:lnTo>
                  <a:lnTo>
                    <a:pt x="15" y="48"/>
                  </a:lnTo>
                  <a:lnTo>
                    <a:pt x="12" y="52"/>
                  </a:lnTo>
                  <a:lnTo>
                    <a:pt x="13" y="53"/>
                  </a:lnTo>
                  <a:lnTo>
                    <a:pt x="12" y="57"/>
                  </a:lnTo>
                  <a:lnTo>
                    <a:pt x="6" y="62"/>
                  </a:lnTo>
                  <a:lnTo>
                    <a:pt x="5" y="69"/>
                  </a:lnTo>
                  <a:lnTo>
                    <a:pt x="1" y="76"/>
                  </a:lnTo>
                  <a:lnTo>
                    <a:pt x="0" y="97"/>
                  </a:lnTo>
                  <a:lnTo>
                    <a:pt x="1" y="10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0" name="Freeform 796"/>
            <p:cNvSpPr>
              <a:spLocks/>
            </p:cNvSpPr>
            <p:nvPr/>
          </p:nvSpPr>
          <p:spPr bwMode="auto">
            <a:xfrm>
              <a:off x="4694238" y="4408488"/>
              <a:ext cx="173038" cy="258763"/>
            </a:xfrm>
            <a:custGeom>
              <a:avLst/>
              <a:gdLst/>
              <a:ahLst/>
              <a:cxnLst>
                <a:cxn ang="0">
                  <a:pos x="42" y="156"/>
                </a:cxn>
                <a:cxn ang="0">
                  <a:pos x="54" y="154"/>
                </a:cxn>
                <a:cxn ang="0">
                  <a:pos x="69" y="156"/>
                </a:cxn>
                <a:cxn ang="0">
                  <a:pos x="88" y="156"/>
                </a:cxn>
                <a:cxn ang="0">
                  <a:pos x="100" y="159"/>
                </a:cxn>
                <a:cxn ang="0">
                  <a:pos x="107" y="163"/>
                </a:cxn>
                <a:cxn ang="0">
                  <a:pos x="109" y="159"/>
                </a:cxn>
                <a:cxn ang="0">
                  <a:pos x="109" y="145"/>
                </a:cxn>
                <a:cxn ang="0">
                  <a:pos x="107" y="147"/>
                </a:cxn>
                <a:cxn ang="0">
                  <a:pos x="99" y="138"/>
                </a:cxn>
                <a:cxn ang="0">
                  <a:pos x="86" y="118"/>
                </a:cxn>
                <a:cxn ang="0">
                  <a:pos x="86" y="102"/>
                </a:cxn>
                <a:cxn ang="0">
                  <a:pos x="92" y="97"/>
                </a:cxn>
                <a:cxn ang="0">
                  <a:pos x="99" y="81"/>
                </a:cxn>
                <a:cxn ang="0">
                  <a:pos x="93" y="64"/>
                </a:cxn>
                <a:cxn ang="0">
                  <a:pos x="92" y="61"/>
                </a:cxn>
                <a:cxn ang="0">
                  <a:pos x="83" y="59"/>
                </a:cxn>
                <a:cxn ang="0">
                  <a:pos x="80" y="52"/>
                </a:cxn>
                <a:cxn ang="0">
                  <a:pos x="81" y="47"/>
                </a:cxn>
                <a:cxn ang="0">
                  <a:pos x="83" y="45"/>
                </a:cxn>
                <a:cxn ang="0">
                  <a:pos x="97" y="47"/>
                </a:cxn>
                <a:cxn ang="0">
                  <a:pos x="99" y="45"/>
                </a:cxn>
                <a:cxn ang="0">
                  <a:pos x="97" y="42"/>
                </a:cxn>
                <a:cxn ang="0">
                  <a:pos x="90" y="31"/>
                </a:cxn>
                <a:cxn ang="0">
                  <a:pos x="92" y="17"/>
                </a:cxn>
                <a:cxn ang="0">
                  <a:pos x="88" y="5"/>
                </a:cxn>
                <a:cxn ang="0">
                  <a:pos x="85" y="4"/>
                </a:cxn>
                <a:cxn ang="0">
                  <a:pos x="85" y="0"/>
                </a:cxn>
                <a:cxn ang="0">
                  <a:pos x="81" y="0"/>
                </a:cxn>
                <a:cxn ang="0">
                  <a:pos x="81" y="9"/>
                </a:cxn>
                <a:cxn ang="0">
                  <a:pos x="85" y="14"/>
                </a:cxn>
                <a:cxn ang="0">
                  <a:pos x="85" y="21"/>
                </a:cxn>
                <a:cxn ang="0">
                  <a:pos x="74" y="28"/>
                </a:cxn>
                <a:cxn ang="0">
                  <a:pos x="71" y="31"/>
                </a:cxn>
                <a:cxn ang="0">
                  <a:pos x="66" y="47"/>
                </a:cxn>
                <a:cxn ang="0">
                  <a:pos x="62" y="61"/>
                </a:cxn>
                <a:cxn ang="0">
                  <a:pos x="55" y="68"/>
                </a:cxn>
                <a:cxn ang="0">
                  <a:pos x="52" y="78"/>
                </a:cxn>
                <a:cxn ang="0">
                  <a:pos x="43" y="95"/>
                </a:cxn>
                <a:cxn ang="0">
                  <a:pos x="38" y="95"/>
                </a:cxn>
                <a:cxn ang="0">
                  <a:pos x="31" y="88"/>
                </a:cxn>
                <a:cxn ang="0">
                  <a:pos x="17" y="90"/>
                </a:cxn>
                <a:cxn ang="0">
                  <a:pos x="16" y="94"/>
                </a:cxn>
                <a:cxn ang="0">
                  <a:pos x="10" y="97"/>
                </a:cxn>
                <a:cxn ang="0">
                  <a:pos x="7" y="104"/>
                </a:cxn>
                <a:cxn ang="0">
                  <a:pos x="5" y="113"/>
                </a:cxn>
                <a:cxn ang="0">
                  <a:pos x="0" y="119"/>
                </a:cxn>
                <a:cxn ang="0">
                  <a:pos x="3" y="123"/>
                </a:cxn>
                <a:cxn ang="0">
                  <a:pos x="7" y="123"/>
                </a:cxn>
                <a:cxn ang="0">
                  <a:pos x="9" y="128"/>
                </a:cxn>
                <a:cxn ang="0">
                  <a:pos x="14" y="132"/>
                </a:cxn>
                <a:cxn ang="0">
                  <a:pos x="17" y="130"/>
                </a:cxn>
                <a:cxn ang="0">
                  <a:pos x="17" y="135"/>
                </a:cxn>
                <a:cxn ang="0">
                  <a:pos x="19" y="137"/>
                </a:cxn>
                <a:cxn ang="0">
                  <a:pos x="22" y="140"/>
                </a:cxn>
                <a:cxn ang="0">
                  <a:pos x="19" y="156"/>
                </a:cxn>
                <a:cxn ang="0">
                  <a:pos x="42" y="156"/>
                </a:cxn>
              </a:cxnLst>
              <a:rect l="0" t="0" r="r" b="b"/>
              <a:pathLst>
                <a:path w="109" h="163">
                  <a:moveTo>
                    <a:pt x="42" y="156"/>
                  </a:moveTo>
                  <a:lnTo>
                    <a:pt x="54" y="154"/>
                  </a:lnTo>
                  <a:lnTo>
                    <a:pt x="69" y="156"/>
                  </a:lnTo>
                  <a:lnTo>
                    <a:pt x="88" y="156"/>
                  </a:lnTo>
                  <a:lnTo>
                    <a:pt x="100" y="159"/>
                  </a:lnTo>
                  <a:lnTo>
                    <a:pt x="107" y="163"/>
                  </a:lnTo>
                  <a:lnTo>
                    <a:pt x="109" y="159"/>
                  </a:lnTo>
                  <a:lnTo>
                    <a:pt x="109" y="145"/>
                  </a:lnTo>
                  <a:lnTo>
                    <a:pt x="107" y="147"/>
                  </a:lnTo>
                  <a:lnTo>
                    <a:pt x="99" y="138"/>
                  </a:lnTo>
                  <a:lnTo>
                    <a:pt x="86" y="118"/>
                  </a:lnTo>
                  <a:lnTo>
                    <a:pt x="86" y="102"/>
                  </a:lnTo>
                  <a:lnTo>
                    <a:pt x="92" y="97"/>
                  </a:lnTo>
                  <a:lnTo>
                    <a:pt x="99" y="81"/>
                  </a:lnTo>
                  <a:lnTo>
                    <a:pt x="93" y="64"/>
                  </a:lnTo>
                  <a:lnTo>
                    <a:pt x="92" y="61"/>
                  </a:lnTo>
                  <a:lnTo>
                    <a:pt x="83" y="59"/>
                  </a:lnTo>
                  <a:lnTo>
                    <a:pt x="80" y="52"/>
                  </a:lnTo>
                  <a:lnTo>
                    <a:pt x="81" y="47"/>
                  </a:lnTo>
                  <a:lnTo>
                    <a:pt x="83" y="45"/>
                  </a:lnTo>
                  <a:lnTo>
                    <a:pt x="97" y="47"/>
                  </a:lnTo>
                  <a:lnTo>
                    <a:pt x="99" y="45"/>
                  </a:lnTo>
                  <a:lnTo>
                    <a:pt x="97" y="42"/>
                  </a:lnTo>
                  <a:lnTo>
                    <a:pt x="90" y="31"/>
                  </a:lnTo>
                  <a:lnTo>
                    <a:pt x="92" y="17"/>
                  </a:lnTo>
                  <a:lnTo>
                    <a:pt x="88" y="5"/>
                  </a:lnTo>
                  <a:lnTo>
                    <a:pt x="85" y="4"/>
                  </a:lnTo>
                  <a:lnTo>
                    <a:pt x="85" y="0"/>
                  </a:lnTo>
                  <a:lnTo>
                    <a:pt x="81" y="0"/>
                  </a:lnTo>
                  <a:lnTo>
                    <a:pt x="81" y="9"/>
                  </a:lnTo>
                  <a:lnTo>
                    <a:pt x="85" y="14"/>
                  </a:lnTo>
                  <a:lnTo>
                    <a:pt x="85" y="21"/>
                  </a:lnTo>
                  <a:lnTo>
                    <a:pt x="74" y="28"/>
                  </a:lnTo>
                  <a:lnTo>
                    <a:pt x="71" y="31"/>
                  </a:lnTo>
                  <a:lnTo>
                    <a:pt x="66" y="47"/>
                  </a:lnTo>
                  <a:lnTo>
                    <a:pt x="62" y="61"/>
                  </a:lnTo>
                  <a:lnTo>
                    <a:pt x="55" y="68"/>
                  </a:lnTo>
                  <a:lnTo>
                    <a:pt x="52" y="78"/>
                  </a:lnTo>
                  <a:lnTo>
                    <a:pt x="43" y="95"/>
                  </a:lnTo>
                  <a:lnTo>
                    <a:pt x="38" y="95"/>
                  </a:lnTo>
                  <a:lnTo>
                    <a:pt x="31" y="88"/>
                  </a:lnTo>
                  <a:lnTo>
                    <a:pt x="17" y="90"/>
                  </a:lnTo>
                  <a:lnTo>
                    <a:pt x="16" y="94"/>
                  </a:lnTo>
                  <a:lnTo>
                    <a:pt x="10" y="97"/>
                  </a:lnTo>
                  <a:lnTo>
                    <a:pt x="7" y="104"/>
                  </a:lnTo>
                  <a:lnTo>
                    <a:pt x="5" y="113"/>
                  </a:lnTo>
                  <a:lnTo>
                    <a:pt x="0" y="119"/>
                  </a:lnTo>
                  <a:lnTo>
                    <a:pt x="3" y="123"/>
                  </a:lnTo>
                  <a:lnTo>
                    <a:pt x="7" y="123"/>
                  </a:lnTo>
                  <a:lnTo>
                    <a:pt x="9" y="128"/>
                  </a:lnTo>
                  <a:lnTo>
                    <a:pt x="14" y="132"/>
                  </a:lnTo>
                  <a:lnTo>
                    <a:pt x="17" y="130"/>
                  </a:lnTo>
                  <a:lnTo>
                    <a:pt x="17" y="135"/>
                  </a:lnTo>
                  <a:lnTo>
                    <a:pt x="19" y="137"/>
                  </a:lnTo>
                  <a:lnTo>
                    <a:pt x="22" y="140"/>
                  </a:lnTo>
                  <a:lnTo>
                    <a:pt x="19" y="156"/>
                  </a:lnTo>
                  <a:lnTo>
                    <a:pt x="42" y="156"/>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1" name="Freeform 797"/>
            <p:cNvSpPr>
              <a:spLocks/>
            </p:cNvSpPr>
            <p:nvPr/>
          </p:nvSpPr>
          <p:spPr bwMode="auto">
            <a:xfrm>
              <a:off x="4437063" y="4457701"/>
              <a:ext cx="98425" cy="142875"/>
            </a:xfrm>
            <a:custGeom>
              <a:avLst/>
              <a:gdLst/>
              <a:ahLst/>
              <a:cxnLst>
                <a:cxn ang="0">
                  <a:pos x="62" y="69"/>
                </a:cxn>
                <a:cxn ang="0">
                  <a:pos x="57" y="66"/>
                </a:cxn>
                <a:cxn ang="0">
                  <a:pos x="55" y="59"/>
                </a:cxn>
                <a:cxn ang="0">
                  <a:pos x="51" y="25"/>
                </a:cxn>
                <a:cxn ang="0">
                  <a:pos x="50" y="12"/>
                </a:cxn>
                <a:cxn ang="0">
                  <a:pos x="43" y="6"/>
                </a:cxn>
                <a:cxn ang="0">
                  <a:pos x="45" y="2"/>
                </a:cxn>
                <a:cxn ang="0">
                  <a:pos x="43" y="0"/>
                </a:cxn>
                <a:cxn ang="0">
                  <a:pos x="43" y="0"/>
                </a:cxn>
                <a:cxn ang="0">
                  <a:pos x="32" y="0"/>
                </a:cxn>
                <a:cxn ang="0">
                  <a:pos x="5" y="0"/>
                </a:cxn>
                <a:cxn ang="0">
                  <a:pos x="3" y="4"/>
                </a:cxn>
                <a:cxn ang="0">
                  <a:pos x="6" y="9"/>
                </a:cxn>
                <a:cxn ang="0">
                  <a:pos x="8" y="21"/>
                </a:cxn>
                <a:cxn ang="0">
                  <a:pos x="8" y="25"/>
                </a:cxn>
                <a:cxn ang="0">
                  <a:pos x="6" y="26"/>
                </a:cxn>
                <a:cxn ang="0">
                  <a:pos x="8" y="28"/>
                </a:cxn>
                <a:cxn ang="0">
                  <a:pos x="10" y="38"/>
                </a:cxn>
                <a:cxn ang="0">
                  <a:pos x="6" y="42"/>
                </a:cxn>
                <a:cxn ang="0">
                  <a:pos x="3" y="54"/>
                </a:cxn>
                <a:cxn ang="0">
                  <a:pos x="0" y="57"/>
                </a:cxn>
                <a:cxn ang="0">
                  <a:pos x="0" y="63"/>
                </a:cxn>
                <a:cxn ang="0">
                  <a:pos x="3" y="75"/>
                </a:cxn>
                <a:cxn ang="0">
                  <a:pos x="6" y="76"/>
                </a:cxn>
                <a:cxn ang="0">
                  <a:pos x="6" y="83"/>
                </a:cxn>
                <a:cxn ang="0">
                  <a:pos x="3" y="82"/>
                </a:cxn>
                <a:cxn ang="0">
                  <a:pos x="1" y="83"/>
                </a:cxn>
                <a:cxn ang="0">
                  <a:pos x="17" y="90"/>
                </a:cxn>
                <a:cxn ang="0">
                  <a:pos x="24" y="85"/>
                </a:cxn>
                <a:cxn ang="0">
                  <a:pos x="36" y="82"/>
                </a:cxn>
                <a:cxn ang="0">
                  <a:pos x="48" y="76"/>
                </a:cxn>
                <a:cxn ang="0">
                  <a:pos x="48" y="75"/>
                </a:cxn>
                <a:cxn ang="0">
                  <a:pos x="58" y="75"/>
                </a:cxn>
                <a:cxn ang="0">
                  <a:pos x="62" y="69"/>
                </a:cxn>
              </a:cxnLst>
              <a:rect l="0" t="0" r="r" b="b"/>
              <a:pathLst>
                <a:path w="62" h="90">
                  <a:moveTo>
                    <a:pt x="62" y="69"/>
                  </a:moveTo>
                  <a:lnTo>
                    <a:pt x="57" y="66"/>
                  </a:lnTo>
                  <a:lnTo>
                    <a:pt x="55" y="59"/>
                  </a:lnTo>
                  <a:lnTo>
                    <a:pt x="51" y="25"/>
                  </a:lnTo>
                  <a:lnTo>
                    <a:pt x="50" y="12"/>
                  </a:lnTo>
                  <a:lnTo>
                    <a:pt x="43" y="6"/>
                  </a:lnTo>
                  <a:lnTo>
                    <a:pt x="45" y="2"/>
                  </a:lnTo>
                  <a:lnTo>
                    <a:pt x="43" y="0"/>
                  </a:lnTo>
                  <a:lnTo>
                    <a:pt x="43" y="0"/>
                  </a:lnTo>
                  <a:lnTo>
                    <a:pt x="32" y="0"/>
                  </a:lnTo>
                  <a:lnTo>
                    <a:pt x="5" y="0"/>
                  </a:lnTo>
                  <a:lnTo>
                    <a:pt x="3" y="4"/>
                  </a:lnTo>
                  <a:lnTo>
                    <a:pt x="6" y="9"/>
                  </a:lnTo>
                  <a:lnTo>
                    <a:pt x="8" y="21"/>
                  </a:lnTo>
                  <a:lnTo>
                    <a:pt x="8" y="25"/>
                  </a:lnTo>
                  <a:lnTo>
                    <a:pt x="6" y="26"/>
                  </a:lnTo>
                  <a:lnTo>
                    <a:pt x="8" y="28"/>
                  </a:lnTo>
                  <a:lnTo>
                    <a:pt x="10" y="38"/>
                  </a:lnTo>
                  <a:lnTo>
                    <a:pt x="6" y="42"/>
                  </a:lnTo>
                  <a:lnTo>
                    <a:pt x="3" y="54"/>
                  </a:lnTo>
                  <a:lnTo>
                    <a:pt x="0" y="57"/>
                  </a:lnTo>
                  <a:lnTo>
                    <a:pt x="0" y="63"/>
                  </a:lnTo>
                  <a:lnTo>
                    <a:pt x="3" y="75"/>
                  </a:lnTo>
                  <a:lnTo>
                    <a:pt x="6" y="76"/>
                  </a:lnTo>
                  <a:lnTo>
                    <a:pt x="6" y="83"/>
                  </a:lnTo>
                  <a:lnTo>
                    <a:pt x="3" y="82"/>
                  </a:lnTo>
                  <a:lnTo>
                    <a:pt x="1" y="83"/>
                  </a:lnTo>
                  <a:lnTo>
                    <a:pt x="17" y="90"/>
                  </a:lnTo>
                  <a:lnTo>
                    <a:pt x="24" y="85"/>
                  </a:lnTo>
                  <a:lnTo>
                    <a:pt x="36" y="82"/>
                  </a:lnTo>
                  <a:lnTo>
                    <a:pt x="48" y="76"/>
                  </a:lnTo>
                  <a:lnTo>
                    <a:pt x="48" y="75"/>
                  </a:lnTo>
                  <a:lnTo>
                    <a:pt x="58" y="75"/>
                  </a:lnTo>
                  <a:lnTo>
                    <a:pt x="62" y="6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2" name="Freeform 798"/>
            <p:cNvSpPr>
              <a:spLocks/>
            </p:cNvSpPr>
            <p:nvPr/>
          </p:nvSpPr>
          <p:spPr bwMode="auto">
            <a:xfrm>
              <a:off x="4806950" y="4170363"/>
              <a:ext cx="238125" cy="366713"/>
            </a:xfrm>
            <a:custGeom>
              <a:avLst/>
              <a:gdLst/>
              <a:ahLst/>
              <a:cxnLst>
                <a:cxn ang="0">
                  <a:pos x="150" y="71"/>
                </a:cxn>
                <a:cxn ang="0">
                  <a:pos x="150" y="98"/>
                </a:cxn>
                <a:cxn ang="0">
                  <a:pos x="135" y="114"/>
                </a:cxn>
                <a:cxn ang="0">
                  <a:pos x="126" y="131"/>
                </a:cxn>
                <a:cxn ang="0">
                  <a:pos x="123" y="140"/>
                </a:cxn>
                <a:cxn ang="0">
                  <a:pos x="121" y="152"/>
                </a:cxn>
                <a:cxn ang="0">
                  <a:pos x="126" y="155"/>
                </a:cxn>
                <a:cxn ang="0">
                  <a:pos x="133" y="178"/>
                </a:cxn>
                <a:cxn ang="0">
                  <a:pos x="131" y="180"/>
                </a:cxn>
                <a:cxn ang="0">
                  <a:pos x="117" y="187"/>
                </a:cxn>
                <a:cxn ang="0">
                  <a:pos x="109" y="199"/>
                </a:cxn>
                <a:cxn ang="0">
                  <a:pos x="102" y="204"/>
                </a:cxn>
                <a:cxn ang="0">
                  <a:pos x="79" y="211"/>
                </a:cxn>
                <a:cxn ang="0">
                  <a:pos x="81" y="216"/>
                </a:cxn>
                <a:cxn ang="0">
                  <a:pos x="62" y="225"/>
                </a:cxn>
                <a:cxn ang="0">
                  <a:pos x="45" y="226"/>
                </a:cxn>
                <a:cxn ang="0">
                  <a:pos x="36" y="231"/>
                </a:cxn>
                <a:cxn ang="0">
                  <a:pos x="22" y="214"/>
                </a:cxn>
                <a:cxn ang="0">
                  <a:pos x="12" y="209"/>
                </a:cxn>
                <a:cxn ang="0">
                  <a:pos x="10" y="197"/>
                </a:cxn>
                <a:cxn ang="0">
                  <a:pos x="26" y="197"/>
                </a:cxn>
                <a:cxn ang="0">
                  <a:pos x="26" y="192"/>
                </a:cxn>
                <a:cxn ang="0">
                  <a:pos x="21" y="167"/>
                </a:cxn>
                <a:cxn ang="0">
                  <a:pos x="14" y="154"/>
                </a:cxn>
                <a:cxn ang="0">
                  <a:pos x="10" y="150"/>
                </a:cxn>
                <a:cxn ang="0">
                  <a:pos x="0" y="133"/>
                </a:cxn>
                <a:cxn ang="0">
                  <a:pos x="3" y="128"/>
                </a:cxn>
                <a:cxn ang="0">
                  <a:pos x="28" y="95"/>
                </a:cxn>
                <a:cxn ang="0">
                  <a:pos x="33" y="50"/>
                </a:cxn>
                <a:cxn ang="0">
                  <a:pos x="28" y="38"/>
                </a:cxn>
                <a:cxn ang="0">
                  <a:pos x="22" y="5"/>
                </a:cxn>
                <a:cxn ang="0">
                  <a:pos x="52" y="7"/>
                </a:cxn>
                <a:cxn ang="0">
                  <a:pos x="79" y="21"/>
                </a:cxn>
                <a:cxn ang="0">
                  <a:pos x="109" y="36"/>
                </a:cxn>
                <a:cxn ang="0">
                  <a:pos x="136" y="50"/>
                </a:cxn>
              </a:cxnLst>
              <a:rect l="0" t="0" r="r" b="b"/>
              <a:pathLst>
                <a:path w="150" h="231">
                  <a:moveTo>
                    <a:pt x="150" y="57"/>
                  </a:moveTo>
                  <a:lnTo>
                    <a:pt x="150" y="71"/>
                  </a:lnTo>
                  <a:lnTo>
                    <a:pt x="150" y="85"/>
                  </a:lnTo>
                  <a:lnTo>
                    <a:pt x="150" y="98"/>
                  </a:lnTo>
                  <a:lnTo>
                    <a:pt x="150" y="112"/>
                  </a:lnTo>
                  <a:lnTo>
                    <a:pt x="135" y="114"/>
                  </a:lnTo>
                  <a:lnTo>
                    <a:pt x="133" y="121"/>
                  </a:lnTo>
                  <a:lnTo>
                    <a:pt x="126" y="131"/>
                  </a:lnTo>
                  <a:lnTo>
                    <a:pt x="126" y="138"/>
                  </a:lnTo>
                  <a:lnTo>
                    <a:pt x="123" y="140"/>
                  </a:lnTo>
                  <a:lnTo>
                    <a:pt x="123" y="147"/>
                  </a:lnTo>
                  <a:lnTo>
                    <a:pt x="121" y="152"/>
                  </a:lnTo>
                  <a:lnTo>
                    <a:pt x="119" y="157"/>
                  </a:lnTo>
                  <a:lnTo>
                    <a:pt x="126" y="155"/>
                  </a:lnTo>
                  <a:lnTo>
                    <a:pt x="128" y="164"/>
                  </a:lnTo>
                  <a:lnTo>
                    <a:pt x="133" y="178"/>
                  </a:lnTo>
                  <a:lnTo>
                    <a:pt x="135" y="180"/>
                  </a:lnTo>
                  <a:lnTo>
                    <a:pt x="131" y="180"/>
                  </a:lnTo>
                  <a:lnTo>
                    <a:pt x="121" y="183"/>
                  </a:lnTo>
                  <a:lnTo>
                    <a:pt x="117" y="187"/>
                  </a:lnTo>
                  <a:lnTo>
                    <a:pt x="117" y="192"/>
                  </a:lnTo>
                  <a:lnTo>
                    <a:pt x="109" y="199"/>
                  </a:lnTo>
                  <a:lnTo>
                    <a:pt x="107" y="202"/>
                  </a:lnTo>
                  <a:lnTo>
                    <a:pt x="102" y="204"/>
                  </a:lnTo>
                  <a:lnTo>
                    <a:pt x="100" y="207"/>
                  </a:lnTo>
                  <a:lnTo>
                    <a:pt x="79" y="211"/>
                  </a:lnTo>
                  <a:lnTo>
                    <a:pt x="78" y="212"/>
                  </a:lnTo>
                  <a:lnTo>
                    <a:pt x="81" y="216"/>
                  </a:lnTo>
                  <a:lnTo>
                    <a:pt x="74" y="223"/>
                  </a:lnTo>
                  <a:lnTo>
                    <a:pt x="62" y="225"/>
                  </a:lnTo>
                  <a:lnTo>
                    <a:pt x="50" y="230"/>
                  </a:lnTo>
                  <a:lnTo>
                    <a:pt x="45" y="226"/>
                  </a:lnTo>
                  <a:lnTo>
                    <a:pt x="43" y="228"/>
                  </a:lnTo>
                  <a:lnTo>
                    <a:pt x="36" y="231"/>
                  </a:lnTo>
                  <a:lnTo>
                    <a:pt x="28" y="231"/>
                  </a:lnTo>
                  <a:lnTo>
                    <a:pt x="22" y="214"/>
                  </a:lnTo>
                  <a:lnTo>
                    <a:pt x="21" y="211"/>
                  </a:lnTo>
                  <a:lnTo>
                    <a:pt x="12" y="209"/>
                  </a:lnTo>
                  <a:lnTo>
                    <a:pt x="9" y="202"/>
                  </a:lnTo>
                  <a:lnTo>
                    <a:pt x="10" y="197"/>
                  </a:lnTo>
                  <a:lnTo>
                    <a:pt x="12" y="195"/>
                  </a:lnTo>
                  <a:lnTo>
                    <a:pt x="26" y="197"/>
                  </a:lnTo>
                  <a:lnTo>
                    <a:pt x="28" y="195"/>
                  </a:lnTo>
                  <a:lnTo>
                    <a:pt x="26" y="192"/>
                  </a:lnTo>
                  <a:lnTo>
                    <a:pt x="19" y="181"/>
                  </a:lnTo>
                  <a:lnTo>
                    <a:pt x="21" y="167"/>
                  </a:lnTo>
                  <a:lnTo>
                    <a:pt x="17" y="155"/>
                  </a:lnTo>
                  <a:lnTo>
                    <a:pt x="14" y="154"/>
                  </a:lnTo>
                  <a:lnTo>
                    <a:pt x="14" y="150"/>
                  </a:lnTo>
                  <a:lnTo>
                    <a:pt x="10" y="150"/>
                  </a:lnTo>
                  <a:lnTo>
                    <a:pt x="2" y="140"/>
                  </a:lnTo>
                  <a:lnTo>
                    <a:pt x="0" y="133"/>
                  </a:lnTo>
                  <a:lnTo>
                    <a:pt x="0" y="129"/>
                  </a:lnTo>
                  <a:lnTo>
                    <a:pt x="3" y="128"/>
                  </a:lnTo>
                  <a:lnTo>
                    <a:pt x="3" y="123"/>
                  </a:lnTo>
                  <a:lnTo>
                    <a:pt x="28" y="95"/>
                  </a:lnTo>
                  <a:lnTo>
                    <a:pt x="29" y="71"/>
                  </a:lnTo>
                  <a:lnTo>
                    <a:pt x="33" y="50"/>
                  </a:lnTo>
                  <a:lnTo>
                    <a:pt x="36" y="43"/>
                  </a:lnTo>
                  <a:lnTo>
                    <a:pt x="28" y="38"/>
                  </a:lnTo>
                  <a:lnTo>
                    <a:pt x="24" y="28"/>
                  </a:lnTo>
                  <a:lnTo>
                    <a:pt x="22" y="5"/>
                  </a:lnTo>
                  <a:lnTo>
                    <a:pt x="38" y="0"/>
                  </a:lnTo>
                  <a:lnTo>
                    <a:pt x="52" y="7"/>
                  </a:lnTo>
                  <a:lnTo>
                    <a:pt x="66" y="14"/>
                  </a:lnTo>
                  <a:lnTo>
                    <a:pt x="79" y="21"/>
                  </a:lnTo>
                  <a:lnTo>
                    <a:pt x="93" y="29"/>
                  </a:lnTo>
                  <a:lnTo>
                    <a:pt x="109" y="36"/>
                  </a:lnTo>
                  <a:lnTo>
                    <a:pt x="123" y="43"/>
                  </a:lnTo>
                  <a:lnTo>
                    <a:pt x="136" y="50"/>
                  </a:lnTo>
                  <a:lnTo>
                    <a:pt x="150" y="57"/>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3" name="Freeform 799"/>
            <p:cNvSpPr>
              <a:spLocks/>
            </p:cNvSpPr>
            <p:nvPr/>
          </p:nvSpPr>
          <p:spPr bwMode="auto">
            <a:xfrm>
              <a:off x="4235450" y="4129088"/>
              <a:ext cx="365125" cy="347663"/>
            </a:xfrm>
            <a:custGeom>
              <a:avLst/>
              <a:gdLst/>
              <a:ahLst/>
              <a:cxnLst>
                <a:cxn ang="0">
                  <a:pos x="45" y="142"/>
                </a:cxn>
                <a:cxn ang="0">
                  <a:pos x="78" y="142"/>
                </a:cxn>
                <a:cxn ang="0">
                  <a:pos x="97" y="131"/>
                </a:cxn>
                <a:cxn ang="0">
                  <a:pos x="90" y="112"/>
                </a:cxn>
                <a:cxn ang="0">
                  <a:pos x="87" y="81"/>
                </a:cxn>
                <a:cxn ang="0">
                  <a:pos x="83" y="50"/>
                </a:cxn>
                <a:cxn ang="0">
                  <a:pos x="80" y="17"/>
                </a:cxn>
                <a:cxn ang="0">
                  <a:pos x="90" y="0"/>
                </a:cxn>
                <a:cxn ang="0">
                  <a:pos x="113" y="7"/>
                </a:cxn>
                <a:cxn ang="0">
                  <a:pos x="135" y="22"/>
                </a:cxn>
                <a:cxn ang="0">
                  <a:pos x="156" y="36"/>
                </a:cxn>
                <a:cxn ang="0">
                  <a:pos x="177" y="50"/>
                </a:cxn>
                <a:cxn ang="0">
                  <a:pos x="187" y="64"/>
                </a:cxn>
                <a:cxn ang="0">
                  <a:pos x="197" y="71"/>
                </a:cxn>
                <a:cxn ang="0">
                  <a:pos x="206" y="74"/>
                </a:cxn>
                <a:cxn ang="0">
                  <a:pos x="216" y="83"/>
                </a:cxn>
                <a:cxn ang="0">
                  <a:pos x="218" y="92"/>
                </a:cxn>
                <a:cxn ang="0">
                  <a:pos x="230" y="100"/>
                </a:cxn>
                <a:cxn ang="0">
                  <a:pos x="230" y="123"/>
                </a:cxn>
                <a:cxn ang="0">
                  <a:pos x="227" y="136"/>
                </a:cxn>
                <a:cxn ang="0">
                  <a:pos x="206" y="145"/>
                </a:cxn>
                <a:cxn ang="0">
                  <a:pos x="184" y="150"/>
                </a:cxn>
                <a:cxn ang="0">
                  <a:pos x="161" y="152"/>
                </a:cxn>
                <a:cxn ang="0">
                  <a:pos x="118" y="176"/>
                </a:cxn>
                <a:cxn ang="0">
                  <a:pos x="101" y="200"/>
                </a:cxn>
                <a:cxn ang="0">
                  <a:pos x="99" y="216"/>
                </a:cxn>
                <a:cxn ang="0">
                  <a:pos x="94" y="214"/>
                </a:cxn>
                <a:cxn ang="0">
                  <a:pos x="87" y="218"/>
                </a:cxn>
                <a:cxn ang="0">
                  <a:pos x="83" y="211"/>
                </a:cxn>
                <a:cxn ang="0">
                  <a:pos x="80" y="213"/>
                </a:cxn>
                <a:cxn ang="0">
                  <a:pos x="78" y="216"/>
                </a:cxn>
                <a:cxn ang="0">
                  <a:pos x="73" y="219"/>
                </a:cxn>
                <a:cxn ang="0">
                  <a:pos x="68" y="218"/>
                </a:cxn>
                <a:cxn ang="0">
                  <a:pos x="59" y="218"/>
                </a:cxn>
                <a:cxn ang="0">
                  <a:pos x="54" y="206"/>
                </a:cxn>
                <a:cxn ang="0">
                  <a:pos x="51" y="207"/>
                </a:cxn>
                <a:cxn ang="0">
                  <a:pos x="54" y="202"/>
                </a:cxn>
                <a:cxn ang="0">
                  <a:pos x="51" y="199"/>
                </a:cxn>
                <a:cxn ang="0">
                  <a:pos x="47" y="197"/>
                </a:cxn>
                <a:cxn ang="0">
                  <a:pos x="47" y="190"/>
                </a:cxn>
                <a:cxn ang="0">
                  <a:pos x="44" y="185"/>
                </a:cxn>
                <a:cxn ang="0">
                  <a:pos x="40" y="188"/>
                </a:cxn>
                <a:cxn ang="0">
                  <a:pos x="35" y="192"/>
                </a:cxn>
                <a:cxn ang="0">
                  <a:pos x="23" y="193"/>
                </a:cxn>
                <a:cxn ang="0">
                  <a:pos x="14" y="192"/>
                </a:cxn>
                <a:cxn ang="0">
                  <a:pos x="11" y="190"/>
                </a:cxn>
                <a:cxn ang="0">
                  <a:pos x="12" y="178"/>
                </a:cxn>
                <a:cxn ang="0">
                  <a:pos x="6" y="173"/>
                </a:cxn>
                <a:cxn ang="0">
                  <a:pos x="4" y="164"/>
                </a:cxn>
                <a:cxn ang="0">
                  <a:pos x="0" y="157"/>
                </a:cxn>
                <a:cxn ang="0">
                  <a:pos x="7" y="147"/>
                </a:cxn>
                <a:cxn ang="0">
                  <a:pos x="14" y="138"/>
                </a:cxn>
                <a:cxn ang="0">
                  <a:pos x="23" y="147"/>
                </a:cxn>
              </a:cxnLst>
              <a:rect l="0" t="0" r="r" b="b"/>
              <a:pathLst>
                <a:path w="230" h="219">
                  <a:moveTo>
                    <a:pt x="30" y="142"/>
                  </a:moveTo>
                  <a:lnTo>
                    <a:pt x="45" y="142"/>
                  </a:lnTo>
                  <a:lnTo>
                    <a:pt x="61" y="142"/>
                  </a:lnTo>
                  <a:lnTo>
                    <a:pt x="78" y="142"/>
                  </a:lnTo>
                  <a:lnTo>
                    <a:pt x="94" y="143"/>
                  </a:lnTo>
                  <a:lnTo>
                    <a:pt x="97" y="131"/>
                  </a:lnTo>
                  <a:lnTo>
                    <a:pt x="92" y="128"/>
                  </a:lnTo>
                  <a:lnTo>
                    <a:pt x="90" y="112"/>
                  </a:lnTo>
                  <a:lnTo>
                    <a:pt x="89" y="97"/>
                  </a:lnTo>
                  <a:lnTo>
                    <a:pt x="87" y="81"/>
                  </a:lnTo>
                  <a:lnTo>
                    <a:pt x="85" y="66"/>
                  </a:lnTo>
                  <a:lnTo>
                    <a:pt x="83" y="50"/>
                  </a:lnTo>
                  <a:lnTo>
                    <a:pt x="82" y="33"/>
                  </a:lnTo>
                  <a:lnTo>
                    <a:pt x="80" y="17"/>
                  </a:lnTo>
                  <a:lnTo>
                    <a:pt x="78" y="0"/>
                  </a:lnTo>
                  <a:lnTo>
                    <a:pt x="90" y="0"/>
                  </a:lnTo>
                  <a:lnTo>
                    <a:pt x="102" y="0"/>
                  </a:lnTo>
                  <a:lnTo>
                    <a:pt x="113" y="7"/>
                  </a:lnTo>
                  <a:lnTo>
                    <a:pt x="123" y="16"/>
                  </a:lnTo>
                  <a:lnTo>
                    <a:pt x="135" y="22"/>
                  </a:lnTo>
                  <a:lnTo>
                    <a:pt x="146" y="29"/>
                  </a:lnTo>
                  <a:lnTo>
                    <a:pt x="156" y="36"/>
                  </a:lnTo>
                  <a:lnTo>
                    <a:pt x="166" y="43"/>
                  </a:lnTo>
                  <a:lnTo>
                    <a:pt x="177" y="50"/>
                  </a:lnTo>
                  <a:lnTo>
                    <a:pt x="187" y="59"/>
                  </a:lnTo>
                  <a:lnTo>
                    <a:pt x="187" y="64"/>
                  </a:lnTo>
                  <a:lnTo>
                    <a:pt x="194" y="66"/>
                  </a:lnTo>
                  <a:lnTo>
                    <a:pt x="197" y="71"/>
                  </a:lnTo>
                  <a:lnTo>
                    <a:pt x="203" y="73"/>
                  </a:lnTo>
                  <a:lnTo>
                    <a:pt x="206" y="74"/>
                  </a:lnTo>
                  <a:lnTo>
                    <a:pt x="216" y="78"/>
                  </a:lnTo>
                  <a:lnTo>
                    <a:pt x="216" y="83"/>
                  </a:lnTo>
                  <a:lnTo>
                    <a:pt x="216" y="88"/>
                  </a:lnTo>
                  <a:lnTo>
                    <a:pt x="218" y="92"/>
                  </a:lnTo>
                  <a:lnTo>
                    <a:pt x="230" y="88"/>
                  </a:lnTo>
                  <a:lnTo>
                    <a:pt x="230" y="100"/>
                  </a:lnTo>
                  <a:lnTo>
                    <a:pt x="230" y="112"/>
                  </a:lnTo>
                  <a:lnTo>
                    <a:pt x="230" y="123"/>
                  </a:lnTo>
                  <a:lnTo>
                    <a:pt x="230" y="135"/>
                  </a:lnTo>
                  <a:lnTo>
                    <a:pt x="227" y="136"/>
                  </a:lnTo>
                  <a:lnTo>
                    <a:pt x="220" y="145"/>
                  </a:lnTo>
                  <a:lnTo>
                    <a:pt x="206" y="145"/>
                  </a:lnTo>
                  <a:lnTo>
                    <a:pt x="191" y="145"/>
                  </a:lnTo>
                  <a:lnTo>
                    <a:pt x="184" y="150"/>
                  </a:lnTo>
                  <a:lnTo>
                    <a:pt x="173" y="150"/>
                  </a:lnTo>
                  <a:lnTo>
                    <a:pt x="161" y="152"/>
                  </a:lnTo>
                  <a:lnTo>
                    <a:pt x="137" y="169"/>
                  </a:lnTo>
                  <a:lnTo>
                    <a:pt x="118" y="176"/>
                  </a:lnTo>
                  <a:lnTo>
                    <a:pt x="111" y="188"/>
                  </a:lnTo>
                  <a:lnTo>
                    <a:pt x="101" y="200"/>
                  </a:lnTo>
                  <a:lnTo>
                    <a:pt x="99" y="207"/>
                  </a:lnTo>
                  <a:lnTo>
                    <a:pt x="99" y="216"/>
                  </a:lnTo>
                  <a:lnTo>
                    <a:pt x="95" y="216"/>
                  </a:lnTo>
                  <a:lnTo>
                    <a:pt x="94" y="214"/>
                  </a:lnTo>
                  <a:lnTo>
                    <a:pt x="90" y="214"/>
                  </a:lnTo>
                  <a:lnTo>
                    <a:pt x="87" y="218"/>
                  </a:lnTo>
                  <a:lnTo>
                    <a:pt x="85" y="218"/>
                  </a:lnTo>
                  <a:lnTo>
                    <a:pt x="83" y="211"/>
                  </a:lnTo>
                  <a:lnTo>
                    <a:pt x="82" y="211"/>
                  </a:lnTo>
                  <a:lnTo>
                    <a:pt x="80" y="213"/>
                  </a:lnTo>
                  <a:lnTo>
                    <a:pt x="78" y="213"/>
                  </a:lnTo>
                  <a:lnTo>
                    <a:pt x="78" y="216"/>
                  </a:lnTo>
                  <a:lnTo>
                    <a:pt x="73" y="216"/>
                  </a:lnTo>
                  <a:lnTo>
                    <a:pt x="73" y="219"/>
                  </a:lnTo>
                  <a:lnTo>
                    <a:pt x="70" y="216"/>
                  </a:lnTo>
                  <a:lnTo>
                    <a:pt x="68" y="218"/>
                  </a:lnTo>
                  <a:lnTo>
                    <a:pt x="66" y="214"/>
                  </a:lnTo>
                  <a:lnTo>
                    <a:pt x="59" y="218"/>
                  </a:lnTo>
                  <a:lnTo>
                    <a:pt x="56" y="213"/>
                  </a:lnTo>
                  <a:lnTo>
                    <a:pt x="54" y="206"/>
                  </a:lnTo>
                  <a:lnTo>
                    <a:pt x="52" y="206"/>
                  </a:lnTo>
                  <a:lnTo>
                    <a:pt x="51" y="207"/>
                  </a:lnTo>
                  <a:lnTo>
                    <a:pt x="51" y="206"/>
                  </a:lnTo>
                  <a:lnTo>
                    <a:pt x="54" y="202"/>
                  </a:lnTo>
                  <a:lnTo>
                    <a:pt x="54" y="200"/>
                  </a:lnTo>
                  <a:lnTo>
                    <a:pt x="51" y="199"/>
                  </a:lnTo>
                  <a:lnTo>
                    <a:pt x="49" y="197"/>
                  </a:lnTo>
                  <a:lnTo>
                    <a:pt x="47" y="197"/>
                  </a:lnTo>
                  <a:lnTo>
                    <a:pt x="47" y="193"/>
                  </a:lnTo>
                  <a:lnTo>
                    <a:pt x="47" y="190"/>
                  </a:lnTo>
                  <a:lnTo>
                    <a:pt x="45" y="190"/>
                  </a:lnTo>
                  <a:lnTo>
                    <a:pt x="44" y="185"/>
                  </a:lnTo>
                  <a:lnTo>
                    <a:pt x="40" y="185"/>
                  </a:lnTo>
                  <a:lnTo>
                    <a:pt x="40" y="188"/>
                  </a:lnTo>
                  <a:lnTo>
                    <a:pt x="35" y="190"/>
                  </a:lnTo>
                  <a:lnTo>
                    <a:pt x="35" y="192"/>
                  </a:lnTo>
                  <a:lnTo>
                    <a:pt x="26" y="188"/>
                  </a:lnTo>
                  <a:lnTo>
                    <a:pt x="23" y="193"/>
                  </a:lnTo>
                  <a:lnTo>
                    <a:pt x="18" y="190"/>
                  </a:lnTo>
                  <a:lnTo>
                    <a:pt x="14" y="192"/>
                  </a:lnTo>
                  <a:lnTo>
                    <a:pt x="12" y="192"/>
                  </a:lnTo>
                  <a:lnTo>
                    <a:pt x="11" y="190"/>
                  </a:lnTo>
                  <a:lnTo>
                    <a:pt x="12" y="187"/>
                  </a:lnTo>
                  <a:lnTo>
                    <a:pt x="12" y="178"/>
                  </a:lnTo>
                  <a:lnTo>
                    <a:pt x="9" y="173"/>
                  </a:lnTo>
                  <a:lnTo>
                    <a:pt x="6" y="173"/>
                  </a:lnTo>
                  <a:lnTo>
                    <a:pt x="2" y="168"/>
                  </a:lnTo>
                  <a:lnTo>
                    <a:pt x="4" y="164"/>
                  </a:lnTo>
                  <a:lnTo>
                    <a:pt x="4" y="159"/>
                  </a:lnTo>
                  <a:lnTo>
                    <a:pt x="0" y="157"/>
                  </a:lnTo>
                  <a:lnTo>
                    <a:pt x="0" y="152"/>
                  </a:lnTo>
                  <a:lnTo>
                    <a:pt x="7" y="147"/>
                  </a:lnTo>
                  <a:lnTo>
                    <a:pt x="11" y="136"/>
                  </a:lnTo>
                  <a:lnTo>
                    <a:pt x="14" y="138"/>
                  </a:lnTo>
                  <a:lnTo>
                    <a:pt x="18" y="147"/>
                  </a:lnTo>
                  <a:lnTo>
                    <a:pt x="23" y="147"/>
                  </a:lnTo>
                  <a:lnTo>
                    <a:pt x="30" y="142"/>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4" name="Freeform 800"/>
            <p:cNvSpPr>
              <a:spLocks/>
            </p:cNvSpPr>
            <p:nvPr/>
          </p:nvSpPr>
          <p:spPr bwMode="auto">
            <a:xfrm>
              <a:off x="4392613" y="4367213"/>
              <a:ext cx="166688" cy="123825"/>
            </a:xfrm>
            <a:custGeom>
              <a:avLst/>
              <a:gdLst/>
              <a:ahLst/>
              <a:cxnLst>
                <a:cxn ang="0">
                  <a:pos x="36" y="78"/>
                </a:cxn>
                <a:cxn ang="0">
                  <a:pos x="34" y="66"/>
                </a:cxn>
                <a:cxn ang="0">
                  <a:pos x="31" y="61"/>
                </a:cxn>
                <a:cxn ang="0">
                  <a:pos x="33" y="57"/>
                </a:cxn>
                <a:cxn ang="0">
                  <a:pos x="60" y="57"/>
                </a:cxn>
                <a:cxn ang="0">
                  <a:pos x="71" y="57"/>
                </a:cxn>
                <a:cxn ang="0">
                  <a:pos x="76" y="57"/>
                </a:cxn>
                <a:cxn ang="0">
                  <a:pos x="79" y="57"/>
                </a:cxn>
                <a:cxn ang="0">
                  <a:pos x="85" y="57"/>
                </a:cxn>
                <a:cxn ang="0">
                  <a:pos x="93" y="50"/>
                </a:cxn>
                <a:cxn ang="0">
                  <a:pos x="102" y="50"/>
                </a:cxn>
                <a:cxn ang="0">
                  <a:pos x="105" y="43"/>
                </a:cxn>
                <a:cxn ang="0">
                  <a:pos x="102" y="38"/>
                </a:cxn>
                <a:cxn ang="0">
                  <a:pos x="102" y="37"/>
                </a:cxn>
                <a:cxn ang="0">
                  <a:pos x="104" y="37"/>
                </a:cxn>
                <a:cxn ang="0">
                  <a:pos x="102" y="33"/>
                </a:cxn>
                <a:cxn ang="0">
                  <a:pos x="100" y="31"/>
                </a:cxn>
                <a:cxn ang="0">
                  <a:pos x="97" y="33"/>
                </a:cxn>
                <a:cxn ang="0">
                  <a:pos x="92" y="31"/>
                </a:cxn>
                <a:cxn ang="0">
                  <a:pos x="85" y="21"/>
                </a:cxn>
                <a:cxn ang="0">
                  <a:pos x="78" y="14"/>
                </a:cxn>
                <a:cxn ang="0">
                  <a:pos x="76" y="9"/>
                </a:cxn>
                <a:cxn ang="0">
                  <a:pos x="74" y="5"/>
                </a:cxn>
                <a:cxn ang="0">
                  <a:pos x="74" y="0"/>
                </a:cxn>
                <a:cxn ang="0">
                  <a:pos x="62" y="2"/>
                </a:cxn>
                <a:cxn ang="0">
                  <a:pos x="38" y="19"/>
                </a:cxn>
                <a:cxn ang="0">
                  <a:pos x="19" y="26"/>
                </a:cxn>
                <a:cxn ang="0">
                  <a:pos x="12" y="38"/>
                </a:cxn>
                <a:cxn ang="0">
                  <a:pos x="2" y="50"/>
                </a:cxn>
                <a:cxn ang="0">
                  <a:pos x="0" y="57"/>
                </a:cxn>
                <a:cxn ang="0">
                  <a:pos x="0" y="66"/>
                </a:cxn>
                <a:cxn ang="0">
                  <a:pos x="3" y="73"/>
                </a:cxn>
                <a:cxn ang="0">
                  <a:pos x="7" y="75"/>
                </a:cxn>
                <a:cxn ang="0">
                  <a:pos x="9" y="75"/>
                </a:cxn>
                <a:cxn ang="0">
                  <a:pos x="12" y="76"/>
                </a:cxn>
                <a:cxn ang="0">
                  <a:pos x="12" y="75"/>
                </a:cxn>
                <a:cxn ang="0">
                  <a:pos x="22" y="71"/>
                </a:cxn>
                <a:cxn ang="0">
                  <a:pos x="26" y="73"/>
                </a:cxn>
                <a:cxn ang="0">
                  <a:pos x="28" y="71"/>
                </a:cxn>
                <a:cxn ang="0">
                  <a:pos x="33" y="78"/>
                </a:cxn>
                <a:cxn ang="0">
                  <a:pos x="36" y="78"/>
                </a:cxn>
              </a:cxnLst>
              <a:rect l="0" t="0" r="r" b="b"/>
              <a:pathLst>
                <a:path w="105" h="78">
                  <a:moveTo>
                    <a:pt x="36" y="78"/>
                  </a:moveTo>
                  <a:lnTo>
                    <a:pt x="34" y="66"/>
                  </a:lnTo>
                  <a:lnTo>
                    <a:pt x="31" y="61"/>
                  </a:lnTo>
                  <a:lnTo>
                    <a:pt x="33" y="57"/>
                  </a:lnTo>
                  <a:lnTo>
                    <a:pt x="60" y="57"/>
                  </a:lnTo>
                  <a:lnTo>
                    <a:pt x="71" y="57"/>
                  </a:lnTo>
                  <a:lnTo>
                    <a:pt x="76" y="57"/>
                  </a:lnTo>
                  <a:lnTo>
                    <a:pt x="79" y="57"/>
                  </a:lnTo>
                  <a:lnTo>
                    <a:pt x="85" y="57"/>
                  </a:lnTo>
                  <a:lnTo>
                    <a:pt x="93" y="50"/>
                  </a:lnTo>
                  <a:lnTo>
                    <a:pt x="102" y="50"/>
                  </a:lnTo>
                  <a:lnTo>
                    <a:pt x="105" y="43"/>
                  </a:lnTo>
                  <a:lnTo>
                    <a:pt x="102" y="38"/>
                  </a:lnTo>
                  <a:lnTo>
                    <a:pt x="102" y="37"/>
                  </a:lnTo>
                  <a:lnTo>
                    <a:pt x="104" y="37"/>
                  </a:lnTo>
                  <a:lnTo>
                    <a:pt x="102" y="33"/>
                  </a:lnTo>
                  <a:lnTo>
                    <a:pt x="100" y="31"/>
                  </a:lnTo>
                  <a:lnTo>
                    <a:pt x="97" y="33"/>
                  </a:lnTo>
                  <a:lnTo>
                    <a:pt x="92" y="31"/>
                  </a:lnTo>
                  <a:lnTo>
                    <a:pt x="85" y="21"/>
                  </a:lnTo>
                  <a:lnTo>
                    <a:pt x="78" y="14"/>
                  </a:lnTo>
                  <a:lnTo>
                    <a:pt x="76" y="9"/>
                  </a:lnTo>
                  <a:lnTo>
                    <a:pt x="74" y="5"/>
                  </a:lnTo>
                  <a:lnTo>
                    <a:pt x="74" y="0"/>
                  </a:lnTo>
                  <a:lnTo>
                    <a:pt x="62" y="2"/>
                  </a:lnTo>
                  <a:lnTo>
                    <a:pt x="38" y="19"/>
                  </a:lnTo>
                  <a:lnTo>
                    <a:pt x="19" y="26"/>
                  </a:lnTo>
                  <a:lnTo>
                    <a:pt x="12" y="38"/>
                  </a:lnTo>
                  <a:lnTo>
                    <a:pt x="2" y="50"/>
                  </a:lnTo>
                  <a:lnTo>
                    <a:pt x="0" y="57"/>
                  </a:lnTo>
                  <a:lnTo>
                    <a:pt x="0" y="66"/>
                  </a:lnTo>
                  <a:lnTo>
                    <a:pt x="3" y="73"/>
                  </a:lnTo>
                  <a:lnTo>
                    <a:pt x="7" y="75"/>
                  </a:lnTo>
                  <a:lnTo>
                    <a:pt x="9" y="75"/>
                  </a:lnTo>
                  <a:lnTo>
                    <a:pt x="12" y="76"/>
                  </a:lnTo>
                  <a:lnTo>
                    <a:pt x="12" y="75"/>
                  </a:lnTo>
                  <a:lnTo>
                    <a:pt x="22" y="71"/>
                  </a:lnTo>
                  <a:lnTo>
                    <a:pt x="26" y="73"/>
                  </a:lnTo>
                  <a:lnTo>
                    <a:pt x="28" y="71"/>
                  </a:lnTo>
                  <a:lnTo>
                    <a:pt x="33" y="78"/>
                  </a:lnTo>
                  <a:lnTo>
                    <a:pt x="36" y="78"/>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5" name="Freeform 801"/>
            <p:cNvSpPr>
              <a:spLocks/>
            </p:cNvSpPr>
            <p:nvPr/>
          </p:nvSpPr>
          <p:spPr bwMode="auto">
            <a:xfrm>
              <a:off x="5670550" y="4132263"/>
              <a:ext cx="173038" cy="196850"/>
            </a:xfrm>
            <a:custGeom>
              <a:avLst/>
              <a:gdLst/>
              <a:ahLst/>
              <a:cxnLst>
                <a:cxn ang="0">
                  <a:pos x="52" y="45"/>
                </a:cxn>
                <a:cxn ang="0">
                  <a:pos x="49" y="52"/>
                </a:cxn>
                <a:cxn ang="0">
                  <a:pos x="47" y="60"/>
                </a:cxn>
                <a:cxn ang="0">
                  <a:pos x="45" y="67"/>
                </a:cxn>
                <a:cxn ang="0">
                  <a:pos x="42" y="74"/>
                </a:cxn>
                <a:cxn ang="0">
                  <a:pos x="31" y="77"/>
                </a:cxn>
                <a:cxn ang="0">
                  <a:pos x="21" y="83"/>
                </a:cxn>
                <a:cxn ang="0">
                  <a:pos x="11" y="86"/>
                </a:cxn>
                <a:cxn ang="0">
                  <a:pos x="0" y="90"/>
                </a:cxn>
                <a:cxn ang="0">
                  <a:pos x="7" y="107"/>
                </a:cxn>
                <a:cxn ang="0">
                  <a:pos x="14" y="124"/>
                </a:cxn>
                <a:cxn ang="0">
                  <a:pos x="30" y="119"/>
                </a:cxn>
                <a:cxn ang="0">
                  <a:pos x="42" y="119"/>
                </a:cxn>
                <a:cxn ang="0">
                  <a:pos x="45" y="115"/>
                </a:cxn>
                <a:cxn ang="0">
                  <a:pos x="45" y="110"/>
                </a:cxn>
                <a:cxn ang="0">
                  <a:pos x="50" y="107"/>
                </a:cxn>
                <a:cxn ang="0">
                  <a:pos x="63" y="105"/>
                </a:cxn>
                <a:cxn ang="0">
                  <a:pos x="68" y="93"/>
                </a:cxn>
                <a:cxn ang="0">
                  <a:pos x="73" y="90"/>
                </a:cxn>
                <a:cxn ang="0">
                  <a:pos x="82" y="88"/>
                </a:cxn>
                <a:cxn ang="0">
                  <a:pos x="80" y="74"/>
                </a:cxn>
                <a:cxn ang="0">
                  <a:pos x="83" y="69"/>
                </a:cxn>
                <a:cxn ang="0">
                  <a:pos x="87" y="65"/>
                </a:cxn>
                <a:cxn ang="0">
                  <a:pos x="88" y="69"/>
                </a:cxn>
                <a:cxn ang="0">
                  <a:pos x="92" y="67"/>
                </a:cxn>
                <a:cxn ang="0">
                  <a:pos x="97" y="58"/>
                </a:cxn>
                <a:cxn ang="0">
                  <a:pos x="106" y="46"/>
                </a:cxn>
                <a:cxn ang="0">
                  <a:pos x="109" y="38"/>
                </a:cxn>
                <a:cxn ang="0">
                  <a:pos x="101" y="33"/>
                </a:cxn>
                <a:cxn ang="0">
                  <a:pos x="94" y="20"/>
                </a:cxn>
                <a:cxn ang="0">
                  <a:pos x="80" y="17"/>
                </a:cxn>
                <a:cxn ang="0">
                  <a:pos x="68" y="10"/>
                </a:cxn>
                <a:cxn ang="0">
                  <a:pos x="61" y="3"/>
                </a:cxn>
                <a:cxn ang="0">
                  <a:pos x="61" y="0"/>
                </a:cxn>
                <a:cxn ang="0">
                  <a:pos x="56" y="0"/>
                </a:cxn>
                <a:cxn ang="0">
                  <a:pos x="52" y="1"/>
                </a:cxn>
                <a:cxn ang="0">
                  <a:pos x="54" y="7"/>
                </a:cxn>
                <a:cxn ang="0">
                  <a:pos x="56" y="12"/>
                </a:cxn>
                <a:cxn ang="0">
                  <a:pos x="47" y="15"/>
                </a:cxn>
                <a:cxn ang="0">
                  <a:pos x="47" y="24"/>
                </a:cxn>
                <a:cxn ang="0">
                  <a:pos x="45" y="34"/>
                </a:cxn>
                <a:cxn ang="0">
                  <a:pos x="52" y="45"/>
                </a:cxn>
              </a:cxnLst>
              <a:rect l="0" t="0" r="r" b="b"/>
              <a:pathLst>
                <a:path w="109" h="124">
                  <a:moveTo>
                    <a:pt x="52" y="45"/>
                  </a:moveTo>
                  <a:lnTo>
                    <a:pt x="49" y="52"/>
                  </a:lnTo>
                  <a:lnTo>
                    <a:pt x="47" y="60"/>
                  </a:lnTo>
                  <a:lnTo>
                    <a:pt x="45" y="67"/>
                  </a:lnTo>
                  <a:lnTo>
                    <a:pt x="42" y="74"/>
                  </a:lnTo>
                  <a:lnTo>
                    <a:pt x="31" y="77"/>
                  </a:lnTo>
                  <a:lnTo>
                    <a:pt x="21" y="83"/>
                  </a:lnTo>
                  <a:lnTo>
                    <a:pt x="11" y="86"/>
                  </a:lnTo>
                  <a:lnTo>
                    <a:pt x="0" y="90"/>
                  </a:lnTo>
                  <a:lnTo>
                    <a:pt x="7" y="107"/>
                  </a:lnTo>
                  <a:lnTo>
                    <a:pt x="14" y="124"/>
                  </a:lnTo>
                  <a:lnTo>
                    <a:pt x="30" y="119"/>
                  </a:lnTo>
                  <a:lnTo>
                    <a:pt x="42" y="119"/>
                  </a:lnTo>
                  <a:lnTo>
                    <a:pt x="45" y="115"/>
                  </a:lnTo>
                  <a:lnTo>
                    <a:pt x="45" y="110"/>
                  </a:lnTo>
                  <a:lnTo>
                    <a:pt x="50" y="107"/>
                  </a:lnTo>
                  <a:lnTo>
                    <a:pt x="63" y="105"/>
                  </a:lnTo>
                  <a:lnTo>
                    <a:pt x="68" y="93"/>
                  </a:lnTo>
                  <a:lnTo>
                    <a:pt x="73" y="90"/>
                  </a:lnTo>
                  <a:lnTo>
                    <a:pt x="82" y="88"/>
                  </a:lnTo>
                  <a:lnTo>
                    <a:pt x="80" y="74"/>
                  </a:lnTo>
                  <a:lnTo>
                    <a:pt x="83" y="69"/>
                  </a:lnTo>
                  <a:lnTo>
                    <a:pt x="87" y="65"/>
                  </a:lnTo>
                  <a:lnTo>
                    <a:pt x="88" y="69"/>
                  </a:lnTo>
                  <a:lnTo>
                    <a:pt x="92" y="67"/>
                  </a:lnTo>
                  <a:lnTo>
                    <a:pt x="97" y="58"/>
                  </a:lnTo>
                  <a:lnTo>
                    <a:pt x="106" y="46"/>
                  </a:lnTo>
                  <a:lnTo>
                    <a:pt x="109" y="38"/>
                  </a:lnTo>
                  <a:lnTo>
                    <a:pt x="101" y="33"/>
                  </a:lnTo>
                  <a:lnTo>
                    <a:pt x="94" y="20"/>
                  </a:lnTo>
                  <a:lnTo>
                    <a:pt x="80" y="17"/>
                  </a:lnTo>
                  <a:lnTo>
                    <a:pt x="68" y="10"/>
                  </a:lnTo>
                  <a:lnTo>
                    <a:pt x="61" y="3"/>
                  </a:lnTo>
                  <a:lnTo>
                    <a:pt x="61" y="0"/>
                  </a:lnTo>
                  <a:lnTo>
                    <a:pt x="56" y="0"/>
                  </a:lnTo>
                  <a:lnTo>
                    <a:pt x="52" y="1"/>
                  </a:lnTo>
                  <a:lnTo>
                    <a:pt x="54" y="7"/>
                  </a:lnTo>
                  <a:lnTo>
                    <a:pt x="56" y="12"/>
                  </a:lnTo>
                  <a:lnTo>
                    <a:pt x="47" y="15"/>
                  </a:lnTo>
                  <a:lnTo>
                    <a:pt x="47" y="24"/>
                  </a:lnTo>
                  <a:lnTo>
                    <a:pt x="45" y="34"/>
                  </a:lnTo>
                  <a:lnTo>
                    <a:pt x="52" y="45"/>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6" name="Freeform 802"/>
            <p:cNvSpPr>
              <a:spLocks/>
            </p:cNvSpPr>
            <p:nvPr/>
          </p:nvSpPr>
          <p:spPr bwMode="auto">
            <a:xfrm>
              <a:off x="4276725" y="3224213"/>
              <a:ext cx="96838" cy="139700"/>
            </a:xfrm>
            <a:custGeom>
              <a:avLst/>
              <a:gdLst/>
              <a:ahLst/>
              <a:cxnLst>
                <a:cxn ang="0">
                  <a:pos x="59" y="29"/>
                </a:cxn>
                <a:cxn ang="0">
                  <a:pos x="57" y="22"/>
                </a:cxn>
                <a:cxn ang="0">
                  <a:pos x="54" y="19"/>
                </a:cxn>
                <a:cxn ang="0">
                  <a:pos x="47" y="20"/>
                </a:cxn>
                <a:cxn ang="0">
                  <a:pos x="42" y="27"/>
                </a:cxn>
                <a:cxn ang="0">
                  <a:pos x="38" y="26"/>
                </a:cxn>
                <a:cxn ang="0">
                  <a:pos x="37" y="20"/>
                </a:cxn>
                <a:cxn ang="0">
                  <a:pos x="33" y="19"/>
                </a:cxn>
                <a:cxn ang="0">
                  <a:pos x="37" y="15"/>
                </a:cxn>
                <a:cxn ang="0">
                  <a:pos x="37" y="12"/>
                </a:cxn>
                <a:cxn ang="0">
                  <a:pos x="38" y="12"/>
                </a:cxn>
                <a:cxn ang="0">
                  <a:pos x="40" y="7"/>
                </a:cxn>
                <a:cxn ang="0">
                  <a:pos x="40" y="0"/>
                </a:cxn>
                <a:cxn ang="0">
                  <a:pos x="31" y="1"/>
                </a:cxn>
                <a:cxn ang="0">
                  <a:pos x="25" y="14"/>
                </a:cxn>
                <a:cxn ang="0">
                  <a:pos x="31" y="15"/>
                </a:cxn>
                <a:cxn ang="0">
                  <a:pos x="31" y="19"/>
                </a:cxn>
                <a:cxn ang="0">
                  <a:pos x="26" y="20"/>
                </a:cxn>
                <a:cxn ang="0">
                  <a:pos x="26" y="24"/>
                </a:cxn>
                <a:cxn ang="0">
                  <a:pos x="11" y="22"/>
                </a:cxn>
                <a:cxn ang="0">
                  <a:pos x="7" y="26"/>
                </a:cxn>
                <a:cxn ang="0">
                  <a:pos x="9" y="31"/>
                </a:cxn>
                <a:cxn ang="0">
                  <a:pos x="6" y="31"/>
                </a:cxn>
                <a:cxn ang="0">
                  <a:pos x="12" y="34"/>
                </a:cxn>
                <a:cxn ang="0">
                  <a:pos x="6" y="41"/>
                </a:cxn>
                <a:cxn ang="0">
                  <a:pos x="9" y="46"/>
                </a:cxn>
                <a:cxn ang="0">
                  <a:pos x="21" y="48"/>
                </a:cxn>
                <a:cxn ang="0">
                  <a:pos x="14" y="53"/>
                </a:cxn>
                <a:cxn ang="0">
                  <a:pos x="14" y="58"/>
                </a:cxn>
                <a:cxn ang="0">
                  <a:pos x="9" y="64"/>
                </a:cxn>
                <a:cxn ang="0">
                  <a:pos x="18" y="62"/>
                </a:cxn>
                <a:cxn ang="0">
                  <a:pos x="21" y="58"/>
                </a:cxn>
                <a:cxn ang="0">
                  <a:pos x="21" y="60"/>
                </a:cxn>
                <a:cxn ang="0">
                  <a:pos x="25" y="62"/>
                </a:cxn>
                <a:cxn ang="0">
                  <a:pos x="12" y="64"/>
                </a:cxn>
                <a:cxn ang="0">
                  <a:pos x="7" y="71"/>
                </a:cxn>
                <a:cxn ang="0">
                  <a:pos x="2" y="72"/>
                </a:cxn>
                <a:cxn ang="0">
                  <a:pos x="0" y="74"/>
                </a:cxn>
                <a:cxn ang="0">
                  <a:pos x="7" y="74"/>
                </a:cxn>
                <a:cxn ang="0">
                  <a:pos x="2" y="81"/>
                </a:cxn>
                <a:cxn ang="0">
                  <a:pos x="11" y="79"/>
                </a:cxn>
                <a:cxn ang="0">
                  <a:pos x="6" y="86"/>
                </a:cxn>
                <a:cxn ang="0">
                  <a:pos x="12" y="83"/>
                </a:cxn>
                <a:cxn ang="0">
                  <a:pos x="12" y="86"/>
                </a:cxn>
                <a:cxn ang="0">
                  <a:pos x="9" y="86"/>
                </a:cxn>
                <a:cxn ang="0">
                  <a:pos x="11" y="88"/>
                </a:cxn>
                <a:cxn ang="0">
                  <a:pos x="16" y="88"/>
                </a:cxn>
                <a:cxn ang="0">
                  <a:pos x="28" y="84"/>
                </a:cxn>
                <a:cxn ang="0">
                  <a:pos x="30" y="83"/>
                </a:cxn>
                <a:cxn ang="0">
                  <a:pos x="30" y="79"/>
                </a:cxn>
                <a:cxn ang="0">
                  <a:pos x="31" y="81"/>
                </a:cxn>
                <a:cxn ang="0">
                  <a:pos x="38" y="78"/>
                </a:cxn>
                <a:cxn ang="0">
                  <a:pos x="40" y="74"/>
                </a:cxn>
                <a:cxn ang="0">
                  <a:pos x="57" y="72"/>
                </a:cxn>
                <a:cxn ang="0">
                  <a:pos x="56" y="69"/>
                </a:cxn>
                <a:cxn ang="0">
                  <a:pos x="61" y="55"/>
                </a:cxn>
                <a:cxn ang="0">
                  <a:pos x="59" y="45"/>
                </a:cxn>
                <a:cxn ang="0">
                  <a:pos x="61" y="41"/>
                </a:cxn>
                <a:cxn ang="0">
                  <a:pos x="57" y="33"/>
                </a:cxn>
                <a:cxn ang="0">
                  <a:pos x="59" y="29"/>
                </a:cxn>
              </a:cxnLst>
              <a:rect l="0" t="0" r="r" b="b"/>
              <a:pathLst>
                <a:path w="61" h="88">
                  <a:moveTo>
                    <a:pt x="59" y="29"/>
                  </a:moveTo>
                  <a:lnTo>
                    <a:pt x="57" y="22"/>
                  </a:lnTo>
                  <a:lnTo>
                    <a:pt x="54" y="19"/>
                  </a:lnTo>
                  <a:lnTo>
                    <a:pt x="47" y="20"/>
                  </a:lnTo>
                  <a:lnTo>
                    <a:pt x="42" y="27"/>
                  </a:lnTo>
                  <a:lnTo>
                    <a:pt x="38" y="26"/>
                  </a:lnTo>
                  <a:lnTo>
                    <a:pt x="37" y="20"/>
                  </a:lnTo>
                  <a:lnTo>
                    <a:pt x="33" y="19"/>
                  </a:lnTo>
                  <a:lnTo>
                    <a:pt x="37" y="15"/>
                  </a:lnTo>
                  <a:lnTo>
                    <a:pt x="37" y="12"/>
                  </a:lnTo>
                  <a:lnTo>
                    <a:pt x="38" y="12"/>
                  </a:lnTo>
                  <a:lnTo>
                    <a:pt x="40" y="7"/>
                  </a:lnTo>
                  <a:lnTo>
                    <a:pt x="40" y="0"/>
                  </a:lnTo>
                  <a:lnTo>
                    <a:pt x="31" y="1"/>
                  </a:lnTo>
                  <a:lnTo>
                    <a:pt x="25" y="14"/>
                  </a:lnTo>
                  <a:lnTo>
                    <a:pt x="31" y="15"/>
                  </a:lnTo>
                  <a:lnTo>
                    <a:pt x="31" y="19"/>
                  </a:lnTo>
                  <a:lnTo>
                    <a:pt x="26" y="20"/>
                  </a:lnTo>
                  <a:lnTo>
                    <a:pt x="26" y="24"/>
                  </a:lnTo>
                  <a:lnTo>
                    <a:pt x="11" y="22"/>
                  </a:lnTo>
                  <a:lnTo>
                    <a:pt x="7" y="26"/>
                  </a:lnTo>
                  <a:lnTo>
                    <a:pt x="9" y="31"/>
                  </a:lnTo>
                  <a:lnTo>
                    <a:pt x="6" y="31"/>
                  </a:lnTo>
                  <a:lnTo>
                    <a:pt x="12" y="34"/>
                  </a:lnTo>
                  <a:lnTo>
                    <a:pt x="6" y="41"/>
                  </a:lnTo>
                  <a:lnTo>
                    <a:pt x="9" y="46"/>
                  </a:lnTo>
                  <a:lnTo>
                    <a:pt x="21" y="48"/>
                  </a:lnTo>
                  <a:lnTo>
                    <a:pt x="14" y="53"/>
                  </a:lnTo>
                  <a:lnTo>
                    <a:pt x="14" y="58"/>
                  </a:lnTo>
                  <a:lnTo>
                    <a:pt x="9" y="64"/>
                  </a:lnTo>
                  <a:lnTo>
                    <a:pt x="18" y="62"/>
                  </a:lnTo>
                  <a:lnTo>
                    <a:pt x="21" y="58"/>
                  </a:lnTo>
                  <a:lnTo>
                    <a:pt x="21" y="60"/>
                  </a:lnTo>
                  <a:lnTo>
                    <a:pt x="25" y="62"/>
                  </a:lnTo>
                  <a:lnTo>
                    <a:pt x="12" y="64"/>
                  </a:lnTo>
                  <a:lnTo>
                    <a:pt x="7" y="71"/>
                  </a:lnTo>
                  <a:lnTo>
                    <a:pt x="2" y="72"/>
                  </a:lnTo>
                  <a:lnTo>
                    <a:pt x="0" y="74"/>
                  </a:lnTo>
                  <a:lnTo>
                    <a:pt x="7" y="74"/>
                  </a:lnTo>
                  <a:lnTo>
                    <a:pt x="2" y="81"/>
                  </a:lnTo>
                  <a:lnTo>
                    <a:pt x="11" y="79"/>
                  </a:lnTo>
                  <a:lnTo>
                    <a:pt x="6" y="86"/>
                  </a:lnTo>
                  <a:lnTo>
                    <a:pt x="12" y="83"/>
                  </a:lnTo>
                  <a:lnTo>
                    <a:pt x="12" y="86"/>
                  </a:lnTo>
                  <a:lnTo>
                    <a:pt x="9" y="86"/>
                  </a:lnTo>
                  <a:lnTo>
                    <a:pt x="11" y="88"/>
                  </a:lnTo>
                  <a:lnTo>
                    <a:pt x="16" y="88"/>
                  </a:lnTo>
                  <a:lnTo>
                    <a:pt x="28" y="84"/>
                  </a:lnTo>
                  <a:lnTo>
                    <a:pt x="30" y="83"/>
                  </a:lnTo>
                  <a:lnTo>
                    <a:pt x="30" y="79"/>
                  </a:lnTo>
                  <a:lnTo>
                    <a:pt x="31" y="81"/>
                  </a:lnTo>
                  <a:lnTo>
                    <a:pt x="38" y="78"/>
                  </a:lnTo>
                  <a:lnTo>
                    <a:pt x="40" y="74"/>
                  </a:lnTo>
                  <a:lnTo>
                    <a:pt x="57" y="72"/>
                  </a:lnTo>
                  <a:lnTo>
                    <a:pt x="56" y="69"/>
                  </a:lnTo>
                  <a:lnTo>
                    <a:pt x="61" y="55"/>
                  </a:lnTo>
                  <a:lnTo>
                    <a:pt x="59" y="45"/>
                  </a:lnTo>
                  <a:lnTo>
                    <a:pt x="61" y="41"/>
                  </a:lnTo>
                  <a:lnTo>
                    <a:pt x="57" y="33"/>
                  </a:lnTo>
                  <a:lnTo>
                    <a:pt x="59" y="29"/>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7" name="Freeform 803"/>
            <p:cNvSpPr>
              <a:spLocks/>
            </p:cNvSpPr>
            <p:nvPr/>
          </p:nvSpPr>
          <p:spPr bwMode="auto">
            <a:xfrm>
              <a:off x="7327900" y="3775076"/>
              <a:ext cx="79375" cy="115888"/>
            </a:xfrm>
            <a:custGeom>
              <a:avLst/>
              <a:gdLst/>
              <a:ahLst/>
              <a:cxnLst>
                <a:cxn ang="0">
                  <a:pos x="7" y="14"/>
                </a:cxn>
                <a:cxn ang="0">
                  <a:pos x="5" y="16"/>
                </a:cxn>
                <a:cxn ang="0">
                  <a:pos x="7" y="19"/>
                </a:cxn>
                <a:cxn ang="0">
                  <a:pos x="11" y="23"/>
                </a:cxn>
                <a:cxn ang="0">
                  <a:pos x="9" y="24"/>
                </a:cxn>
                <a:cxn ang="0">
                  <a:pos x="12" y="29"/>
                </a:cxn>
                <a:cxn ang="0">
                  <a:pos x="9" y="28"/>
                </a:cxn>
                <a:cxn ang="0">
                  <a:pos x="0" y="31"/>
                </a:cxn>
                <a:cxn ang="0">
                  <a:pos x="0" y="35"/>
                </a:cxn>
                <a:cxn ang="0">
                  <a:pos x="4" y="36"/>
                </a:cxn>
                <a:cxn ang="0">
                  <a:pos x="5" y="36"/>
                </a:cxn>
                <a:cxn ang="0">
                  <a:pos x="4" y="33"/>
                </a:cxn>
                <a:cxn ang="0">
                  <a:pos x="5" y="33"/>
                </a:cxn>
                <a:cxn ang="0">
                  <a:pos x="7" y="43"/>
                </a:cxn>
                <a:cxn ang="0">
                  <a:pos x="9" y="47"/>
                </a:cxn>
                <a:cxn ang="0">
                  <a:pos x="7" y="52"/>
                </a:cxn>
                <a:cxn ang="0">
                  <a:pos x="7" y="52"/>
                </a:cxn>
                <a:cxn ang="0">
                  <a:pos x="4" y="64"/>
                </a:cxn>
                <a:cxn ang="0">
                  <a:pos x="4" y="66"/>
                </a:cxn>
                <a:cxn ang="0">
                  <a:pos x="5" y="64"/>
                </a:cxn>
                <a:cxn ang="0">
                  <a:pos x="7" y="64"/>
                </a:cxn>
                <a:cxn ang="0">
                  <a:pos x="5" y="69"/>
                </a:cxn>
                <a:cxn ang="0">
                  <a:pos x="4" y="67"/>
                </a:cxn>
                <a:cxn ang="0">
                  <a:pos x="2" y="73"/>
                </a:cxn>
                <a:cxn ang="0">
                  <a:pos x="2" y="73"/>
                </a:cxn>
                <a:cxn ang="0">
                  <a:pos x="5" y="71"/>
                </a:cxn>
                <a:cxn ang="0">
                  <a:pos x="7" y="73"/>
                </a:cxn>
                <a:cxn ang="0">
                  <a:pos x="9" y="69"/>
                </a:cxn>
                <a:cxn ang="0">
                  <a:pos x="11" y="71"/>
                </a:cxn>
                <a:cxn ang="0">
                  <a:pos x="18" y="66"/>
                </a:cxn>
                <a:cxn ang="0">
                  <a:pos x="16" y="69"/>
                </a:cxn>
                <a:cxn ang="0">
                  <a:pos x="18" y="69"/>
                </a:cxn>
                <a:cxn ang="0">
                  <a:pos x="19" y="69"/>
                </a:cxn>
                <a:cxn ang="0">
                  <a:pos x="19" y="64"/>
                </a:cxn>
                <a:cxn ang="0">
                  <a:pos x="21" y="67"/>
                </a:cxn>
                <a:cxn ang="0">
                  <a:pos x="23" y="64"/>
                </a:cxn>
                <a:cxn ang="0">
                  <a:pos x="23" y="62"/>
                </a:cxn>
                <a:cxn ang="0">
                  <a:pos x="24" y="62"/>
                </a:cxn>
                <a:cxn ang="0">
                  <a:pos x="31" y="62"/>
                </a:cxn>
                <a:cxn ang="0">
                  <a:pos x="31" y="64"/>
                </a:cxn>
                <a:cxn ang="0">
                  <a:pos x="35" y="59"/>
                </a:cxn>
                <a:cxn ang="0">
                  <a:pos x="40" y="59"/>
                </a:cxn>
                <a:cxn ang="0">
                  <a:pos x="45" y="55"/>
                </a:cxn>
                <a:cxn ang="0">
                  <a:pos x="50" y="43"/>
                </a:cxn>
                <a:cxn ang="0">
                  <a:pos x="49" y="43"/>
                </a:cxn>
                <a:cxn ang="0">
                  <a:pos x="49" y="29"/>
                </a:cxn>
                <a:cxn ang="0">
                  <a:pos x="45" y="19"/>
                </a:cxn>
                <a:cxn ang="0">
                  <a:pos x="33" y="0"/>
                </a:cxn>
                <a:cxn ang="0">
                  <a:pos x="24" y="5"/>
                </a:cxn>
                <a:cxn ang="0">
                  <a:pos x="16" y="5"/>
                </a:cxn>
                <a:cxn ang="0">
                  <a:pos x="7" y="14"/>
                </a:cxn>
              </a:cxnLst>
              <a:rect l="0" t="0" r="r" b="b"/>
              <a:pathLst>
                <a:path w="50" h="73">
                  <a:moveTo>
                    <a:pt x="7" y="14"/>
                  </a:moveTo>
                  <a:lnTo>
                    <a:pt x="5" y="16"/>
                  </a:lnTo>
                  <a:lnTo>
                    <a:pt x="7" y="19"/>
                  </a:lnTo>
                  <a:lnTo>
                    <a:pt x="11" y="23"/>
                  </a:lnTo>
                  <a:lnTo>
                    <a:pt x="9" y="24"/>
                  </a:lnTo>
                  <a:lnTo>
                    <a:pt x="12" y="29"/>
                  </a:lnTo>
                  <a:lnTo>
                    <a:pt x="9" y="28"/>
                  </a:lnTo>
                  <a:lnTo>
                    <a:pt x="0" y="31"/>
                  </a:lnTo>
                  <a:lnTo>
                    <a:pt x="0" y="35"/>
                  </a:lnTo>
                  <a:lnTo>
                    <a:pt x="4" y="36"/>
                  </a:lnTo>
                  <a:lnTo>
                    <a:pt x="5" y="36"/>
                  </a:lnTo>
                  <a:lnTo>
                    <a:pt x="4" y="33"/>
                  </a:lnTo>
                  <a:lnTo>
                    <a:pt x="5" y="33"/>
                  </a:lnTo>
                  <a:lnTo>
                    <a:pt x="7" y="43"/>
                  </a:lnTo>
                  <a:lnTo>
                    <a:pt x="9" y="47"/>
                  </a:lnTo>
                  <a:lnTo>
                    <a:pt x="7" y="52"/>
                  </a:lnTo>
                  <a:lnTo>
                    <a:pt x="7" y="52"/>
                  </a:lnTo>
                  <a:lnTo>
                    <a:pt x="4" y="64"/>
                  </a:lnTo>
                  <a:lnTo>
                    <a:pt x="4" y="66"/>
                  </a:lnTo>
                  <a:lnTo>
                    <a:pt x="5" y="64"/>
                  </a:lnTo>
                  <a:lnTo>
                    <a:pt x="7" y="64"/>
                  </a:lnTo>
                  <a:lnTo>
                    <a:pt x="5" y="69"/>
                  </a:lnTo>
                  <a:lnTo>
                    <a:pt x="4" y="67"/>
                  </a:lnTo>
                  <a:lnTo>
                    <a:pt x="2" y="73"/>
                  </a:lnTo>
                  <a:lnTo>
                    <a:pt x="2" y="73"/>
                  </a:lnTo>
                  <a:lnTo>
                    <a:pt x="5" y="71"/>
                  </a:lnTo>
                  <a:lnTo>
                    <a:pt x="7" y="73"/>
                  </a:lnTo>
                  <a:lnTo>
                    <a:pt x="9" y="69"/>
                  </a:lnTo>
                  <a:lnTo>
                    <a:pt x="11" y="71"/>
                  </a:lnTo>
                  <a:lnTo>
                    <a:pt x="18" y="66"/>
                  </a:lnTo>
                  <a:lnTo>
                    <a:pt x="16" y="69"/>
                  </a:lnTo>
                  <a:lnTo>
                    <a:pt x="18" y="69"/>
                  </a:lnTo>
                  <a:lnTo>
                    <a:pt x="19" y="69"/>
                  </a:lnTo>
                  <a:lnTo>
                    <a:pt x="19" y="64"/>
                  </a:lnTo>
                  <a:lnTo>
                    <a:pt x="21" y="67"/>
                  </a:lnTo>
                  <a:lnTo>
                    <a:pt x="23" y="64"/>
                  </a:lnTo>
                  <a:lnTo>
                    <a:pt x="23" y="62"/>
                  </a:lnTo>
                  <a:lnTo>
                    <a:pt x="24" y="62"/>
                  </a:lnTo>
                  <a:lnTo>
                    <a:pt x="31" y="62"/>
                  </a:lnTo>
                  <a:lnTo>
                    <a:pt x="31" y="64"/>
                  </a:lnTo>
                  <a:lnTo>
                    <a:pt x="35" y="59"/>
                  </a:lnTo>
                  <a:lnTo>
                    <a:pt x="40" y="59"/>
                  </a:lnTo>
                  <a:lnTo>
                    <a:pt x="45" y="55"/>
                  </a:lnTo>
                  <a:lnTo>
                    <a:pt x="50" y="43"/>
                  </a:lnTo>
                  <a:lnTo>
                    <a:pt x="49" y="43"/>
                  </a:lnTo>
                  <a:lnTo>
                    <a:pt x="49" y="29"/>
                  </a:lnTo>
                  <a:lnTo>
                    <a:pt x="45" y="19"/>
                  </a:lnTo>
                  <a:lnTo>
                    <a:pt x="33" y="0"/>
                  </a:lnTo>
                  <a:lnTo>
                    <a:pt x="24" y="5"/>
                  </a:lnTo>
                  <a:lnTo>
                    <a:pt x="16" y="5"/>
                  </a:lnTo>
                  <a:lnTo>
                    <a:pt x="7" y="14"/>
                  </a:lnTo>
                  <a:close/>
                </a:path>
              </a:pathLst>
            </a:custGeom>
            <a:solidFill>
              <a:srgbClr val="F2F1EC"/>
            </a:solidFill>
            <a:ln w="6350">
              <a:solidFill>
                <a:srgbClr val="6D6E6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Slide Number Placeholder 1"/>
          <p:cNvSpPr>
            <a:spLocks noGrp="1"/>
          </p:cNvSpPr>
          <p:nvPr>
            <p:ph type="sldNum" sz="quarter" idx="12"/>
          </p:nvPr>
        </p:nvSpPr>
        <p:spPr/>
        <p:txBody>
          <a:bodyPr/>
          <a:lstStyle/>
          <a:p>
            <a:fld id="{4704619B-9823-F845-874B-2390AC991BC7}" type="slidenum">
              <a:rPr lang="en-US" smtClean="0"/>
              <a:t>13</a:t>
            </a:fld>
            <a:endParaRPr lang="en-US" dirty="0"/>
          </a:p>
        </p:txBody>
      </p:sp>
      <p:sp>
        <p:nvSpPr>
          <p:cNvPr id="6" name="TextBox 5">
            <a:extLst>
              <a:ext uri="{FF2B5EF4-FFF2-40B4-BE49-F238E27FC236}">
                <a16:creationId xmlns:a16="http://schemas.microsoft.com/office/drawing/2014/main" id="{2D6A802E-71B2-4C88-ACF2-E933E5C46A66}"/>
              </a:ext>
            </a:extLst>
          </p:cNvPr>
          <p:cNvSpPr txBox="1"/>
          <p:nvPr/>
        </p:nvSpPr>
        <p:spPr>
          <a:xfrm>
            <a:off x="2713211" y="2924944"/>
            <a:ext cx="1872208" cy="553998"/>
          </a:xfrm>
          <a:prstGeom prst="rect">
            <a:avLst/>
          </a:prstGeom>
          <a:solidFill>
            <a:schemeClr val="bg1"/>
          </a:solidFill>
          <a:ln w="28575">
            <a:solidFill>
              <a:schemeClr val="accent1"/>
            </a:solidFill>
          </a:ln>
        </p:spPr>
        <p:txBody>
          <a:bodyPr wrap="square" rtlCol="0">
            <a:spAutoFit/>
          </a:bodyPr>
          <a:lstStyle/>
          <a:p>
            <a:pPr algn="ctr"/>
            <a:r>
              <a:rPr lang="ru-RU" sz="1400" dirty="0">
                <a:solidFill>
                  <a:schemeClr val="tx1">
                    <a:lumMod val="65000"/>
                    <a:lumOff val="35000"/>
                  </a:schemeClr>
                </a:solidFill>
              </a:rPr>
              <a:t>Северная Америка</a:t>
            </a:r>
          </a:p>
          <a:p>
            <a:pPr algn="ctr"/>
            <a:r>
              <a:rPr lang="ru-RU" sz="1600" b="1" dirty="0">
                <a:solidFill>
                  <a:schemeClr val="tx1">
                    <a:lumMod val="65000"/>
                    <a:lumOff val="35000"/>
                  </a:schemeClr>
                </a:solidFill>
              </a:rPr>
              <a:t>92,48</a:t>
            </a:r>
            <a:r>
              <a:rPr lang="ru-RU" sz="1600" dirty="0">
                <a:solidFill>
                  <a:schemeClr val="tx1">
                    <a:lumMod val="65000"/>
                    <a:lumOff val="35000"/>
                  </a:schemeClr>
                </a:solidFill>
              </a:rPr>
              <a:t> </a:t>
            </a:r>
            <a:r>
              <a:rPr lang="en-GB" sz="1600" dirty="0">
                <a:solidFill>
                  <a:schemeClr val="tx1">
                    <a:lumMod val="65000"/>
                    <a:lumOff val="35000"/>
                  </a:schemeClr>
                </a:solidFill>
              </a:rPr>
              <a:t>USD</a:t>
            </a:r>
          </a:p>
        </p:txBody>
      </p:sp>
      <p:sp>
        <p:nvSpPr>
          <p:cNvPr id="806" name="TextBox 805">
            <a:extLst>
              <a:ext uri="{FF2B5EF4-FFF2-40B4-BE49-F238E27FC236}">
                <a16:creationId xmlns:a16="http://schemas.microsoft.com/office/drawing/2014/main" id="{1810DEB0-7EA3-4167-839A-124C052FBAD1}"/>
              </a:ext>
            </a:extLst>
          </p:cNvPr>
          <p:cNvSpPr txBox="1"/>
          <p:nvPr/>
        </p:nvSpPr>
        <p:spPr>
          <a:xfrm>
            <a:off x="3001243" y="4129477"/>
            <a:ext cx="2511114" cy="769441"/>
          </a:xfrm>
          <a:prstGeom prst="rect">
            <a:avLst/>
          </a:prstGeom>
          <a:solidFill>
            <a:schemeClr val="bg1"/>
          </a:solidFill>
          <a:ln w="28575">
            <a:solidFill>
              <a:schemeClr val="accent1"/>
            </a:solidFill>
          </a:ln>
        </p:spPr>
        <p:txBody>
          <a:bodyPr wrap="square" rtlCol="0">
            <a:spAutoFit/>
          </a:bodyPr>
          <a:lstStyle/>
          <a:p>
            <a:pPr algn="ctr"/>
            <a:r>
              <a:rPr lang="ru-RU" sz="1400" dirty="0">
                <a:solidFill>
                  <a:schemeClr val="tx1">
                    <a:lumMod val="65000"/>
                    <a:lumOff val="35000"/>
                  </a:schemeClr>
                </a:solidFill>
              </a:rPr>
              <a:t>Центральная и южная Америка</a:t>
            </a:r>
          </a:p>
          <a:p>
            <a:pPr algn="ctr"/>
            <a:r>
              <a:rPr lang="ru-RU" sz="1600" b="1" dirty="0">
                <a:solidFill>
                  <a:schemeClr val="tx1">
                    <a:lumMod val="65000"/>
                    <a:lumOff val="35000"/>
                  </a:schemeClr>
                </a:solidFill>
              </a:rPr>
              <a:t>48,06</a:t>
            </a:r>
            <a:r>
              <a:rPr lang="ru-RU" sz="1600" dirty="0">
                <a:solidFill>
                  <a:schemeClr val="tx1">
                    <a:lumMod val="65000"/>
                    <a:lumOff val="35000"/>
                  </a:schemeClr>
                </a:solidFill>
              </a:rPr>
              <a:t> </a:t>
            </a:r>
            <a:r>
              <a:rPr lang="en-GB" sz="1600" dirty="0">
                <a:solidFill>
                  <a:schemeClr val="tx1">
                    <a:lumMod val="65000"/>
                    <a:lumOff val="35000"/>
                  </a:schemeClr>
                </a:solidFill>
              </a:rPr>
              <a:t>USD</a:t>
            </a:r>
          </a:p>
        </p:txBody>
      </p:sp>
      <p:sp>
        <p:nvSpPr>
          <p:cNvPr id="807" name="TextBox 806">
            <a:extLst>
              <a:ext uri="{FF2B5EF4-FFF2-40B4-BE49-F238E27FC236}">
                <a16:creationId xmlns:a16="http://schemas.microsoft.com/office/drawing/2014/main" id="{4C80B4A3-1459-4F4E-8AE4-A13F22EE31FE}"/>
              </a:ext>
            </a:extLst>
          </p:cNvPr>
          <p:cNvSpPr txBox="1"/>
          <p:nvPr/>
        </p:nvSpPr>
        <p:spPr>
          <a:xfrm>
            <a:off x="4945459" y="2650048"/>
            <a:ext cx="1584176" cy="769441"/>
          </a:xfrm>
          <a:prstGeom prst="rect">
            <a:avLst/>
          </a:prstGeom>
          <a:solidFill>
            <a:schemeClr val="bg1"/>
          </a:solidFill>
          <a:ln w="28575">
            <a:solidFill>
              <a:schemeClr val="accent1"/>
            </a:solidFill>
          </a:ln>
        </p:spPr>
        <p:txBody>
          <a:bodyPr wrap="square" rtlCol="0">
            <a:spAutoFit/>
          </a:bodyPr>
          <a:lstStyle/>
          <a:p>
            <a:pPr algn="ctr"/>
            <a:r>
              <a:rPr lang="ru-RU" sz="1400" dirty="0">
                <a:solidFill>
                  <a:schemeClr val="tx1">
                    <a:lumMod val="65000"/>
                    <a:lumOff val="35000"/>
                  </a:schemeClr>
                </a:solidFill>
              </a:rPr>
              <a:t>Западная Европа</a:t>
            </a:r>
          </a:p>
          <a:p>
            <a:pPr algn="ctr"/>
            <a:r>
              <a:rPr lang="ru-RU" sz="1600" b="1" dirty="0">
                <a:solidFill>
                  <a:schemeClr val="tx1">
                    <a:lumMod val="65000"/>
                    <a:lumOff val="35000"/>
                  </a:schemeClr>
                </a:solidFill>
              </a:rPr>
              <a:t>23,72</a:t>
            </a:r>
            <a:r>
              <a:rPr lang="ru-RU" sz="1600" dirty="0">
                <a:solidFill>
                  <a:schemeClr val="tx1">
                    <a:lumMod val="65000"/>
                    <a:lumOff val="35000"/>
                  </a:schemeClr>
                </a:solidFill>
              </a:rPr>
              <a:t> </a:t>
            </a:r>
            <a:r>
              <a:rPr lang="en-GB" sz="1600" dirty="0">
                <a:solidFill>
                  <a:schemeClr val="tx1">
                    <a:lumMod val="65000"/>
                    <a:lumOff val="35000"/>
                  </a:schemeClr>
                </a:solidFill>
              </a:rPr>
              <a:t>USD</a:t>
            </a:r>
          </a:p>
        </p:txBody>
      </p:sp>
      <p:sp>
        <p:nvSpPr>
          <p:cNvPr id="808" name="TextBox 807">
            <a:extLst>
              <a:ext uri="{FF2B5EF4-FFF2-40B4-BE49-F238E27FC236}">
                <a16:creationId xmlns:a16="http://schemas.microsoft.com/office/drawing/2014/main" id="{15A27755-A2D9-4176-948F-633BC573AA77}"/>
              </a:ext>
            </a:extLst>
          </p:cNvPr>
          <p:cNvSpPr txBox="1"/>
          <p:nvPr/>
        </p:nvSpPr>
        <p:spPr>
          <a:xfrm>
            <a:off x="6673651" y="2454026"/>
            <a:ext cx="1872208" cy="769441"/>
          </a:xfrm>
          <a:prstGeom prst="rect">
            <a:avLst/>
          </a:prstGeom>
          <a:solidFill>
            <a:schemeClr val="bg1"/>
          </a:solidFill>
          <a:ln w="28575">
            <a:solidFill>
              <a:schemeClr val="accent1"/>
            </a:solidFill>
          </a:ln>
        </p:spPr>
        <p:txBody>
          <a:bodyPr wrap="square" rtlCol="0">
            <a:spAutoFit/>
          </a:bodyPr>
          <a:lstStyle/>
          <a:p>
            <a:pPr algn="ctr"/>
            <a:r>
              <a:rPr lang="ru-RU" sz="1400" dirty="0">
                <a:solidFill>
                  <a:schemeClr val="tx1">
                    <a:lumMod val="65000"/>
                    <a:lumOff val="35000"/>
                  </a:schemeClr>
                </a:solidFill>
              </a:rPr>
              <a:t>Центральная и восточная Европа</a:t>
            </a:r>
          </a:p>
          <a:p>
            <a:pPr algn="ctr"/>
            <a:r>
              <a:rPr lang="en-GB" sz="1600" b="1" dirty="0">
                <a:solidFill>
                  <a:schemeClr val="tx1">
                    <a:lumMod val="65000"/>
                    <a:lumOff val="35000"/>
                  </a:schemeClr>
                </a:solidFill>
              </a:rPr>
              <a:t>6</a:t>
            </a:r>
            <a:r>
              <a:rPr lang="ru-RU" sz="1600" b="1" dirty="0">
                <a:solidFill>
                  <a:schemeClr val="tx1">
                    <a:lumMod val="65000"/>
                    <a:lumOff val="35000"/>
                  </a:schemeClr>
                </a:solidFill>
              </a:rPr>
              <a:t>,18 </a:t>
            </a:r>
            <a:r>
              <a:rPr lang="en-GB" sz="1600" dirty="0">
                <a:solidFill>
                  <a:schemeClr val="tx1">
                    <a:lumMod val="65000"/>
                    <a:lumOff val="35000"/>
                  </a:schemeClr>
                </a:solidFill>
              </a:rPr>
              <a:t>USD</a:t>
            </a:r>
          </a:p>
        </p:txBody>
      </p:sp>
      <p:sp>
        <p:nvSpPr>
          <p:cNvPr id="809" name="TextBox 808">
            <a:extLst>
              <a:ext uri="{FF2B5EF4-FFF2-40B4-BE49-F238E27FC236}">
                <a16:creationId xmlns:a16="http://schemas.microsoft.com/office/drawing/2014/main" id="{22F31F48-24DB-4C5B-9351-033BBBEC57DC}"/>
              </a:ext>
            </a:extLst>
          </p:cNvPr>
          <p:cNvSpPr txBox="1"/>
          <p:nvPr/>
        </p:nvSpPr>
        <p:spPr>
          <a:xfrm>
            <a:off x="8113811" y="3789040"/>
            <a:ext cx="1728192" cy="984885"/>
          </a:xfrm>
          <a:prstGeom prst="rect">
            <a:avLst/>
          </a:prstGeom>
          <a:solidFill>
            <a:schemeClr val="bg1"/>
          </a:solidFill>
          <a:ln w="28575">
            <a:solidFill>
              <a:schemeClr val="accent1"/>
            </a:solidFill>
          </a:ln>
        </p:spPr>
        <p:txBody>
          <a:bodyPr wrap="square" rtlCol="0">
            <a:spAutoFit/>
          </a:bodyPr>
          <a:lstStyle/>
          <a:p>
            <a:pPr algn="ctr"/>
            <a:r>
              <a:rPr lang="ru-RU" sz="1400" dirty="0">
                <a:solidFill>
                  <a:schemeClr val="tx1">
                    <a:lumMod val="65000"/>
                    <a:lumOff val="35000"/>
                  </a:schemeClr>
                </a:solidFill>
              </a:rPr>
              <a:t>Азиатско-Тихоокеанский регион</a:t>
            </a:r>
          </a:p>
          <a:p>
            <a:pPr algn="ctr"/>
            <a:r>
              <a:rPr lang="ru-RU" sz="1600" b="1" dirty="0">
                <a:solidFill>
                  <a:schemeClr val="tx1">
                    <a:lumMod val="65000"/>
                    <a:lumOff val="35000"/>
                  </a:schemeClr>
                </a:solidFill>
              </a:rPr>
              <a:t>6,83 </a:t>
            </a:r>
            <a:r>
              <a:rPr lang="en-GB" sz="1600" dirty="0">
                <a:solidFill>
                  <a:schemeClr val="tx1">
                    <a:lumMod val="65000"/>
                    <a:lumOff val="35000"/>
                  </a:schemeClr>
                </a:solidFill>
              </a:rPr>
              <a:t>USD</a:t>
            </a:r>
          </a:p>
        </p:txBody>
      </p:sp>
      <p:sp>
        <p:nvSpPr>
          <p:cNvPr id="811" name="TextBox 810">
            <a:extLst>
              <a:ext uri="{FF2B5EF4-FFF2-40B4-BE49-F238E27FC236}">
                <a16:creationId xmlns:a16="http://schemas.microsoft.com/office/drawing/2014/main" id="{7971A1EA-92AD-4276-962A-EB3D0F55FA20}"/>
              </a:ext>
            </a:extLst>
          </p:cNvPr>
          <p:cNvSpPr txBox="1"/>
          <p:nvPr/>
        </p:nvSpPr>
        <p:spPr>
          <a:xfrm>
            <a:off x="5971900" y="3685407"/>
            <a:ext cx="1728192" cy="769441"/>
          </a:xfrm>
          <a:prstGeom prst="rect">
            <a:avLst/>
          </a:prstGeom>
          <a:solidFill>
            <a:schemeClr val="bg1"/>
          </a:solidFill>
          <a:ln w="28575">
            <a:solidFill>
              <a:schemeClr val="accent1"/>
            </a:solidFill>
          </a:ln>
        </p:spPr>
        <p:txBody>
          <a:bodyPr wrap="square" rtlCol="0">
            <a:spAutoFit/>
          </a:bodyPr>
          <a:lstStyle/>
          <a:p>
            <a:pPr algn="ctr"/>
            <a:r>
              <a:rPr lang="ru-RU" sz="1400" dirty="0">
                <a:solidFill>
                  <a:schemeClr val="tx1">
                    <a:lumMod val="65000"/>
                    <a:lumOff val="35000"/>
                  </a:schemeClr>
                </a:solidFill>
              </a:rPr>
              <a:t>Ближний Восток и Северная Африка</a:t>
            </a:r>
          </a:p>
          <a:p>
            <a:pPr algn="ctr"/>
            <a:r>
              <a:rPr lang="en-GB" sz="1600" b="1" dirty="0">
                <a:solidFill>
                  <a:schemeClr val="tx1">
                    <a:lumMod val="65000"/>
                    <a:lumOff val="35000"/>
                  </a:schemeClr>
                </a:solidFill>
              </a:rPr>
              <a:t>19</a:t>
            </a:r>
            <a:r>
              <a:rPr lang="ru-RU" sz="1600" b="1" dirty="0">
                <a:solidFill>
                  <a:schemeClr val="tx1">
                    <a:lumMod val="65000"/>
                    <a:lumOff val="35000"/>
                  </a:schemeClr>
                </a:solidFill>
              </a:rPr>
              <a:t>,</a:t>
            </a:r>
            <a:r>
              <a:rPr lang="en-GB" sz="1600" b="1" dirty="0">
                <a:solidFill>
                  <a:schemeClr val="tx1">
                    <a:lumMod val="65000"/>
                    <a:lumOff val="35000"/>
                  </a:schemeClr>
                </a:solidFill>
              </a:rPr>
              <a:t>43</a:t>
            </a:r>
            <a:r>
              <a:rPr lang="ru-RU" sz="1600" b="1" dirty="0">
                <a:solidFill>
                  <a:schemeClr val="tx1">
                    <a:lumMod val="65000"/>
                    <a:lumOff val="35000"/>
                  </a:schemeClr>
                </a:solidFill>
              </a:rPr>
              <a:t> </a:t>
            </a:r>
            <a:r>
              <a:rPr lang="en-GB" sz="1600" dirty="0">
                <a:solidFill>
                  <a:schemeClr val="tx1">
                    <a:lumMod val="65000"/>
                    <a:lumOff val="35000"/>
                  </a:schemeClr>
                </a:solidFill>
              </a:rPr>
              <a:t>USD</a:t>
            </a:r>
          </a:p>
        </p:txBody>
      </p:sp>
      <p:sp>
        <p:nvSpPr>
          <p:cNvPr id="8" name="TextBox 7">
            <a:extLst>
              <a:ext uri="{FF2B5EF4-FFF2-40B4-BE49-F238E27FC236}">
                <a16:creationId xmlns:a16="http://schemas.microsoft.com/office/drawing/2014/main" id="{FF11466F-10E5-4EBE-ABA0-7339E3BA193B}"/>
              </a:ext>
            </a:extLst>
          </p:cNvPr>
          <p:cNvSpPr txBox="1"/>
          <p:nvPr/>
        </p:nvSpPr>
        <p:spPr>
          <a:xfrm>
            <a:off x="3973351" y="6366451"/>
            <a:ext cx="4248472" cy="338554"/>
          </a:xfrm>
          <a:prstGeom prst="rect">
            <a:avLst/>
          </a:prstGeom>
          <a:noFill/>
        </p:spPr>
        <p:txBody>
          <a:bodyPr wrap="square" rtlCol="0">
            <a:spAutoFit/>
          </a:bodyPr>
          <a:lstStyle/>
          <a:p>
            <a:pPr algn="ctr"/>
            <a:r>
              <a:rPr lang="ru-RU" sz="1600" dirty="0">
                <a:solidFill>
                  <a:schemeClr val="tx1">
                    <a:lumMod val="65000"/>
                    <a:lumOff val="35000"/>
                  </a:schemeClr>
                </a:solidFill>
              </a:rPr>
              <a:t>Средняя месячная цена, 2018 г. </a:t>
            </a:r>
            <a:endParaRPr lang="en-GB" sz="1600" dirty="0">
              <a:solidFill>
                <a:schemeClr val="tx1">
                  <a:lumMod val="65000"/>
                  <a:lumOff val="35000"/>
                </a:schemeClr>
              </a:solidFill>
            </a:endParaRPr>
          </a:p>
        </p:txBody>
      </p:sp>
    </p:spTree>
    <p:extLst>
      <p:ext uri="{BB962C8B-B14F-4D97-AF65-F5344CB8AC3E}">
        <p14:creationId xmlns:p14="http://schemas.microsoft.com/office/powerpoint/2010/main" val="229221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E1607A-0A73-4190-B102-B99942C51081}"/>
              </a:ext>
            </a:extLst>
          </p:cNvPr>
          <p:cNvSpPr>
            <a:spLocks noGrp="1"/>
          </p:cNvSpPr>
          <p:nvPr>
            <p:ph type="title"/>
          </p:nvPr>
        </p:nvSpPr>
        <p:spPr/>
        <p:txBody>
          <a:bodyPr/>
          <a:lstStyle/>
          <a:p>
            <a:r>
              <a:rPr lang="ru-RU" dirty="0"/>
              <a:t>Текущее состояние “Cord-cutting” </a:t>
            </a:r>
            <a:endParaRPr lang="en-GB" dirty="0"/>
          </a:p>
        </p:txBody>
      </p:sp>
      <p:sp>
        <p:nvSpPr>
          <p:cNvPr id="6" name="Text Placeholder 5">
            <a:extLst>
              <a:ext uri="{FF2B5EF4-FFF2-40B4-BE49-F238E27FC236}">
                <a16:creationId xmlns:a16="http://schemas.microsoft.com/office/drawing/2014/main" id="{EEE29DCC-140F-442B-BDDC-E8C6860B272A}"/>
              </a:ext>
            </a:extLst>
          </p:cNvPr>
          <p:cNvSpPr>
            <a:spLocks noGrp="1"/>
          </p:cNvSpPr>
          <p:nvPr>
            <p:ph type="body" idx="1"/>
          </p:nvPr>
        </p:nvSpPr>
        <p:spPr/>
        <p:txBody>
          <a:bodyPr/>
          <a:lstStyle/>
          <a:p>
            <a:r>
              <a:rPr lang="ru-RU" dirty="0"/>
              <a:t>Замена фиксированной телефонии на мобильную, платное ТВ и ОТТ</a:t>
            </a:r>
          </a:p>
        </p:txBody>
      </p:sp>
      <p:sp>
        <p:nvSpPr>
          <p:cNvPr id="4" name="Slide Number Placeholder 3">
            <a:extLst>
              <a:ext uri="{FF2B5EF4-FFF2-40B4-BE49-F238E27FC236}">
                <a16:creationId xmlns:a16="http://schemas.microsoft.com/office/drawing/2014/main" id="{3148918A-0089-45AB-BC18-728392ACF97D}"/>
              </a:ext>
            </a:extLst>
          </p:cNvPr>
          <p:cNvSpPr>
            <a:spLocks noGrp="1"/>
          </p:cNvSpPr>
          <p:nvPr>
            <p:ph type="sldNum" sz="quarter" idx="12"/>
          </p:nvPr>
        </p:nvSpPr>
        <p:spPr/>
        <p:txBody>
          <a:bodyPr/>
          <a:lstStyle/>
          <a:p>
            <a:fld id="{4704619B-9823-F845-874B-2390AC991BC7}" type="slidenum">
              <a:rPr lang="en-US" smtClean="0"/>
              <a:t>14</a:t>
            </a:fld>
            <a:endParaRPr lang="en-US" dirty="0"/>
          </a:p>
        </p:txBody>
      </p:sp>
    </p:spTree>
    <p:extLst>
      <p:ext uri="{BB962C8B-B14F-4D97-AF65-F5344CB8AC3E}">
        <p14:creationId xmlns:p14="http://schemas.microsoft.com/office/powerpoint/2010/main" val="5785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62B6-88E3-4594-B252-53F171311BF4}"/>
              </a:ext>
            </a:extLst>
          </p:cNvPr>
          <p:cNvSpPr>
            <a:spLocks noGrp="1"/>
          </p:cNvSpPr>
          <p:nvPr>
            <p:ph type="title"/>
          </p:nvPr>
        </p:nvSpPr>
        <p:spPr/>
        <p:txBody>
          <a:bodyPr/>
          <a:lstStyle/>
          <a:p>
            <a:r>
              <a:rPr lang="en-GB" dirty="0"/>
              <a:t>“Cord-cutting” </a:t>
            </a:r>
            <a:r>
              <a:rPr lang="ru-RU" dirty="0"/>
              <a:t>затрагивает операторов телекоммуникаций и платного ТВ</a:t>
            </a:r>
            <a:endParaRPr lang="en-GB" dirty="0"/>
          </a:p>
        </p:txBody>
      </p:sp>
      <p:sp>
        <p:nvSpPr>
          <p:cNvPr id="4" name="Slide Number Placeholder 3">
            <a:extLst>
              <a:ext uri="{FF2B5EF4-FFF2-40B4-BE49-F238E27FC236}">
                <a16:creationId xmlns:a16="http://schemas.microsoft.com/office/drawing/2014/main" id="{5B2313CD-97D5-4C9A-83D9-9EBD78CB7264}"/>
              </a:ext>
            </a:extLst>
          </p:cNvPr>
          <p:cNvSpPr>
            <a:spLocks noGrp="1"/>
          </p:cNvSpPr>
          <p:nvPr>
            <p:ph type="sldNum" sz="quarter" idx="12"/>
          </p:nvPr>
        </p:nvSpPr>
        <p:spPr/>
        <p:txBody>
          <a:bodyPr/>
          <a:lstStyle/>
          <a:p>
            <a:fld id="{4704619B-9823-F845-874B-2390AC991BC7}" type="slidenum">
              <a:rPr lang="en-US" smtClean="0"/>
              <a:t>15</a:t>
            </a:fld>
            <a:endParaRPr lang="en-US" dirty="0"/>
          </a:p>
        </p:txBody>
      </p:sp>
      <p:graphicFrame>
        <p:nvGraphicFramePr>
          <p:cNvPr id="5" name="Chart1">
            <a:extLst>
              <a:ext uri="{FF2B5EF4-FFF2-40B4-BE49-F238E27FC236}">
                <a16:creationId xmlns:a16="http://schemas.microsoft.com/office/drawing/2014/main" id="{0344A759-947A-404E-A67D-ED2E2779DA8A}"/>
              </a:ext>
            </a:extLst>
          </p:cNvPr>
          <p:cNvGraphicFramePr>
            <a:graphicFrameLocks/>
          </p:cNvGraphicFramePr>
          <p:nvPr>
            <p:extLst>
              <p:ext uri="{D42A27DB-BD31-4B8C-83A1-F6EECF244321}">
                <p14:modId xmlns:p14="http://schemas.microsoft.com/office/powerpoint/2010/main" val="3148416466"/>
              </p:ext>
            </p:extLst>
          </p:nvPr>
        </p:nvGraphicFramePr>
        <p:xfrm>
          <a:off x="1057028" y="1684635"/>
          <a:ext cx="10107848" cy="468052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4DE7E6AF-0CF8-40BE-97D0-0DBFE49AC706}"/>
              </a:ext>
            </a:extLst>
          </p:cNvPr>
          <p:cNvCxnSpPr/>
          <p:nvPr/>
        </p:nvCxnSpPr>
        <p:spPr>
          <a:xfrm>
            <a:off x="3756931" y="6015538"/>
            <a:ext cx="432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6F1443-E89C-48BD-8919-BC435C4E3617}"/>
              </a:ext>
            </a:extLst>
          </p:cNvPr>
          <p:cNvCxnSpPr/>
          <p:nvPr/>
        </p:nvCxnSpPr>
        <p:spPr>
          <a:xfrm>
            <a:off x="6296633" y="6015539"/>
            <a:ext cx="43204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22ADC1-DA1A-456A-8091-E0DC51216C44}"/>
              </a:ext>
            </a:extLst>
          </p:cNvPr>
          <p:cNvCxnSpPr/>
          <p:nvPr/>
        </p:nvCxnSpPr>
        <p:spPr>
          <a:xfrm>
            <a:off x="3756931" y="6427243"/>
            <a:ext cx="43204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052C66-3AAF-4A9E-A2B1-75BD38A836CE}"/>
              </a:ext>
            </a:extLst>
          </p:cNvPr>
          <p:cNvCxnSpPr/>
          <p:nvPr/>
        </p:nvCxnSpPr>
        <p:spPr>
          <a:xfrm>
            <a:off x="6296633" y="6427243"/>
            <a:ext cx="43204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000DC9-9442-48FD-96C7-9728FF85D5BC}"/>
              </a:ext>
            </a:extLst>
          </p:cNvPr>
          <p:cNvSpPr txBox="1"/>
          <p:nvPr/>
        </p:nvSpPr>
        <p:spPr>
          <a:xfrm>
            <a:off x="4310798" y="5861649"/>
            <a:ext cx="1448495" cy="307777"/>
          </a:xfrm>
          <a:prstGeom prst="rect">
            <a:avLst/>
          </a:prstGeom>
          <a:noFill/>
        </p:spPr>
        <p:txBody>
          <a:bodyPr wrap="square" rtlCol="0">
            <a:spAutoFit/>
          </a:bodyPr>
          <a:lstStyle/>
          <a:p>
            <a:r>
              <a:rPr lang="ru-RU" sz="1400" dirty="0">
                <a:solidFill>
                  <a:schemeClr val="accent2">
                    <a:lumMod val="50000"/>
                  </a:schemeClr>
                </a:solidFill>
              </a:rPr>
              <a:t>Платное</a:t>
            </a:r>
            <a:r>
              <a:rPr lang="ru-RU" sz="1400" dirty="0"/>
              <a:t> </a:t>
            </a:r>
            <a:r>
              <a:rPr lang="ru-RU" sz="1400" dirty="0">
                <a:solidFill>
                  <a:schemeClr val="accent2">
                    <a:lumMod val="50000"/>
                  </a:schemeClr>
                </a:solidFill>
              </a:rPr>
              <a:t>ТВ</a:t>
            </a:r>
            <a:endParaRPr lang="en-GB" sz="1400" dirty="0">
              <a:solidFill>
                <a:schemeClr val="accent2">
                  <a:lumMod val="50000"/>
                </a:schemeClr>
              </a:solidFill>
            </a:endParaRPr>
          </a:p>
        </p:txBody>
      </p:sp>
      <p:sp>
        <p:nvSpPr>
          <p:cNvPr id="11" name="TextBox 10">
            <a:extLst>
              <a:ext uri="{FF2B5EF4-FFF2-40B4-BE49-F238E27FC236}">
                <a16:creationId xmlns:a16="http://schemas.microsoft.com/office/drawing/2014/main" id="{7EF13685-286C-435D-AF70-499C1FB731BD}"/>
              </a:ext>
            </a:extLst>
          </p:cNvPr>
          <p:cNvSpPr txBox="1"/>
          <p:nvPr/>
        </p:nvSpPr>
        <p:spPr>
          <a:xfrm>
            <a:off x="6925283" y="5754226"/>
            <a:ext cx="1287662" cy="523220"/>
          </a:xfrm>
          <a:prstGeom prst="rect">
            <a:avLst/>
          </a:prstGeom>
          <a:noFill/>
        </p:spPr>
        <p:txBody>
          <a:bodyPr wrap="square" rtlCol="0">
            <a:spAutoFit/>
          </a:bodyPr>
          <a:lstStyle/>
          <a:p>
            <a:r>
              <a:rPr lang="ru-RU" sz="1400" dirty="0">
                <a:solidFill>
                  <a:schemeClr val="accent2">
                    <a:lumMod val="50000"/>
                  </a:schemeClr>
                </a:solidFill>
              </a:rPr>
              <a:t>Мобильная</a:t>
            </a:r>
            <a:r>
              <a:rPr lang="ru-RU" sz="1400" dirty="0"/>
              <a:t> </a:t>
            </a:r>
            <a:r>
              <a:rPr lang="ru-RU" sz="1400" dirty="0">
                <a:solidFill>
                  <a:schemeClr val="accent2">
                    <a:lumMod val="50000"/>
                  </a:schemeClr>
                </a:solidFill>
              </a:rPr>
              <a:t>телефония</a:t>
            </a:r>
            <a:endParaRPr lang="en-GB" sz="1400" dirty="0">
              <a:solidFill>
                <a:schemeClr val="accent2">
                  <a:lumMod val="50000"/>
                </a:schemeClr>
              </a:solidFill>
            </a:endParaRPr>
          </a:p>
        </p:txBody>
      </p:sp>
      <p:sp>
        <p:nvSpPr>
          <p:cNvPr id="12" name="TextBox 11">
            <a:extLst>
              <a:ext uri="{FF2B5EF4-FFF2-40B4-BE49-F238E27FC236}">
                <a16:creationId xmlns:a16="http://schemas.microsoft.com/office/drawing/2014/main" id="{FACED6EE-8BFD-4269-9835-3BD1A6243458}"/>
              </a:ext>
            </a:extLst>
          </p:cNvPr>
          <p:cNvSpPr txBox="1"/>
          <p:nvPr/>
        </p:nvSpPr>
        <p:spPr>
          <a:xfrm>
            <a:off x="6925283" y="6218148"/>
            <a:ext cx="1637977" cy="523220"/>
          </a:xfrm>
          <a:prstGeom prst="rect">
            <a:avLst/>
          </a:prstGeom>
          <a:noFill/>
        </p:spPr>
        <p:txBody>
          <a:bodyPr wrap="square" rtlCol="0">
            <a:spAutoFit/>
          </a:bodyPr>
          <a:lstStyle>
            <a:defPPr>
              <a:defRPr lang="en-US"/>
            </a:defPPr>
            <a:lvl1pPr>
              <a:defRPr sz="900">
                <a:solidFill>
                  <a:schemeClr val="accent2">
                    <a:lumMod val="50000"/>
                  </a:schemeClr>
                </a:solidFill>
              </a:defRPr>
            </a:lvl1pPr>
          </a:lstStyle>
          <a:p>
            <a:r>
              <a:rPr lang="ru-RU" sz="1400" dirty="0"/>
              <a:t>Фиксированная телефония </a:t>
            </a:r>
            <a:endParaRPr lang="en-GB" sz="1400" dirty="0"/>
          </a:p>
        </p:txBody>
      </p:sp>
      <p:sp>
        <p:nvSpPr>
          <p:cNvPr id="13" name="TextBox 12">
            <a:extLst>
              <a:ext uri="{FF2B5EF4-FFF2-40B4-BE49-F238E27FC236}">
                <a16:creationId xmlns:a16="http://schemas.microsoft.com/office/drawing/2014/main" id="{B53CC3F8-2C84-4D42-AF49-2D984C4AC221}"/>
              </a:ext>
            </a:extLst>
          </p:cNvPr>
          <p:cNvSpPr txBox="1"/>
          <p:nvPr/>
        </p:nvSpPr>
        <p:spPr>
          <a:xfrm>
            <a:off x="4298436" y="6218148"/>
            <a:ext cx="1757982" cy="523220"/>
          </a:xfrm>
          <a:prstGeom prst="rect">
            <a:avLst/>
          </a:prstGeom>
          <a:noFill/>
        </p:spPr>
        <p:txBody>
          <a:bodyPr wrap="square" rtlCol="0">
            <a:spAutoFit/>
          </a:bodyPr>
          <a:lstStyle/>
          <a:p>
            <a:r>
              <a:rPr lang="ru-RU" sz="1400" dirty="0">
                <a:solidFill>
                  <a:schemeClr val="accent2">
                    <a:lumMod val="50000"/>
                  </a:schemeClr>
                </a:solidFill>
              </a:rPr>
              <a:t>Широкополосный доступ</a:t>
            </a:r>
            <a:endParaRPr lang="en-GB" sz="1400" dirty="0">
              <a:solidFill>
                <a:schemeClr val="accent2">
                  <a:lumMod val="50000"/>
                </a:schemeClr>
              </a:solidFill>
            </a:endParaRPr>
          </a:p>
        </p:txBody>
      </p:sp>
      <p:sp>
        <p:nvSpPr>
          <p:cNvPr id="14" name="Rectangle 13">
            <a:extLst>
              <a:ext uri="{FF2B5EF4-FFF2-40B4-BE49-F238E27FC236}">
                <a16:creationId xmlns:a16="http://schemas.microsoft.com/office/drawing/2014/main" id="{FFE07881-E75D-4BAB-8F49-8E2A0074F181}"/>
              </a:ext>
            </a:extLst>
          </p:cNvPr>
          <p:cNvSpPr/>
          <p:nvPr/>
        </p:nvSpPr>
        <p:spPr>
          <a:xfrm>
            <a:off x="8257827" y="2060848"/>
            <a:ext cx="2808312" cy="3317165"/>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 name="Rectangle 14">
            <a:extLst>
              <a:ext uri="{FF2B5EF4-FFF2-40B4-BE49-F238E27FC236}">
                <a16:creationId xmlns:a16="http://schemas.microsoft.com/office/drawing/2014/main" id="{7C06B88F-9D2F-40C2-AFC2-BA6058129FDA}"/>
              </a:ext>
            </a:extLst>
          </p:cNvPr>
          <p:cNvSpPr/>
          <p:nvPr/>
        </p:nvSpPr>
        <p:spPr>
          <a:xfrm>
            <a:off x="8810219" y="1998760"/>
            <a:ext cx="1658645" cy="338554"/>
          </a:xfrm>
          <a:prstGeom prst="rect">
            <a:avLst/>
          </a:prstGeom>
        </p:spPr>
        <p:txBody>
          <a:bodyPr wrap="square">
            <a:spAutoFit/>
          </a:bodyPr>
          <a:lstStyle/>
          <a:p>
            <a:pPr algn="ctr"/>
            <a:r>
              <a:rPr lang="ru-RU" sz="1600" i="1" dirty="0">
                <a:solidFill>
                  <a:srgbClr val="00AB4E"/>
                </a:solidFill>
              </a:rPr>
              <a:t>Прогнозы</a:t>
            </a:r>
            <a:endParaRPr lang="en-GB" sz="1400" i="1" dirty="0">
              <a:solidFill>
                <a:srgbClr val="00AB4E"/>
              </a:solidFill>
            </a:endParaRPr>
          </a:p>
        </p:txBody>
      </p:sp>
    </p:spTree>
    <p:extLst>
      <p:ext uri="{BB962C8B-B14F-4D97-AF65-F5344CB8AC3E}">
        <p14:creationId xmlns:p14="http://schemas.microsoft.com/office/powerpoint/2010/main" val="373638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87B0C-022D-405C-B53F-8050A416ADAA}"/>
              </a:ext>
            </a:extLst>
          </p:cNvPr>
          <p:cNvSpPr>
            <a:spLocks noGrp="1"/>
          </p:cNvSpPr>
          <p:nvPr>
            <p:ph sz="half" idx="2"/>
          </p:nvPr>
        </p:nvSpPr>
        <p:spPr>
          <a:xfrm>
            <a:off x="480961" y="1878049"/>
            <a:ext cx="4824537" cy="4143037"/>
          </a:xfrm>
        </p:spPr>
        <p:txBody>
          <a:bodyPr/>
          <a:lstStyle/>
          <a:p>
            <a:r>
              <a:rPr lang="ru-RU" sz="1600" dirty="0"/>
              <a:t>Мобильный интернет поддержива</a:t>
            </a:r>
            <a:r>
              <a:rPr lang="en-GB" sz="1600" dirty="0"/>
              <a:t>e</a:t>
            </a:r>
            <a:r>
              <a:rPr lang="ru-RU" sz="1600" dirty="0"/>
              <a:t>т</a:t>
            </a:r>
            <a:r>
              <a:rPr lang="en-GB" sz="1600" dirty="0"/>
              <a:t> </a:t>
            </a:r>
            <a:r>
              <a:rPr lang="ru-RU" sz="1600" dirty="0"/>
              <a:t>сохранение</a:t>
            </a:r>
            <a:r>
              <a:rPr lang="en-GB" sz="1600" dirty="0"/>
              <a:t> </a:t>
            </a:r>
            <a:r>
              <a:rPr lang="ru-RU" sz="1600" dirty="0"/>
              <a:t>абонентской базы мобильной телефонии</a:t>
            </a:r>
          </a:p>
          <a:p>
            <a:r>
              <a:rPr lang="ru-RU" sz="1600" dirty="0"/>
              <a:t>Голосовые сервисы</a:t>
            </a:r>
            <a:r>
              <a:rPr lang="en-GB" sz="1600" dirty="0"/>
              <a:t> </a:t>
            </a:r>
            <a:r>
              <a:rPr lang="ru-RU" sz="1600" dirty="0"/>
              <a:t>быстро убывают</a:t>
            </a:r>
          </a:p>
          <a:p>
            <a:pPr lvl="1"/>
            <a:r>
              <a:rPr lang="ru-RU" sz="1600" dirty="0"/>
              <a:t>Использование приложений </a:t>
            </a:r>
          </a:p>
          <a:p>
            <a:r>
              <a:rPr lang="ru-RU" sz="1600" dirty="0"/>
              <a:t>В отличие от других регионов, платное ТВ ещё сопротивляется </a:t>
            </a:r>
            <a:r>
              <a:rPr lang="en-GB" sz="1600" dirty="0"/>
              <a:t>OTT</a:t>
            </a:r>
            <a:r>
              <a:rPr lang="ru-RU" sz="1600" dirty="0"/>
              <a:t> </a:t>
            </a:r>
          </a:p>
          <a:p>
            <a:pPr lvl="1"/>
            <a:r>
              <a:rPr lang="ru-RU" sz="1600" dirty="0"/>
              <a:t>ОТТ достигнет 10 млн абонентов только к 2023 году</a:t>
            </a:r>
          </a:p>
          <a:p>
            <a:r>
              <a:rPr lang="ru-RU" sz="1600" dirty="0"/>
              <a:t>Платное ТВ продолжит расти </a:t>
            </a:r>
            <a:endParaRPr lang="en-GB" sz="1600" dirty="0"/>
          </a:p>
          <a:p>
            <a:r>
              <a:rPr lang="ru-RU" sz="1600" dirty="0"/>
              <a:t>Темп роста фиксированного интернета продолжит уменьшаться </a:t>
            </a:r>
            <a:endParaRPr lang="en-GB" sz="1600" dirty="0"/>
          </a:p>
        </p:txBody>
      </p:sp>
      <p:sp>
        <p:nvSpPr>
          <p:cNvPr id="4" name="Slide Number Placeholder 3">
            <a:extLst>
              <a:ext uri="{FF2B5EF4-FFF2-40B4-BE49-F238E27FC236}">
                <a16:creationId xmlns:a16="http://schemas.microsoft.com/office/drawing/2014/main" id="{EC11136B-C9E6-4D29-94F4-A9ED0AD5B279}"/>
              </a:ext>
            </a:extLst>
          </p:cNvPr>
          <p:cNvSpPr>
            <a:spLocks noGrp="1"/>
          </p:cNvSpPr>
          <p:nvPr>
            <p:ph type="sldNum" sz="quarter" idx="12"/>
          </p:nvPr>
        </p:nvSpPr>
        <p:spPr/>
        <p:txBody>
          <a:bodyPr/>
          <a:lstStyle/>
          <a:p>
            <a:fld id="{4704619B-9823-F845-874B-2390AC991BC7}" type="slidenum">
              <a:rPr lang="en-US" smtClean="0"/>
              <a:t>16</a:t>
            </a:fld>
            <a:endParaRPr lang="en-US" dirty="0"/>
          </a:p>
        </p:txBody>
      </p:sp>
      <p:sp>
        <p:nvSpPr>
          <p:cNvPr id="5" name="Title 4">
            <a:extLst>
              <a:ext uri="{FF2B5EF4-FFF2-40B4-BE49-F238E27FC236}">
                <a16:creationId xmlns:a16="http://schemas.microsoft.com/office/drawing/2014/main" id="{3E3E14AC-97F3-4977-A59F-D53D5EBDFB0F}"/>
              </a:ext>
            </a:extLst>
          </p:cNvPr>
          <p:cNvSpPr>
            <a:spLocks noGrp="1"/>
          </p:cNvSpPr>
          <p:nvPr>
            <p:ph type="title"/>
          </p:nvPr>
        </p:nvSpPr>
        <p:spPr>
          <a:xfrm>
            <a:off x="480963" y="962024"/>
            <a:ext cx="3959225" cy="738664"/>
          </a:xfrm>
        </p:spPr>
        <p:txBody>
          <a:bodyPr/>
          <a:lstStyle/>
          <a:p>
            <a:r>
              <a:rPr lang="ru-RU" dirty="0"/>
              <a:t>Текущее состояние “Cord-cutting” в России </a:t>
            </a:r>
            <a:endParaRPr lang="en-GB" dirty="0"/>
          </a:p>
        </p:txBody>
      </p:sp>
      <p:graphicFrame>
        <p:nvGraphicFramePr>
          <p:cNvPr id="9" name="Chart1">
            <a:extLst>
              <a:ext uri="{FF2B5EF4-FFF2-40B4-BE49-F238E27FC236}">
                <a16:creationId xmlns:a16="http://schemas.microsoft.com/office/drawing/2014/main" id="{2222FEF2-8FF1-4F54-B595-B06CA162770B}"/>
              </a:ext>
            </a:extLst>
          </p:cNvPr>
          <p:cNvGraphicFramePr>
            <a:graphicFrameLocks noGrp="1"/>
          </p:cNvGraphicFramePr>
          <p:nvPr>
            <p:ph type="chart" sz="quarter" idx="13"/>
            <p:extLst>
              <p:ext uri="{D42A27DB-BD31-4B8C-83A1-F6EECF244321}">
                <p14:modId xmlns:p14="http://schemas.microsoft.com/office/powerpoint/2010/main" val="3516830208"/>
              </p:ext>
            </p:extLst>
          </p:nvPr>
        </p:nvGraphicFramePr>
        <p:xfrm>
          <a:off x="6169595" y="936764"/>
          <a:ext cx="5472161" cy="5851352"/>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BB841965-7B48-487C-A594-3EA6BEA1F4C7}"/>
              </a:ext>
            </a:extLst>
          </p:cNvPr>
          <p:cNvCxnSpPr/>
          <p:nvPr/>
        </p:nvCxnSpPr>
        <p:spPr>
          <a:xfrm>
            <a:off x="6817667" y="5921234"/>
            <a:ext cx="432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FA7263-EC7C-479B-830D-445CBAC8E25D}"/>
              </a:ext>
            </a:extLst>
          </p:cNvPr>
          <p:cNvCxnSpPr/>
          <p:nvPr/>
        </p:nvCxnSpPr>
        <p:spPr>
          <a:xfrm>
            <a:off x="9357369" y="5921235"/>
            <a:ext cx="43204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88B30C-B557-4B1B-BD8F-BAA572798826}"/>
              </a:ext>
            </a:extLst>
          </p:cNvPr>
          <p:cNvCxnSpPr/>
          <p:nvPr/>
        </p:nvCxnSpPr>
        <p:spPr>
          <a:xfrm>
            <a:off x="6817667" y="6332939"/>
            <a:ext cx="43204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2D76C5-F994-46B0-B39D-DD80F08062E9}"/>
              </a:ext>
            </a:extLst>
          </p:cNvPr>
          <p:cNvCxnSpPr/>
          <p:nvPr/>
        </p:nvCxnSpPr>
        <p:spPr>
          <a:xfrm>
            <a:off x="9357369" y="6332939"/>
            <a:ext cx="43204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26E531-5ED9-410F-9694-CE18BA52EDC2}"/>
              </a:ext>
            </a:extLst>
          </p:cNvPr>
          <p:cNvSpPr txBox="1"/>
          <p:nvPr/>
        </p:nvSpPr>
        <p:spPr>
          <a:xfrm>
            <a:off x="7371534" y="5767345"/>
            <a:ext cx="1448495" cy="307777"/>
          </a:xfrm>
          <a:prstGeom prst="rect">
            <a:avLst/>
          </a:prstGeom>
          <a:noFill/>
        </p:spPr>
        <p:txBody>
          <a:bodyPr wrap="square" rtlCol="0">
            <a:spAutoFit/>
          </a:bodyPr>
          <a:lstStyle/>
          <a:p>
            <a:r>
              <a:rPr lang="ru-RU" sz="1400" dirty="0">
                <a:solidFill>
                  <a:schemeClr val="accent2">
                    <a:lumMod val="50000"/>
                  </a:schemeClr>
                </a:solidFill>
              </a:rPr>
              <a:t>Платное</a:t>
            </a:r>
            <a:r>
              <a:rPr lang="ru-RU" sz="1400" dirty="0"/>
              <a:t> </a:t>
            </a:r>
            <a:r>
              <a:rPr lang="ru-RU" sz="1400" dirty="0">
                <a:solidFill>
                  <a:schemeClr val="accent2">
                    <a:lumMod val="50000"/>
                  </a:schemeClr>
                </a:solidFill>
              </a:rPr>
              <a:t>ТВ</a:t>
            </a:r>
            <a:endParaRPr lang="en-GB" sz="1400" dirty="0">
              <a:solidFill>
                <a:schemeClr val="accent2">
                  <a:lumMod val="50000"/>
                </a:schemeClr>
              </a:solidFill>
            </a:endParaRPr>
          </a:p>
        </p:txBody>
      </p:sp>
      <p:sp>
        <p:nvSpPr>
          <p:cNvPr id="16" name="TextBox 15">
            <a:extLst>
              <a:ext uri="{FF2B5EF4-FFF2-40B4-BE49-F238E27FC236}">
                <a16:creationId xmlns:a16="http://schemas.microsoft.com/office/drawing/2014/main" id="{BF531CC0-77CB-4434-9033-8BEF166796C0}"/>
              </a:ext>
            </a:extLst>
          </p:cNvPr>
          <p:cNvSpPr txBox="1"/>
          <p:nvPr/>
        </p:nvSpPr>
        <p:spPr>
          <a:xfrm>
            <a:off x="9986019" y="5659922"/>
            <a:ext cx="1287662" cy="523220"/>
          </a:xfrm>
          <a:prstGeom prst="rect">
            <a:avLst/>
          </a:prstGeom>
          <a:noFill/>
        </p:spPr>
        <p:txBody>
          <a:bodyPr wrap="square" rtlCol="0">
            <a:spAutoFit/>
          </a:bodyPr>
          <a:lstStyle/>
          <a:p>
            <a:r>
              <a:rPr lang="ru-RU" sz="1400" dirty="0">
                <a:solidFill>
                  <a:schemeClr val="accent2">
                    <a:lumMod val="50000"/>
                  </a:schemeClr>
                </a:solidFill>
              </a:rPr>
              <a:t>Мобильная</a:t>
            </a:r>
            <a:r>
              <a:rPr lang="ru-RU" sz="1400" dirty="0"/>
              <a:t> </a:t>
            </a:r>
            <a:r>
              <a:rPr lang="ru-RU" sz="1400" dirty="0">
                <a:solidFill>
                  <a:schemeClr val="accent2">
                    <a:lumMod val="50000"/>
                  </a:schemeClr>
                </a:solidFill>
              </a:rPr>
              <a:t>телефония</a:t>
            </a:r>
            <a:endParaRPr lang="en-GB" sz="1400" dirty="0">
              <a:solidFill>
                <a:schemeClr val="accent2">
                  <a:lumMod val="50000"/>
                </a:schemeClr>
              </a:solidFill>
            </a:endParaRPr>
          </a:p>
        </p:txBody>
      </p:sp>
      <p:sp>
        <p:nvSpPr>
          <p:cNvPr id="17" name="TextBox 16">
            <a:extLst>
              <a:ext uri="{FF2B5EF4-FFF2-40B4-BE49-F238E27FC236}">
                <a16:creationId xmlns:a16="http://schemas.microsoft.com/office/drawing/2014/main" id="{C2271780-A00A-4BF8-9A56-7E7AC0C9FA71}"/>
              </a:ext>
            </a:extLst>
          </p:cNvPr>
          <p:cNvSpPr txBox="1"/>
          <p:nvPr/>
        </p:nvSpPr>
        <p:spPr>
          <a:xfrm>
            <a:off x="9896610" y="6123844"/>
            <a:ext cx="1637977" cy="523220"/>
          </a:xfrm>
          <a:prstGeom prst="rect">
            <a:avLst/>
          </a:prstGeom>
          <a:noFill/>
        </p:spPr>
        <p:txBody>
          <a:bodyPr wrap="square" rtlCol="0">
            <a:spAutoFit/>
          </a:bodyPr>
          <a:lstStyle>
            <a:defPPr>
              <a:defRPr lang="en-US"/>
            </a:defPPr>
            <a:lvl1pPr>
              <a:defRPr sz="900">
                <a:solidFill>
                  <a:schemeClr val="accent2">
                    <a:lumMod val="50000"/>
                  </a:schemeClr>
                </a:solidFill>
              </a:defRPr>
            </a:lvl1pPr>
          </a:lstStyle>
          <a:p>
            <a:r>
              <a:rPr lang="ru-RU" sz="1400" dirty="0"/>
              <a:t>Фиксированная телефония </a:t>
            </a:r>
            <a:endParaRPr lang="en-GB" sz="1400" dirty="0"/>
          </a:p>
        </p:txBody>
      </p:sp>
      <p:sp>
        <p:nvSpPr>
          <p:cNvPr id="18" name="TextBox 17">
            <a:extLst>
              <a:ext uri="{FF2B5EF4-FFF2-40B4-BE49-F238E27FC236}">
                <a16:creationId xmlns:a16="http://schemas.microsoft.com/office/drawing/2014/main" id="{EC4AB779-4650-4D6C-9E1D-10FE63E40EF7}"/>
              </a:ext>
            </a:extLst>
          </p:cNvPr>
          <p:cNvSpPr txBox="1"/>
          <p:nvPr/>
        </p:nvSpPr>
        <p:spPr>
          <a:xfrm>
            <a:off x="7359172" y="6123844"/>
            <a:ext cx="1757982" cy="523220"/>
          </a:xfrm>
          <a:prstGeom prst="rect">
            <a:avLst/>
          </a:prstGeom>
          <a:noFill/>
        </p:spPr>
        <p:txBody>
          <a:bodyPr wrap="square" rtlCol="0">
            <a:spAutoFit/>
          </a:bodyPr>
          <a:lstStyle/>
          <a:p>
            <a:r>
              <a:rPr lang="ru-RU" sz="1400" dirty="0">
                <a:solidFill>
                  <a:schemeClr val="accent2">
                    <a:lumMod val="50000"/>
                  </a:schemeClr>
                </a:solidFill>
              </a:rPr>
              <a:t>Широкополосный доступ</a:t>
            </a:r>
            <a:endParaRPr lang="en-GB" sz="1400" dirty="0">
              <a:solidFill>
                <a:schemeClr val="accent2">
                  <a:lumMod val="50000"/>
                </a:schemeClr>
              </a:solidFill>
            </a:endParaRPr>
          </a:p>
        </p:txBody>
      </p:sp>
      <p:sp>
        <p:nvSpPr>
          <p:cNvPr id="19" name="Rectangle 18">
            <a:extLst>
              <a:ext uri="{FF2B5EF4-FFF2-40B4-BE49-F238E27FC236}">
                <a16:creationId xmlns:a16="http://schemas.microsoft.com/office/drawing/2014/main" id="{B32BF362-EC14-4A5D-ABDD-8C2C312F33F1}"/>
              </a:ext>
            </a:extLst>
          </p:cNvPr>
          <p:cNvSpPr/>
          <p:nvPr/>
        </p:nvSpPr>
        <p:spPr>
          <a:xfrm>
            <a:off x="9887421" y="1539495"/>
            <a:ext cx="1658645" cy="338554"/>
          </a:xfrm>
          <a:prstGeom prst="rect">
            <a:avLst/>
          </a:prstGeom>
        </p:spPr>
        <p:txBody>
          <a:bodyPr wrap="square">
            <a:spAutoFit/>
          </a:bodyPr>
          <a:lstStyle/>
          <a:p>
            <a:pPr algn="ctr"/>
            <a:r>
              <a:rPr lang="ru-RU" sz="1600" i="1" dirty="0">
                <a:solidFill>
                  <a:srgbClr val="00AB4E"/>
                </a:solidFill>
              </a:rPr>
              <a:t>Прогнозы</a:t>
            </a:r>
            <a:endParaRPr lang="en-GB" sz="1400" i="1" dirty="0">
              <a:solidFill>
                <a:srgbClr val="00AB4E"/>
              </a:solidFill>
            </a:endParaRPr>
          </a:p>
        </p:txBody>
      </p:sp>
    </p:spTree>
    <p:extLst>
      <p:ext uri="{BB962C8B-B14F-4D97-AF65-F5344CB8AC3E}">
        <p14:creationId xmlns:p14="http://schemas.microsoft.com/office/powerpoint/2010/main" val="429027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E1607A-0A73-4190-B102-B99942C51081}"/>
              </a:ext>
            </a:extLst>
          </p:cNvPr>
          <p:cNvSpPr>
            <a:spLocks noGrp="1"/>
          </p:cNvSpPr>
          <p:nvPr>
            <p:ph type="title"/>
          </p:nvPr>
        </p:nvSpPr>
        <p:spPr/>
        <p:txBody>
          <a:bodyPr/>
          <a:lstStyle/>
          <a:p>
            <a:r>
              <a:rPr lang="ru-RU" dirty="0"/>
              <a:t>TripleP</a:t>
            </a:r>
            <a:r>
              <a:rPr lang="en-GB" dirty="0"/>
              <a:t>l</a:t>
            </a:r>
            <a:r>
              <a:rPr lang="ru-RU" dirty="0"/>
              <a:t>ay как стратегия сохранении клиентской базы</a:t>
            </a:r>
            <a:endParaRPr lang="en-GB" dirty="0"/>
          </a:p>
        </p:txBody>
      </p:sp>
      <p:sp>
        <p:nvSpPr>
          <p:cNvPr id="2" name="Text Placeholder 1">
            <a:extLst>
              <a:ext uri="{FF2B5EF4-FFF2-40B4-BE49-F238E27FC236}">
                <a16:creationId xmlns:a16="http://schemas.microsoft.com/office/drawing/2014/main" id="{E8DD05B1-3D19-499D-BDFF-68E04AF9CA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148918A-0089-45AB-BC18-728392ACF97D}"/>
              </a:ext>
            </a:extLst>
          </p:cNvPr>
          <p:cNvSpPr>
            <a:spLocks noGrp="1"/>
          </p:cNvSpPr>
          <p:nvPr>
            <p:ph type="sldNum" sz="quarter" idx="12"/>
          </p:nvPr>
        </p:nvSpPr>
        <p:spPr/>
        <p:txBody>
          <a:bodyPr/>
          <a:lstStyle/>
          <a:p>
            <a:fld id="{4704619B-9823-F845-874B-2390AC991BC7}" type="slidenum">
              <a:rPr lang="en-US" smtClean="0"/>
              <a:t>17</a:t>
            </a:fld>
            <a:endParaRPr lang="en-US" dirty="0"/>
          </a:p>
        </p:txBody>
      </p:sp>
    </p:spTree>
    <p:extLst>
      <p:ext uri="{BB962C8B-B14F-4D97-AF65-F5344CB8AC3E}">
        <p14:creationId xmlns:p14="http://schemas.microsoft.com/office/powerpoint/2010/main" val="281123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3"/>
          <a:stretch>
            <a:fillRect/>
          </a:stretch>
        </p:blipFill>
        <p:spPr>
          <a:xfrm>
            <a:off x="0" y="685800"/>
            <a:ext cx="12195175" cy="6172200"/>
          </a:xfrm>
        </p:spPr>
      </p:pic>
      <p:sp>
        <p:nvSpPr>
          <p:cNvPr id="11" name="Rectangle 10"/>
          <p:cNvSpPr/>
          <p:nvPr/>
        </p:nvSpPr>
        <p:spPr>
          <a:xfrm>
            <a:off x="0" y="677855"/>
            <a:ext cx="12195175" cy="6172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GB" dirty="0"/>
              <a:t>“Cord-cutting” </a:t>
            </a:r>
            <a:r>
              <a:rPr lang="ru-RU" dirty="0"/>
              <a:t>затрагивает операторов телекоммуникаций и платного ТВ </a:t>
            </a:r>
            <a:endParaRPr lang="en-US" dirty="0"/>
          </a:p>
        </p:txBody>
      </p:sp>
      <p:sp>
        <p:nvSpPr>
          <p:cNvPr id="9" name="Content Placeholder 8"/>
          <p:cNvSpPr>
            <a:spLocks noGrp="1"/>
          </p:cNvSpPr>
          <p:nvPr>
            <p:ph idx="1"/>
          </p:nvPr>
        </p:nvSpPr>
        <p:spPr/>
        <p:txBody>
          <a:bodyPr/>
          <a:lstStyle/>
          <a:p>
            <a:r>
              <a:rPr lang="en-GB" sz="1800" dirty="0" err="1"/>
              <a:t>TriplePlay</a:t>
            </a:r>
            <a:r>
              <a:rPr lang="en-GB" sz="1800" dirty="0"/>
              <a:t> </a:t>
            </a:r>
            <a:r>
              <a:rPr lang="ru-RU" sz="1800" dirty="0"/>
              <a:t>сократит</a:t>
            </a:r>
            <a:r>
              <a:rPr lang="en-GB" sz="1800" dirty="0"/>
              <a:t> </a:t>
            </a:r>
            <a:r>
              <a:rPr lang="ru-RU" sz="1800" dirty="0"/>
              <a:t>маржу, но сохранит абонентскую базу </a:t>
            </a:r>
            <a:endParaRPr lang="en-GB" sz="1800" dirty="0"/>
          </a:p>
          <a:p>
            <a:pPr lvl="1"/>
            <a:r>
              <a:rPr lang="ru-RU" sz="1600" dirty="0"/>
              <a:t>Пользование относительным ростом </a:t>
            </a:r>
            <a:r>
              <a:rPr lang="en-GB" sz="1600" dirty="0"/>
              <a:t>OTT </a:t>
            </a:r>
            <a:endParaRPr lang="ru-RU" sz="1600" dirty="0"/>
          </a:p>
          <a:p>
            <a:pPr lvl="1"/>
            <a:r>
              <a:rPr lang="ru-RU" sz="1600" dirty="0"/>
              <a:t>Например в России, дешевле подписать на «</a:t>
            </a:r>
            <a:r>
              <a:rPr lang="en-GB" sz="1600" dirty="0"/>
              <a:t>bundle</a:t>
            </a:r>
            <a:r>
              <a:rPr lang="ru-RU" sz="1600" dirty="0"/>
              <a:t>», чем только на подписку онлайн ТВ</a:t>
            </a:r>
          </a:p>
          <a:p>
            <a:r>
              <a:rPr lang="ru-RU" sz="1800" dirty="0"/>
              <a:t> </a:t>
            </a:r>
            <a:r>
              <a:rPr lang="en-GB" sz="1800" dirty="0" err="1"/>
              <a:t>QuadPlay</a:t>
            </a:r>
            <a:r>
              <a:rPr lang="en-GB" sz="1800" dirty="0"/>
              <a:t> – </a:t>
            </a:r>
            <a:r>
              <a:rPr lang="en-GB" sz="1800" dirty="0" err="1"/>
              <a:t>TriplePlay</a:t>
            </a:r>
            <a:r>
              <a:rPr lang="en-GB" sz="1800" dirty="0"/>
              <a:t> </a:t>
            </a:r>
            <a:r>
              <a:rPr lang="ru-RU" sz="1800" dirty="0"/>
              <a:t>с мобильными подписками</a:t>
            </a:r>
          </a:p>
          <a:p>
            <a:pPr lvl="1"/>
            <a:r>
              <a:rPr lang="ru-RU" sz="1600" dirty="0"/>
              <a:t>Пользование относительным ростом мобильной телефонии </a:t>
            </a:r>
          </a:p>
          <a:p>
            <a:r>
              <a:rPr lang="ru-RU" sz="1800" dirty="0"/>
              <a:t>Многоэкранный просмотр позволяет абонентам использовать только одного поставщика дома и с собой</a:t>
            </a:r>
          </a:p>
          <a:p>
            <a:pPr lvl="1"/>
            <a:r>
              <a:rPr lang="ru-RU" sz="1600" dirty="0"/>
              <a:t>Объединенный</a:t>
            </a:r>
            <a:r>
              <a:rPr lang="en-GB" sz="1600" dirty="0"/>
              <a:t> </a:t>
            </a:r>
            <a:r>
              <a:rPr lang="ru-RU" sz="1600" dirty="0"/>
              <a:t>счёт и выгодная цена</a:t>
            </a:r>
          </a:p>
          <a:p>
            <a:r>
              <a:rPr lang="ru-RU" sz="1800" dirty="0"/>
              <a:t>В США «</a:t>
            </a:r>
            <a:r>
              <a:rPr lang="en-GB" sz="1800" dirty="0"/>
              <a:t>cord-cutting</a:t>
            </a:r>
            <a:r>
              <a:rPr lang="ru-RU" sz="1800" dirty="0"/>
              <a:t>» стимулирован непривлекательными ценами </a:t>
            </a:r>
            <a:r>
              <a:rPr lang="en-GB" sz="1800" dirty="0" err="1"/>
              <a:t>TriplePlay</a:t>
            </a:r>
            <a:endParaRPr lang="ru-RU" sz="1800" dirty="0"/>
          </a:p>
        </p:txBody>
      </p:sp>
      <p:sp>
        <p:nvSpPr>
          <p:cNvPr id="2" name="Slide Number Placeholder 1"/>
          <p:cNvSpPr>
            <a:spLocks noGrp="1"/>
          </p:cNvSpPr>
          <p:nvPr>
            <p:ph type="sldNum" sz="quarter" idx="12"/>
          </p:nvPr>
        </p:nvSpPr>
        <p:spPr/>
        <p:txBody>
          <a:bodyPr/>
          <a:lstStyle/>
          <a:p>
            <a:fld id="{4704619B-9823-F845-874B-2390AC991BC7}" type="slidenum">
              <a:rPr lang="en-US" smtClean="0"/>
              <a:pPr/>
              <a:t>18</a:t>
            </a:fld>
            <a:endParaRPr lang="en-US"/>
          </a:p>
        </p:txBody>
      </p:sp>
      <p:sp>
        <p:nvSpPr>
          <p:cNvPr id="13" name="TextBox 12"/>
          <p:cNvSpPr txBox="1"/>
          <p:nvPr/>
        </p:nvSpPr>
        <p:spPr>
          <a:xfrm>
            <a:off x="1993901" y="6621522"/>
            <a:ext cx="1801775" cy="184666"/>
          </a:xfrm>
          <a:prstGeom prst="rect">
            <a:avLst/>
          </a:prstGeom>
          <a:noFill/>
        </p:spPr>
        <p:txBody>
          <a:bodyPr wrap="none" lIns="0" rIns="0" rtlCol="0">
            <a:spAutoFit/>
          </a:bodyPr>
          <a:lstStyle/>
          <a:p>
            <a:r>
              <a:rPr lang="en-US" sz="600" dirty="0">
                <a:solidFill>
                  <a:schemeClr val="tx2"/>
                </a:solidFill>
              </a:rPr>
              <a:t>Confidential. © </a:t>
            </a:r>
            <a:r>
              <a:rPr lang="is-IS" sz="600" dirty="0">
                <a:solidFill>
                  <a:schemeClr val="tx2"/>
                </a:solidFill>
              </a:rPr>
              <a:t>2019</a:t>
            </a:r>
            <a:r>
              <a:rPr lang="en-US" sz="600" dirty="0">
                <a:solidFill>
                  <a:schemeClr val="tx2"/>
                </a:solidFill>
              </a:rPr>
              <a:t> IHS Markit</a:t>
            </a:r>
            <a:r>
              <a:rPr lang="en-US" sz="600" baseline="30000" dirty="0">
                <a:solidFill>
                  <a:schemeClr val="tx2"/>
                </a:solidFill>
              </a:rPr>
              <a:t>®</a:t>
            </a:r>
            <a:r>
              <a:rPr lang="en-US" sz="600" dirty="0">
                <a:solidFill>
                  <a:schemeClr val="tx2"/>
                </a:solidFill>
              </a:rPr>
              <a:t>. All rights reserved.</a:t>
            </a:r>
          </a:p>
        </p:txBody>
      </p:sp>
    </p:spTree>
    <p:extLst>
      <p:ext uri="{BB962C8B-B14F-4D97-AF65-F5344CB8AC3E}">
        <p14:creationId xmlns:p14="http://schemas.microsoft.com/office/powerpoint/2010/main" val="244267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35540-065E-47B8-B18C-B1A752776DE6}"/>
              </a:ext>
            </a:extLst>
          </p:cNvPr>
          <p:cNvSpPr>
            <a:spLocks noGrp="1"/>
          </p:cNvSpPr>
          <p:nvPr>
            <p:ph type="title"/>
          </p:nvPr>
        </p:nvSpPr>
        <p:spPr>
          <a:xfrm>
            <a:off x="4225379" y="1258499"/>
            <a:ext cx="3455616" cy="369332"/>
          </a:xfrm>
        </p:spPr>
        <p:txBody>
          <a:bodyPr/>
          <a:lstStyle/>
          <a:p>
            <a:r>
              <a:rPr lang="ru-RU" dirty="0"/>
              <a:t>В заключение</a:t>
            </a:r>
            <a:endParaRPr lang="en-GB" dirty="0"/>
          </a:p>
        </p:txBody>
      </p:sp>
      <p:sp>
        <p:nvSpPr>
          <p:cNvPr id="6" name="Content Placeholder 5">
            <a:extLst>
              <a:ext uri="{FF2B5EF4-FFF2-40B4-BE49-F238E27FC236}">
                <a16:creationId xmlns:a16="http://schemas.microsoft.com/office/drawing/2014/main" id="{0EFF20C3-D0BA-4892-A0DE-DA3EF6B8B3F4}"/>
              </a:ext>
            </a:extLst>
          </p:cNvPr>
          <p:cNvSpPr>
            <a:spLocks noGrp="1"/>
          </p:cNvSpPr>
          <p:nvPr>
            <p:ph idx="1"/>
          </p:nvPr>
        </p:nvSpPr>
        <p:spPr>
          <a:xfrm>
            <a:off x="3960504" y="1929405"/>
            <a:ext cx="6264696" cy="4321176"/>
          </a:xfrm>
        </p:spPr>
        <p:txBody>
          <a:bodyPr/>
          <a:lstStyle/>
          <a:p>
            <a:pPr lvl="1"/>
            <a:r>
              <a:rPr lang="ru-RU" sz="1600" dirty="0"/>
              <a:t>А</a:t>
            </a:r>
            <a:r>
              <a:rPr lang="ru-RU" sz="1800" dirty="0"/>
              <a:t>налоговое вещание глобально подходит к отключению </a:t>
            </a:r>
            <a:endParaRPr lang="en-GB" sz="1800" dirty="0"/>
          </a:p>
          <a:p>
            <a:pPr lvl="1"/>
            <a:r>
              <a:rPr lang="ru-RU" sz="1800" dirty="0"/>
              <a:t>Рынок платного ТВ медленно растет и в нескольких странах – </a:t>
            </a:r>
            <a:r>
              <a:rPr lang="en-GB" sz="1800" dirty="0"/>
              <a:t>OTT </a:t>
            </a:r>
            <a:r>
              <a:rPr lang="ru-RU" sz="1800" dirty="0"/>
              <a:t>уже превосходил платное ТВ  </a:t>
            </a:r>
            <a:endParaRPr lang="en-GB" sz="1800" dirty="0"/>
          </a:p>
          <a:p>
            <a:pPr lvl="1"/>
            <a:r>
              <a:rPr lang="ru-RU" sz="1800" dirty="0"/>
              <a:t>Количество абонентов </a:t>
            </a:r>
            <a:r>
              <a:rPr lang="en-GB" sz="1800" dirty="0"/>
              <a:t>OTT </a:t>
            </a:r>
            <a:r>
              <a:rPr lang="ru-RU" sz="1800" dirty="0"/>
              <a:t>быстро растет, но создает малый доход</a:t>
            </a:r>
          </a:p>
          <a:p>
            <a:pPr lvl="1"/>
            <a:r>
              <a:rPr lang="en-GB" sz="1800" dirty="0"/>
              <a:t>Netflix – </a:t>
            </a:r>
            <a:r>
              <a:rPr lang="ru-RU" sz="1800" dirty="0"/>
              <a:t>мировой лидер </a:t>
            </a:r>
            <a:endParaRPr lang="en-GB" sz="1800" dirty="0"/>
          </a:p>
          <a:p>
            <a:pPr lvl="1"/>
            <a:r>
              <a:rPr lang="ru-RU" sz="1800" dirty="0"/>
              <a:t>«</a:t>
            </a:r>
            <a:r>
              <a:rPr lang="en-GB" sz="1800" dirty="0"/>
              <a:t>Cord-cutting</a:t>
            </a:r>
            <a:r>
              <a:rPr lang="ru-RU" sz="1800" dirty="0"/>
              <a:t>» - проблема операторов телекоммуникации и ТВ</a:t>
            </a:r>
          </a:p>
          <a:p>
            <a:pPr lvl="1"/>
            <a:r>
              <a:rPr lang="en-GB" sz="1800" dirty="0" err="1"/>
              <a:t>TriplePlay</a:t>
            </a:r>
            <a:r>
              <a:rPr lang="en-GB" sz="1800" dirty="0"/>
              <a:t> </a:t>
            </a:r>
            <a:r>
              <a:rPr lang="ru-RU" sz="1800" dirty="0"/>
              <a:t>и</a:t>
            </a:r>
            <a:r>
              <a:rPr lang="en-GB" sz="1800" dirty="0"/>
              <a:t> </a:t>
            </a:r>
            <a:r>
              <a:rPr lang="en-GB" sz="1800" dirty="0" err="1"/>
              <a:t>QuadPlay</a:t>
            </a:r>
            <a:r>
              <a:rPr lang="en-GB" sz="1800" dirty="0"/>
              <a:t> – </a:t>
            </a:r>
            <a:r>
              <a:rPr lang="ru-RU" sz="1800" dirty="0"/>
              <a:t>сражение оттока клиентов</a:t>
            </a:r>
            <a:endParaRPr lang="en-GB" dirty="0"/>
          </a:p>
          <a:p>
            <a:pPr lvl="1"/>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E05AAB7D-18EC-448D-B267-003119F07433}"/>
              </a:ext>
            </a:extLst>
          </p:cNvPr>
          <p:cNvSpPr>
            <a:spLocks noGrp="1"/>
          </p:cNvSpPr>
          <p:nvPr>
            <p:ph type="sldNum" sz="quarter" idx="12"/>
          </p:nvPr>
        </p:nvSpPr>
        <p:spPr/>
        <p:txBody>
          <a:bodyPr/>
          <a:lstStyle/>
          <a:p>
            <a:fld id="{4704619B-9823-F845-874B-2390AC991BC7}" type="slidenum">
              <a:rPr lang="en-US" smtClean="0"/>
              <a:t>19</a:t>
            </a:fld>
            <a:endParaRPr lang="en-US" dirty="0"/>
          </a:p>
        </p:txBody>
      </p:sp>
      <p:pic>
        <p:nvPicPr>
          <p:cNvPr id="8" name="Picture 7">
            <a:extLst>
              <a:ext uri="{FF2B5EF4-FFF2-40B4-BE49-F238E27FC236}">
                <a16:creationId xmlns:a16="http://schemas.microsoft.com/office/drawing/2014/main" id="{3E0B71B2-CE5B-429A-B62D-1122BA510195}"/>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1417067" y="1192324"/>
            <a:ext cx="2117494" cy="1843884"/>
          </a:xfrm>
          <a:prstGeom prst="rect">
            <a:avLst/>
          </a:prstGeom>
        </p:spPr>
      </p:pic>
      <p:pic>
        <p:nvPicPr>
          <p:cNvPr id="10" name="Picture 9">
            <a:extLst>
              <a:ext uri="{FF2B5EF4-FFF2-40B4-BE49-F238E27FC236}">
                <a16:creationId xmlns:a16="http://schemas.microsoft.com/office/drawing/2014/main" id="{3496CC4F-771B-4983-8F55-BD0F330FDFDE}"/>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1852202" y="1849243"/>
            <a:ext cx="1078423" cy="631272"/>
          </a:xfrm>
          <a:prstGeom prst="rect">
            <a:avLst/>
          </a:prstGeom>
        </p:spPr>
      </p:pic>
      <p:pic>
        <p:nvPicPr>
          <p:cNvPr id="12" name="Picture 11">
            <a:extLst>
              <a:ext uri="{FF2B5EF4-FFF2-40B4-BE49-F238E27FC236}">
                <a16:creationId xmlns:a16="http://schemas.microsoft.com/office/drawing/2014/main" id="{DE15AF5F-BFE6-4FE9-887A-36E76B84B65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52202" y="4292566"/>
            <a:ext cx="1222361" cy="687578"/>
          </a:xfrm>
          <a:prstGeom prst="rect">
            <a:avLst/>
          </a:prstGeom>
        </p:spPr>
      </p:pic>
      <p:pic>
        <p:nvPicPr>
          <p:cNvPr id="14" name="Picture 13">
            <a:extLst>
              <a:ext uri="{FF2B5EF4-FFF2-40B4-BE49-F238E27FC236}">
                <a16:creationId xmlns:a16="http://schemas.microsoft.com/office/drawing/2014/main" id="{564DB8E3-8DD0-4EDF-ABAC-831C92B95C68}"/>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2362918" y="2964023"/>
            <a:ext cx="1151501" cy="1102291"/>
          </a:xfrm>
          <a:prstGeom prst="rect">
            <a:avLst/>
          </a:prstGeom>
        </p:spPr>
      </p:pic>
      <p:pic>
        <p:nvPicPr>
          <p:cNvPr id="16" name="Picture 15">
            <a:extLst>
              <a:ext uri="{FF2B5EF4-FFF2-40B4-BE49-F238E27FC236}">
                <a16:creationId xmlns:a16="http://schemas.microsoft.com/office/drawing/2014/main" id="{3F30A252-343D-42D3-B385-0BB3B662E0A0}"/>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1683705" y="3534293"/>
            <a:ext cx="679213" cy="603977"/>
          </a:xfrm>
          <a:prstGeom prst="rect">
            <a:avLst/>
          </a:prstGeom>
        </p:spPr>
      </p:pic>
      <p:pic>
        <p:nvPicPr>
          <p:cNvPr id="18" name="Picture 17">
            <a:extLst>
              <a:ext uri="{FF2B5EF4-FFF2-40B4-BE49-F238E27FC236}">
                <a16:creationId xmlns:a16="http://schemas.microsoft.com/office/drawing/2014/main" id="{B464E5D9-DF42-463E-8BBA-7D912E3F6051}"/>
              </a:ext>
            </a:extLst>
          </p:cNvPr>
          <p:cNvPicPr>
            <a:picLocks noChangeAspect="1"/>
          </p:cNvPicPr>
          <p:nvPr/>
        </p:nvPicPr>
        <p:blipFill>
          <a:blip r:embed="rId8">
            <a:clrChange>
              <a:clrFrom>
                <a:srgbClr val="FAFAFA"/>
              </a:clrFrom>
              <a:clrTo>
                <a:srgbClr val="FAFAFA">
                  <a:alpha val="0"/>
                </a:srgbClr>
              </a:clrTo>
            </a:clrChange>
          </a:blip>
          <a:stretch>
            <a:fillRect/>
          </a:stretch>
        </p:blipFill>
        <p:spPr>
          <a:xfrm>
            <a:off x="1527707" y="2986621"/>
            <a:ext cx="818037" cy="645543"/>
          </a:xfrm>
          <a:prstGeom prst="rect">
            <a:avLst/>
          </a:prstGeom>
        </p:spPr>
      </p:pic>
      <p:pic>
        <p:nvPicPr>
          <p:cNvPr id="22" name="Picture 21">
            <a:extLst>
              <a:ext uri="{FF2B5EF4-FFF2-40B4-BE49-F238E27FC236}">
                <a16:creationId xmlns:a16="http://schemas.microsoft.com/office/drawing/2014/main" id="{E77B56B3-0812-4CE8-85D3-5BC3AFE14287}"/>
              </a:ext>
            </a:extLst>
          </p:cNvPr>
          <p:cNvPicPr>
            <a:picLocks noChangeAspect="1"/>
          </p:cNvPicPr>
          <p:nvPr/>
        </p:nvPicPr>
        <p:blipFill rotWithShape="1">
          <a:blip r:embed="rId9">
            <a:clrChange>
              <a:clrFrom>
                <a:srgbClr val="FAFAFA"/>
              </a:clrFrom>
              <a:clrTo>
                <a:srgbClr val="FAFAFA">
                  <a:alpha val="0"/>
                </a:srgbClr>
              </a:clrTo>
            </a:clrChange>
          </a:blip>
          <a:srcRect r="13605"/>
          <a:stretch/>
        </p:blipFill>
        <p:spPr>
          <a:xfrm>
            <a:off x="1476712" y="4007028"/>
            <a:ext cx="1829401" cy="1438196"/>
          </a:xfrm>
          <a:prstGeom prst="rect">
            <a:avLst/>
          </a:prstGeom>
        </p:spPr>
      </p:pic>
    </p:spTree>
    <p:extLst>
      <p:ext uri="{BB962C8B-B14F-4D97-AF65-F5344CB8AC3E}">
        <p14:creationId xmlns:p14="http://schemas.microsoft.com/office/powerpoint/2010/main" val="27619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hlinkClick r:id="" action="ppaction://noaction"/>
            <a:extLst>
              <a:ext uri="{FF2B5EF4-FFF2-40B4-BE49-F238E27FC236}">
                <a16:creationId xmlns:a16="http://schemas.microsoft.com/office/drawing/2014/main" id="{2B30B6DC-5512-45F4-854B-4BF7883BA96C}"/>
              </a:ext>
            </a:extLst>
          </p:cNvPr>
          <p:cNvSpPr/>
          <p:nvPr/>
        </p:nvSpPr>
        <p:spPr>
          <a:xfrm>
            <a:off x="3655140" y="5899958"/>
            <a:ext cx="8203087" cy="441776"/>
          </a:xfrm>
          <a:prstGeom prst="rect">
            <a:avLst/>
          </a:prstGeom>
          <a:solidFill>
            <a:schemeClr val="tx2">
              <a:alpha val="4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endParaRPr lang="en-GB" sz="1662" dirty="0"/>
          </a:p>
        </p:txBody>
      </p:sp>
      <p:sp>
        <p:nvSpPr>
          <p:cNvPr id="44" name="Title 20">
            <a:extLst>
              <a:ext uri="{FF2B5EF4-FFF2-40B4-BE49-F238E27FC236}">
                <a16:creationId xmlns:a16="http://schemas.microsoft.com/office/drawing/2014/main" id="{FE4DA693-4E84-4224-81F4-6640124CE9F7}"/>
              </a:ext>
            </a:extLst>
          </p:cNvPr>
          <p:cNvSpPr txBox="1">
            <a:spLocks/>
          </p:cNvSpPr>
          <p:nvPr/>
        </p:nvSpPr>
        <p:spPr>
          <a:xfrm>
            <a:off x="3649315" y="1451324"/>
            <a:ext cx="2012400" cy="143270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t"/>
          <a:lstStyle>
            <a:defPPr>
              <a:defRPr lang="en-US"/>
            </a:defPPr>
            <a:lvl1pPr algn="ctr">
              <a:defRPr sz="923" b="1">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dirty="0">
                <a:latin typeface="+mj-lt"/>
              </a:rPr>
              <a:t>Information, insight and </a:t>
            </a:r>
            <a:r>
              <a:rPr lang="en-US" sz="1290" dirty="0">
                <a:latin typeface="+mj-lt"/>
              </a:rPr>
              <a:t>analytics</a:t>
            </a:r>
            <a:r>
              <a:rPr lang="en-US" sz="1200" dirty="0">
                <a:latin typeface="+mj-lt"/>
              </a:rPr>
              <a:t> across critical technology markets</a:t>
            </a:r>
          </a:p>
        </p:txBody>
      </p:sp>
      <p:sp>
        <p:nvSpPr>
          <p:cNvPr id="65" name="TextBox 64">
            <a:hlinkClick r:id="" action="ppaction://noaction"/>
            <a:extLst>
              <a:ext uri="{FF2B5EF4-FFF2-40B4-BE49-F238E27FC236}">
                <a16:creationId xmlns:a16="http://schemas.microsoft.com/office/drawing/2014/main" id="{78814BDA-9C17-4030-B0FE-3972A7C8160B}"/>
              </a:ext>
            </a:extLst>
          </p:cNvPr>
          <p:cNvSpPr txBox="1"/>
          <p:nvPr/>
        </p:nvSpPr>
        <p:spPr>
          <a:xfrm>
            <a:off x="5797723" y="1493230"/>
            <a:ext cx="1524000" cy="298287"/>
          </a:xfrm>
          <a:prstGeom prst="rect">
            <a:avLst/>
          </a:prstGeom>
          <a:solidFill>
            <a:schemeClr val="bg1"/>
          </a:solidFill>
        </p:spPr>
        <p:txBody>
          <a:bodyPr wrap="square" lIns="0" tIns="0" rIns="0" bIns="0" rtlCol="0">
            <a:spAutoFit/>
          </a:bodyPr>
          <a:lstStyle/>
          <a:p>
            <a:r>
              <a:rPr lang="en-US" sz="969" b="1" dirty="0">
                <a:solidFill>
                  <a:schemeClr val="tx2"/>
                </a:solidFill>
              </a:rPr>
              <a:t>Automotive </a:t>
            </a:r>
            <a:br>
              <a:rPr lang="en-US" sz="969" b="1" dirty="0">
                <a:solidFill>
                  <a:schemeClr val="tx2"/>
                </a:solidFill>
              </a:rPr>
            </a:br>
            <a:r>
              <a:rPr lang="en-US" sz="969" b="1" dirty="0">
                <a:solidFill>
                  <a:schemeClr val="tx2"/>
                </a:solidFill>
              </a:rPr>
              <a:t>Electronics</a:t>
            </a:r>
          </a:p>
        </p:txBody>
      </p:sp>
      <p:sp>
        <p:nvSpPr>
          <p:cNvPr id="4" name="Title 3">
            <a:extLst>
              <a:ext uri="{FF2B5EF4-FFF2-40B4-BE49-F238E27FC236}">
                <a16:creationId xmlns:a16="http://schemas.microsoft.com/office/drawing/2014/main" id="{695196EF-058B-4714-A9C5-7F33EFBE892F}"/>
              </a:ext>
            </a:extLst>
          </p:cNvPr>
          <p:cNvSpPr>
            <a:spLocks noGrp="1"/>
          </p:cNvSpPr>
          <p:nvPr>
            <p:ph type="title"/>
          </p:nvPr>
        </p:nvSpPr>
        <p:spPr>
          <a:xfrm>
            <a:off x="481013" y="889852"/>
            <a:ext cx="11233150" cy="679673"/>
          </a:xfrm>
        </p:spPr>
        <p:txBody>
          <a:bodyPr/>
          <a:lstStyle/>
          <a:p>
            <a:pPr marL="0" lvl="1">
              <a:lnSpc>
                <a:spcPct val="110000"/>
              </a:lnSpc>
              <a:spcAft>
                <a:spcPts val="831"/>
              </a:spcAft>
            </a:pPr>
            <a:r>
              <a:rPr lang="en-GB" sz="2215" dirty="0">
                <a:solidFill>
                  <a:schemeClr val="accent1"/>
                </a:solidFill>
                <a:cs typeface="Arial" charset="0"/>
              </a:rPr>
              <a:t>IHS Markit</a:t>
            </a:r>
            <a:r>
              <a:rPr lang="ru-RU" sz="2215" dirty="0">
                <a:solidFill>
                  <a:schemeClr val="accent1"/>
                </a:solidFill>
                <a:cs typeface="Arial" charset="0"/>
              </a:rPr>
              <a:t> –</a:t>
            </a:r>
            <a:r>
              <a:rPr lang="en-GB" sz="2215" dirty="0">
                <a:solidFill>
                  <a:schemeClr val="accent1"/>
                </a:solidFill>
                <a:cs typeface="Arial" charset="0"/>
              </a:rPr>
              <a:t> </a:t>
            </a:r>
            <a:r>
              <a:rPr lang="ru-RU" sz="2215" dirty="0">
                <a:solidFill>
                  <a:schemeClr val="accent1"/>
                </a:solidFill>
                <a:cs typeface="Arial" charset="0"/>
              </a:rPr>
              <a:t>исследовательская и консалтинговая компания</a:t>
            </a:r>
            <a:br>
              <a:rPr lang="en-GB" sz="2215" dirty="0">
                <a:solidFill>
                  <a:schemeClr val="accent1"/>
                </a:solidFill>
                <a:cs typeface="Arial" charset="0"/>
              </a:rPr>
            </a:br>
            <a:endParaRPr lang="en-GB" dirty="0"/>
          </a:p>
        </p:txBody>
      </p:sp>
      <p:sp>
        <p:nvSpPr>
          <p:cNvPr id="2" name="Slide Number Placeholder 1"/>
          <p:cNvSpPr>
            <a:spLocks noGrp="1"/>
          </p:cNvSpPr>
          <p:nvPr>
            <p:ph type="sldNum" sz="quarter" idx="12"/>
          </p:nvPr>
        </p:nvSpPr>
        <p:spPr/>
        <p:txBody>
          <a:bodyPr/>
          <a:lstStyle/>
          <a:p>
            <a:fld id="{4704619B-9823-F845-874B-2390AC991BC7}" type="slidenum">
              <a:rPr lang="en-US" smtClean="0"/>
              <a:t>2</a:t>
            </a:fld>
            <a:endParaRPr lang="en-US" dirty="0"/>
          </a:p>
        </p:txBody>
      </p:sp>
      <p:grpSp>
        <p:nvGrpSpPr>
          <p:cNvPr id="22" name="Group 21"/>
          <p:cNvGrpSpPr/>
          <p:nvPr/>
        </p:nvGrpSpPr>
        <p:grpSpPr>
          <a:xfrm>
            <a:off x="481013" y="2270793"/>
            <a:ext cx="4206669" cy="3102069"/>
            <a:chOff x="-363056" y="2510366"/>
            <a:chExt cx="2557413" cy="2590951"/>
          </a:xfrm>
        </p:grpSpPr>
        <p:grpSp>
          <p:nvGrpSpPr>
            <p:cNvPr id="15" name="Group 14"/>
            <p:cNvGrpSpPr/>
            <p:nvPr/>
          </p:nvGrpSpPr>
          <p:grpSpPr>
            <a:xfrm>
              <a:off x="-363056" y="2510366"/>
              <a:ext cx="2557413" cy="2590951"/>
              <a:chOff x="-363056" y="2912641"/>
              <a:chExt cx="2557413" cy="2590951"/>
            </a:xfrm>
          </p:grpSpPr>
          <p:sp>
            <p:nvSpPr>
              <p:cNvPr id="18" name="Rectangle 17"/>
              <p:cNvSpPr/>
              <p:nvPr/>
            </p:nvSpPr>
            <p:spPr>
              <a:xfrm>
                <a:off x="-363056" y="2912641"/>
                <a:ext cx="2557413" cy="166075"/>
              </a:xfrm>
              <a:prstGeom prst="rect">
                <a:avLst/>
              </a:prstGeom>
            </p:spPr>
            <p:txBody>
              <a:bodyPr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1021">
                  <a:spcAft>
                    <a:spcPts val="923"/>
                  </a:spcAft>
                  <a:buSzPct val="100000"/>
                  <a:defRPr/>
                </a:pPr>
                <a:endParaRPr lang="en-US" sz="1292" b="1" kern="0" dirty="0">
                  <a:solidFill>
                    <a:schemeClr val="tx2"/>
                  </a:solidFill>
                  <a:latin typeface="Arial" pitchFamily="34" charset="0"/>
                  <a:cs typeface="Arial" pitchFamily="34" charset="0"/>
                </a:endParaRPr>
              </a:p>
            </p:txBody>
          </p:sp>
          <p:sp>
            <p:nvSpPr>
              <p:cNvPr id="19" name="Rectangle 18"/>
              <p:cNvSpPr/>
              <p:nvPr/>
            </p:nvSpPr>
            <p:spPr>
              <a:xfrm>
                <a:off x="-363056" y="4141146"/>
                <a:ext cx="1488379" cy="1362446"/>
              </a:xfrm>
              <a:prstGeom prst="rect">
                <a:avLst/>
              </a:prstGeom>
            </p:spPr>
            <p:txBody>
              <a:bodyPr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1021">
                  <a:spcAft>
                    <a:spcPts val="646"/>
                  </a:spcAft>
                  <a:buSzPct val="100000"/>
                  <a:defRPr/>
                </a:pPr>
                <a:r>
                  <a:rPr lang="en-US" sz="1600" kern="0" dirty="0">
                    <a:solidFill>
                      <a:schemeClr val="tx2"/>
                    </a:solidFill>
                    <a:latin typeface="Arial" pitchFamily="34" charset="0"/>
                    <a:cs typeface="Arial" pitchFamily="34" charset="0"/>
                  </a:rPr>
                  <a:t>&gt;85% </a:t>
                </a:r>
                <a:r>
                  <a:rPr lang="ru-RU" sz="1600" kern="0" dirty="0">
                    <a:solidFill>
                      <a:schemeClr val="tx2"/>
                    </a:solidFill>
                    <a:latin typeface="Arial" pitchFamily="34" charset="0"/>
                    <a:cs typeface="Arial" pitchFamily="34" charset="0"/>
                  </a:rPr>
                  <a:t>из рейтинга </a:t>
                </a:r>
                <a:r>
                  <a:rPr lang="en-US" sz="1600" kern="0" dirty="0">
                    <a:solidFill>
                      <a:schemeClr val="tx2"/>
                    </a:solidFill>
                    <a:latin typeface="Arial" pitchFamily="34" charset="0"/>
                    <a:cs typeface="Arial" pitchFamily="34" charset="0"/>
                  </a:rPr>
                  <a:t>Fortune Global 1000</a:t>
                </a:r>
              </a:p>
              <a:p>
                <a:pPr defTabSz="211021">
                  <a:spcAft>
                    <a:spcPts val="646"/>
                  </a:spcAft>
                  <a:buSzPct val="100000"/>
                  <a:defRPr/>
                </a:pPr>
                <a:r>
                  <a:rPr lang="ru-RU" sz="1600" kern="0" dirty="0">
                    <a:solidFill>
                      <a:schemeClr val="tx2"/>
                    </a:solidFill>
                    <a:latin typeface="Arial" pitchFamily="34" charset="0"/>
                    <a:cs typeface="Arial" pitchFamily="34" charset="0"/>
                  </a:rPr>
                  <a:t>Работаем для </a:t>
                </a:r>
                <a:r>
                  <a:rPr lang="ru-RU" sz="1600" u="sng" kern="0" dirty="0">
                    <a:solidFill>
                      <a:schemeClr val="tx2"/>
                    </a:solidFill>
                    <a:latin typeface="Arial" pitchFamily="34" charset="0"/>
                    <a:cs typeface="Arial" pitchFamily="34" charset="0"/>
                  </a:rPr>
                  <a:t>компаний</a:t>
                </a:r>
                <a:r>
                  <a:rPr lang="ru-RU" sz="1600" kern="0" dirty="0">
                    <a:solidFill>
                      <a:schemeClr val="tx2"/>
                    </a:solidFill>
                    <a:latin typeface="Arial" pitchFamily="34" charset="0"/>
                    <a:cs typeface="Arial" pitchFamily="34" charset="0"/>
                  </a:rPr>
                  <a:t>, </a:t>
                </a:r>
                <a:r>
                  <a:rPr lang="ru-RU" sz="1600" u="sng" kern="0" dirty="0">
                    <a:solidFill>
                      <a:schemeClr val="tx2"/>
                    </a:solidFill>
                    <a:latin typeface="Arial" pitchFamily="34" charset="0"/>
                    <a:cs typeface="Arial" pitchFamily="34" charset="0"/>
                  </a:rPr>
                  <a:t>государств</a:t>
                </a:r>
                <a:r>
                  <a:rPr lang="ru-RU" sz="1600" kern="0" dirty="0">
                    <a:solidFill>
                      <a:schemeClr val="tx2"/>
                    </a:solidFill>
                    <a:latin typeface="Arial" pitchFamily="34" charset="0"/>
                    <a:cs typeface="Arial" pitchFamily="34" charset="0"/>
                  </a:rPr>
                  <a:t>, и </a:t>
                </a:r>
                <a:r>
                  <a:rPr lang="ru-RU" sz="1600" u="sng" kern="0" dirty="0">
                    <a:solidFill>
                      <a:schemeClr val="tx2"/>
                    </a:solidFill>
                    <a:latin typeface="Arial" pitchFamily="34" charset="0"/>
                    <a:cs typeface="Arial" pitchFamily="34" charset="0"/>
                  </a:rPr>
                  <a:t>организаций</a:t>
                </a:r>
                <a:r>
                  <a:rPr lang="ru-RU" sz="1600" kern="0" dirty="0">
                    <a:solidFill>
                      <a:schemeClr val="tx2"/>
                    </a:solidFill>
                    <a:latin typeface="Arial" pitchFamily="34" charset="0"/>
                    <a:cs typeface="Arial" pitchFamily="34" charset="0"/>
                  </a:rPr>
                  <a:t> </a:t>
                </a:r>
              </a:p>
              <a:p>
                <a:pPr defTabSz="211021">
                  <a:spcAft>
                    <a:spcPts val="646"/>
                  </a:spcAft>
                  <a:buSzPct val="100000"/>
                  <a:defRPr/>
                </a:pPr>
                <a:r>
                  <a:rPr lang="ru-RU" sz="1600" kern="0" dirty="0">
                    <a:solidFill>
                      <a:schemeClr val="tx2"/>
                    </a:solidFill>
                    <a:latin typeface="Arial" pitchFamily="34" charset="0"/>
                    <a:cs typeface="Arial" pitchFamily="34" charset="0"/>
                  </a:rPr>
                  <a:t>в более </a:t>
                </a:r>
                <a:r>
                  <a:rPr lang="ru-RU" sz="1600" b="1" kern="0" dirty="0">
                    <a:solidFill>
                      <a:schemeClr val="tx2"/>
                    </a:solidFill>
                    <a:latin typeface="Arial" pitchFamily="34" charset="0"/>
                    <a:cs typeface="Arial" pitchFamily="34" charset="0"/>
                  </a:rPr>
                  <a:t>140</a:t>
                </a:r>
                <a:r>
                  <a:rPr lang="ru-RU" sz="1600" kern="0" dirty="0">
                    <a:solidFill>
                      <a:schemeClr val="tx2"/>
                    </a:solidFill>
                    <a:latin typeface="Arial" pitchFamily="34" charset="0"/>
                    <a:cs typeface="Arial" pitchFamily="34" charset="0"/>
                  </a:rPr>
                  <a:t> странах</a:t>
                </a:r>
                <a:endParaRPr lang="en-US" sz="1600" kern="0" dirty="0">
                  <a:solidFill>
                    <a:schemeClr val="tx2"/>
                  </a:solidFill>
                  <a:latin typeface="Arial" pitchFamily="34" charset="0"/>
                  <a:cs typeface="Arial" pitchFamily="34" charset="0"/>
                </a:endParaRPr>
              </a:p>
            </p:txBody>
          </p:sp>
        </p:grpSp>
        <p:sp>
          <p:nvSpPr>
            <p:cNvPr id="16" name="Rectangle 15"/>
            <p:cNvSpPr/>
            <p:nvPr/>
          </p:nvSpPr>
          <p:spPr>
            <a:xfrm>
              <a:off x="-363056" y="2899392"/>
              <a:ext cx="1564620" cy="775159"/>
            </a:xfrm>
            <a:prstGeom prst="rect">
              <a:avLst/>
            </a:prstGeom>
          </p:spPr>
          <p:txBody>
            <a:bodyPr wrap="square" lIns="0" tIns="0" rIns="0" bIns="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1021">
                <a:spcAft>
                  <a:spcPts val="923"/>
                </a:spcAft>
                <a:buSzPct val="100000"/>
                <a:defRPr/>
              </a:pPr>
              <a:r>
                <a:rPr lang="en-US" sz="4431" kern="0" spc="-185" dirty="0">
                  <a:solidFill>
                    <a:schemeClr val="tx2"/>
                  </a:solidFill>
                  <a:latin typeface="Arial" pitchFamily="34" charset="0"/>
                  <a:cs typeface="Arial" pitchFamily="34" charset="0"/>
                </a:rPr>
                <a:t>50,000+</a:t>
              </a:r>
              <a:r>
                <a:rPr lang="ru-RU" sz="4431" kern="0" spc="-185" dirty="0">
                  <a:solidFill>
                    <a:schemeClr val="tx2"/>
                  </a:solidFill>
                  <a:latin typeface="Arial" pitchFamily="34" charset="0"/>
                  <a:cs typeface="Arial" pitchFamily="34" charset="0"/>
                </a:rPr>
                <a:t> </a:t>
              </a:r>
              <a:r>
                <a:rPr lang="ru-RU" sz="1600" kern="0" dirty="0">
                  <a:solidFill>
                    <a:schemeClr val="tx2"/>
                  </a:solidFill>
                  <a:latin typeface="Arial" pitchFamily="34" charset="0"/>
                  <a:cs typeface="Arial" pitchFamily="34" charset="0"/>
                </a:rPr>
                <a:t>клиентов во всем мире</a:t>
              </a:r>
            </a:p>
          </p:txBody>
        </p:sp>
      </p:grpSp>
      <p:sp>
        <p:nvSpPr>
          <p:cNvPr id="10" name="Rectangle 9">
            <a:hlinkClick r:id="" action="ppaction://noaction"/>
            <a:extLst>
              <a:ext uri="{FF2B5EF4-FFF2-40B4-BE49-F238E27FC236}">
                <a16:creationId xmlns:a16="http://schemas.microsoft.com/office/drawing/2014/main" id="{7595ACC1-8713-4F30-BB23-810935DA3EB0}"/>
              </a:ext>
            </a:extLst>
          </p:cNvPr>
          <p:cNvSpPr/>
          <p:nvPr/>
        </p:nvSpPr>
        <p:spPr>
          <a:xfrm>
            <a:off x="5810682" y="1836051"/>
            <a:ext cx="1844040" cy="568104"/>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Electronic systems &amp; semiconductors</a:t>
            </a:r>
          </a:p>
          <a:p>
            <a:pPr marL="99695" indent="-99695">
              <a:buFont typeface="Arial" panose="020B0604020202020204" pitchFamily="34" charset="0"/>
              <a:buChar char="•"/>
            </a:pPr>
            <a:r>
              <a:rPr lang="en-US" sz="923" dirty="0">
                <a:solidFill>
                  <a:schemeClr val="tx2"/>
                </a:solidFill>
              </a:rPr>
              <a:t>Cost management</a:t>
            </a:r>
          </a:p>
          <a:p>
            <a:pPr marL="99695" indent="-99695">
              <a:buFont typeface="Arial" panose="020B0604020202020204" pitchFamily="34" charset="0"/>
              <a:buChar char="•"/>
            </a:pPr>
            <a:r>
              <a:rPr lang="en-US" sz="923" dirty="0">
                <a:solidFill>
                  <a:schemeClr val="tx2"/>
                </a:solidFill>
              </a:rPr>
              <a:t>Connected car</a:t>
            </a:r>
          </a:p>
        </p:txBody>
      </p:sp>
      <p:sp>
        <p:nvSpPr>
          <p:cNvPr id="11" name="Rectangle 10">
            <a:hlinkClick r:id="" action="ppaction://noaction"/>
            <a:extLst>
              <a:ext uri="{FF2B5EF4-FFF2-40B4-BE49-F238E27FC236}">
                <a16:creationId xmlns:a16="http://schemas.microsoft.com/office/drawing/2014/main" id="{249461AB-9236-41CB-8DC1-DF18346A36CE}"/>
              </a:ext>
            </a:extLst>
          </p:cNvPr>
          <p:cNvSpPr/>
          <p:nvPr/>
        </p:nvSpPr>
        <p:spPr>
          <a:xfrm>
            <a:off x="7874333" y="1836051"/>
            <a:ext cx="1844040" cy="852156"/>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Display manufacturing </a:t>
            </a:r>
            <a:br>
              <a:rPr lang="en-US" sz="923" dirty="0">
                <a:solidFill>
                  <a:schemeClr val="tx2"/>
                </a:solidFill>
              </a:rPr>
            </a:br>
            <a:r>
              <a:rPr lang="en-US" sz="923" dirty="0">
                <a:solidFill>
                  <a:schemeClr val="tx2"/>
                </a:solidFill>
              </a:rPr>
              <a:t>&amp; supply chain</a:t>
            </a:r>
          </a:p>
          <a:p>
            <a:pPr marL="99695" indent="-99695">
              <a:buFont typeface="Arial" panose="020B0604020202020204" pitchFamily="34" charset="0"/>
              <a:buChar char="•"/>
            </a:pPr>
            <a:r>
              <a:rPr lang="en-US" sz="923" dirty="0">
                <a:solidFill>
                  <a:schemeClr val="tx2"/>
                </a:solidFill>
              </a:rPr>
              <a:t>Display materials &amp; components</a:t>
            </a:r>
          </a:p>
          <a:p>
            <a:pPr marL="99695" indent="-99695">
              <a:buFont typeface="Arial" panose="020B0604020202020204" pitchFamily="34" charset="0"/>
              <a:buChar char="•"/>
            </a:pPr>
            <a:r>
              <a:rPr lang="en-US" sz="923" dirty="0">
                <a:solidFill>
                  <a:schemeClr val="tx2"/>
                </a:solidFill>
              </a:rPr>
              <a:t>Large displays</a:t>
            </a:r>
          </a:p>
          <a:p>
            <a:pPr marL="99695" indent="-99695">
              <a:buFont typeface="Arial" panose="020B0604020202020204" pitchFamily="34" charset="0"/>
              <a:buChar char="•"/>
            </a:pPr>
            <a:r>
              <a:rPr lang="en-US" sz="923" dirty="0">
                <a:solidFill>
                  <a:schemeClr val="tx2"/>
                </a:solidFill>
              </a:rPr>
              <a:t>Small &amp; medium displays</a:t>
            </a:r>
          </a:p>
          <a:p>
            <a:pPr marL="99695" indent="-99695">
              <a:buFont typeface="Arial" panose="020B0604020202020204" pitchFamily="34" charset="0"/>
              <a:buChar char="•"/>
            </a:pPr>
            <a:r>
              <a:rPr lang="en-US" sz="923" dirty="0">
                <a:solidFill>
                  <a:schemeClr val="tx2"/>
                </a:solidFill>
              </a:rPr>
              <a:t>Touch &amp; interface</a:t>
            </a:r>
          </a:p>
        </p:txBody>
      </p:sp>
      <p:sp>
        <p:nvSpPr>
          <p:cNvPr id="12" name="Rectangle 11">
            <a:hlinkClick r:id="" action="ppaction://noaction"/>
            <a:extLst>
              <a:ext uri="{FF2B5EF4-FFF2-40B4-BE49-F238E27FC236}">
                <a16:creationId xmlns:a16="http://schemas.microsoft.com/office/drawing/2014/main" id="{E1502C08-62DB-4675-A23A-DA425F662615}"/>
              </a:ext>
            </a:extLst>
          </p:cNvPr>
          <p:cNvSpPr/>
          <p:nvPr/>
        </p:nvSpPr>
        <p:spPr>
          <a:xfrm>
            <a:off x="9937986" y="1836052"/>
            <a:ext cx="1844040" cy="710131"/>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Data center &amp; cloud</a:t>
            </a:r>
          </a:p>
          <a:p>
            <a:pPr marL="99695" indent="-99695">
              <a:buFont typeface="Arial" panose="020B0604020202020204" pitchFamily="34" charset="0"/>
              <a:buChar char="•"/>
            </a:pPr>
            <a:r>
              <a:rPr lang="en-US" sz="923" dirty="0">
                <a:solidFill>
                  <a:schemeClr val="tx2"/>
                </a:solidFill>
              </a:rPr>
              <a:t>Enterprise networks &amp; communication</a:t>
            </a:r>
          </a:p>
          <a:p>
            <a:pPr marL="99695" indent="-99695">
              <a:buFont typeface="Arial" panose="020B0604020202020204" pitchFamily="34" charset="0"/>
              <a:buChar char="•"/>
            </a:pPr>
            <a:r>
              <a:rPr lang="en-US" sz="923" dirty="0">
                <a:solidFill>
                  <a:schemeClr val="tx2"/>
                </a:solidFill>
              </a:rPr>
              <a:t>Enterprise IT security</a:t>
            </a:r>
          </a:p>
          <a:p>
            <a:pPr marL="99695" indent="-99695">
              <a:buFont typeface="Arial" panose="020B0604020202020204" pitchFamily="34" charset="0"/>
              <a:buChar char="•"/>
            </a:pPr>
            <a:r>
              <a:rPr lang="en-US" sz="923" dirty="0">
                <a:solidFill>
                  <a:schemeClr val="tx2"/>
                </a:solidFill>
              </a:rPr>
              <a:t>M2M, IoT &amp; connectivity</a:t>
            </a:r>
          </a:p>
        </p:txBody>
      </p:sp>
      <p:sp>
        <p:nvSpPr>
          <p:cNvPr id="13" name="TextBox 12">
            <a:hlinkClick r:id="" action="ppaction://noaction"/>
            <a:extLst>
              <a:ext uri="{FF2B5EF4-FFF2-40B4-BE49-F238E27FC236}">
                <a16:creationId xmlns:a16="http://schemas.microsoft.com/office/drawing/2014/main" id="{62958044-5665-4A31-9E74-05C93E445BD4}"/>
              </a:ext>
            </a:extLst>
          </p:cNvPr>
          <p:cNvSpPr txBox="1"/>
          <p:nvPr/>
        </p:nvSpPr>
        <p:spPr>
          <a:xfrm>
            <a:off x="3758352" y="2981916"/>
            <a:ext cx="1524000" cy="298287"/>
          </a:xfrm>
          <a:prstGeom prst="rect">
            <a:avLst/>
          </a:prstGeom>
          <a:solidFill>
            <a:schemeClr val="bg1"/>
          </a:solidFill>
        </p:spPr>
        <p:txBody>
          <a:bodyPr wrap="square" lIns="0" tIns="0" rIns="0" bIns="0" rtlCol="0">
            <a:spAutoFit/>
          </a:bodyPr>
          <a:lstStyle/>
          <a:p>
            <a:r>
              <a:rPr lang="en-US" sz="969" b="1" dirty="0">
                <a:solidFill>
                  <a:schemeClr val="tx2"/>
                </a:solidFill>
              </a:rPr>
              <a:t>Healthcare </a:t>
            </a:r>
            <a:br>
              <a:rPr lang="en-US" sz="969" b="1" dirty="0">
                <a:solidFill>
                  <a:schemeClr val="tx2"/>
                </a:solidFill>
              </a:rPr>
            </a:br>
            <a:r>
              <a:rPr lang="en-US" sz="969" b="1" dirty="0">
                <a:solidFill>
                  <a:schemeClr val="tx2"/>
                </a:solidFill>
              </a:rPr>
              <a:t>Technology</a:t>
            </a:r>
          </a:p>
        </p:txBody>
      </p:sp>
      <p:sp>
        <p:nvSpPr>
          <p:cNvPr id="14" name="Rectangle 13">
            <a:hlinkClick r:id="" action="ppaction://noaction"/>
            <a:extLst>
              <a:ext uri="{FF2B5EF4-FFF2-40B4-BE49-F238E27FC236}">
                <a16:creationId xmlns:a16="http://schemas.microsoft.com/office/drawing/2014/main" id="{B4EC9DC1-4AF3-4E31-89A4-32DA03AD6C0C}"/>
              </a:ext>
            </a:extLst>
          </p:cNvPr>
          <p:cNvSpPr/>
          <p:nvPr/>
        </p:nvSpPr>
        <p:spPr>
          <a:xfrm>
            <a:off x="3743112" y="3324737"/>
            <a:ext cx="1844040" cy="284052"/>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Medical devices &amp; equipment</a:t>
            </a:r>
          </a:p>
          <a:p>
            <a:pPr marL="99695" indent="-99695">
              <a:buFont typeface="Arial" panose="020B0604020202020204" pitchFamily="34" charset="0"/>
              <a:buChar char="•"/>
            </a:pPr>
            <a:r>
              <a:rPr lang="en-US" sz="923" dirty="0">
                <a:solidFill>
                  <a:schemeClr val="tx2"/>
                </a:solidFill>
              </a:rPr>
              <a:t>Healthcare IT</a:t>
            </a:r>
          </a:p>
        </p:txBody>
      </p:sp>
      <p:sp>
        <p:nvSpPr>
          <p:cNvPr id="17" name="TextBox 16">
            <a:hlinkClick r:id="" action="ppaction://noaction"/>
            <a:extLst>
              <a:ext uri="{FF2B5EF4-FFF2-40B4-BE49-F238E27FC236}">
                <a16:creationId xmlns:a16="http://schemas.microsoft.com/office/drawing/2014/main" id="{6D383E1D-B6BC-4DAF-9A04-BDB335F93C87}"/>
              </a:ext>
            </a:extLst>
          </p:cNvPr>
          <p:cNvSpPr txBox="1"/>
          <p:nvPr/>
        </p:nvSpPr>
        <p:spPr>
          <a:xfrm>
            <a:off x="5825923" y="2982018"/>
            <a:ext cx="1828799" cy="298287"/>
          </a:xfrm>
          <a:prstGeom prst="rect">
            <a:avLst/>
          </a:prstGeom>
          <a:solidFill>
            <a:schemeClr val="bg1"/>
          </a:solidFill>
        </p:spPr>
        <p:txBody>
          <a:bodyPr wrap="square" lIns="0" tIns="0" rIns="0" bIns="0" rtlCol="0">
            <a:spAutoFit/>
          </a:bodyPr>
          <a:lstStyle/>
          <a:p>
            <a:r>
              <a:rPr lang="en-US" sz="969" b="1" dirty="0">
                <a:solidFill>
                  <a:schemeClr val="tx2"/>
                </a:solidFill>
              </a:rPr>
              <a:t>Manufacturing </a:t>
            </a:r>
            <a:br>
              <a:rPr lang="en-US" sz="969" b="1" dirty="0">
                <a:solidFill>
                  <a:schemeClr val="tx2"/>
                </a:solidFill>
              </a:rPr>
            </a:br>
            <a:r>
              <a:rPr lang="en-US" sz="969" b="1" dirty="0">
                <a:solidFill>
                  <a:schemeClr val="tx2"/>
                </a:solidFill>
              </a:rPr>
              <a:t>Technology</a:t>
            </a:r>
          </a:p>
        </p:txBody>
      </p:sp>
      <p:sp>
        <p:nvSpPr>
          <p:cNvPr id="20" name="Rectangle 19">
            <a:hlinkClick r:id="" action="ppaction://noaction"/>
            <a:extLst>
              <a:ext uri="{FF2B5EF4-FFF2-40B4-BE49-F238E27FC236}">
                <a16:creationId xmlns:a16="http://schemas.microsoft.com/office/drawing/2014/main" id="{60EBE014-AC23-4ABE-9F39-9F7BC1B7506E}"/>
              </a:ext>
            </a:extLst>
          </p:cNvPr>
          <p:cNvSpPr/>
          <p:nvPr/>
        </p:nvSpPr>
        <p:spPr>
          <a:xfrm>
            <a:off x="5810682" y="3324738"/>
            <a:ext cx="1844040" cy="426079"/>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Capital equipment &amp; machinery </a:t>
            </a:r>
          </a:p>
          <a:p>
            <a:pPr marL="99695" indent="-99695">
              <a:buFont typeface="Arial" panose="020B0604020202020204" pitchFamily="34" charset="0"/>
              <a:buChar char="•"/>
            </a:pPr>
            <a:r>
              <a:rPr lang="en-US" sz="923" dirty="0">
                <a:solidFill>
                  <a:schemeClr val="tx2"/>
                </a:solidFill>
              </a:rPr>
              <a:t>Electric motor systems</a:t>
            </a:r>
          </a:p>
          <a:p>
            <a:pPr marL="99695" indent="-99695">
              <a:buFont typeface="Arial" panose="020B0604020202020204" pitchFamily="34" charset="0"/>
              <a:buChar char="•"/>
            </a:pPr>
            <a:r>
              <a:rPr lang="en-US" sz="923" dirty="0">
                <a:solidFill>
                  <a:schemeClr val="tx2"/>
                </a:solidFill>
              </a:rPr>
              <a:t>Discrete &amp; process automation</a:t>
            </a:r>
          </a:p>
        </p:txBody>
      </p:sp>
      <p:sp>
        <p:nvSpPr>
          <p:cNvPr id="21" name="Rectangle 20">
            <a:hlinkClick r:id="" action="ppaction://noaction"/>
            <a:extLst>
              <a:ext uri="{FF2B5EF4-FFF2-40B4-BE49-F238E27FC236}">
                <a16:creationId xmlns:a16="http://schemas.microsoft.com/office/drawing/2014/main" id="{536E9D71-446F-48A3-BF8D-11EAB551FCE1}"/>
              </a:ext>
            </a:extLst>
          </p:cNvPr>
          <p:cNvSpPr/>
          <p:nvPr/>
        </p:nvSpPr>
        <p:spPr>
          <a:xfrm>
            <a:off x="7782894" y="2942289"/>
            <a:ext cx="2011680" cy="143284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
        <p:nvSpPr>
          <p:cNvPr id="23" name="TextBox 22">
            <a:hlinkClick r:id="" action="ppaction://noaction"/>
            <a:extLst>
              <a:ext uri="{FF2B5EF4-FFF2-40B4-BE49-F238E27FC236}">
                <a16:creationId xmlns:a16="http://schemas.microsoft.com/office/drawing/2014/main" id="{05FC9A69-DB98-48E4-96E3-B4D0D6EB2EFA}"/>
              </a:ext>
            </a:extLst>
          </p:cNvPr>
          <p:cNvSpPr txBox="1"/>
          <p:nvPr/>
        </p:nvSpPr>
        <p:spPr>
          <a:xfrm>
            <a:off x="7889574" y="2982018"/>
            <a:ext cx="1524000" cy="149143"/>
          </a:xfrm>
          <a:prstGeom prst="rect">
            <a:avLst/>
          </a:prstGeom>
          <a:solidFill>
            <a:schemeClr val="bg1"/>
          </a:solidFill>
        </p:spPr>
        <p:txBody>
          <a:bodyPr wrap="square" lIns="0" tIns="0" rIns="0" bIns="0" rtlCol="0">
            <a:spAutoFit/>
          </a:bodyPr>
          <a:lstStyle/>
          <a:p>
            <a:r>
              <a:rPr lang="en-US" sz="969" b="1" dirty="0">
                <a:solidFill>
                  <a:schemeClr val="tx2"/>
                </a:solidFill>
              </a:rPr>
              <a:t>Media &amp; Advertising</a:t>
            </a:r>
          </a:p>
        </p:txBody>
      </p:sp>
      <p:sp>
        <p:nvSpPr>
          <p:cNvPr id="24" name="Rectangle 23">
            <a:hlinkClick r:id="" action="ppaction://noaction"/>
            <a:extLst>
              <a:ext uri="{FF2B5EF4-FFF2-40B4-BE49-F238E27FC236}">
                <a16:creationId xmlns:a16="http://schemas.microsoft.com/office/drawing/2014/main" id="{15B69066-BA5E-4FD6-A4BE-0242DC9D47C9}"/>
              </a:ext>
            </a:extLst>
          </p:cNvPr>
          <p:cNvSpPr/>
          <p:nvPr/>
        </p:nvSpPr>
        <p:spPr>
          <a:xfrm>
            <a:off x="7874333" y="3324736"/>
            <a:ext cx="1844040" cy="852156"/>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Advertising</a:t>
            </a:r>
          </a:p>
          <a:p>
            <a:pPr marL="99695" indent="-99695">
              <a:buFont typeface="Arial" panose="020B0604020202020204" pitchFamily="34" charset="0"/>
              <a:buChar char="•"/>
            </a:pPr>
            <a:r>
              <a:rPr lang="en-US" sz="923" dirty="0">
                <a:solidFill>
                  <a:schemeClr val="tx2"/>
                </a:solidFill>
              </a:rPr>
              <a:t>TV media &amp; content</a:t>
            </a:r>
          </a:p>
          <a:p>
            <a:pPr marL="99695" indent="-99695">
              <a:buFont typeface="Arial" panose="020B0604020202020204" pitchFamily="34" charset="0"/>
              <a:buChar char="•"/>
            </a:pPr>
            <a:r>
              <a:rPr lang="en-US" sz="923" dirty="0">
                <a:solidFill>
                  <a:schemeClr val="tx2"/>
                </a:solidFill>
              </a:rPr>
              <a:t>Video</a:t>
            </a:r>
          </a:p>
          <a:p>
            <a:pPr marL="99695" indent="-99695">
              <a:buFont typeface="Arial" panose="020B0604020202020204" pitchFamily="34" charset="0"/>
              <a:buChar char="•"/>
            </a:pPr>
            <a:r>
              <a:rPr lang="en-US" sz="923" dirty="0">
                <a:solidFill>
                  <a:schemeClr val="tx2"/>
                </a:solidFill>
              </a:rPr>
              <a:t>Digital media</a:t>
            </a:r>
          </a:p>
          <a:p>
            <a:pPr marL="99695" indent="-99695">
              <a:buFont typeface="Arial" panose="020B0604020202020204" pitchFamily="34" charset="0"/>
              <a:buChar char="•"/>
            </a:pPr>
            <a:r>
              <a:rPr lang="en-US" sz="923" dirty="0">
                <a:solidFill>
                  <a:schemeClr val="tx2"/>
                </a:solidFill>
              </a:rPr>
              <a:t>Games</a:t>
            </a:r>
          </a:p>
          <a:p>
            <a:pPr marL="99695" indent="-99695">
              <a:buFont typeface="Arial" panose="020B0604020202020204" pitchFamily="34" charset="0"/>
              <a:buChar char="•"/>
            </a:pPr>
            <a:r>
              <a:rPr lang="en-US" sz="923" dirty="0">
                <a:solidFill>
                  <a:schemeClr val="tx2"/>
                </a:solidFill>
              </a:rPr>
              <a:t>Cinema</a:t>
            </a:r>
          </a:p>
        </p:txBody>
      </p:sp>
      <p:sp>
        <p:nvSpPr>
          <p:cNvPr id="26" name="TextBox 25">
            <a:hlinkClick r:id="" action="ppaction://noaction"/>
            <a:extLst>
              <a:ext uri="{FF2B5EF4-FFF2-40B4-BE49-F238E27FC236}">
                <a16:creationId xmlns:a16="http://schemas.microsoft.com/office/drawing/2014/main" id="{387ABFCA-AC60-42F1-B7FA-82124BB599A0}"/>
              </a:ext>
            </a:extLst>
          </p:cNvPr>
          <p:cNvSpPr txBox="1"/>
          <p:nvPr/>
        </p:nvSpPr>
        <p:spPr>
          <a:xfrm>
            <a:off x="9953226" y="2982018"/>
            <a:ext cx="1524000" cy="149143"/>
          </a:xfrm>
          <a:prstGeom prst="rect">
            <a:avLst/>
          </a:prstGeom>
          <a:solidFill>
            <a:schemeClr val="bg1"/>
          </a:solidFill>
        </p:spPr>
        <p:txBody>
          <a:bodyPr wrap="square" lIns="0" tIns="0" rIns="0" bIns="0" rtlCol="0">
            <a:spAutoFit/>
          </a:bodyPr>
          <a:lstStyle/>
          <a:p>
            <a:r>
              <a:rPr lang="en-US" sz="969" b="1" dirty="0">
                <a:solidFill>
                  <a:schemeClr val="tx2"/>
                </a:solidFill>
              </a:rPr>
              <a:t>Mobile &amp; Telecom</a:t>
            </a:r>
          </a:p>
        </p:txBody>
      </p:sp>
      <p:sp>
        <p:nvSpPr>
          <p:cNvPr id="27" name="Rectangle 26">
            <a:hlinkClick r:id="" action="ppaction://noaction"/>
            <a:extLst>
              <a:ext uri="{FF2B5EF4-FFF2-40B4-BE49-F238E27FC236}">
                <a16:creationId xmlns:a16="http://schemas.microsoft.com/office/drawing/2014/main" id="{ED1BF2B6-2FF8-44FF-98F1-A1DF8CBD4D87}"/>
              </a:ext>
            </a:extLst>
          </p:cNvPr>
          <p:cNvSpPr/>
          <p:nvPr/>
        </p:nvSpPr>
        <p:spPr>
          <a:xfrm>
            <a:off x="9937986" y="3324737"/>
            <a:ext cx="1844040" cy="994183"/>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Operators &amp; services</a:t>
            </a:r>
          </a:p>
          <a:p>
            <a:pPr marL="99695" indent="-99695">
              <a:buFont typeface="Arial" panose="020B0604020202020204" pitchFamily="34" charset="0"/>
              <a:buChar char="•"/>
            </a:pPr>
            <a:r>
              <a:rPr lang="en-US" sz="923" dirty="0">
                <a:solidFill>
                  <a:schemeClr val="tx2"/>
                </a:solidFill>
              </a:rPr>
              <a:t>Mobile innovation</a:t>
            </a:r>
          </a:p>
          <a:p>
            <a:pPr marL="99695" indent="-99695">
              <a:buFont typeface="Arial" panose="020B0604020202020204" pitchFamily="34" charset="0"/>
              <a:buChar char="•"/>
            </a:pPr>
            <a:r>
              <a:rPr lang="en-US" sz="923" dirty="0">
                <a:solidFill>
                  <a:schemeClr val="tx2"/>
                </a:solidFill>
              </a:rPr>
              <a:t>Mobile networks</a:t>
            </a:r>
          </a:p>
          <a:p>
            <a:pPr marL="99695" indent="-99695">
              <a:buFont typeface="Arial" panose="020B0604020202020204" pitchFamily="34" charset="0"/>
              <a:buChar char="•"/>
            </a:pPr>
            <a:r>
              <a:rPr lang="en-US" sz="923" dirty="0">
                <a:solidFill>
                  <a:schemeClr val="tx2"/>
                </a:solidFill>
              </a:rPr>
              <a:t>Voice &amp; data networks</a:t>
            </a:r>
          </a:p>
          <a:p>
            <a:pPr marL="99695" indent="-99695">
              <a:buFont typeface="Arial" panose="020B0604020202020204" pitchFamily="34" charset="0"/>
              <a:buChar char="•"/>
            </a:pPr>
            <a:r>
              <a:rPr lang="en-US" sz="923" dirty="0">
                <a:solidFill>
                  <a:schemeClr val="tx2"/>
                </a:solidFill>
              </a:rPr>
              <a:t>Service provider Broadband &amp; video</a:t>
            </a:r>
          </a:p>
          <a:p>
            <a:pPr marL="99695" indent="-99695">
              <a:buFont typeface="Arial" panose="020B0604020202020204" pitchFamily="34" charset="0"/>
              <a:buChar char="•"/>
            </a:pPr>
            <a:r>
              <a:rPr lang="en-US" sz="923" dirty="0">
                <a:solidFill>
                  <a:schemeClr val="tx2"/>
                </a:solidFill>
              </a:rPr>
              <a:t>Managed services</a:t>
            </a:r>
          </a:p>
        </p:txBody>
      </p:sp>
      <p:sp>
        <p:nvSpPr>
          <p:cNvPr id="28" name="TextBox 27">
            <a:hlinkClick r:id="" action="ppaction://noaction"/>
            <a:extLst>
              <a:ext uri="{FF2B5EF4-FFF2-40B4-BE49-F238E27FC236}">
                <a16:creationId xmlns:a16="http://schemas.microsoft.com/office/drawing/2014/main" id="{826656EF-2F67-4861-902A-8E3056C09472}"/>
              </a:ext>
            </a:extLst>
          </p:cNvPr>
          <p:cNvSpPr txBox="1"/>
          <p:nvPr/>
        </p:nvSpPr>
        <p:spPr>
          <a:xfrm>
            <a:off x="3758353" y="4462222"/>
            <a:ext cx="1666633" cy="298287"/>
          </a:xfrm>
          <a:prstGeom prst="rect">
            <a:avLst/>
          </a:prstGeom>
          <a:solidFill>
            <a:schemeClr val="bg1"/>
          </a:solidFill>
        </p:spPr>
        <p:txBody>
          <a:bodyPr wrap="square" lIns="0" tIns="0" rIns="0" bIns="0" rtlCol="0">
            <a:spAutoFit/>
          </a:bodyPr>
          <a:lstStyle/>
          <a:p>
            <a:r>
              <a:rPr lang="en-US" sz="969" b="1" dirty="0">
                <a:solidFill>
                  <a:schemeClr val="tx2"/>
                </a:solidFill>
              </a:rPr>
              <a:t>Mobile, Consumer </a:t>
            </a:r>
            <a:br>
              <a:rPr lang="en-US" sz="969" b="1" dirty="0">
                <a:solidFill>
                  <a:schemeClr val="tx2"/>
                </a:solidFill>
              </a:rPr>
            </a:br>
            <a:r>
              <a:rPr lang="en-US" sz="969" b="1" kern="800" spc="-18" dirty="0">
                <a:solidFill>
                  <a:schemeClr val="tx2"/>
                </a:solidFill>
              </a:rPr>
              <a:t>&amp; Connected Devices</a:t>
            </a:r>
          </a:p>
        </p:txBody>
      </p:sp>
      <p:sp>
        <p:nvSpPr>
          <p:cNvPr id="29" name="Rectangle 28">
            <a:hlinkClick r:id="" action="ppaction://noaction"/>
            <a:extLst>
              <a:ext uri="{FF2B5EF4-FFF2-40B4-BE49-F238E27FC236}">
                <a16:creationId xmlns:a16="http://schemas.microsoft.com/office/drawing/2014/main" id="{630524B7-728C-409E-95D4-73BB444D795D}"/>
              </a:ext>
            </a:extLst>
          </p:cNvPr>
          <p:cNvSpPr/>
          <p:nvPr/>
        </p:nvSpPr>
        <p:spPr>
          <a:xfrm>
            <a:off x="3743112" y="4807353"/>
            <a:ext cx="1844040" cy="710131"/>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Mobile devices</a:t>
            </a:r>
          </a:p>
          <a:p>
            <a:pPr marL="99695" indent="-99695">
              <a:buFont typeface="Arial" panose="020B0604020202020204" pitchFamily="34" charset="0"/>
              <a:buChar char="•"/>
            </a:pPr>
            <a:r>
              <a:rPr lang="en-US" sz="923" dirty="0">
                <a:solidFill>
                  <a:schemeClr val="tx2"/>
                </a:solidFill>
              </a:rPr>
              <a:t>Consumer electronics</a:t>
            </a:r>
          </a:p>
          <a:p>
            <a:pPr marL="99695" indent="-99695">
              <a:buFont typeface="Arial" panose="020B0604020202020204" pitchFamily="34" charset="0"/>
              <a:buChar char="•"/>
            </a:pPr>
            <a:r>
              <a:rPr lang="en-US" sz="923" dirty="0">
                <a:solidFill>
                  <a:schemeClr val="tx2"/>
                </a:solidFill>
              </a:rPr>
              <a:t>Lighting</a:t>
            </a:r>
          </a:p>
          <a:p>
            <a:pPr marL="99695" indent="-99695">
              <a:buFont typeface="Arial" panose="020B0604020202020204" pitchFamily="34" charset="0"/>
              <a:buChar char="•"/>
            </a:pPr>
            <a:r>
              <a:rPr lang="en-US" sz="923" dirty="0">
                <a:solidFill>
                  <a:schemeClr val="tx2"/>
                </a:solidFill>
              </a:rPr>
              <a:t>Digital signage</a:t>
            </a:r>
          </a:p>
          <a:p>
            <a:pPr marL="99695" indent="-99695">
              <a:buFont typeface="Arial" panose="020B0604020202020204" pitchFamily="34" charset="0"/>
              <a:buChar char="•"/>
            </a:pPr>
            <a:r>
              <a:rPr lang="en-US" sz="923" dirty="0">
                <a:solidFill>
                  <a:schemeClr val="tx2"/>
                </a:solidFill>
              </a:rPr>
              <a:t>Smart home &amp; appliances</a:t>
            </a:r>
          </a:p>
        </p:txBody>
      </p:sp>
      <p:sp>
        <p:nvSpPr>
          <p:cNvPr id="30" name="TextBox 29">
            <a:hlinkClick r:id="" action="ppaction://noaction"/>
            <a:extLst>
              <a:ext uri="{FF2B5EF4-FFF2-40B4-BE49-F238E27FC236}">
                <a16:creationId xmlns:a16="http://schemas.microsoft.com/office/drawing/2014/main" id="{E426CE4B-0B4C-4EBC-AB48-A641898D38AD}"/>
              </a:ext>
            </a:extLst>
          </p:cNvPr>
          <p:cNvSpPr txBox="1"/>
          <p:nvPr/>
        </p:nvSpPr>
        <p:spPr>
          <a:xfrm>
            <a:off x="5825924" y="4468219"/>
            <a:ext cx="1430464" cy="298287"/>
          </a:xfrm>
          <a:prstGeom prst="rect">
            <a:avLst/>
          </a:prstGeom>
          <a:solidFill>
            <a:schemeClr val="bg1"/>
          </a:solidFill>
        </p:spPr>
        <p:txBody>
          <a:bodyPr wrap="square" lIns="0" tIns="0" rIns="0" bIns="0" rtlCol="0">
            <a:spAutoFit/>
          </a:bodyPr>
          <a:lstStyle/>
          <a:p>
            <a:r>
              <a:rPr lang="en-US" sz="969" b="1" dirty="0">
                <a:solidFill>
                  <a:schemeClr val="tx2"/>
                </a:solidFill>
              </a:rPr>
              <a:t>Power &amp; Energy </a:t>
            </a:r>
            <a:br>
              <a:rPr lang="en-US" sz="969" b="1" dirty="0">
                <a:solidFill>
                  <a:schemeClr val="tx2"/>
                </a:solidFill>
              </a:rPr>
            </a:br>
            <a:r>
              <a:rPr lang="en-US" sz="969" b="1" dirty="0">
                <a:solidFill>
                  <a:schemeClr val="tx2"/>
                </a:solidFill>
              </a:rPr>
              <a:t>Technology</a:t>
            </a:r>
          </a:p>
        </p:txBody>
      </p:sp>
      <p:sp>
        <p:nvSpPr>
          <p:cNvPr id="31" name="Rectangle 30">
            <a:hlinkClick r:id="" action="ppaction://noaction"/>
            <a:extLst>
              <a:ext uri="{FF2B5EF4-FFF2-40B4-BE49-F238E27FC236}">
                <a16:creationId xmlns:a16="http://schemas.microsoft.com/office/drawing/2014/main" id="{F1EFA169-B734-408C-B199-E9C8BC6F3334}"/>
              </a:ext>
            </a:extLst>
          </p:cNvPr>
          <p:cNvSpPr/>
          <p:nvPr/>
        </p:nvSpPr>
        <p:spPr>
          <a:xfrm>
            <a:off x="5810683" y="4794521"/>
            <a:ext cx="1844040" cy="568104"/>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Smart grid &amp; energy storage</a:t>
            </a:r>
          </a:p>
          <a:p>
            <a:pPr marL="99695" indent="-99695">
              <a:buFont typeface="Arial" panose="020B0604020202020204" pitchFamily="34" charset="0"/>
              <a:buChar char="•"/>
            </a:pPr>
            <a:r>
              <a:rPr lang="en-US" sz="923" dirty="0">
                <a:solidFill>
                  <a:schemeClr val="tx2"/>
                </a:solidFill>
              </a:rPr>
              <a:t>Power supplies &amp; wireless charging</a:t>
            </a:r>
          </a:p>
          <a:p>
            <a:pPr marL="99695" indent="-99695">
              <a:buFont typeface="Arial" panose="020B0604020202020204" pitchFamily="34" charset="0"/>
              <a:buChar char="•"/>
            </a:pPr>
            <a:r>
              <a:rPr lang="en-US" sz="923" dirty="0">
                <a:solidFill>
                  <a:schemeClr val="tx2"/>
                </a:solidFill>
              </a:rPr>
              <a:t>Solar</a:t>
            </a:r>
          </a:p>
        </p:txBody>
      </p:sp>
      <p:sp>
        <p:nvSpPr>
          <p:cNvPr id="32" name="TextBox 31">
            <a:hlinkClick r:id="" action="ppaction://noaction"/>
            <a:extLst>
              <a:ext uri="{FF2B5EF4-FFF2-40B4-BE49-F238E27FC236}">
                <a16:creationId xmlns:a16="http://schemas.microsoft.com/office/drawing/2014/main" id="{6DBF87B4-90EB-413C-BE83-48BF35811B83}"/>
              </a:ext>
            </a:extLst>
          </p:cNvPr>
          <p:cNvSpPr txBox="1"/>
          <p:nvPr/>
        </p:nvSpPr>
        <p:spPr>
          <a:xfrm>
            <a:off x="7889575" y="4468219"/>
            <a:ext cx="1524000" cy="149143"/>
          </a:xfrm>
          <a:prstGeom prst="rect">
            <a:avLst/>
          </a:prstGeom>
          <a:solidFill>
            <a:schemeClr val="bg1"/>
          </a:solidFill>
        </p:spPr>
        <p:txBody>
          <a:bodyPr wrap="square" lIns="0" tIns="0" rIns="0" bIns="0" rtlCol="0">
            <a:spAutoFit/>
          </a:bodyPr>
          <a:lstStyle/>
          <a:p>
            <a:r>
              <a:rPr lang="en-US" sz="969" b="1" dirty="0">
                <a:solidFill>
                  <a:schemeClr val="tx2"/>
                </a:solidFill>
              </a:rPr>
              <a:t>Security Technology</a:t>
            </a:r>
          </a:p>
        </p:txBody>
      </p:sp>
      <p:sp>
        <p:nvSpPr>
          <p:cNvPr id="33" name="Rectangle 32">
            <a:hlinkClick r:id="" action="ppaction://noaction"/>
            <a:extLst>
              <a:ext uri="{FF2B5EF4-FFF2-40B4-BE49-F238E27FC236}">
                <a16:creationId xmlns:a16="http://schemas.microsoft.com/office/drawing/2014/main" id="{30184B1A-356B-46E6-AB42-4BF55891293C}"/>
              </a:ext>
            </a:extLst>
          </p:cNvPr>
          <p:cNvSpPr/>
          <p:nvPr/>
        </p:nvSpPr>
        <p:spPr>
          <a:xfrm>
            <a:off x="7874335" y="4794520"/>
            <a:ext cx="1844040" cy="568104"/>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Access control &amp; fire</a:t>
            </a:r>
          </a:p>
          <a:p>
            <a:pPr marL="99695" indent="-99695">
              <a:buFont typeface="Arial" panose="020B0604020202020204" pitchFamily="34" charset="0"/>
              <a:buChar char="•"/>
            </a:pPr>
            <a:r>
              <a:rPr lang="en-US" sz="923" dirty="0">
                <a:solidFill>
                  <a:schemeClr val="tx2"/>
                </a:solidFill>
              </a:rPr>
              <a:t>Video surveillance</a:t>
            </a:r>
          </a:p>
          <a:p>
            <a:pPr marL="99695" indent="-99695">
              <a:buFont typeface="Arial" panose="020B0604020202020204" pitchFamily="34" charset="0"/>
              <a:buChar char="•"/>
            </a:pPr>
            <a:r>
              <a:rPr lang="en-US" sz="923" dirty="0">
                <a:solidFill>
                  <a:schemeClr val="tx2"/>
                </a:solidFill>
              </a:rPr>
              <a:t>Cybersecurity &amp; digital ID</a:t>
            </a:r>
          </a:p>
          <a:p>
            <a:pPr marL="99695" indent="-99695">
              <a:buFont typeface="Arial" panose="020B0604020202020204" pitchFamily="34" charset="0"/>
              <a:buChar char="•"/>
            </a:pPr>
            <a:r>
              <a:rPr lang="en-US" sz="923" dirty="0">
                <a:solidFill>
                  <a:schemeClr val="tx2"/>
                </a:solidFill>
              </a:rPr>
              <a:t>Critical communications</a:t>
            </a:r>
          </a:p>
        </p:txBody>
      </p:sp>
      <p:sp>
        <p:nvSpPr>
          <p:cNvPr id="34" name="TextBox 33">
            <a:hlinkClick r:id="" action="ppaction://noaction"/>
            <a:extLst>
              <a:ext uri="{FF2B5EF4-FFF2-40B4-BE49-F238E27FC236}">
                <a16:creationId xmlns:a16="http://schemas.microsoft.com/office/drawing/2014/main" id="{F8D970DC-3B83-49CE-B438-1151F5B2C53F}"/>
              </a:ext>
            </a:extLst>
          </p:cNvPr>
          <p:cNvSpPr txBox="1"/>
          <p:nvPr/>
        </p:nvSpPr>
        <p:spPr>
          <a:xfrm>
            <a:off x="9953227" y="4468219"/>
            <a:ext cx="1524000" cy="149143"/>
          </a:xfrm>
          <a:prstGeom prst="rect">
            <a:avLst/>
          </a:prstGeom>
          <a:solidFill>
            <a:schemeClr val="bg1"/>
          </a:solidFill>
        </p:spPr>
        <p:txBody>
          <a:bodyPr wrap="square" lIns="0" tIns="0" rIns="0" bIns="0" rtlCol="0">
            <a:spAutoFit/>
          </a:bodyPr>
          <a:lstStyle/>
          <a:p>
            <a:r>
              <a:rPr lang="en-US" sz="969" b="1" dirty="0">
                <a:solidFill>
                  <a:schemeClr val="tx2"/>
                </a:solidFill>
              </a:rPr>
              <a:t>Semiconductors</a:t>
            </a:r>
          </a:p>
        </p:txBody>
      </p:sp>
      <p:sp>
        <p:nvSpPr>
          <p:cNvPr id="35" name="Rectangle 34">
            <a:hlinkClick r:id="" action="ppaction://noaction"/>
            <a:extLst>
              <a:ext uri="{FF2B5EF4-FFF2-40B4-BE49-F238E27FC236}">
                <a16:creationId xmlns:a16="http://schemas.microsoft.com/office/drawing/2014/main" id="{57CC48DB-7EB3-43AD-8EB6-F83594C63600}"/>
              </a:ext>
            </a:extLst>
          </p:cNvPr>
          <p:cNvSpPr/>
          <p:nvPr/>
        </p:nvSpPr>
        <p:spPr>
          <a:xfrm>
            <a:off x="9937986" y="4794521"/>
            <a:ext cx="1844040" cy="710131"/>
          </a:xfrm>
          <a:prstGeom prst="rect">
            <a:avLst/>
          </a:prstGeom>
          <a:solidFill>
            <a:schemeClr val="bg1"/>
          </a:solidFill>
        </p:spPr>
        <p:txBody>
          <a:bodyPr wrap="square" lIns="0" tIns="0" rIns="0" bIns="0">
            <a:spAutoFit/>
          </a:bodyPr>
          <a:lstStyle/>
          <a:p>
            <a:pPr marL="99695" indent="-99695">
              <a:buFont typeface="Arial" panose="020B0604020202020204" pitchFamily="34" charset="0"/>
              <a:buChar char="•"/>
            </a:pPr>
            <a:r>
              <a:rPr lang="en-US" sz="923" dirty="0">
                <a:solidFill>
                  <a:schemeClr val="tx2"/>
                </a:solidFill>
              </a:rPr>
              <a:t>Semiconductor market</a:t>
            </a:r>
          </a:p>
          <a:p>
            <a:pPr marL="99695" indent="-99695">
              <a:buFont typeface="Arial" panose="020B0604020202020204" pitchFamily="34" charset="0"/>
              <a:buChar char="•"/>
            </a:pPr>
            <a:r>
              <a:rPr lang="en-US" sz="923" dirty="0">
                <a:solidFill>
                  <a:schemeClr val="tx2"/>
                </a:solidFill>
              </a:rPr>
              <a:t>Semiconductor components</a:t>
            </a:r>
          </a:p>
          <a:p>
            <a:pPr marL="99695" indent="-99695">
              <a:buFont typeface="Arial" panose="020B0604020202020204" pitchFamily="34" charset="0"/>
              <a:buChar char="•"/>
            </a:pPr>
            <a:r>
              <a:rPr lang="en-US" sz="923" dirty="0">
                <a:solidFill>
                  <a:schemeClr val="tx2"/>
                </a:solidFill>
              </a:rPr>
              <a:t>Semiconductor manufacturing</a:t>
            </a:r>
          </a:p>
          <a:p>
            <a:pPr marL="99695" indent="-99695">
              <a:buFont typeface="Arial" panose="020B0604020202020204" pitchFamily="34" charset="0"/>
              <a:buChar char="•"/>
            </a:pPr>
            <a:r>
              <a:rPr lang="en-US" sz="923" dirty="0">
                <a:solidFill>
                  <a:schemeClr val="tx2"/>
                </a:solidFill>
              </a:rPr>
              <a:t>MEMS &amp; sensors</a:t>
            </a:r>
          </a:p>
          <a:p>
            <a:pPr marL="99695" indent="-99695">
              <a:buFont typeface="Arial" panose="020B0604020202020204" pitchFamily="34" charset="0"/>
              <a:buChar char="•"/>
            </a:pPr>
            <a:r>
              <a:rPr lang="en-US" sz="923" dirty="0">
                <a:solidFill>
                  <a:schemeClr val="tx2"/>
                </a:solidFill>
              </a:rPr>
              <a:t>Memory &amp; storage</a:t>
            </a:r>
          </a:p>
        </p:txBody>
      </p:sp>
      <p:pic>
        <p:nvPicPr>
          <p:cNvPr id="36" name="d7f5617d-6c59-44aa-8c61-bbe702fb0eb4" descr="6BE2BF6C-F40F-46EC-BAD4-AC7B9A3B19DD">
            <a:hlinkClick r:id="" action="ppaction://noaction"/>
            <a:extLst>
              <a:ext uri="{FF2B5EF4-FFF2-40B4-BE49-F238E27FC236}">
                <a16:creationId xmlns:a16="http://schemas.microsoft.com/office/drawing/2014/main" id="{E5D63162-CFED-45D2-8492-F0DDB51508C8}"/>
              </a:ext>
            </a:extLst>
          </p:cNvPr>
          <p:cNvPicPr>
            <a:picLocks noChangeAspect="1" noChangeArrowheads="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41389" y="3029692"/>
            <a:ext cx="216000" cy="221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 name="Picture 36">
            <a:hlinkClick r:id="" action="ppaction://noaction"/>
            <a:extLst>
              <a:ext uri="{FF2B5EF4-FFF2-40B4-BE49-F238E27FC236}">
                <a16:creationId xmlns:a16="http://schemas.microsoft.com/office/drawing/2014/main" id="{6B293EFC-75A2-4CF3-9679-BB14E5A9300A}"/>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41389" y="4504803"/>
            <a:ext cx="216000" cy="221016"/>
          </a:xfrm>
          <a:prstGeom prst="rect">
            <a:avLst/>
          </a:prstGeom>
          <a:solidFill>
            <a:schemeClr val="bg1"/>
          </a:solidFill>
        </p:spPr>
      </p:pic>
      <p:pic>
        <p:nvPicPr>
          <p:cNvPr id="38" name="Picture 37">
            <a:hlinkClick r:id="" action="ppaction://noaction"/>
            <a:extLst>
              <a:ext uri="{FF2B5EF4-FFF2-40B4-BE49-F238E27FC236}">
                <a16:creationId xmlns:a16="http://schemas.microsoft.com/office/drawing/2014/main" id="{1BFA7D0E-C6AA-403C-B8A2-AB4FAAEEE076}"/>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02371" y="3027757"/>
            <a:ext cx="216000" cy="221016"/>
          </a:xfrm>
          <a:prstGeom prst="rect">
            <a:avLst/>
          </a:prstGeom>
          <a:solidFill>
            <a:schemeClr val="bg1"/>
          </a:solidFill>
          <a:ln>
            <a:noFill/>
          </a:ln>
        </p:spPr>
      </p:pic>
      <p:pic>
        <p:nvPicPr>
          <p:cNvPr id="39" name="Picture 38">
            <a:hlinkClick r:id="" action="ppaction://noaction"/>
            <a:extLst>
              <a:ext uri="{FF2B5EF4-FFF2-40B4-BE49-F238E27FC236}">
                <a16:creationId xmlns:a16="http://schemas.microsoft.com/office/drawing/2014/main" id="{43799A09-E877-4FB1-9FA1-0828D9B96B10}"/>
              </a:ext>
            </a:extLst>
          </p:cNvPr>
          <p:cNvPicPr>
            <a:picLocks noChangeAspect="1"/>
          </p:cNvPicPr>
          <p:nvPr/>
        </p:nvPicPr>
        <p:blipFill>
          <a:blip r:embed="rId6" cstate="screen">
            <a:clrChange>
              <a:clrFrom>
                <a:srgbClr val="000000">
                  <a:alpha val="0"/>
                </a:srgbClr>
              </a:clrFrom>
              <a:clrTo>
                <a:srgbClr val="000000">
                  <a:alpha val="0"/>
                </a:srgbClr>
              </a:clrTo>
            </a:clrChange>
            <a:duotone>
              <a:srgbClr val="999999">
                <a:shade val="45000"/>
                <a:satMod val="135000"/>
              </a:srgbClr>
              <a:prstClr val="white"/>
            </a:duotone>
            <a:extLst>
              <a:ext uri="{28A0092B-C50C-407E-A947-70E740481C1C}">
                <a14:useLocalDpi xmlns:a14="http://schemas.microsoft.com/office/drawing/2010/main"/>
              </a:ext>
            </a:extLst>
          </a:blip>
          <a:stretch>
            <a:fillRect/>
          </a:stretch>
        </p:blipFill>
        <p:spPr>
          <a:xfrm>
            <a:off x="9480025" y="3027757"/>
            <a:ext cx="216000" cy="221016"/>
          </a:xfrm>
          <a:prstGeom prst="rect">
            <a:avLst/>
          </a:prstGeom>
          <a:solidFill>
            <a:schemeClr val="bg1"/>
          </a:solidFill>
          <a:ln>
            <a:solidFill>
              <a:schemeClr val="bg1"/>
            </a:solidFill>
          </a:ln>
        </p:spPr>
      </p:pic>
      <p:pic>
        <p:nvPicPr>
          <p:cNvPr id="40" name="Picture 39">
            <a:hlinkClick r:id="" action="ppaction://noaction"/>
            <a:extLst>
              <a:ext uri="{FF2B5EF4-FFF2-40B4-BE49-F238E27FC236}">
                <a16:creationId xmlns:a16="http://schemas.microsoft.com/office/drawing/2014/main" id="{C2882250-CA68-4574-A0EB-9570970781F9}"/>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537987" y="3027757"/>
            <a:ext cx="216000" cy="221016"/>
          </a:xfrm>
          <a:prstGeom prst="rect">
            <a:avLst/>
          </a:prstGeom>
          <a:solidFill>
            <a:schemeClr val="bg1"/>
          </a:solidFill>
        </p:spPr>
      </p:pic>
      <p:pic>
        <p:nvPicPr>
          <p:cNvPr id="41" name="Picture 40">
            <a:hlinkClick r:id="" action="ppaction://noaction"/>
            <a:extLst>
              <a:ext uri="{FF2B5EF4-FFF2-40B4-BE49-F238E27FC236}">
                <a16:creationId xmlns:a16="http://schemas.microsoft.com/office/drawing/2014/main" id="{45715210-F6CF-44A8-A7FB-372F0B260316}"/>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02371" y="4502336"/>
            <a:ext cx="216000" cy="221016"/>
          </a:xfrm>
          <a:prstGeom prst="rect">
            <a:avLst/>
          </a:prstGeom>
          <a:solidFill>
            <a:schemeClr val="bg1"/>
          </a:solidFill>
        </p:spPr>
      </p:pic>
      <p:pic>
        <p:nvPicPr>
          <p:cNvPr id="42" name="Picture 41">
            <a:hlinkClick r:id="" action="ppaction://noaction"/>
            <a:extLst>
              <a:ext uri="{FF2B5EF4-FFF2-40B4-BE49-F238E27FC236}">
                <a16:creationId xmlns:a16="http://schemas.microsoft.com/office/drawing/2014/main" id="{FA1381EE-1AF5-465A-A1DF-C1319AC152F3}"/>
              </a:ext>
            </a:extLst>
          </p:cNvPr>
          <p:cNvPicPr>
            <a:picLocks noChangeAspect="1"/>
          </p:cNvPicPr>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536130" y="4494860"/>
            <a:ext cx="216000" cy="221016"/>
          </a:xfrm>
          <a:prstGeom prst="rect">
            <a:avLst/>
          </a:prstGeom>
          <a:solidFill>
            <a:schemeClr val="bg1"/>
          </a:solidFill>
        </p:spPr>
      </p:pic>
      <p:pic>
        <p:nvPicPr>
          <p:cNvPr id="43" name="98e97559-9e2d-4d40-be0c-26bf3c49ae21" descr="8BE2E621-CC53-4F04-ACDF-53FF34E186BF">
            <a:hlinkClick r:id="" action="ppaction://noaction"/>
            <a:extLst>
              <a:ext uri="{FF2B5EF4-FFF2-40B4-BE49-F238E27FC236}">
                <a16:creationId xmlns:a16="http://schemas.microsoft.com/office/drawing/2014/main" id="{B962F429-BD06-42F3-98DC-0A3968F94FC6}"/>
              </a:ext>
            </a:extLst>
          </p:cNvPr>
          <p:cNvPicPr>
            <a:picLocks noChangeAspect="1" noChangeArrowheads="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481080" y="4494860"/>
            <a:ext cx="216000" cy="221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 name="Oval 44">
            <a:extLst>
              <a:ext uri="{FF2B5EF4-FFF2-40B4-BE49-F238E27FC236}">
                <a16:creationId xmlns:a16="http://schemas.microsoft.com/office/drawing/2014/main" id="{41ABAC76-5908-46CD-8BDE-2E773F0E2D7E}"/>
              </a:ext>
            </a:extLst>
          </p:cNvPr>
          <p:cNvSpPr/>
          <p:nvPr/>
        </p:nvSpPr>
        <p:spPr>
          <a:xfrm>
            <a:off x="5307112" y="2989609"/>
            <a:ext cx="288000" cy="29468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1477" b="1" dirty="0">
              <a:solidFill>
                <a:schemeClr val="tx2"/>
              </a:solidFill>
            </a:endParaRPr>
          </a:p>
        </p:txBody>
      </p:sp>
      <p:sp>
        <p:nvSpPr>
          <p:cNvPr id="46" name="Oval 45">
            <a:extLst>
              <a:ext uri="{FF2B5EF4-FFF2-40B4-BE49-F238E27FC236}">
                <a16:creationId xmlns:a16="http://schemas.microsoft.com/office/drawing/2014/main" id="{94B92D92-3591-42D8-A288-46793AD66DF4}"/>
              </a:ext>
            </a:extLst>
          </p:cNvPr>
          <p:cNvSpPr/>
          <p:nvPr/>
        </p:nvSpPr>
        <p:spPr>
          <a:xfrm>
            <a:off x="5307112" y="4473382"/>
            <a:ext cx="288000" cy="29468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1477" b="1" dirty="0">
              <a:solidFill>
                <a:schemeClr val="tx2"/>
              </a:solidFill>
            </a:endParaRPr>
          </a:p>
        </p:txBody>
      </p:sp>
      <p:sp>
        <p:nvSpPr>
          <p:cNvPr id="47" name="Oval 46">
            <a:extLst>
              <a:ext uri="{FF2B5EF4-FFF2-40B4-BE49-F238E27FC236}">
                <a16:creationId xmlns:a16="http://schemas.microsoft.com/office/drawing/2014/main" id="{0C9958EF-439E-4E3B-AA1A-F397110B0930}"/>
              </a:ext>
            </a:extLst>
          </p:cNvPr>
          <p:cNvSpPr/>
          <p:nvPr/>
        </p:nvSpPr>
        <p:spPr>
          <a:xfrm>
            <a:off x="7368166" y="2993178"/>
            <a:ext cx="288000" cy="29468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1477" b="1" dirty="0">
              <a:solidFill>
                <a:schemeClr val="tx2"/>
              </a:solidFill>
            </a:endParaRPr>
          </a:p>
        </p:txBody>
      </p:sp>
      <p:sp>
        <p:nvSpPr>
          <p:cNvPr id="48" name="Oval 47">
            <a:extLst>
              <a:ext uri="{FF2B5EF4-FFF2-40B4-BE49-F238E27FC236}">
                <a16:creationId xmlns:a16="http://schemas.microsoft.com/office/drawing/2014/main" id="{66287500-EA44-4471-972D-C531DAB9EB30}"/>
              </a:ext>
            </a:extLst>
          </p:cNvPr>
          <p:cNvSpPr/>
          <p:nvPr/>
        </p:nvSpPr>
        <p:spPr>
          <a:xfrm>
            <a:off x="9441669" y="2993178"/>
            <a:ext cx="288000" cy="29468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1477" b="1" dirty="0">
              <a:solidFill>
                <a:schemeClr val="tx2"/>
              </a:solidFill>
            </a:endParaRPr>
          </a:p>
        </p:txBody>
      </p:sp>
      <p:sp>
        <p:nvSpPr>
          <p:cNvPr id="49" name="Oval 48">
            <a:extLst>
              <a:ext uri="{FF2B5EF4-FFF2-40B4-BE49-F238E27FC236}">
                <a16:creationId xmlns:a16="http://schemas.microsoft.com/office/drawing/2014/main" id="{3C092E3D-602B-438A-842B-F79CCF7BFA17}"/>
              </a:ext>
            </a:extLst>
          </p:cNvPr>
          <p:cNvSpPr/>
          <p:nvPr/>
        </p:nvSpPr>
        <p:spPr>
          <a:xfrm>
            <a:off x="11501986" y="2993178"/>
            <a:ext cx="288000" cy="29468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1477" b="1" dirty="0">
              <a:solidFill>
                <a:schemeClr val="tx2"/>
              </a:solidFill>
            </a:endParaRPr>
          </a:p>
        </p:txBody>
      </p:sp>
      <p:sp>
        <p:nvSpPr>
          <p:cNvPr id="50" name="Oval 49">
            <a:extLst>
              <a:ext uri="{FF2B5EF4-FFF2-40B4-BE49-F238E27FC236}">
                <a16:creationId xmlns:a16="http://schemas.microsoft.com/office/drawing/2014/main" id="{AC87EFA4-9A41-45A7-818B-329A39C1975C}"/>
              </a:ext>
            </a:extLst>
          </p:cNvPr>
          <p:cNvSpPr/>
          <p:nvPr/>
        </p:nvSpPr>
        <p:spPr>
          <a:xfrm>
            <a:off x="7368167" y="4463841"/>
            <a:ext cx="288000" cy="29468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1477" b="1" dirty="0">
              <a:solidFill>
                <a:schemeClr val="tx2"/>
              </a:solidFill>
            </a:endParaRPr>
          </a:p>
        </p:txBody>
      </p:sp>
      <p:sp>
        <p:nvSpPr>
          <p:cNvPr id="51" name="Oval 50">
            <a:extLst>
              <a:ext uri="{FF2B5EF4-FFF2-40B4-BE49-F238E27FC236}">
                <a16:creationId xmlns:a16="http://schemas.microsoft.com/office/drawing/2014/main" id="{668B8596-7D50-4C83-AB01-6E8AE08950AF}"/>
              </a:ext>
            </a:extLst>
          </p:cNvPr>
          <p:cNvSpPr/>
          <p:nvPr/>
        </p:nvSpPr>
        <p:spPr>
          <a:xfrm>
            <a:off x="11501987" y="4463841"/>
            <a:ext cx="288000" cy="29468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1477" b="1" dirty="0">
              <a:solidFill>
                <a:schemeClr val="tx2"/>
              </a:solidFill>
            </a:endParaRPr>
          </a:p>
        </p:txBody>
      </p:sp>
      <p:sp>
        <p:nvSpPr>
          <p:cNvPr id="52" name="Oval 51">
            <a:extLst>
              <a:ext uri="{FF2B5EF4-FFF2-40B4-BE49-F238E27FC236}">
                <a16:creationId xmlns:a16="http://schemas.microsoft.com/office/drawing/2014/main" id="{FFA3E75C-DCD9-4BD5-801D-04653F7E5A73}"/>
              </a:ext>
            </a:extLst>
          </p:cNvPr>
          <p:cNvSpPr/>
          <p:nvPr/>
        </p:nvSpPr>
        <p:spPr>
          <a:xfrm>
            <a:off x="9441670" y="4463841"/>
            <a:ext cx="288000" cy="29468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1477" b="1" dirty="0">
              <a:solidFill>
                <a:schemeClr val="tx2"/>
              </a:solidFill>
            </a:endParaRPr>
          </a:p>
        </p:txBody>
      </p:sp>
      <p:sp>
        <p:nvSpPr>
          <p:cNvPr id="53" name="TextBox 26">
            <a:hlinkClick r:id="" action="ppaction://noaction"/>
            <a:extLst>
              <a:ext uri="{FF2B5EF4-FFF2-40B4-BE49-F238E27FC236}">
                <a16:creationId xmlns:a16="http://schemas.microsoft.com/office/drawing/2014/main" id="{2A74D79A-93EB-42F1-B82D-0ECFC951D5CD}"/>
              </a:ext>
            </a:extLst>
          </p:cNvPr>
          <p:cNvSpPr txBox="1"/>
          <p:nvPr/>
        </p:nvSpPr>
        <p:spPr>
          <a:xfrm>
            <a:off x="3743112" y="5961779"/>
            <a:ext cx="6388735" cy="219808"/>
          </a:xfrm>
          <a:prstGeom prst="rect">
            <a:avLst/>
          </a:prstGeom>
          <a:noFill/>
          <a:ln>
            <a:noFill/>
          </a:ln>
        </p:spPr>
        <p:txBody>
          <a:bodyPr wrap="square" lIns="0" tIns="0" rIns="0" bIns="0" rtlCol="0">
            <a:noAutofit/>
          </a:bodyPr>
          <a:lstStyle/>
          <a:p>
            <a:r>
              <a:rPr lang="en-US" sz="969" b="1" dirty="0">
                <a:solidFill>
                  <a:schemeClr val="tx1">
                    <a:lumMod val="75000"/>
                    <a:lumOff val="25000"/>
                  </a:schemeClr>
                </a:solidFill>
                <a:ea typeface="MS Mincho"/>
                <a:cs typeface="Times New Roman"/>
              </a:rPr>
              <a:t>Teardowns &amp; Cost Benchmarking</a:t>
            </a:r>
            <a:endParaRPr lang="en-GB" sz="1108" dirty="0">
              <a:solidFill>
                <a:schemeClr val="tx1">
                  <a:lumMod val="75000"/>
                  <a:lumOff val="25000"/>
                </a:schemeClr>
              </a:solidFill>
              <a:ea typeface="MS Mincho"/>
            </a:endParaRPr>
          </a:p>
        </p:txBody>
      </p:sp>
      <p:sp>
        <p:nvSpPr>
          <p:cNvPr id="54" name="Rectangle 53">
            <a:hlinkClick r:id="" action="ppaction://noaction"/>
            <a:extLst>
              <a:ext uri="{FF2B5EF4-FFF2-40B4-BE49-F238E27FC236}">
                <a16:creationId xmlns:a16="http://schemas.microsoft.com/office/drawing/2014/main" id="{5A931F3F-D7D7-4A0C-95CF-34C938F7288A}"/>
              </a:ext>
            </a:extLst>
          </p:cNvPr>
          <p:cNvSpPr/>
          <p:nvPr/>
        </p:nvSpPr>
        <p:spPr>
          <a:xfrm>
            <a:off x="3651673" y="2940012"/>
            <a:ext cx="2011680" cy="1432703"/>
          </a:xfrm>
          <a:prstGeom prst="rect">
            <a:avLst/>
          </a:prstGeom>
          <a:solidFill>
            <a:schemeClr val="tx2">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
        <p:nvSpPr>
          <p:cNvPr id="55" name="Rectangle 54">
            <a:hlinkClick r:id="" action="ppaction://noaction"/>
            <a:extLst>
              <a:ext uri="{FF2B5EF4-FFF2-40B4-BE49-F238E27FC236}">
                <a16:creationId xmlns:a16="http://schemas.microsoft.com/office/drawing/2014/main" id="{04E1661A-DCE4-442F-A16B-AE024DB3F1A7}"/>
              </a:ext>
            </a:extLst>
          </p:cNvPr>
          <p:cNvSpPr/>
          <p:nvPr/>
        </p:nvSpPr>
        <p:spPr>
          <a:xfrm>
            <a:off x="5719242" y="2942289"/>
            <a:ext cx="2011680" cy="1432844"/>
          </a:xfrm>
          <a:prstGeom prst="rect">
            <a:avLst/>
          </a:prstGeom>
          <a:solidFill>
            <a:schemeClr val="tx2">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
        <p:nvSpPr>
          <p:cNvPr id="56" name="Rectangle 55">
            <a:hlinkClick r:id="" action="ppaction://noaction"/>
            <a:extLst>
              <a:ext uri="{FF2B5EF4-FFF2-40B4-BE49-F238E27FC236}">
                <a16:creationId xmlns:a16="http://schemas.microsoft.com/office/drawing/2014/main" id="{E990EE7D-909B-41C6-AE8C-D4B28EDA71D2}"/>
              </a:ext>
            </a:extLst>
          </p:cNvPr>
          <p:cNvSpPr/>
          <p:nvPr/>
        </p:nvSpPr>
        <p:spPr>
          <a:xfrm>
            <a:off x="9846546" y="2942292"/>
            <a:ext cx="2011680" cy="143284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
        <p:nvSpPr>
          <p:cNvPr id="57" name="Rectangle 56">
            <a:hlinkClick r:id="" action="ppaction://noaction"/>
            <a:extLst>
              <a:ext uri="{FF2B5EF4-FFF2-40B4-BE49-F238E27FC236}">
                <a16:creationId xmlns:a16="http://schemas.microsoft.com/office/drawing/2014/main" id="{52ECFAFB-8992-4BB2-B373-F04986FA2877}"/>
              </a:ext>
            </a:extLst>
          </p:cNvPr>
          <p:cNvSpPr/>
          <p:nvPr/>
        </p:nvSpPr>
        <p:spPr>
          <a:xfrm>
            <a:off x="3651673" y="4422495"/>
            <a:ext cx="2011680" cy="1432845"/>
          </a:xfrm>
          <a:prstGeom prst="rect">
            <a:avLst/>
          </a:prstGeom>
          <a:solidFill>
            <a:schemeClr val="tx2">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
        <p:nvSpPr>
          <p:cNvPr id="58" name="Rectangle 57">
            <a:hlinkClick r:id="" action="ppaction://noaction"/>
            <a:extLst>
              <a:ext uri="{FF2B5EF4-FFF2-40B4-BE49-F238E27FC236}">
                <a16:creationId xmlns:a16="http://schemas.microsoft.com/office/drawing/2014/main" id="{2F77267C-1448-4347-9F00-63ABDB1AAFB0}"/>
              </a:ext>
            </a:extLst>
          </p:cNvPr>
          <p:cNvSpPr/>
          <p:nvPr/>
        </p:nvSpPr>
        <p:spPr>
          <a:xfrm>
            <a:off x="5719243" y="4422493"/>
            <a:ext cx="2011680" cy="1432844"/>
          </a:xfrm>
          <a:prstGeom prst="rect">
            <a:avLst/>
          </a:prstGeom>
          <a:solidFill>
            <a:schemeClr val="tx2">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
        <p:nvSpPr>
          <p:cNvPr id="59" name="Rectangle 58">
            <a:hlinkClick r:id="" action="ppaction://noaction"/>
            <a:extLst>
              <a:ext uri="{FF2B5EF4-FFF2-40B4-BE49-F238E27FC236}">
                <a16:creationId xmlns:a16="http://schemas.microsoft.com/office/drawing/2014/main" id="{9450C0C0-C1FF-4F6E-893A-4BC5DE35F3C2}"/>
              </a:ext>
            </a:extLst>
          </p:cNvPr>
          <p:cNvSpPr/>
          <p:nvPr/>
        </p:nvSpPr>
        <p:spPr>
          <a:xfrm>
            <a:off x="7782895" y="4422493"/>
            <a:ext cx="2011680" cy="1432844"/>
          </a:xfrm>
          <a:prstGeom prst="rect">
            <a:avLst/>
          </a:prstGeom>
          <a:solidFill>
            <a:schemeClr val="tx2">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
        <p:nvSpPr>
          <p:cNvPr id="60" name="Rectangle 59">
            <a:hlinkClick r:id="" action="ppaction://noaction"/>
            <a:extLst>
              <a:ext uri="{FF2B5EF4-FFF2-40B4-BE49-F238E27FC236}">
                <a16:creationId xmlns:a16="http://schemas.microsoft.com/office/drawing/2014/main" id="{05BF4E05-3275-4C7C-99FB-0D025A0863DF}"/>
              </a:ext>
            </a:extLst>
          </p:cNvPr>
          <p:cNvSpPr/>
          <p:nvPr/>
        </p:nvSpPr>
        <p:spPr>
          <a:xfrm>
            <a:off x="9846547" y="4422495"/>
            <a:ext cx="2011680" cy="1432845"/>
          </a:xfrm>
          <a:prstGeom prst="rect">
            <a:avLst/>
          </a:prstGeom>
          <a:solidFill>
            <a:schemeClr val="tx2">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
        <p:nvSpPr>
          <p:cNvPr id="62" name="Rectangle 61">
            <a:hlinkClick r:id="" action="ppaction://noaction"/>
            <a:extLst>
              <a:ext uri="{FF2B5EF4-FFF2-40B4-BE49-F238E27FC236}">
                <a16:creationId xmlns:a16="http://schemas.microsoft.com/office/drawing/2014/main" id="{5D1B4C33-4196-45F5-9E3A-637C312AB938}"/>
              </a:ext>
            </a:extLst>
          </p:cNvPr>
          <p:cNvSpPr/>
          <p:nvPr/>
        </p:nvSpPr>
        <p:spPr>
          <a:xfrm>
            <a:off x="5719242" y="1451323"/>
            <a:ext cx="2011680" cy="1432702"/>
          </a:xfrm>
          <a:prstGeom prst="rect">
            <a:avLst/>
          </a:prstGeom>
          <a:solidFill>
            <a:schemeClr val="tx2">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
        <p:nvSpPr>
          <p:cNvPr id="66" name="TextBox 65">
            <a:hlinkClick r:id="rId11" action="ppaction://hlinksldjump"/>
            <a:extLst>
              <a:ext uri="{FF2B5EF4-FFF2-40B4-BE49-F238E27FC236}">
                <a16:creationId xmlns:a16="http://schemas.microsoft.com/office/drawing/2014/main" id="{35EB67D9-4419-4B9B-B0BF-427D9ADE5A75}"/>
              </a:ext>
            </a:extLst>
          </p:cNvPr>
          <p:cNvSpPr txBox="1"/>
          <p:nvPr/>
        </p:nvSpPr>
        <p:spPr>
          <a:xfrm>
            <a:off x="9974187" y="1493230"/>
            <a:ext cx="1524000" cy="149143"/>
          </a:xfrm>
          <a:prstGeom prst="rect">
            <a:avLst/>
          </a:prstGeom>
          <a:solidFill>
            <a:schemeClr val="bg1"/>
          </a:solidFill>
        </p:spPr>
        <p:txBody>
          <a:bodyPr wrap="square" lIns="0" tIns="0" rIns="0" bIns="0" rtlCol="0">
            <a:spAutoFit/>
          </a:bodyPr>
          <a:lstStyle/>
          <a:p>
            <a:r>
              <a:rPr lang="en-US" sz="969" b="1" dirty="0">
                <a:solidFill>
                  <a:schemeClr val="tx2"/>
                </a:solidFill>
              </a:rPr>
              <a:t>Displays</a:t>
            </a:r>
          </a:p>
        </p:txBody>
      </p:sp>
      <p:sp>
        <p:nvSpPr>
          <p:cNvPr id="67" name="TextBox 66">
            <a:hlinkClick r:id="" action="ppaction://noaction"/>
            <a:extLst>
              <a:ext uri="{FF2B5EF4-FFF2-40B4-BE49-F238E27FC236}">
                <a16:creationId xmlns:a16="http://schemas.microsoft.com/office/drawing/2014/main" id="{FCC5BD8A-F411-448A-A885-AF0642B3E3D0}"/>
              </a:ext>
            </a:extLst>
          </p:cNvPr>
          <p:cNvSpPr txBox="1"/>
          <p:nvPr/>
        </p:nvSpPr>
        <p:spPr>
          <a:xfrm>
            <a:off x="7825779" y="1493230"/>
            <a:ext cx="1524000" cy="149143"/>
          </a:xfrm>
          <a:prstGeom prst="rect">
            <a:avLst/>
          </a:prstGeom>
          <a:solidFill>
            <a:schemeClr val="bg1"/>
          </a:solidFill>
        </p:spPr>
        <p:txBody>
          <a:bodyPr wrap="square" lIns="0" tIns="0" rIns="0" bIns="0" rtlCol="0">
            <a:spAutoFit/>
          </a:bodyPr>
          <a:lstStyle/>
          <a:p>
            <a:r>
              <a:rPr lang="en-US" sz="969" b="1" dirty="0">
                <a:solidFill>
                  <a:schemeClr val="tx2"/>
                </a:solidFill>
              </a:rPr>
              <a:t>Enterprise &amp; IT</a:t>
            </a:r>
          </a:p>
        </p:txBody>
      </p:sp>
      <p:sp>
        <p:nvSpPr>
          <p:cNvPr id="64" name="Rectangle 63">
            <a:hlinkClick r:id="" action="ppaction://noaction"/>
            <a:extLst>
              <a:ext uri="{FF2B5EF4-FFF2-40B4-BE49-F238E27FC236}">
                <a16:creationId xmlns:a16="http://schemas.microsoft.com/office/drawing/2014/main" id="{45A04141-E2DE-4B55-97DB-1FF2C47B0F87}"/>
              </a:ext>
            </a:extLst>
          </p:cNvPr>
          <p:cNvSpPr/>
          <p:nvPr/>
        </p:nvSpPr>
        <p:spPr>
          <a:xfrm>
            <a:off x="9844188" y="1451326"/>
            <a:ext cx="2011680" cy="1432703"/>
          </a:xfrm>
          <a:prstGeom prst="rect">
            <a:avLst/>
          </a:prstGeom>
          <a:solidFill>
            <a:schemeClr val="tx2">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
        <p:nvSpPr>
          <p:cNvPr id="3" name="Rectangle 2">
            <a:extLst>
              <a:ext uri="{FF2B5EF4-FFF2-40B4-BE49-F238E27FC236}">
                <a16:creationId xmlns:a16="http://schemas.microsoft.com/office/drawing/2014/main" id="{F3524E65-6A2D-4EBB-83B1-EC3655814C62}"/>
              </a:ext>
            </a:extLst>
          </p:cNvPr>
          <p:cNvSpPr/>
          <p:nvPr/>
        </p:nvSpPr>
        <p:spPr>
          <a:xfrm>
            <a:off x="413149" y="1345854"/>
            <a:ext cx="3024287" cy="1200329"/>
          </a:xfrm>
          <a:prstGeom prst="rect">
            <a:avLst/>
          </a:prstGeom>
        </p:spPr>
        <p:txBody>
          <a:bodyPr wrap="square">
            <a:spAutoFit/>
          </a:bodyPr>
          <a:lstStyle/>
          <a:p>
            <a:r>
              <a:rPr lang="ru-RU" dirty="0">
                <a:solidFill>
                  <a:schemeClr val="accent1"/>
                </a:solidFill>
                <a:cs typeface="Arial" charset="0"/>
              </a:rPr>
              <a:t>Мы обеспечиваем объективную полную информацию с вниманием к деталям</a:t>
            </a:r>
            <a:endParaRPr lang="en-GB" dirty="0"/>
          </a:p>
        </p:txBody>
      </p:sp>
      <p:sp>
        <p:nvSpPr>
          <p:cNvPr id="63" name="Rectangle 62">
            <a:hlinkClick r:id="rId11" action="ppaction://hlinksldjump"/>
            <a:extLst>
              <a:ext uri="{FF2B5EF4-FFF2-40B4-BE49-F238E27FC236}">
                <a16:creationId xmlns:a16="http://schemas.microsoft.com/office/drawing/2014/main" id="{29E12E46-FB52-4D67-A6CB-827E0C95D501}"/>
              </a:ext>
            </a:extLst>
          </p:cNvPr>
          <p:cNvSpPr/>
          <p:nvPr/>
        </p:nvSpPr>
        <p:spPr>
          <a:xfrm>
            <a:off x="7782894" y="1451323"/>
            <a:ext cx="2011680" cy="1432702"/>
          </a:xfrm>
          <a:prstGeom prst="rect">
            <a:avLst/>
          </a:prstGeom>
          <a:solidFill>
            <a:schemeClr val="tx2">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endParaRPr lang="en-US" sz="923" b="1" dirty="0">
              <a:solidFill>
                <a:schemeClr val="tx2"/>
              </a:solidFill>
            </a:endParaRPr>
          </a:p>
        </p:txBody>
      </p:sp>
    </p:spTree>
    <p:extLst>
      <p:ext uri="{BB962C8B-B14F-4D97-AF65-F5344CB8AC3E}">
        <p14:creationId xmlns:p14="http://schemas.microsoft.com/office/powerpoint/2010/main" val="242072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78A5-1F28-4D43-ABEE-7765D7B5F259}"/>
              </a:ext>
            </a:extLst>
          </p:cNvPr>
          <p:cNvSpPr>
            <a:spLocks noGrp="1"/>
          </p:cNvSpPr>
          <p:nvPr>
            <p:ph type="title"/>
          </p:nvPr>
        </p:nvSpPr>
        <p:spPr>
          <a:xfrm>
            <a:off x="2065140" y="2751892"/>
            <a:ext cx="5971175" cy="1354217"/>
          </a:xfrm>
        </p:spPr>
        <p:txBody>
          <a:bodyPr/>
          <a:lstStyle/>
          <a:p>
            <a:r>
              <a:rPr lang="en-GB" sz="8800" dirty="0"/>
              <a:t>Q &amp; A </a:t>
            </a:r>
          </a:p>
        </p:txBody>
      </p:sp>
      <p:sp>
        <p:nvSpPr>
          <p:cNvPr id="4" name="Slide Number Placeholder 3">
            <a:extLst>
              <a:ext uri="{FF2B5EF4-FFF2-40B4-BE49-F238E27FC236}">
                <a16:creationId xmlns:a16="http://schemas.microsoft.com/office/drawing/2014/main" id="{DF1EC5DA-563A-47C9-8EDB-9D6E0F624895}"/>
              </a:ext>
            </a:extLst>
          </p:cNvPr>
          <p:cNvSpPr>
            <a:spLocks noGrp="1"/>
          </p:cNvSpPr>
          <p:nvPr>
            <p:ph type="sldNum" sz="quarter" idx="12"/>
          </p:nvPr>
        </p:nvSpPr>
        <p:spPr/>
        <p:txBody>
          <a:bodyPr/>
          <a:lstStyle/>
          <a:p>
            <a:fld id="{4704619B-9823-F845-874B-2390AC991BC7}" type="slidenum">
              <a:rPr lang="en-US" smtClean="0"/>
              <a:t>20</a:t>
            </a:fld>
            <a:endParaRPr lang="en-US" dirty="0"/>
          </a:p>
        </p:txBody>
      </p:sp>
    </p:spTree>
    <p:extLst>
      <p:ext uri="{BB962C8B-B14F-4D97-AF65-F5344CB8AC3E}">
        <p14:creationId xmlns:p14="http://schemas.microsoft.com/office/powerpoint/2010/main" val="274744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57027" y="1988840"/>
            <a:ext cx="5971175" cy="568169"/>
          </a:xfrm>
        </p:spPr>
        <p:txBody>
          <a:bodyPr/>
          <a:lstStyle/>
          <a:p>
            <a:r>
              <a:rPr lang="ru-RU" sz="3692" dirty="0"/>
              <a:t>Спасибо за внимание </a:t>
            </a:r>
            <a:endParaRPr lang="en-US" sz="3692" dirty="0"/>
          </a:p>
        </p:txBody>
      </p:sp>
      <p:sp>
        <p:nvSpPr>
          <p:cNvPr id="3" name="Slide Number Placeholder 2"/>
          <p:cNvSpPr>
            <a:spLocks noGrp="1"/>
          </p:cNvSpPr>
          <p:nvPr>
            <p:ph type="sldNum" sz="quarter" idx="12"/>
          </p:nvPr>
        </p:nvSpPr>
        <p:spPr/>
        <p:txBody>
          <a:bodyPr/>
          <a:lstStyle/>
          <a:p>
            <a:fld id="{4704619B-9823-F845-874B-2390AC991BC7}" type="slidenum">
              <a:rPr lang="en-US" smtClean="0"/>
              <a:t>21</a:t>
            </a:fld>
            <a:endParaRPr lang="en-US"/>
          </a:p>
        </p:txBody>
      </p:sp>
      <p:pic>
        <p:nvPicPr>
          <p:cNvPr id="5" name="Picture 8" descr="Image result for ihs marki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132" y="5257801"/>
            <a:ext cx="2944733" cy="1194965"/>
          </a:xfrm>
          <a:prstGeom prst="rect">
            <a:avLst/>
          </a:prstGeom>
          <a:noFill/>
        </p:spPr>
      </p:pic>
      <p:sp>
        <p:nvSpPr>
          <p:cNvPr id="6" name="Title 1"/>
          <p:cNvSpPr txBox="1">
            <a:spLocks/>
          </p:cNvSpPr>
          <p:nvPr/>
        </p:nvSpPr>
        <p:spPr>
          <a:xfrm>
            <a:off x="1129035" y="2985806"/>
            <a:ext cx="8422669" cy="246221"/>
          </a:xfrm>
          <a:prstGeom prst="rect">
            <a:avLst/>
          </a:prstGeom>
        </p:spPr>
        <p:txBody>
          <a:bodyPr vert="horz" wrap="square" lIns="0" tIns="0" rIns="0" bIns="0" rtlCol="0" anchor="b" anchorCtr="0">
            <a:sp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ru-RU" sz="1600" spc="-17" dirty="0">
                <a:solidFill>
                  <a:schemeClr val="tx2"/>
                </a:solidFill>
                <a:latin typeface="+mn-lt"/>
                <a:ea typeface="+mn-ea"/>
                <a:cs typeface="+mn-cs"/>
              </a:rPr>
              <a:t>Контактная информация</a:t>
            </a:r>
            <a:endParaRPr lang="en-US" sz="1600" spc="-17" dirty="0">
              <a:solidFill>
                <a:schemeClr val="tx2"/>
              </a:solidFill>
              <a:latin typeface="+mn-lt"/>
              <a:ea typeface="+mn-ea"/>
              <a:cs typeface="+mn-cs"/>
            </a:endParaRPr>
          </a:p>
        </p:txBody>
      </p:sp>
      <p:grpSp>
        <p:nvGrpSpPr>
          <p:cNvPr id="8" name="Group 7"/>
          <p:cNvGrpSpPr/>
          <p:nvPr/>
        </p:nvGrpSpPr>
        <p:grpSpPr>
          <a:xfrm>
            <a:off x="1132515" y="3411805"/>
            <a:ext cx="5441440" cy="3040961"/>
            <a:chOff x="810707" y="2254042"/>
            <a:chExt cx="5894893" cy="3294374"/>
          </a:xfrm>
        </p:grpSpPr>
        <p:grpSp>
          <p:nvGrpSpPr>
            <p:cNvPr id="9" name="Group 8"/>
            <p:cNvGrpSpPr/>
            <p:nvPr/>
          </p:nvGrpSpPr>
          <p:grpSpPr>
            <a:xfrm>
              <a:off x="1066800" y="2254042"/>
              <a:ext cx="5638800" cy="3294374"/>
              <a:chOff x="8304914" y="2139886"/>
              <a:chExt cx="3196028" cy="1624072"/>
            </a:xfrm>
          </p:grpSpPr>
          <p:sp>
            <p:nvSpPr>
              <p:cNvPr id="11" name="Text Placeholder 3"/>
              <p:cNvSpPr txBox="1">
                <a:spLocks/>
              </p:cNvSpPr>
              <p:nvPr/>
            </p:nvSpPr>
            <p:spPr>
              <a:xfrm>
                <a:off x="9069387" y="2139886"/>
                <a:ext cx="2431555" cy="1624072"/>
              </a:xfrm>
              <a:prstGeom prst="rect">
                <a:avLst/>
              </a:prstGeom>
            </p:spPr>
            <p:txBody>
              <a:bodyPr vert="horz" lIns="0" tIns="0" rIns="0" bIns="0" rtlCol="0" anchor="t">
                <a:noAutofit/>
              </a:bodyPr>
              <a:lstStyle/>
              <a:p>
                <a:pPr marL="0" lvl="2">
                  <a:spcBef>
                    <a:spcPts val="497"/>
                  </a:spcBef>
                </a:pPr>
                <a:r>
                  <a:rPr lang="ru-RU" sz="2000" b="1" spc="-17" dirty="0">
                    <a:solidFill>
                      <a:schemeClr val="accent1"/>
                    </a:solidFill>
                  </a:rPr>
                  <a:t>Лора Корбеф (</a:t>
                </a:r>
                <a:r>
                  <a:rPr lang="en-GB" sz="2000" b="1" spc="-17" dirty="0">
                    <a:solidFill>
                      <a:schemeClr val="accent1"/>
                    </a:solidFill>
                  </a:rPr>
                  <a:t>Laura Corboeuf)</a:t>
                </a:r>
                <a:endParaRPr lang="en-US" sz="2000" b="1" spc="-17" dirty="0">
                  <a:solidFill>
                    <a:schemeClr val="accent1"/>
                  </a:solidFill>
                </a:endParaRPr>
              </a:p>
              <a:p>
                <a:pPr marL="0" lvl="2">
                  <a:spcAft>
                    <a:spcPts val="497"/>
                  </a:spcAft>
                </a:pPr>
                <a:r>
                  <a:rPr lang="ru-RU" sz="1600" i="1" spc="-17" dirty="0">
                    <a:solidFill>
                      <a:schemeClr val="tx2"/>
                    </a:solidFill>
                  </a:rPr>
                  <a:t>Аналитик</a:t>
                </a:r>
                <a:endParaRPr lang="en-US" sz="1600" i="1" spc="-17" dirty="0">
                  <a:solidFill>
                    <a:schemeClr val="tx2"/>
                  </a:solidFill>
                </a:endParaRPr>
              </a:p>
              <a:p>
                <a:pPr marL="0" lvl="2">
                  <a:spcAft>
                    <a:spcPts val="497"/>
                  </a:spcAft>
                </a:pPr>
                <a:r>
                  <a:rPr lang="en-GB" sz="1600" spc="-17" dirty="0">
                    <a:solidFill>
                      <a:schemeClr val="tx2"/>
                    </a:solidFill>
                  </a:rPr>
                  <a:t>Operators &amp; Services</a:t>
                </a:r>
                <a:br>
                  <a:rPr lang="es-ES" sz="1600" spc="-17" dirty="0">
                    <a:solidFill>
                      <a:schemeClr val="tx2"/>
                    </a:solidFill>
                  </a:rPr>
                </a:br>
                <a:r>
                  <a:rPr lang="es-ES" sz="1600" spc="-17" dirty="0">
                    <a:solidFill>
                      <a:schemeClr val="tx2"/>
                    </a:solidFill>
                    <a:hlinkClick r:id="rId4"/>
                  </a:rPr>
                  <a:t>Laura.Corboeuf@ihsmarkit.com</a:t>
                </a:r>
                <a:endParaRPr lang="es-ES" sz="1600" spc="-17" dirty="0">
                  <a:solidFill>
                    <a:schemeClr val="tx2"/>
                  </a:solidFill>
                </a:endParaRPr>
              </a:p>
              <a:p>
                <a:pPr marL="0" lvl="2"/>
                <a:endParaRPr lang="ru-RU" sz="1600" spc="-17" dirty="0">
                  <a:solidFill>
                    <a:schemeClr val="tx2"/>
                  </a:solidFill>
                </a:endParaRPr>
              </a:p>
              <a:p>
                <a:pPr marL="0" lvl="2"/>
                <a:r>
                  <a:rPr lang="ru-RU" sz="1600" spc="-17" dirty="0">
                    <a:solidFill>
                      <a:schemeClr val="tx2"/>
                    </a:solidFill>
                  </a:rPr>
                  <a:t>Лондон, Великобритания </a:t>
                </a:r>
              </a:p>
            </p:txBody>
          </p:sp>
          <p:pic>
            <p:nvPicPr>
              <p:cNvPr id="1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04914" y="2199137"/>
                <a:ext cx="607166" cy="589309"/>
              </a:xfrm>
              <a:prstGeom prst="rect">
                <a:avLst/>
              </a:prstGeom>
              <a:noFill/>
              <a:ln w="9525">
                <a:noFill/>
                <a:miter lim="800000"/>
                <a:headEnd/>
                <a:tailEnd/>
              </a:ln>
              <a:effectLst/>
            </p:spPr>
          </p:pic>
        </p:grpSp>
        <p:pic>
          <p:nvPicPr>
            <p:cNvPr id="10" name="Picture 3"/>
            <p:cNvPicPr>
              <a:picLocks noChangeAspect="1" noChangeArrowheads="1"/>
            </p:cNvPicPr>
            <p:nvPr/>
          </p:nvPicPr>
          <p:blipFill>
            <a:blip r:embed="rId6"/>
            <a:stretch>
              <a:fillRect/>
            </a:stretch>
          </p:blipFill>
          <p:spPr bwMode="auto">
            <a:xfrm>
              <a:off x="810707" y="2254042"/>
              <a:ext cx="1435770" cy="1501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06533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E1607A-0A73-4190-B102-B99942C51081}"/>
              </a:ext>
            </a:extLst>
          </p:cNvPr>
          <p:cNvSpPr>
            <a:spLocks noGrp="1"/>
          </p:cNvSpPr>
          <p:nvPr>
            <p:ph type="title"/>
          </p:nvPr>
        </p:nvSpPr>
        <p:spPr/>
        <p:txBody>
          <a:bodyPr/>
          <a:lstStyle/>
          <a:p>
            <a:r>
              <a:rPr lang="ru-RU" dirty="0"/>
              <a:t>Глобальные тренды платного телевидения</a:t>
            </a:r>
            <a:endParaRPr lang="en-GB" dirty="0"/>
          </a:p>
        </p:txBody>
      </p:sp>
      <p:sp>
        <p:nvSpPr>
          <p:cNvPr id="6" name="Text Placeholder 5">
            <a:extLst>
              <a:ext uri="{FF2B5EF4-FFF2-40B4-BE49-F238E27FC236}">
                <a16:creationId xmlns:a16="http://schemas.microsoft.com/office/drawing/2014/main" id="{EEE29DCC-140F-442B-BDDC-E8C6860B272A}"/>
              </a:ext>
            </a:extLst>
          </p:cNvPr>
          <p:cNvSpPr>
            <a:spLocks noGrp="1"/>
          </p:cNvSpPr>
          <p:nvPr>
            <p:ph type="body" idx="1"/>
          </p:nvPr>
        </p:nvSpPr>
        <p:spPr>
          <a:xfrm>
            <a:off x="481013" y="3573016"/>
            <a:ext cx="5971177" cy="620683"/>
          </a:xfrm>
        </p:spPr>
        <p:txBody>
          <a:bodyPr/>
          <a:lstStyle/>
          <a:p>
            <a:r>
              <a:rPr lang="ru-RU" dirty="0"/>
              <a:t>Переход от аналогового до digital</a:t>
            </a:r>
          </a:p>
          <a:p>
            <a:r>
              <a:rPr lang="ru-RU" dirty="0"/>
              <a:t>Технологии подключения платного ТВ </a:t>
            </a:r>
          </a:p>
        </p:txBody>
      </p:sp>
      <p:sp>
        <p:nvSpPr>
          <p:cNvPr id="4" name="Slide Number Placeholder 3">
            <a:extLst>
              <a:ext uri="{FF2B5EF4-FFF2-40B4-BE49-F238E27FC236}">
                <a16:creationId xmlns:a16="http://schemas.microsoft.com/office/drawing/2014/main" id="{3148918A-0089-45AB-BC18-728392ACF97D}"/>
              </a:ext>
            </a:extLst>
          </p:cNvPr>
          <p:cNvSpPr>
            <a:spLocks noGrp="1"/>
          </p:cNvSpPr>
          <p:nvPr>
            <p:ph type="sldNum" sz="quarter" idx="12"/>
          </p:nvPr>
        </p:nvSpPr>
        <p:spPr/>
        <p:txBody>
          <a:bodyPr/>
          <a:lstStyle/>
          <a:p>
            <a:fld id="{4704619B-9823-F845-874B-2390AC991BC7}" type="slidenum">
              <a:rPr lang="en-US" smtClean="0"/>
              <a:t>3</a:t>
            </a:fld>
            <a:endParaRPr lang="en-US" dirty="0"/>
          </a:p>
        </p:txBody>
      </p:sp>
    </p:spTree>
    <p:extLst>
      <p:ext uri="{BB962C8B-B14F-4D97-AF65-F5344CB8AC3E}">
        <p14:creationId xmlns:p14="http://schemas.microsoft.com/office/powerpoint/2010/main" val="378341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F1AE39-96F0-4514-AAB7-B99580EE7675}"/>
              </a:ext>
            </a:extLst>
          </p:cNvPr>
          <p:cNvSpPr>
            <a:spLocks noGrp="1"/>
          </p:cNvSpPr>
          <p:nvPr>
            <p:ph type="title"/>
          </p:nvPr>
        </p:nvSpPr>
        <p:spPr/>
        <p:txBody>
          <a:bodyPr/>
          <a:lstStyle/>
          <a:p>
            <a:r>
              <a:rPr lang="ru-RU" dirty="0"/>
              <a:t>Глобально аналоговое вещание</a:t>
            </a:r>
            <a:r>
              <a:rPr lang="en-GB" dirty="0"/>
              <a:t> </a:t>
            </a:r>
            <a:r>
              <a:rPr lang="ru-RU" dirty="0"/>
              <a:t>подходит к отключению</a:t>
            </a:r>
            <a:r>
              <a:rPr lang="en-GB" dirty="0"/>
              <a:t> </a:t>
            </a:r>
          </a:p>
        </p:txBody>
      </p:sp>
      <p:sp>
        <p:nvSpPr>
          <p:cNvPr id="4" name="Slide Number Placeholder 3">
            <a:extLst>
              <a:ext uri="{FF2B5EF4-FFF2-40B4-BE49-F238E27FC236}">
                <a16:creationId xmlns:a16="http://schemas.microsoft.com/office/drawing/2014/main" id="{D41A4EC9-ED9B-4B63-BBA3-1FB60F4C65C1}"/>
              </a:ext>
            </a:extLst>
          </p:cNvPr>
          <p:cNvSpPr>
            <a:spLocks noGrp="1"/>
          </p:cNvSpPr>
          <p:nvPr>
            <p:ph type="sldNum" sz="quarter" idx="12"/>
          </p:nvPr>
        </p:nvSpPr>
        <p:spPr/>
        <p:txBody>
          <a:bodyPr/>
          <a:lstStyle/>
          <a:p>
            <a:fld id="{4704619B-9823-F845-874B-2390AC991BC7}" type="slidenum">
              <a:rPr lang="en-US" smtClean="0"/>
              <a:t>4</a:t>
            </a:fld>
            <a:endParaRPr lang="en-US" dirty="0"/>
          </a:p>
        </p:txBody>
      </p:sp>
      <p:graphicFrame>
        <p:nvGraphicFramePr>
          <p:cNvPr id="7" name="Chart1">
            <a:extLst>
              <a:ext uri="{FF2B5EF4-FFF2-40B4-BE49-F238E27FC236}">
                <a16:creationId xmlns:a16="http://schemas.microsoft.com/office/drawing/2014/main" id="{57A69ABD-A86A-465F-8956-2AA9A1DA9A49}"/>
              </a:ext>
            </a:extLst>
          </p:cNvPr>
          <p:cNvGraphicFramePr>
            <a:graphicFrameLocks/>
          </p:cNvGraphicFramePr>
          <p:nvPr>
            <p:extLst>
              <p:ext uri="{D42A27DB-BD31-4B8C-83A1-F6EECF244321}">
                <p14:modId xmlns:p14="http://schemas.microsoft.com/office/powerpoint/2010/main" val="2869219041"/>
              </p:ext>
            </p:extLst>
          </p:nvPr>
        </p:nvGraphicFramePr>
        <p:xfrm>
          <a:off x="1057026" y="1700808"/>
          <a:ext cx="10107849"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7D62870-F2DD-4EA9-976D-E6BFD89FDBB4}"/>
              </a:ext>
            </a:extLst>
          </p:cNvPr>
          <p:cNvSpPr txBox="1"/>
          <p:nvPr/>
        </p:nvSpPr>
        <p:spPr>
          <a:xfrm rot="16200000">
            <a:off x="36763" y="3871791"/>
            <a:ext cx="2376264" cy="338554"/>
          </a:xfrm>
          <a:prstGeom prst="rect">
            <a:avLst/>
          </a:prstGeom>
          <a:noFill/>
        </p:spPr>
        <p:txBody>
          <a:bodyPr wrap="square" rtlCol="0">
            <a:spAutoFit/>
          </a:bodyPr>
          <a:lstStyle/>
          <a:p>
            <a:pPr algn="ctr"/>
            <a:r>
              <a:rPr lang="ru-RU" sz="1400" dirty="0">
                <a:solidFill>
                  <a:schemeClr val="tx1">
                    <a:lumMod val="65000"/>
                    <a:lumOff val="35000"/>
                  </a:schemeClr>
                </a:solidFill>
              </a:rPr>
              <a:t>млн. </a:t>
            </a:r>
            <a:r>
              <a:rPr lang="ru-RU" sz="1600" dirty="0">
                <a:solidFill>
                  <a:schemeClr val="tx1">
                    <a:lumMod val="65000"/>
                    <a:lumOff val="35000"/>
                  </a:schemeClr>
                </a:solidFill>
              </a:rPr>
              <a:t>абонентов</a:t>
            </a:r>
            <a:endParaRPr lang="en-GB" sz="1400" dirty="0">
              <a:solidFill>
                <a:schemeClr val="tx1">
                  <a:lumMod val="65000"/>
                  <a:lumOff val="35000"/>
                </a:schemeClr>
              </a:solidFill>
            </a:endParaRPr>
          </a:p>
        </p:txBody>
      </p:sp>
    </p:spTree>
    <p:extLst>
      <p:ext uri="{BB962C8B-B14F-4D97-AF65-F5344CB8AC3E}">
        <p14:creationId xmlns:p14="http://schemas.microsoft.com/office/powerpoint/2010/main" val="301498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8383-1429-48D9-AAC7-99D29640410A}"/>
              </a:ext>
            </a:extLst>
          </p:cNvPr>
          <p:cNvSpPr>
            <a:spLocks noGrp="1"/>
          </p:cNvSpPr>
          <p:nvPr>
            <p:ph type="title"/>
          </p:nvPr>
        </p:nvSpPr>
        <p:spPr/>
        <p:txBody>
          <a:bodyPr/>
          <a:lstStyle/>
          <a:p>
            <a:r>
              <a:rPr lang="ru-RU" dirty="0"/>
              <a:t>Рынок платного ТВ в Европе зафиксировал</a:t>
            </a:r>
            <a:r>
              <a:rPr lang="en-GB" dirty="0"/>
              <a:t> </a:t>
            </a:r>
            <a:r>
              <a:rPr lang="ru-RU" dirty="0"/>
              <a:t>замедляющийся рост</a:t>
            </a:r>
            <a:endParaRPr lang="en-GB" dirty="0"/>
          </a:p>
        </p:txBody>
      </p:sp>
      <p:sp>
        <p:nvSpPr>
          <p:cNvPr id="4" name="Slide Number Placeholder 3">
            <a:extLst>
              <a:ext uri="{FF2B5EF4-FFF2-40B4-BE49-F238E27FC236}">
                <a16:creationId xmlns:a16="http://schemas.microsoft.com/office/drawing/2014/main" id="{49012C0A-55A1-4338-A8E0-3AB582835BAB}"/>
              </a:ext>
            </a:extLst>
          </p:cNvPr>
          <p:cNvSpPr>
            <a:spLocks noGrp="1"/>
          </p:cNvSpPr>
          <p:nvPr>
            <p:ph type="sldNum" sz="quarter" idx="12"/>
          </p:nvPr>
        </p:nvSpPr>
        <p:spPr/>
        <p:txBody>
          <a:bodyPr/>
          <a:lstStyle/>
          <a:p>
            <a:fld id="{4704619B-9823-F845-874B-2390AC991BC7}" type="slidenum">
              <a:rPr lang="en-US" smtClean="0"/>
              <a:t>5</a:t>
            </a:fld>
            <a:endParaRPr lang="en-US" dirty="0"/>
          </a:p>
        </p:txBody>
      </p:sp>
      <p:graphicFrame>
        <p:nvGraphicFramePr>
          <p:cNvPr id="6" name="Chart1">
            <a:extLst>
              <a:ext uri="{FF2B5EF4-FFF2-40B4-BE49-F238E27FC236}">
                <a16:creationId xmlns:a16="http://schemas.microsoft.com/office/drawing/2014/main" id="{D3B35529-C9CD-454C-BE6A-D5EE7F686ABF}"/>
              </a:ext>
            </a:extLst>
          </p:cNvPr>
          <p:cNvGraphicFramePr>
            <a:graphicFrameLocks/>
          </p:cNvGraphicFramePr>
          <p:nvPr>
            <p:extLst>
              <p:ext uri="{D42A27DB-BD31-4B8C-83A1-F6EECF244321}">
                <p14:modId xmlns:p14="http://schemas.microsoft.com/office/powerpoint/2010/main" val="2634614468"/>
              </p:ext>
            </p:extLst>
          </p:nvPr>
        </p:nvGraphicFramePr>
        <p:xfrm>
          <a:off x="1057026" y="1700808"/>
          <a:ext cx="10107849"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065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EA06-AFEA-4C89-8CDB-76C894F19E3E}"/>
              </a:ext>
            </a:extLst>
          </p:cNvPr>
          <p:cNvSpPr>
            <a:spLocks noGrp="1"/>
          </p:cNvSpPr>
          <p:nvPr>
            <p:ph type="title"/>
          </p:nvPr>
        </p:nvSpPr>
        <p:spPr>
          <a:xfrm>
            <a:off x="552971" y="908720"/>
            <a:ext cx="11233150" cy="369332"/>
          </a:xfrm>
        </p:spPr>
        <p:txBody>
          <a:bodyPr/>
          <a:lstStyle/>
          <a:p>
            <a:r>
              <a:rPr lang="en-GB" dirty="0"/>
              <a:t>IPTV - </a:t>
            </a:r>
            <a:r>
              <a:rPr lang="ru-RU" dirty="0"/>
              <a:t>самая динамичная технология подключения платного ТВ</a:t>
            </a:r>
            <a:endParaRPr lang="en-GB" dirty="0"/>
          </a:p>
        </p:txBody>
      </p:sp>
      <p:sp>
        <p:nvSpPr>
          <p:cNvPr id="4" name="Slide Number Placeholder 3">
            <a:extLst>
              <a:ext uri="{FF2B5EF4-FFF2-40B4-BE49-F238E27FC236}">
                <a16:creationId xmlns:a16="http://schemas.microsoft.com/office/drawing/2014/main" id="{34F71998-0521-41EC-8A9B-096DC1F95FA1}"/>
              </a:ext>
            </a:extLst>
          </p:cNvPr>
          <p:cNvSpPr>
            <a:spLocks noGrp="1"/>
          </p:cNvSpPr>
          <p:nvPr>
            <p:ph type="sldNum" sz="quarter" idx="12"/>
          </p:nvPr>
        </p:nvSpPr>
        <p:spPr/>
        <p:txBody>
          <a:bodyPr/>
          <a:lstStyle/>
          <a:p>
            <a:fld id="{4704619B-9823-F845-874B-2390AC991BC7}" type="slidenum">
              <a:rPr lang="en-US" smtClean="0"/>
              <a:t>6</a:t>
            </a:fld>
            <a:endParaRPr lang="en-US" dirty="0"/>
          </a:p>
        </p:txBody>
      </p:sp>
      <p:graphicFrame>
        <p:nvGraphicFramePr>
          <p:cNvPr id="7" name="Chart1">
            <a:extLst>
              <a:ext uri="{FF2B5EF4-FFF2-40B4-BE49-F238E27FC236}">
                <a16:creationId xmlns:a16="http://schemas.microsoft.com/office/drawing/2014/main" id="{44D8984C-26BA-4AC5-9151-407CB4BB596A}"/>
              </a:ext>
            </a:extLst>
          </p:cNvPr>
          <p:cNvGraphicFramePr>
            <a:graphicFrameLocks/>
          </p:cNvGraphicFramePr>
          <p:nvPr>
            <p:extLst>
              <p:ext uri="{D42A27DB-BD31-4B8C-83A1-F6EECF244321}">
                <p14:modId xmlns:p14="http://schemas.microsoft.com/office/powerpoint/2010/main" val="744750190"/>
              </p:ext>
            </p:extLst>
          </p:nvPr>
        </p:nvGraphicFramePr>
        <p:xfrm>
          <a:off x="6457627" y="1764441"/>
          <a:ext cx="5415813" cy="4530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1">
            <a:extLst>
              <a:ext uri="{FF2B5EF4-FFF2-40B4-BE49-F238E27FC236}">
                <a16:creationId xmlns:a16="http://schemas.microsoft.com/office/drawing/2014/main" id="{86674807-21AB-46B6-A864-1B73F9419000}"/>
              </a:ext>
            </a:extLst>
          </p:cNvPr>
          <p:cNvGraphicFramePr>
            <a:graphicFrameLocks/>
          </p:cNvGraphicFramePr>
          <p:nvPr>
            <p:extLst>
              <p:ext uri="{D42A27DB-BD31-4B8C-83A1-F6EECF244321}">
                <p14:modId xmlns:p14="http://schemas.microsoft.com/office/powerpoint/2010/main" val="2589080410"/>
              </p:ext>
            </p:extLst>
          </p:nvPr>
        </p:nvGraphicFramePr>
        <p:xfrm>
          <a:off x="336947" y="1764442"/>
          <a:ext cx="5415812" cy="4530413"/>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a:extLst>
              <a:ext uri="{FF2B5EF4-FFF2-40B4-BE49-F238E27FC236}">
                <a16:creationId xmlns:a16="http://schemas.microsoft.com/office/drawing/2014/main" id="{DA1E9FF7-88B2-4568-9D65-74E1E240DFE5}"/>
              </a:ext>
            </a:extLst>
          </p:cNvPr>
          <p:cNvPicPr>
            <a:picLocks noChangeAspect="1"/>
          </p:cNvPicPr>
          <p:nvPr/>
        </p:nvPicPr>
        <p:blipFill>
          <a:blip r:embed="rId5"/>
          <a:stretch>
            <a:fillRect/>
          </a:stretch>
        </p:blipFill>
        <p:spPr>
          <a:xfrm>
            <a:off x="3933959" y="6093296"/>
            <a:ext cx="4327255" cy="287919"/>
          </a:xfrm>
          <a:prstGeom prst="rect">
            <a:avLst/>
          </a:prstGeom>
        </p:spPr>
      </p:pic>
      <p:sp>
        <p:nvSpPr>
          <p:cNvPr id="3" name="TextBox 2">
            <a:extLst>
              <a:ext uri="{FF2B5EF4-FFF2-40B4-BE49-F238E27FC236}">
                <a16:creationId xmlns:a16="http://schemas.microsoft.com/office/drawing/2014/main" id="{8E7AEC83-5CF3-4B2F-B7EA-85552CB96AD9}"/>
              </a:ext>
            </a:extLst>
          </p:cNvPr>
          <p:cNvSpPr txBox="1"/>
          <p:nvPr/>
        </p:nvSpPr>
        <p:spPr>
          <a:xfrm rot="16200000">
            <a:off x="4981462" y="3759592"/>
            <a:ext cx="2232248" cy="338554"/>
          </a:xfrm>
          <a:prstGeom prst="rect">
            <a:avLst/>
          </a:prstGeom>
          <a:noFill/>
        </p:spPr>
        <p:txBody>
          <a:bodyPr wrap="square" rtlCol="0">
            <a:spAutoFit/>
          </a:bodyPr>
          <a:lstStyle/>
          <a:p>
            <a:pPr algn="ctr"/>
            <a:r>
              <a:rPr lang="ru-RU" sz="1600" dirty="0">
                <a:solidFill>
                  <a:schemeClr val="tx1">
                    <a:lumMod val="65000"/>
                    <a:lumOff val="35000"/>
                  </a:schemeClr>
                </a:solidFill>
              </a:rPr>
              <a:t>млн. абонентов </a:t>
            </a:r>
            <a:endParaRPr lang="en-GB" sz="1600" dirty="0" err="1">
              <a:solidFill>
                <a:schemeClr val="tx1">
                  <a:lumMod val="65000"/>
                  <a:lumOff val="35000"/>
                </a:schemeClr>
              </a:solidFill>
            </a:endParaRPr>
          </a:p>
        </p:txBody>
      </p:sp>
    </p:spTree>
    <p:extLst>
      <p:ext uri="{BB962C8B-B14F-4D97-AF65-F5344CB8AC3E}">
        <p14:creationId xmlns:p14="http://schemas.microsoft.com/office/powerpoint/2010/main" val="385987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E1607A-0A73-4190-B102-B99942C51081}"/>
              </a:ext>
            </a:extLst>
          </p:cNvPr>
          <p:cNvSpPr>
            <a:spLocks noGrp="1"/>
          </p:cNvSpPr>
          <p:nvPr>
            <p:ph type="title"/>
          </p:nvPr>
        </p:nvSpPr>
        <p:spPr/>
        <p:txBody>
          <a:bodyPr/>
          <a:lstStyle/>
          <a:p>
            <a:r>
              <a:rPr lang="ru-RU" dirty="0"/>
              <a:t>Глобальные тренды платного </a:t>
            </a:r>
            <a:r>
              <a:rPr lang="en-GB" dirty="0"/>
              <a:t>TV</a:t>
            </a:r>
          </a:p>
        </p:txBody>
      </p:sp>
      <p:sp>
        <p:nvSpPr>
          <p:cNvPr id="6" name="Text Placeholder 5">
            <a:extLst>
              <a:ext uri="{FF2B5EF4-FFF2-40B4-BE49-F238E27FC236}">
                <a16:creationId xmlns:a16="http://schemas.microsoft.com/office/drawing/2014/main" id="{EEE29DCC-140F-442B-BDDC-E8C6860B272A}"/>
              </a:ext>
            </a:extLst>
          </p:cNvPr>
          <p:cNvSpPr>
            <a:spLocks noGrp="1"/>
          </p:cNvSpPr>
          <p:nvPr>
            <p:ph type="body" idx="1"/>
          </p:nvPr>
        </p:nvSpPr>
        <p:spPr>
          <a:xfrm>
            <a:off x="481013" y="3573016"/>
            <a:ext cx="5971177" cy="492443"/>
          </a:xfrm>
        </p:spPr>
        <p:txBody>
          <a:bodyPr/>
          <a:lstStyle/>
          <a:p>
            <a:r>
              <a:rPr lang="ru-RU" dirty="0"/>
              <a:t>Влияние ОТТ на платное TV – угрозы и потенциальные возможности взаимодействия</a:t>
            </a:r>
          </a:p>
        </p:txBody>
      </p:sp>
      <p:sp>
        <p:nvSpPr>
          <p:cNvPr id="4" name="Slide Number Placeholder 3">
            <a:extLst>
              <a:ext uri="{FF2B5EF4-FFF2-40B4-BE49-F238E27FC236}">
                <a16:creationId xmlns:a16="http://schemas.microsoft.com/office/drawing/2014/main" id="{3148918A-0089-45AB-BC18-728392ACF97D}"/>
              </a:ext>
            </a:extLst>
          </p:cNvPr>
          <p:cNvSpPr>
            <a:spLocks noGrp="1"/>
          </p:cNvSpPr>
          <p:nvPr>
            <p:ph type="sldNum" sz="quarter" idx="12"/>
          </p:nvPr>
        </p:nvSpPr>
        <p:spPr/>
        <p:txBody>
          <a:bodyPr/>
          <a:lstStyle/>
          <a:p>
            <a:fld id="{4704619B-9823-F845-874B-2390AC991BC7}" type="slidenum">
              <a:rPr lang="en-US" smtClean="0"/>
              <a:t>7</a:t>
            </a:fld>
            <a:endParaRPr lang="en-US" dirty="0"/>
          </a:p>
        </p:txBody>
      </p:sp>
    </p:spTree>
    <p:extLst>
      <p:ext uri="{BB962C8B-B14F-4D97-AF65-F5344CB8AC3E}">
        <p14:creationId xmlns:p14="http://schemas.microsoft.com/office/powerpoint/2010/main" val="243622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DD90EE-94FC-4E1A-A3D0-9F42D37DA1FE}"/>
              </a:ext>
            </a:extLst>
          </p:cNvPr>
          <p:cNvSpPr>
            <a:spLocks noGrp="1"/>
          </p:cNvSpPr>
          <p:nvPr>
            <p:ph type="title"/>
          </p:nvPr>
        </p:nvSpPr>
        <p:spPr/>
        <p:txBody>
          <a:bodyPr/>
          <a:lstStyle/>
          <a:p>
            <a:r>
              <a:rPr lang="ru-RU" dirty="0"/>
              <a:t>Действительно ли ОТТ может перерасти платное ТВ?</a:t>
            </a:r>
            <a:endParaRPr lang="en-GB" dirty="0"/>
          </a:p>
        </p:txBody>
      </p:sp>
      <p:sp>
        <p:nvSpPr>
          <p:cNvPr id="4" name="Slide Number Placeholder 3">
            <a:extLst>
              <a:ext uri="{FF2B5EF4-FFF2-40B4-BE49-F238E27FC236}">
                <a16:creationId xmlns:a16="http://schemas.microsoft.com/office/drawing/2014/main" id="{5536415F-FABC-460F-9305-F1CF998D2B0E}"/>
              </a:ext>
            </a:extLst>
          </p:cNvPr>
          <p:cNvSpPr>
            <a:spLocks noGrp="1"/>
          </p:cNvSpPr>
          <p:nvPr>
            <p:ph type="sldNum" sz="quarter" idx="12"/>
          </p:nvPr>
        </p:nvSpPr>
        <p:spPr/>
        <p:txBody>
          <a:bodyPr/>
          <a:lstStyle/>
          <a:p>
            <a:fld id="{4704619B-9823-F845-874B-2390AC991BC7}" type="slidenum">
              <a:rPr lang="en-US" smtClean="0"/>
              <a:t>8</a:t>
            </a:fld>
            <a:endParaRPr lang="en-US" dirty="0"/>
          </a:p>
        </p:txBody>
      </p:sp>
      <p:graphicFrame>
        <p:nvGraphicFramePr>
          <p:cNvPr id="8" name="Chart1">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1905581522"/>
              </p:ext>
            </p:extLst>
          </p:nvPr>
        </p:nvGraphicFramePr>
        <p:xfrm>
          <a:off x="1038105" y="1550665"/>
          <a:ext cx="4320479"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1">
            <a:extLst>
              <a:ext uri="{FF2B5EF4-FFF2-40B4-BE49-F238E27FC236}">
                <a16:creationId xmlns:a16="http://schemas.microsoft.com/office/drawing/2014/main" id="{4CB31202-E689-4AFA-96D5-4EED2D6B4C84}"/>
              </a:ext>
            </a:extLst>
          </p:cNvPr>
          <p:cNvGraphicFramePr>
            <a:graphicFrameLocks/>
          </p:cNvGraphicFramePr>
          <p:nvPr>
            <p:extLst>
              <p:ext uri="{D42A27DB-BD31-4B8C-83A1-F6EECF244321}">
                <p14:modId xmlns:p14="http://schemas.microsoft.com/office/powerpoint/2010/main" val="4276089793"/>
              </p:ext>
            </p:extLst>
          </p:nvPr>
        </p:nvGraphicFramePr>
        <p:xfrm>
          <a:off x="6846982" y="1550665"/>
          <a:ext cx="4320480"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1">
            <a:extLst>
              <a:ext uri="{FF2B5EF4-FFF2-40B4-BE49-F238E27FC236}">
                <a16:creationId xmlns:a16="http://schemas.microsoft.com/office/drawing/2014/main" id="{E3F649FD-B77E-4CBF-9913-4B71F85E8B1F}"/>
              </a:ext>
            </a:extLst>
          </p:cNvPr>
          <p:cNvGraphicFramePr>
            <a:graphicFrameLocks/>
          </p:cNvGraphicFramePr>
          <p:nvPr>
            <p:extLst>
              <p:ext uri="{D42A27DB-BD31-4B8C-83A1-F6EECF244321}">
                <p14:modId xmlns:p14="http://schemas.microsoft.com/office/powerpoint/2010/main" val="2227397857"/>
              </p:ext>
            </p:extLst>
          </p:nvPr>
        </p:nvGraphicFramePr>
        <p:xfrm>
          <a:off x="1038105" y="3911816"/>
          <a:ext cx="4320480" cy="23254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1">
            <a:extLst>
              <a:ext uri="{FF2B5EF4-FFF2-40B4-BE49-F238E27FC236}">
                <a16:creationId xmlns:a16="http://schemas.microsoft.com/office/drawing/2014/main" id="{85F95288-D67A-48D1-B51B-EDA9A28EBA84}"/>
              </a:ext>
            </a:extLst>
          </p:cNvPr>
          <p:cNvGraphicFramePr>
            <a:graphicFrameLocks/>
          </p:cNvGraphicFramePr>
          <p:nvPr>
            <p:extLst>
              <p:ext uri="{D42A27DB-BD31-4B8C-83A1-F6EECF244321}">
                <p14:modId xmlns:p14="http://schemas.microsoft.com/office/powerpoint/2010/main" val="322451319"/>
              </p:ext>
            </p:extLst>
          </p:nvPr>
        </p:nvGraphicFramePr>
        <p:xfrm>
          <a:off x="6836590" y="3911817"/>
          <a:ext cx="4320479" cy="2325480"/>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Straight Connector 2">
            <a:extLst>
              <a:ext uri="{FF2B5EF4-FFF2-40B4-BE49-F238E27FC236}">
                <a16:creationId xmlns:a16="http://schemas.microsoft.com/office/drawing/2014/main" id="{54450AE7-E94C-4C3C-BAD8-645C56534F68}"/>
              </a:ext>
            </a:extLst>
          </p:cNvPr>
          <p:cNvCxnSpPr>
            <a:cxnSpLocks/>
          </p:cNvCxnSpPr>
          <p:nvPr/>
        </p:nvCxnSpPr>
        <p:spPr>
          <a:xfrm>
            <a:off x="4256740" y="6504873"/>
            <a:ext cx="5040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C57174-57A1-46E1-8967-F081CFE86BA9}"/>
              </a:ext>
            </a:extLst>
          </p:cNvPr>
          <p:cNvCxnSpPr>
            <a:cxnSpLocks/>
          </p:cNvCxnSpPr>
          <p:nvPr/>
        </p:nvCxnSpPr>
        <p:spPr>
          <a:xfrm>
            <a:off x="6271941" y="6504873"/>
            <a:ext cx="50405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7BD4E2-5828-40ED-9699-95587F54A4E1}"/>
              </a:ext>
            </a:extLst>
          </p:cNvPr>
          <p:cNvSpPr txBox="1"/>
          <p:nvPr/>
        </p:nvSpPr>
        <p:spPr>
          <a:xfrm>
            <a:off x="4760796" y="6307142"/>
            <a:ext cx="1440160" cy="338554"/>
          </a:xfrm>
          <a:prstGeom prst="rect">
            <a:avLst/>
          </a:prstGeom>
          <a:noFill/>
        </p:spPr>
        <p:txBody>
          <a:bodyPr wrap="square" rtlCol="0">
            <a:spAutoFit/>
          </a:bodyPr>
          <a:lstStyle/>
          <a:p>
            <a:r>
              <a:rPr lang="ru-RU" sz="1600" dirty="0">
                <a:solidFill>
                  <a:schemeClr val="bg2">
                    <a:lumMod val="50000"/>
                  </a:schemeClr>
                </a:solidFill>
              </a:rPr>
              <a:t>Платное</a:t>
            </a:r>
            <a:r>
              <a:rPr lang="ru-RU" sz="1100" dirty="0">
                <a:solidFill>
                  <a:schemeClr val="bg2">
                    <a:lumMod val="50000"/>
                  </a:schemeClr>
                </a:solidFill>
              </a:rPr>
              <a:t> </a:t>
            </a:r>
            <a:r>
              <a:rPr lang="ru-RU" sz="1600" dirty="0">
                <a:solidFill>
                  <a:schemeClr val="bg2">
                    <a:lumMod val="50000"/>
                  </a:schemeClr>
                </a:solidFill>
              </a:rPr>
              <a:t>ТВ</a:t>
            </a:r>
            <a:r>
              <a:rPr lang="ru-RU" sz="1100" dirty="0">
                <a:solidFill>
                  <a:schemeClr val="bg2">
                    <a:lumMod val="50000"/>
                  </a:schemeClr>
                </a:solidFill>
              </a:rPr>
              <a:t> </a:t>
            </a:r>
            <a:endParaRPr lang="en-GB" sz="1100" dirty="0" err="1">
              <a:solidFill>
                <a:schemeClr val="bg2">
                  <a:lumMod val="50000"/>
                </a:schemeClr>
              </a:solidFill>
            </a:endParaRPr>
          </a:p>
        </p:txBody>
      </p:sp>
      <p:sp>
        <p:nvSpPr>
          <p:cNvPr id="16" name="TextBox 15">
            <a:extLst>
              <a:ext uri="{FF2B5EF4-FFF2-40B4-BE49-F238E27FC236}">
                <a16:creationId xmlns:a16="http://schemas.microsoft.com/office/drawing/2014/main" id="{86CE1800-6417-4A3C-B530-99440989FA22}"/>
              </a:ext>
            </a:extLst>
          </p:cNvPr>
          <p:cNvSpPr txBox="1"/>
          <p:nvPr/>
        </p:nvSpPr>
        <p:spPr>
          <a:xfrm>
            <a:off x="6846982" y="6307142"/>
            <a:ext cx="1440160" cy="338554"/>
          </a:xfrm>
          <a:prstGeom prst="rect">
            <a:avLst/>
          </a:prstGeom>
          <a:noFill/>
        </p:spPr>
        <p:txBody>
          <a:bodyPr wrap="square" rtlCol="0">
            <a:spAutoFit/>
          </a:bodyPr>
          <a:lstStyle/>
          <a:p>
            <a:r>
              <a:rPr lang="en-GB" sz="1600" dirty="0">
                <a:solidFill>
                  <a:schemeClr val="bg2">
                    <a:lumMod val="50000"/>
                  </a:schemeClr>
                </a:solidFill>
              </a:rPr>
              <a:t>OTT</a:t>
            </a:r>
            <a:endParaRPr lang="en-GB" sz="1100" dirty="0">
              <a:solidFill>
                <a:schemeClr val="bg2">
                  <a:lumMod val="50000"/>
                </a:schemeClr>
              </a:solidFill>
            </a:endParaRPr>
          </a:p>
        </p:txBody>
      </p:sp>
      <p:sp>
        <p:nvSpPr>
          <p:cNvPr id="20" name="txtBoxPrimaryYAxisLabel">
            <a:extLst>
              <a:ext uri="{FF2B5EF4-FFF2-40B4-BE49-F238E27FC236}">
                <a16:creationId xmlns:a16="http://schemas.microsoft.com/office/drawing/2014/main" id="{6249D6FE-7B48-4275-A510-231D6E073C0A}"/>
              </a:ext>
            </a:extLst>
          </p:cNvPr>
          <p:cNvSpPr txBox="1"/>
          <p:nvPr/>
        </p:nvSpPr>
        <p:spPr>
          <a:xfrm rot="16200000">
            <a:off x="6244260" y="4939324"/>
            <a:ext cx="987610" cy="428191"/>
          </a:xfrm>
          <a:prstGeom prst="rect">
            <a:avLst/>
          </a:prstGeom>
          <a:noFill/>
          <a:ln>
            <a:noFill/>
          </a:ln>
        </p:spPr>
        <p:txBody>
          <a:bodyPr vert="horz" wrap="square" lIns="76200" tIns="76200" rIns="76200" bIns="762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b="1" dirty="0" err="1">
              <a:solidFill>
                <a:srgbClr val="000000"/>
              </a:solidFill>
              <a:latin typeface="Arial"/>
            </a:endParaRPr>
          </a:p>
        </p:txBody>
      </p:sp>
    </p:spTree>
    <p:extLst>
      <p:ext uri="{BB962C8B-B14F-4D97-AF65-F5344CB8AC3E}">
        <p14:creationId xmlns:p14="http://schemas.microsoft.com/office/powerpoint/2010/main" val="221556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DD90EE-94FC-4E1A-A3D0-9F42D37DA1FE}"/>
              </a:ext>
            </a:extLst>
          </p:cNvPr>
          <p:cNvSpPr>
            <a:spLocks noGrp="1"/>
          </p:cNvSpPr>
          <p:nvPr>
            <p:ph type="title"/>
          </p:nvPr>
        </p:nvSpPr>
        <p:spPr/>
        <p:txBody>
          <a:bodyPr/>
          <a:lstStyle/>
          <a:p>
            <a:r>
              <a:rPr lang="ru-RU" dirty="0"/>
              <a:t>Действительно ли ОТТ может перерасти платное ТВ?</a:t>
            </a:r>
            <a:endParaRPr lang="en-GB" dirty="0"/>
          </a:p>
        </p:txBody>
      </p:sp>
      <p:sp>
        <p:nvSpPr>
          <p:cNvPr id="4" name="Slide Number Placeholder 3">
            <a:extLst>
              <a:ext uri="{FF2B5EF4-FFF2-40B4-BE49-F238E27FC236}">
                <a16:creationId xmlns:a16="http://schemas.microsoft.com/office/drawing/2014/main" id="{5536415F-FABC-460F-9305-F1CF998D2B0E}"/>
              </a:ext>
            </a:extLst>
          </p:cNvPr>
          <p:cNvSpPr>
            <a:spLocks noGrp="1"/>
          </p:cNvSpPr>
          <p:nvPr>
            <p:ph type="sldNum" sz="quarter" idx="12"/>
          </p:nvPr>
        </p:nvSpPr>
        <p:spPr/>
        <p:txBody>
          <a:bodyPr/>
          <a:lstStyle/>
          <a:p>
            <a:fld id="{4704619B-9823-F845-874B-2390AC991BC7}" type="slidenum">
              <a:rPr lang="en-US" smtClean="0"/>
              <a:t>9</a:t>
            </a:fld>
            <a:endParaRPr lang="en-US" dirty="0"/>
          </a:p>
        </p:txBody>
      </p:sp>
      <p:graphicFrame>
        <p:nvGraphicFramePr>
          <p:cNvPr id="8" name="Chart1">
            <a:extLst>
              <a:ext uri="{FF2B5EF4-FFF2-40B4-BE49-F238E27FC236}">
                <a16:creationId xmlns:a16="http://schemas.microsoft.com/office/drawing/2014/main" id="{00000000-0008-0000-0D00-000002000000}"/>
              </a:ext>
            </a:extLst>
          </p:cNvPr>
          <p:cNvGraphicFramePr>
            <a:graphicFrameLocks/>
          </p:cNvGraphicFramePr>
          <p:nvPr>
            <p:extLst/>
          </p:nvPr>
        </p:nvGraphicFramePr>
        <p:xfrm>
          <a:off x="1038105" y="1550665"/>
          <a:ext cx="4320479"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1">
            <a:extLst>
              <a:ext uri="{FF2B5EF4-FFF2-40B4-BE49-F238E27FC236}">
                <a16:creationId xmlns:a16="http://schemas.microsoft.com/office/drawing/2014/main" id="{4CB31202-E689-4AFA-96D5-4EED2D6B4C84}"/>
              </a:ext>
            </a:extLst>
          </p:cNvPr>
          <p:cNvGraphicFramePr>
            <a:graphicFrameLocks/>
          </p:cNvGraphicFramePr>
          <p:nvPr>
            <p:extLst/>
          </p:nvPr>
        </p:nvGraphicFramePr>
        <p:xfrm>
          <a:off x="6846982" y="1550665"/>
          <a:ext cx="4320480"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1">
            <a:extLst>
              <a:ext uri="{FF2B5EF4-FFF2-40B4-BE49-F238E27FC236}">
                <a16:creationId xmlns:a16="http://schemas.microsoft.com/office/drawing/2014/main" id="{E3F649FD-B77E-4CBF-9913-4B71F85E8B1F}"/>
              </a:ext>
            </a:extLst>
          </p:cNvPr>
          <p:cNvGraphicFramePr>
            <a:graphicFrameLocks/>
          </p:cNvGraphicFramePr>
          <p:nvPr>
            <p:extLst/>
          </p:nvPr>
        </p:nvGraphicFramePr>
        <p:xfrm>
          <a:off x="1038105" y="3911816"/>
          <a:ext cx="4320480" cy="23254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1">
            <a:extLst>
              <a:ext uri="{FF2B5EF4-FFF2-40B4-BE49-F238E27FC236}">
                <a16:creationId xmlns:a16="http://schemas.microsoft.com/office/drawing/2014/main" id="{85F95288-D67A-48D1-B51B-EDA9A28EBA84}"/>
              </a:ext>
            </a:extLst>
          </p:cNvPr>
          <p:cNvGraphicFramePr>
            <a:graphicFrameLocks/>
          </p:cNvGraphicFramePr>
          <p:nvPr>
            <p:extLst/>
          </p:nvPr>
        </p:nvGraphicFramePr>
        <p:xfrm>
          <a:off x="6836590" y="3911817"/>
          <a:ext cx="4320479" cy="2325480"/>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Straight Connector 2">
            <a:extLst>
              <a:ext uri="{FF2B5EF4-FFF2-40B4-BE49-F238E27FC236}">
                <a16:creationId xmlns:a16="http://schemas.microsoft.com/office/drawing/2014/main" id="{54450AE7-E94C-4C3C-BAD8-645C56534F68}"/>
              </a:ext>
            </a:extLst>
          </p:cNvPr>
          <p:cNvCxnSpPr>
            <a:cxnSpLocks/>
          </p:cNvCxnSpPr>
          <p:nvPr/>
        </p:nvCxnSpPr>
        <p:spPr>
          <a:xfrm>
            <a:off x="4256740" y="6504873"/>
            <a:ext cx="5040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C57174-57A1-46E1-8967-F081CFE86BA9}"/>
              </a:ext>
            </a:extLst>
          </p:cNvPr>
          <p:cNvCxnSpPr>
            <a:cxnSpLocks/>
          </p:cNvCxnSpPr>
          <p:nvPr/>
        </p:nvCxnSpPr>
        <p:spPr>
          <a:xfrm>
            <a:off x="6271941" y="6504873"/>
            <a:ext cx="50405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7BD4E2-5828-40ED-9699-95587F54A4E1}"/>
              </a:ext>
            </a:extLst>
          </p:cNvPr>
          <p:cNvSpPr txBox="1"/>
          <p:nvPr/>
        </p:nvSpPr>
        <p:spPr>
          <a:xfrm>
            <a:off x="4760796" y="6307142"/>
            <a:ext cx="1440160" cy="338554"/>
          </a:xfrm>
          <a:prstGeom prst="rect">
            <a:avLst/>
          </a:prstGeom>
          <a:noFill/>
        </p:spPr>
        <p:txBody>
          <a:bodyPr wrap="square" rtlCol="0">
            <a:spAutoFit/>
          </a:bodyPr>
          <a:lstStyle/>
          <a:p>
            <a:r>
              <a:rPr lang="ru-RU" sz="1600" dirty="0">
                <a:solidFill>
                  <a:schemeClr val="bg2">
                    <a:lumMod val="50000"/>
                  </a:schemeClr>
                </a:solidFill>
              </a:rPr>
              <a:t>Платное</a:t>
            </a:r>
            <a:r>
              <a:rPr lang="ru-RU" sz="1100" dirty="0">
                <a:solidFill>
                  <a:schemeClr val="bg2">
                    <a:lumMod val="50000"/>
                  </a:schemeClr>
                </a:solidFill>
              </a:rPr>
              <a:t> </a:t>
            </a:r>
            <a:r>
              <a:rPr lang="ru-RU" sz="1600" dirty="0">
                <a:solidFill>
                  <a:schemeClr val="bg2">
                    <a:lumMod val="50000"/>
                  </a:schemeClr>
                </a:solidFill>
              </a:rPr>
              <a:t>ТВ</a:t>
            </a:r>
            <a:r>
              <a:rPr lang="ru-RU" sz="1100" dirty="0">
                <a:solidFill>
                  <a:schemeClr val="bg2">
                    <a:lumMod val="50000"/>
                  </a:schemeClr>
                </a:solidFill>
              </a:rPr>
              <a:t> </a:t>
            </a:r>
            <a:endParaRPr lang="en-GB" sz="1100" dirty="0" err="1">
              <a:solidFill>
                <a:schemeClr val="bg2">
                  <a:lumMod val="50000"/>
                </a:schemeClr>
              </a:solidFill>
            </a:endParaRPr>
          </a:p>
        </p:txBody>
      </p:sp>
      <p:sp>
        <p:nvSpPr>
          <p:cNvPr id="16" name="TextBox 15">
            <a:extLst>
              <a:ext uri="{FF2B5EF4-FFF2-40B4-BE49-F238E27FC236}">
                <a16:creationId xmlns:a16="http://schemas.microsoft.com/office/drawing/2014/main" id="{86CE1800-6417-4A3C-B530-99440989FA22}"/>
              </a:ext>
            </a:extLst>
          </p:cNvPr>
          <p:cNvSpPr txBox="1"/>
          <p:nvPr/>
        </p:nvSpPr>
        <p:spPr>
          <a:xfrm>
            <a:off x="6846982" y="6307142"/>
            <a:ext cx="1440160" cy="338554"/>
          </a:xfrm>
          <a:prstGeom prst="rect">
            <a:avLst/>
          </a:prstGeom>
          <a:noFill/>
        </p:spPr>
        <p:txBody>
          <a:bodyPr wrap="square" rtlCol="0">
            <a:spAutoFit/>
          </a:bodyPr>
          <a:lstStyle/>
          <a:p>
            <a:r>
              <a:rPr lang="en-GB" sz="1600" dirty="0">
                <a:solidFill>
                  <a:schemeClr val="bg2">
                    <a:lumMod val="50000"/>
                  </a:schemeClr>
                </a:solidFill>
              </a:rPr>
              <a:t>OTT</a:t>
            </a:r>
            <a:endParaRPr lang="en-GB" sz="1100" dirty="0">
              <a:solidFill>
                <a:schemeClr val="bg2">
                  <a:lumMod val="50000"/>
                </a:schemeClr>
              </a:solidFill>
            </a:endParaRPr>
          </a:p>
        </p:txBody>
      </p:sp>
      <p:sp>
        <p:nvSpPr>
          <p:cNvPr id="20" name="txtBoxPrimaryYAxisLabel">
            <a:extLst>
              <a:ext uri="{FF2B5EF4-FFF2-40B4-BE49-F238E27FC236}">
                <a16:creationId xmlns:a16="http://schemas.microsoft.com/office/drawing/2014/main" id="{6249D6FE-7B48-4275-A510-231D6E073C0A}"/>
              </a:ext>
            </a:extLst>
          </p:cNvPr>
          <p:cNvSpPr txBox="1"/>
          <p:nvPr/>
        </p:nvSpPr>
        <p:spPr>
          <a:xfrm rot="16200000">
            <a:off x="6244260" y="4939324"/>
            <a:ext cx="987610" cy="428191"/>
          </a:xfrm>
          <a:prstGeom prst="rect">
            <a:avLst/>
          </a:prstGeom>
          <a:noFill/>
          <a:ln>
            <a:noFill/>
          </a:ln>
        </p:spPr>
        <p:txBody>
          <a:bodyPr vert="horz" wrap="square" lIns="76200" tIns="76200" rIns="76200" bIns="762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700" b="1" dirty="0" err="1">
              <a:solidFill>
                <a:srgbClr val="000000"/>
              </a:solidFill>
              <a:latin typeface="Arial"/>
            </a:endParaRPr>
          </a:p>
        </p:txBody>
      </p:sp>
      <p:sp>
        <p:nvSpPr>
          <p:cNvPr id="17" name="TextBox 16">
            <a:extLst>
              <a:ext uri="{FF2B5EF4-FFF2-40B4-BE49-F238E27FC236}">
                <a16:creationId xmlns:a16="http://schemas.microsoft.com/office/drawing/2014/main" id="{21DBB36C-03FB-4031-8BB2-3566C29B4A18}"/>
              </a:ext>
            </a:extLst>
          </p:cNvPr>
          <p:cNvSpPr txBox="1"/>
          <p:nvPr/>
        </p:nvSpPr>
        <p:spPr>
          <a:xfrm>
            <a:off x="3649316" y="3298812"/>
            <a:ext cx="4896544" cy="584775"/>
          </a:xfrm>
          <a:prstGeom prst="rect">
            <a:avLst/>
          </a:prstGeom>
          <a:solidFill>
            <a:schemeClr val="accent1"/>
          </a:solidFill>
        </p:spPr>
        <p:txBody>
          <a:bodyPr wrap="square" rtlCol="0">
            <a:spAutoFit/>
          </a:bodyPr>
          <a:lstStyle/>
          <a:p>
            <a:pPr algn="ctr"/>
            <a:r>
              <a:rPr lang="ru-RU" sz="3200" b="1" dirty="0">
                <a:solidFill>
                  <a:schemeClr val="bg1"/>
                </a:solidFill>
              </a:rPr>
              <a:t>И в России ? </a:t>
            </a:r>
            <a:endParaRPr lang="en-GB" sz="3200" b="1" dirty="0" err="1">
              <a:solidFill>
                <a:schemeClr val="bg1"/>
              </a:solidFill>
            </a:endParaRPr>
          </a:p>
        </p:txBody>
      </p:sp>
    </p:spTree>
    <p:extLst>
      <p:ext uri="{BB962C8B-B14F-4D97-AF65-F5344CB8AC3E}">
        <p14:creationId xmlns:p14="http://schemas.microsoft.com/office/powerpoint/2010/main" val="1066682001"/>
      </p:ext>
    </p:extLst>
  </p:cSld>
  <p:clrMapOvr>
    <a:masterClrMapping/>
  </p:clrMapOvr>
</p:sld>
</file>

<file path=ppt/theme/theme1.xml><?xml version="1.0" encoding="utf-8"?>
<a:theme xmlns:a="http://schemas.openxmlformats.org/drawingml/2006/main" name="IHSM_PPT_GeneralUse_2017_16x9">
  <a:themeElements>
    <a:clrScheme name="IHSM 2017">
      <a:dk1>
        <a:srgbClr val="000000"/>
      </a:dk1>
      <a:lt1>
        <a:srgbClr val="FFFFFF"/>
      </a:lt1>
      <a:dk2>
        <a:srgbClr val="4B4B4B"/>
      </a:dk2>
      <a:lt2>
        <a:srgbClr val="999999"/>
      </a:lt2>
      <a:accent1>
        <a:srgbClr val="00AB4E"/>
      </a:accent1>
      <a:accent2>
        <a:srgbClr val="B1B3B6"/>
      </a:accent2>
      <a:accent3>
        <a:srgbClr val="009697"/>
      </a:accent3>
      <a:accent4>
        <a:srgbClr val="8DC63F"/>
      </a:accent4>
      <a:accent5>
        <a:srgbClr val="00B5F1"/>
      </a:accent5>
      <a:accent6>
        <a:srgbClr val="F7941D"/>
      </a:accent6>
      <a:hlink>
        <a:srgbClr val="0066B3"/>
      </a:hlink>
      <a:folHlink>
        <a:srgbClr val="96157C"/>
      </a:folHlink>
    </a:clrScheme>
    <a:fontScheme name="Arial">
      <a:majorFont>
        <a:latin typeface="Arial"/>
        <a:ea typeface="arial"/>
        <a:cs typeface=""/>
      </a:majorFont>
      <a:minorFont>
        <a:latin typeface="Arial"/>
        <a:ea typeface="Arial"/>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custClrLst>
    <a:custClr name="IHSM Green">
      <a:srgbClr val="00AB4E"/>
    </a:custClr>
    <a:custClr name="IHSM Gray Tint">
      <a:srgbClr val="B1B3B6"/>
    </a:custClr>
    <a:custClr name="IHSM Teal">
      <a:srgbClr val="009697"/>
    </a:custClr>
    <a:custClr name="IHSM Bright Green">
      <a:srgbClr val="8DC63F"/>
    </a:custClr>
    <a:custClr name="IHSM Blue">
      <a:srgbClr val="00B5F1"/>
    </a:custClr>
    <a:custClr name="IHSM Orange">
      <a:srgbClr val="F7941D"/>
    </a:custClr>
    <a:custClr name="IHSM Purple">
      <a:srgbClr val="96157C"/>
    </a:custClr>
    <a:custClr name="IHSM Red Tint">
      <a:srgbClr val="FABFB7"/>
    </a:custClr>
    <a:custClr name="IHSM Red">
      <a:srgbClr val="EE2F53"/>
    </a:custClr>
    <a:custClr name="IHSM Blue Tint">
      <a:srgbClr val="B6E4FA"/>
    </a:custClr>
    <a:custClr name="IHSM Mid Blue">
      <a:srgbClr val="0066B3"/>
    </a:custClr>
    <a:custClr name="IHSM Light Yellow">
      <a:srgbClr val="FFD200"/>
    </a:custClr>
    <a:custClr name="IHSM Dark Gray">
      <a:srgbClr val="58595B"/>
    </a:custClr>
    <a:custClr name="IHSM Teal Tint">
      <a:srgbClr val="8DC0C4"/>
    </a:custClr>
    <a:custClr name="IHSM Burnt Orange">
      <a:srgbClr val="C84623"/>
    </a:custClr>
    <a:custClr name="IHSM Bright Green Tint">
      <a:srgbClr val="C4DF9B"/>
    </a:custClr>
    <a:custClr name="IHSM Dark Blue">
      <a:srgbClr val="103C68"/>
    </a:custClr>
    <a:custClr name="IHSM Dark Purple Tint">
      <a:srgbClr val="8F7890"/>
    </a:custClr>
    <a:custClr name="IHSM Yellow Tint">
      <a:srgbClr val="FFE694"/>
    </a:custClr>
    <a:custClr name="IHSM Dark Green">
      <a:srgbClr val="265B3F"/>
    </a:custClr>
    <a:custClr name="IHSM Orange Tint">
      <a:srgbClr val="FBB161"/>
    </a:custClr>
    <a:custClr name="IHSM Dark Purple">
      <a:srgbClr val="4B254C"/>
    </a:custClr>
    <a:custClr name="IHSM Gray">
      <a:srgbClr val="939598"/>
    </a:custClr>
    <a:custClr name="IHSM Neutral Gray">
      <a:srgbClr val="7F8080"/>
    </a:custClr>
  </a:custClrLst>
</a:theme>
</file>

<file path=ppt/theme/theme2.xml><?xml version="1.0" encoding="utf-8"?>
<a:theme xmlns:a="http://schemas.openxmlformats.org/drawingml/2006/main" name="Additional Layouts for Analysts—2017">
  <a:themeElements>
    <a:clrScheme name="Custom 22">
      <a:dk1>
        <a:srgbClr val="000000"/>
      </a:dk1>
      <a:lt1>
        <a:srgbClr val="FFFFFF"/>
      </a:lt1>
      <a:dk2>
        <a:srgbClr val="4B4B4B"/>
      </a:dk2>
      <a:lt2>
        <a:srgbClr val="999999"/>
      </a:lt2>
      <a:accent1>
        <a:srgbClr val="00AB4E"/>
      </a:accent1>
      <a:accent2>
        <a:srgbClr val="B1B3B6"/>
      </a:accent2>
      <a:accent3>
        <a:srgbClr val="009697"/>
      </a:accent3>
      <a:accent4>
        <a:srgbClr val="8DC63F"/>
      </a:accent4>
      <a:accent5>
        <a:srgbClr val="00B5F1"/>
      </a:accent5>
      <a:accent6>
        <a:srgbClr val="F7941D"/>
      </a:accent6>
      <a:hlink>
        <a:srgbClr val="0066B3"/>
      </a:hlink>
      <a:folHlink>
        <a:srgbClr val="9615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F8080"/>
        </a:solidFill>
        <a:ln>
          <a:noFill/>
        </a:ln>
      </a:spPr>
      <a:bodyPr rtlCol="0" anchor="ctr"/>
      <a:lstStyle>
        <a:defPPr algn="ctr">
          <a:defRPr sz="1600" b="1" spc="2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7F808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rIns="72000" rtlCol="0">
        <a:spAutoFit/>
      </a:bodyPr>
      <a:lstStyle>
        <a:defPPr>
          <a:defRPr dirty="0" err="1" smtClean="0"/>
        </a:defPPr>
      </a:lstStyle>
    </a:txDef>
  </a:objectDefaults>
  <a:extraClrSchemeLst/>
  <a:custClrLst>
    <a:custClr name="IHSM Green">
      <a:srgbClr val="00AB4E"/>
    </a:custClr>
    <a:custClr name="IHSM Gray Tint">
      <a:srgbClr val="B1B3B6"/>
    </a:custClr>
    <a:custClr name="IHSM Teal">
      <a:srgbClr val="009697"/>
    </a:custClr>
    <a:custClr name="IHSM Bright Green">
      <a:srgbClr val="8DC63F"/>
    </a:custClr>
    <a:custClr name="IHSM Blue">
      <a:srgbClr val="00B5F1"/>
    </a:custClr>
    <a:custClr name="IHSM Orange">
      <a:srgbClr val="F7941D"/>
    </a:custClr>
    <a:custClr name="IHSM Purple">
      <a:srgbClr val="96157C"/>
    </a:custClr>
    <a:custClr name="IHSM Red Tint">
      <a:srgbClr val="FABFB7"/>
    </a:custClr>
    <a:custClr name="IHSM Red">
      <a:srgbClr val="EE2F53"/>
    </a:custClr>
    <a:custClr name="IHSM Blue Tint">
      <a:srgbClr val="B6E4FA"/>
    </a:custClr>
    <a:custClr name="IHSM Mid Blue">
      <a:srgbClr val="0066B3"/>
    </a:custClr>
    <a:custClr name="IHSM Light Yellow">
      <a:srgbClr val="FFD200"/>
    </a:custClr>
    <a:custClr name="IHSM Dark Gray">
      <a:srgbClr val="58595B"/>
    </a:custClr>
    <a:custClr name="IHSM Teal Tint">
      <a:srgbClr val="8DC0C4"/>
    </a:custClr>
    <a:custClr name="IHSM Burnt Orange">
      <a:srgbClr val="C84623"/>
    </a:custClr>
    <a:custClr name="IHSM Bright Green Tint">
      <a:srgbClr val="C4DF9B"/>
    </a:custClr>
    <a:custClr name="IHSM Dark Blue">
      <a:srgbClr val="103C68"/>
    </a:custClr>
    <a:custClr name="IHSM Dark Purple Tint">
      <a:srgbClr val="8F7890"/>
    </a:custClr>
    <a:custClr name="IHSM Yellow Tint">
      <a:srgbClr val="FFE694"/>
    </a:custClr>
    <a:custClr name="IHSM Dark Green">
      <a:srgbClr val="265B3F"/>
    </a:custClr>
    <a:custClr name="IHSM Orange Tint">
      <a:srgbClr val="FBB161"/>
    </a:custClr>
    <a:custClr name="IHSM Dark Purple">
      <a:srgbClr val="4B254C"/>
    </a:custClr>
    <a:custClr name="IHSM Gray">
      <a:srgbClr val="939598"/>
    </a:custClr>
    <a:custClr name="Landfill 1">
      <a:srgbClr val="F2F1EC"/>
    </a:custClr>
    <a:custClr name="Landfill 2">
      <a:srgbClr val="E3E3DF"/>
    </a:custClr>
    <a:custClr name="Landfill 3">
      <a:srgbClr val="D2D2CF"/>
    </a:custClr>
    <a:custClr name="Map Gray 4">
      <a:srgbClr val="B3BABB"/>
    </a:custClr>
    <a:custClr name="Admin borders">
      <a:srgbClr val="9DA5A7"/>
    </a:custClr>
    <a:custClr name="Country borders">
      <a:srgbClr val="797F81"/>
    </a:custClr>
    <a:custClr name="Country names">
      <a:srgbClr val="434A4F"/>
    </a:custClr>
    <a:custClr name="Ocean fills">
      <a:srgbClr val="D1DFE7"/>
    </a:custClr>
    <a:custClr name="Rivers">
      <a:srgbClr val="8EBBD0"/>
    </a:custClr>
    <a:custClr name="Bodies of water text">
      <a:srgbClr val="467082"/>
    </a:custClr>
    <a:custClr name="IHSM Neutral Gray">
      <a:srgbClr val="7F8080"/>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IHSM_PPT_GeneralUse_2017_16x9.potx</Template>
  <TotalTime>1519</TotalTime>
  <Words>1179</Words>
  <Application>Microsoft Office PowerPoint</Application>
  <PresentationFormat>Custom</PresentationFormat>
  <Paragraphs>279</Paragraphs>
  <Slides>21</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MS Mincho</vt:lpstr>
      <vt:lpstr>.HelveticaNeueDeskInterface-Regular</vt:lpstr>
      <vt:lpstr>Arial</vt:lpstr>
      <vt:lpstr>Arial</vt:lpstr>
      <vt:lpstr>Calibri</vt:lpstr>
      <vt:lpstr>Times New Roman</vt:lpstr>
      <vt:lpstr>IHSM_PPT_GeneralUse_2017_16x9</vt:lpstr>
      <vt:lpstr>Additional Layouts for Analysts—2017</vt:lpstr>
      <vt:lpstr>Глобальные тренды платного ТВ и развития рынка телекоммуникаций </vt:lpstr>
      <vt:lpstr>IHS Markit – исследовательская и консалтинговая компания </vt:lpstr>
      <vt:lpstr>Глобальные тренды платного телевидения</vt:lpstr>
      <vt:lpstr>Глобально аналоговое вещание подходит к отключению </vt:lpstr>
      <vt:lpstr>Рынок платного ТВ в Европе зафиксировал замедляющийся рост</vt:lpstr>
      <vt:lpstr>IPTV - самая динамичная технология подключения платного ТВ</vt:lpstr>
      <vt:lpstr>Глобальные тренды платного TV</vt:lpstr>
      <vt:lpstr>Действительно ли ОТТ может перерасти платное ТВ?</vt:lpstr>
      <vt:lpstr>Действительно ли ОТТ может перерасти платное ТВ?</vt:lpstr>
      <vt:lpstr>Действительно ли ОТТ может перерасти платное ТВ?</vt:lpstr>
      <vt:lpstr>Игроки рынка ОТТ в США и Китае в 2018</vt:lpstr>
      <vt:lpstr>Несмотря на успех с абонентами, доходы от OTT остаются крошечными  </vt:lpstr>
      <vt:lpstr>Причина успеха OTT – высокие цены на платное ТВ</vt:lpstr>
      <vt:lpstr>Текущее состояние “Cord-cutting” </vt:lpstr>
      <vt:lpstr>“Cord-cutting” затрагивает операторов телекоммуникаций и платного ТВ</vt:lpstr>
      <vt:lpstr>Текущее состояние “Cord-cutting” в России </vt:lpstr>
      <vt:lpstr>TriplePlay как стратегия сохранении клиентской базы</vt:lpstr>
      <vt:lpstr>“Cord-cutting” затрагивает операторов телекоммуникаций и платного ТВ </vt:lpstr>
      <vt:lpstr>В заключение</vt:lpstr>
      <vt:lpstr>Q &amp; A </vt:lpstr>
      <vt:lpstr>Спасибо за внимание </vt:lpstr>
    </vt:vector>
  </TitlesOfParts>
  <Company>IHS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Built-in color theme set</dc:title>
  <dc:creator>Lauren Contalonis</dc:creator>
  <cp:lastModifiedBy>Laura Corboeuf</cp:lastModifiedBy>
  <cp:revision>47</cp:revision>
  <cp:lastPrinted>2019-05-20T09:17:59Z</cp:lastPrinted>
  <dcterms:created xsi:type="dcterms:W3CDTF">2017-02-22T17:10:38Z</dcterms:created>
  <dcterms:modified xsi:type="dcterms:W3CDTF">2019-05-22T14:33:49Z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4c14fbaa-e118-4c03-a0c6-15a5fee77a0a</vt:lpwstr>
  </property>
  <property fmtid="{D5CDD505-2E9C-101B-9397-08002B2CF9AE}" pid="3" name="Jive_VersionGuid">
    <vt:lpwstr>a33acb5b-fce4-43ea-9b07-5163b92e8c05</vt:lpwstr>
  </property>
  <property fmtid="{D5CDD505-2E9C-101B-9397-08002B2CF9AE}" pid="4" name="Offisync_ProviderInitializationData">
    <vt:lpwstr>https://mysource.ihs.com</vt:lpwstr>
  </property>
  <property fmtid="{D5CDD505-2E9C-101B-9397-08002B2CF9AE}" pid="5" name="Offisync_UpdateToken">
    <vt:lpwstr>1</vt:lpwstr>
  </property>
  <property fmtid="{D5CDD505-2E9C-101B-9397-08002B2CF9AE}" pid="6" name="Offisync_UniqueId">
    <vt:lpwstr>46137</vt:lpwstr>
  </property>
  <property fmtid="{D5CDD505-2E9C-101B-9397-08002B2CF9AE}" pid="7" name="Jive_LatestUserAccountName">
    <vt:lpwstr>XUZ34472</vt:lpwstr>
  </property>
</Properties>
</file>