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59" r:id="rId4"/>
    <p:sldId id="270" r:id="rId6"/>
    <p:sldId id="263" r:id="rId7"/>
    <p:sldId id="271" r:id="rId8"/>
    <p:sldId id="272" r:id="rId9"/>
    <p:sldId id="274" r:id="rId10"/>
    <p:sldId id="273" r:id="rId11"/>
    <p:sldId id="278" r:id="rId12"/>
    <p:sldId id="277" r:id="rId13"/>
    <p:sldId id="276" r:id="rId14"/>
    <p:sldId id="275" r:id="rId15"/>
    <p:sldId id="279" r:id="rId16"/>
    <p:sldId id="282" r:id="rId17"/>
    <p:sldId id="285" r:id="rId18"/>
    <p:sldId id="284" r:id="rId19"/>
    <p:sldId id="281" r:id="rId20"/>
    <p:sldId id="280" r:id="rId21"/>
    <p:sldId id="286" r:id="rId22"/>
    <p:sldId id="269" r:id="rId23"/>
  </p:sldIdLst>
  <p:sldSz cx="11976100" cy="7562850"/>
  <p:notesSz cx="7559675" cy="1069149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D28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p:scale>
          <a:sx n="66" d="100"/>
          <a:sy n="66" d="100"/>
        </p:scale>
        <p:origin x="2322" y="1020"/>
      </p:cViewPr>
      <p:guideLst>
        <p:guide pos="6471"/>
        <p:guide orient="horz" pos="1272"/>
        <p:guide pos="3847"/>
        <p:guide orient="horz" pos="4424"/>
        <p:guide pos="112"/>
        <p:guide pos="69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image" Target="../media/image3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611028" cy="62721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720185" y="0"/>
            <a:ext cx="3611028" cy="627215"/>
          </a:xfrm>
          <a:prstGeom prst="rect">
            <a:avLst/>
          </a:prstGeom>
        </p:spPr>
        <p:txBody>
          <a:bodyPr vert="horz" lIns="91440" tIns="45720" rIns="91440" bIns="45720" rtlCol="0"/>
          <a:lstStyle>
            <a:lvl1pPr algn="r">
              <a:defRPr sz="1200"/>
            </a:lvl1pPr>
          </a:lstStyle>
          <a:p>
            <a:fld id="{46D652B2-8C6E-419B-8E93-813F678ADC08}" type="datetimeFigureOut">
              <a:rPr lang="ru-RU" smtClean="0"/>
            </a:fld>
            <a:endParaRPr lang="ru-RU"/>
          </a:p>
        </p:txBody>
      </p:sp>
      <p:sp>
        <p:nvSpPr>
          <p:cNvPr id="4" name="Образ слайда 3"/>
          <p:cNvSpPr>
            <a:spLocks noGrp="1" noRot="1" noChangeAspect="1"/>
          </p:cNvSpPr>
          <p:nvPr>
            <p:ph type="sldImg" idx="2"/>
          </p:nvPr>
        </p:nvSpPr>
        <p:spPr>
          <a:xfrm>
            <a:off x="416306" y="1562610"/>
            <a:ext cx="7500529" cy="4219048"/>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833314" y="6016049"/>
            <a:ext cx="6666513" cy="4922222"/>
          </a:xfrm>
          <a:prstGeom prst="rect">
            <a:avLst/>
          </a:prstGeom>
        </p:spPr>
        <p:txBody>
          <a:bodyPr vert="horz" lIns="91440" tIns="45720" rIns="91440" bIns="45720" rtlCol="0"/>
          <a:lstStyle/>
          <a:p>
            <a:pPr lvl="0"/>
            <a:r>
              <a:rPr lang="ru-RU" smtClean="0"/>
              <a:t>Образец текста</a:t>
            </a:r>
            <a:endParaRPr lang="ru-RU" smtClean="0"/>
          </a:p>
          <a:p>
            <a:pPr lvl="1"/>
            <a:r>
              <a:rPr lang="ru-RU" smtClean="0"/>
              <a:t>Второй уровень</a:t>
            </a:r>
            <a:endParaRPr lang="ru-RU" smtClean="0"/>
          </a:p>
          <a:p>
            <a:pPr lvl="2"/>
            <a:r>
              <a:rPr lang="ru-RU" smtClean="0"/>
              <a:t>Третий уровень</a:t>
            </a:r>
            <a:endParaRPr lang="ru-RU" smtClean="0"/>
          </a:p>
          <a:p>
            <a:pPr lvl="3"/>
            <a:r>
              <a:rPr lang="ru-RU" smtClean="0"/>
              <a:t>Четвертый уровень</a:t>
            </a:r>
            <a:endParaRPr lang="ru-RU" smtClean="0"/>
          </a:p>
          <a:p>
            <a:pPr lvl="4"/>
            <a:r>
              <a:rPr lang="ru-RU" smtClean="0"/>
              <a:t>Пятый уровень</a:t>
            </a:r>
            <a:endParaRPr lang="ru-RU"/>
          </a:p>
        </p:txBody>
      </p:sp>
      <p:sp>
        <p:nvSpPr>
          <p:cNvPr id="6" name="Нижний колонтитул 5"/>
          <p:cNvSpPr>
            <a:spLocks noGrp="1"/>
          </p:cNvSpPr>
          <p:nvPr>
            <p:ph type="ftr" sz="quarter" idx="4"/>
          </p:nvPr>
        </p:nvSpPr>
        <p:spPr>
          <a:xfrm>
            <a:off x="0" y="11873668"/>
            <a:ext cx="3611028" cy="62721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720185" y="11873668"/>
            <a:ext cx="3611028" cy="627214"/>
          </a:xfrm>
          <a:prstGeom prst="rect">
            <a:avLst/>
          </a:prstGeom>
        </p:spPr>
        <p:txBody>
          <a:bodyPr vert="horz" lIns="91440" tIns="45720" rIns="91440" bIns="45720" rtlCol="0" anchor="b"/>
          <a:lstStyle>
            <a:lvl1pPr algn="r">
              <a:defRPr sz="1200"/>
            </a:lvl1pPr>
          </a:lstStyle>
          <a:p>
            <a:fld id="{C6C6DC3D-C717-495C-B489-C044A339A551}" type="slidenum">
              <a:rPr lang="ru-RU" smtClean="0"/>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altLang="en-US"/>
              <a:t>Всем Добрый день! Меня зовут Константин Мухачев, я занимаюсь развитием направления </a:t>
            </a:r>
            <a:r>
              <a:rPr lang="en-US" altLang="en-US"/>
              <a:t>PON </a:t>
            </a:r>
            <a:r>
              <a:rPr lang="ru-RU" altLang="en-US"/>
              <a:t>в компании НАГ.</a:t>
            </a:r>
            <a:endParaRPr lang="ru-RU" altLang="en-US"/>
          </a:p>
          <a:p>
            <a:r>
              <a:rPr lang="ru-RU" altLang="en-US"/>
              <a:t>Сегодня мы поговорим про</a:t>
            </a:r>
            <a:r>
              <a:rPr lang="en-US" altLang="en-US"/>
              <a:t>:</a:t>
            </a:r>
            <a:r>
              <a:rPr lang="ru-RU" altLang="en-US"/>
              <a:t> </a:t>
            </a:r>
            <a:endParaRPr lang="ru-RU" altLang="en-US"/>
          </a:p>
          <a:p>
            <a:r>
              <a:rPr lang="ru-RU" altLang="en-US"/>
              <a:t>Доступные варианты делителей </a:t>
            </a:r>
            <a:endParaRPr lang="ru-RU" altLang="en-US"/>
          </a:p>
          <a:p>
            <a:r>
              <a:rPr lang="ru-RU" altLang="en-US"/>
              <a:t>Специфику проектирования </a:t>
            </a:r>
            <a:r>
              <a:rPr lang="en-US" altLang="en-US"/>
              <a:t>PON </a:t>
            </a:r>
            <a:r>
              <a:rPr lang="ru-RU" altLang="en-US"/>
              <a:t>линий в малоэтажных поселках и в многоэтажках. </a:t>
            </a:r>
            <a:endParaRPr lang="ru-RU" altLang="en-US"/>
          </a:p>
          <a:p>
            <a:r>
              <a:rPr lang="ru-RU" altLang="en-US"/>
              <a:t>Рассмотрим плюсы и минусы разных схем деления.</a:t>
            </a:r>
            <a:endParaRPr lang="ru-RU"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pPr marL="12700">
              <a:lnSpc>
                <a:spcPct val="100000"/>
              </a:lnSpc>
              <a:spcBef>
                <a:spcPts val="435"/>
              </a:spcBef>
            </a:pPr>
            <a:r>
              <a:rPr lang="ru-RU" b="1" spc="-5" dirty="0">
                <a:solidFill>
                  <a:srgbClr val="6D28AA"/>
                </a:solidFill>
                <a:latin typeface="Trebuchet MS" panose="020B0603020202020204"/>
                <a:cs typeface="Trebuchet MS" panose="020B0603020202020204"/>
                <a:sym typeface="+mn-ea"/>
              </a:rPr>
              <a:t>Делители бывают двух видов</a:t>
            </a:r>
            <a:r>
              <a:rPr lang="en-US" b="1" spc="-5" dirty="0">
                <a:solidFill>
                  <a:srgbClr val="6D28AA"/>
                </a:solidFill>
                <a:latin typeface="Trebuchet MS" panose="020B0603020202020204"/>
                <a:cs typeface="Trebuchet MS" panose="020B0603020202020204"/>
                <a:sym typeface="+mn-ea"/>
              </a:rPr>
              <a:t>:</a:t>
            </a:r>
            <a:endParaRPr lang="en-US" b="1" spc="-5" dirty="0">
              <a:solidFill>
                <a:srgbClr val="6D28AA"/>
              </a:solidFill>
              <a:latin typeface="Trebuchet MS" panose="020B0603020202020204"/>
              <a:cs typeface="Trebuchet MS" panose="020B0603020202020204"/>
              <a:sym typeface="+mn-ea"/>
            </a:endParaRPr>
          </a:p>
          <a:p>
            <a:pPr marL="12700">
              <a:lnSpc>
                <a:spcPct val="100000"/>
              </a:lnSpc>
              <a:spcBef>
                <a:spcPts val="435"/>
              </a:spcBef>
            </a:pPr>
            <a:r>
              <a:rPr lang="ru-RU" spc="-5" dirty="0">
                <a:solidFill>
                  <a:srgbClr val="6D28AA"/>
                </a:solidFill>
                <a:latin typeface="Trebuchet MS" panose="020B0603020202020204"/>
                <a:cs typeface="Trebuchet MS" panose="020B0603020202020204"/>
                <a:sym typeface="+mn-ea"/>
              </a:rPr>
              <a:t> </a:t>
            </a:r>
            <a:r>
              <a:rPr lang="en-US" altLang="ru-RU" spc="-5" dirty="0">
                <a:solidFill>
                  <a:srgbClr val="6D28AA"/>
                </a:solidFill>
                <a:latin typeface="Trebuchet MS" panose="020B0603020202020204"/>
                <a:cs typeface="Trebuchet MS" panose="020B0603020202020204"/>
                <a:sym typeface="+mn-ea"/>
              </a:rPr>
              <a:t>-</a:t>
            </a:r>
            <a:r>
              <a:rPr lang="ru-RU" spc="-5" dirty="0">
                <a:solidFill>
                  <a:srgbClr val="6D28AA"/>
                </a:solidFill>
                <a:latin typeface="Trebuchet MS" panose="020B0603020202020204"/>
                <a:cs typeface="Trebuchet MS" panose="020B0603020202020204"/>
                <a:sym typeface="+mn-ea"/>
              </a:rPr>
              <a:t>Дробные с разным затуханием для каждого вывода и </a:t>
            </a:r>
            <a:r>
              <a:rPr lang="en-US" spc="-5" dirty="0">
                <a:solidFill>
                  <a:srgbClr val="6D28AA"/>
                </a:solidFill>
                <a:latin typeface="Trebuchet MS" panose="020B0603020202020204"/>
                <a:cs typeface="Trebuchet MS" panose="020B0603020202020204"/>
                <a:sym typeface="+mn-ea"/>
              </a:rPr>
              <a:t>PLC c</a:t>
            </a:r>
            <a:r>
              <a:rPr lang="ru-RU" spc="-5" dirty="0">
                <a:solidFill>
                  <a:srgbClr val="6D28AA"/>
                </a:solidFill>
                <a:latin typeface="Trebuchet MS" panose="020B0603020202020204"/>
                <a:cs typeface="Trebuchet MS" panose="020B0603020202020204"/>
                <a:sym typeface="+mn-ea"/>
              </a:rPr>
              <a:t> равномерным затуханием для каждого вывода </a:t>
            </a:r>
            <a:endParaRPr lang="ru-RU" spc="-5" dirty="0">
              <a:solidFill>
                <a:srgbClr val="6D28AA"/>
              </a:solidFill>
              <a:latin typeface="Trebuchet MS" panose="020B0603020202020204"/>
              <a:cs typeface="Trebuchet MS" panose="020B0603020202020204"/>
              <a:sym typeface="+mn-ea"/>
            </a:endParaRPr>
          </a:p>
          <a:p>
            <a:pPr marL="12700">
              <a:lnSpc>
                <a:spcPct val="100000"/>
              </a:lnSpc>
              <a:spcBef>
                <a:spcPts val="435"/>
              </a:spcBef>
            </a:pPr>
            <a:r>
              <a:rPr lang="ru-RU" spc="-5" dirty="0">
                <a:solidFill>
                  <a:srgbClr val="6D28AA"/>
                </a:solidFill>
                <a:latin typeface="Trebuchet MS" panose="020B0603020202020204"/>
                <a:cs typeface="Trebuchet MS" panose="020B0603020202020204"/>
                <a:sym typeface="+mn-ea"/>
              </a:rPr>
              <a:t>Рассмотрим их плюсы и минусы</a:t>
            </a:r>
            <a:endParaRPr lang="ru-RU" spc="-5" dirty="0">
              <a:solidFill>
                <a:srgbClr val="6D28AA"/>
              </a:solidFill>
              <a:latin typeface="Trebuchet MS" panose="020B0603020202020204"/>
              <a:cs typeface="Trebuchet MS" panose="020B0603020202020204"/>
              <a:sym typeface="+mn-ea"/>
            </a:endParaRPr>
          </a:p>
          <a:p>
            <a:pPr marL="12700">
              <a:lnSpc>
                <a:spcPct val="100000"/>
              </a:lnSpc>
              <a:spcBef>
                <a:spcPts val="435"/>
              </a:spcBef>
            </a:pPr>
            <a:r>
              <a:rPr lang="ru-RU" b="1" spc="-5" dirty="0">
                <a:solidFill>
                  <a:srgbClr val="6D28AA"/>
                </a:solidFill>
                <a:latin typeface="Trebuchet MS" panose="020B0603020202020204"/>
                <a:cs typeface="Trebuchet MS" panose="020B0603020202020204"/>
                <a:sym typeface="+mn-ea"/>
              </a:rPr>
              <a:t>Дробные делители</a:t>
            </a:r>
            <a:r>
              <a:rPr dirty="0">
                <a:solidFill>
                  <a:srgbClr val="4E4E4E"/>
                </a:solidFill>
                <a:latin typeface="Trebuchet MS" panose="020B0603020202020204"/>
                <a:cs typeface="Trebuchet MS" panose="020B0603020202020204"/>
                <a:sym typeface="+mn-ea"/>
              </a:rPr>
              <a:t> </a:t>
            </a:r>
            <a:endParaRPr dirty="0">
              <a:solidFill>
                <a:srgbClr val="4E4E4E"/>
              </a:solidFill>
              <a:latin typeface="Trebuchet MS" panose="020B0603020202020204"/>
              <a:cs typeface="Trebuchet MS" panose="020B0603020202020204"/>
              <a:sym typeface="+mn-ea"/>
            </a:endParaRPr>
          </a:p>
          <a:p>
            <a:pPr marL="12700">
              <a:lnSpc>
                <a:spcPct val="100000"/>
              </a:lnSpc>
              <a:spcBef>
                <a:spcPts val="435"/>
              </a:spcBef>
            </a:pPr>
            <a:r>
              <a:rPr lang="ru-RU" dirty="0">
                <a:solidFill>
                  <a:srgbClr val="4E4E4E"/>
                </a:solidFill>
                <a:latin typeface="Trebuchet MS" panose="020B0603020202020204"/>
                <a:cs typeface="Trebuchet MS" panose="020B0603020202020204"/>
                <a:sym typeface="+mn-ea"/>
              </a:rPr>
              <a:t>Сейчас вариант строительства на дробных делителях активно продивигает компания Уфанет , но они рассказывают только про преимущества, забывая рассказать про недостатки. Рассмотрим и те и другие</a:t>
            </a:r>
            <a:endParaRPr lang="ru-RU" dirty="0">
              <a:solidFill>
                <a:srgbClr val="4E4E4E"/>
              </a:solidFill>
              <a:latin typeface="Trebuchet MS" panose="020B0603020202020204"/>
              <a:cs typeface="Trebuchet MS" panose="020B0603020202020204"/>
              <a:sym typeface="+mn-ea"/>
            </a:endParaRPr>
          </a:p>
          <a:p>
            <a:pPr marL="12700">
              <a:lnSpc>
                <a:spcPct val="100000"/>
              </a:lnSpc>
              <a:spcBef>
                <a:spcPts val="435"/>
              </a:spcBef>
            </a:pPr>
            <a:r>
              <a:rPr lang="ru-RU" b="1" spc="-5" dirty="0">
                <a:solidFill>
                  <a:srgbClr val="6D28AA"/>
                </a:solidFill>
                <a:latin typeface="Trebuchet MS" panose="020B0603020202020204"/>
                <a:cs typeface="Trebuchet MS" panose="020B0603020202020204"/>
                <a:sym typeface="+mn-ea"/>
              </a:rPr>
              <a:t>+Экономичность</a:t>
            </a:r>
            <a:endParaRPr lang="ru-RU" altLang="ru-RU"/>
          </a:p>
          <a:p>
            <a:pPr marL="12700">
              <a:lnSpc>
                <a:spcPct val="100000"/>
              </a:lnSpc>
              <a:spcBef>
                <a:spcPts val="435"/>
              </a:spcBef>
            </a:pPr>
            <a:r>
              <a:rPr lang="ru-RU" dirty="0">
                <a:solidFill>
                  <a:srgbClr val="4E4E4E"/>
                </a:solidFill>
                <a:latin typeface="Trebuchet MS" panose="020B0603020202020204"/>
                <a:cs typeface="Trebuchet MS" panose="020B0603020202020204"/>
                <a:sym typeface="+mn-ea"/>
              </a:rPr>
              <a:t>Можно использовать более дешевый </a:t>
            </a:r>
            <a:r>
              <a:rPr lang="en-US" dirty="0">
                <a:solidFill>
                  <a:srgbClr val="4E4E4E"/>
                </a:solidFill>
                <a:latin typeface="Trebuchet MS" panose="020B0603020202020204"/>
                <a:cs typeface="Trebuchet MS" panose="020B0603020202020204"/>
                <a:sym typeface="+mn-ea"/>
              </a:rPr>
              <a:t>FTTH</a:t>
            </a:r>
            <a:r>
              <a:rPr lang="ru-RU" altLang="en-US" dirty="0">
                <a:solidFill>
                  <a:srgbClr val="4E4E4E"/>
                </a:solidFill>
                <a:latin typeface="Trebuchet MS" panose="020B0603020202020204"/>
                <a:cs typeface="Trebuchet MS" panose="020B0603020202020204"/>
                <a:sym typeface="+mn-ea"/>
              </a:rPr>
              <a:t>-кабель</a:t>
            </a:r>
            <a:endParaRPr>
              <a:latin typeface="Trebuchet MS" panose="020B0603020202020204"/>
              <a:cs typeface="Trebuchet MS" panose="020B0603020202020204"/>
            </a:endParaRPr>
          </a:p>
          <a:p>
            <a:pPr marL="12700">
              <a:lnSpc>
                <a:spcPct val="100000"/>
              </a:lnSpc>
              <a:spcBef>
                <a:spcPts val="1005"/>
              </a:spcBef>
            </a:pPr>
            <a:r>
              <a:rPr lang="ru-RU" b="1" dirty="0">
                <a:solidFill>
                  <a:srgbClr val="6D28AA"/>
                </a:solidFill>
                <a:latin typeface="Trebuchet MS" panose="020B0603020202020204"/>
                <a:cs typeface="Trebuchet MS" panose="020B0603020202020204"/>
                <a:sym typeface="+mn-ea"/>
              </a:rPr>
              <a:t>-Зависимость последующих клиентов</a:t>
            </a:r>
            <a:endParaRPr>
              <a:latin typeface="Trebuchet MS" panose="020B0603020202020204"/>
              <a:cs typeface="Trebuchet MS" panose="020B0603020202020204"/>
            </a:endParaRPr>
          </a:p>
          <a:p>
            <a:pPr marL="12700" marR="365125">
              <a:lnSpc>
                <a:spcPct val="106000"/>
              </a:lnSpc>
              <a:spcBef>
                <a:spcPts val="175"/>
              </a:spcBef>
            </a:pPr>
            <a:r>
              <a:rPr dirty="0">
                <a:solidFill>
                  <a:srgbClr val="4E4E4E"/>
                </a:solidFill>
                <a:latin typeface="Trebuchet MS" panose="020B0603020202020204"/>
                <a:cs typeface="Trebuchet MS" panose="020B0603020202020204"/>
                <a:sym typeface="+mn-ea"/>
              </a:rPr>
              <a:t>Пр</a:t>
            </a:r>
            <a:r>
              <a:rPr lang="ru-RU" dirty="0">
                <a:solidFill>
                  <a:srgbClr val="4E4E4E"/>
                </a:solidFill>
                <a:latin typeface="Trebuchet MS" panose="020B0603020202020204"/>
                <a:cs typeface="Trebuchet MS" panose="020B0603020202020204"/>
                <a:sym typeface="+mn-ea"/>
              </a:rPr>
              <a:t>и подключении новых клиентов требуется вваривать делитель в магистральное волокно что приводит к перерыву связи</a:t>
            </a:r>
            <a:endParaRPr>
              <a:latin typeface="Trebuchet MS" panose="020B0603020202020204"/>
              <a:cs typeface="Trebuchet MS" panose="020B0603020202020204"/>
            </a:endParaRPr>
          </a:p>
          <a:p>
            <a:pPr marL="12700">
              <a:lnSpc>
                <a:spcPct val="100000"/>
              </a:lnSpc>
              <a:spcBef>
                <a:spcPts val="1005"/>
              </a:spcBef>
            </a:pPr>
            <a:r>
              <a:rPr lang="ru-RU" b="1" dirty="0">
                <a:solidFill>
                  <a:srgbClr val="6D28AA"/>
                </a:solidFill>
                <a:latin typeface="Trebuchet MS" panose="020B0603020202020204"/>
                <a:cs typeface="Trebuchet MS" panose="020B0603020202020204"/>
                <a:sym typeface="+mn-ea"/>
              </a:rPr>
              <a:t>-Сложность проектирования и монтажа</a:t>
            </a:r>
            <a:endParaRPr>
              <a:latin typeface="Trebuchet MS" panose="020B0603020202020204"/>
              <a:cs typeface="Trebuchet MS" panose="020B0603020202020204"/>
            </a:endParaRPr>
          </a:p>
          <a:p>
            <a:pPr marL="12700" marR="5080">
              <a:lnSpc>
                <a:spcPct val="106000"/>
              </a:lnSpc>
              <a:spcBef>
                <a:spcPts val="170"/>
              </a:spcBef>
            </a:pPr>
            <a:r>
              <a:rPr lang="ru-RU" dirty="0">
                <a:solidFill>
                  <a:srgbClr val="4E4E4E"/>
                </a:solidFill>
                <a:latin typeface="Trebuchet MS" panose="020B0603020202020204"/>
                <a:cs typeface="Trebuchet MS" panose="020B0603020202020204"/>
                <a:sym typeface="+mn-ea"/>
              </a:rPr>
              <a:t>Для правильного рассчета вносимого затухания необходимо иметь опыт, при монтаже нельзя использовать проходные адаптеры, так как количество соединений большое и использование проходных адаптеров даст вам дополнительно от 6 до 10дб.</a:t>
            </a:r>
            <a:endParaRPr lang="ru-RU">
              <a:latin typeface="Trebuchet MS" panose="020B0603020202020204"/>
              <a:cs typeface="Trebuchet MS" panose="020B0603020202020204"/>
            </a:endParaRPr>
          </a:p>
          <a:p>
            <a:pPr marL="12700">
              <a:lnSpc>
                <a:spcPct val="100000"/>
              </a:lnSpc>
              <a:spcBef>
                <a:spcPts val="435"/>
              </a:spcBef>
            </a:pPr>
            <a:r>
              <a:rPr lang="en-US" b="1" spc="-5" dirty="0">
                <a:solidFill>
                  <a:srgbClr val="6D28AA"/>
                </a:solidFill>
                <a:latin typeface="Trebuchet MS" panose="020B0603020202020204"/>
                <a:cs typeface="Trebuchet MS" panose="020B0603020202020204"/>
                <a:sym typeface="+mn-ea"/>
              </a:rPr>
              <a:t>PLC</a:t>
            </a:r>
            <a:endParaRPr lang="ru-RU" b="1" spc="-5" dirty="0">
              <a:solidFill>
                <a:srgbClr val="6D28AA"/>
              </a:solidFill>
              <a:latin typeface="Trebuchet MS" panose="020B0603020202020204"/>
              <a:cs typeface="Trebuchet MS" panose="020B0603020202020204"/>
              <a:sym typeface="+mn-ea"/>
            </a:endParaRPr>
          </a:p>
          <a:p>
            <a:pPr marL="12700">
              <a:lnSpc>
                <a:spcPct val="100000"/>
              </a:lnSpc>
              <a:spcBef>
                <a:spcPts val="435"/>
              </a:spcBef>
            </a:pPr>
            <a:r>
              <a:rPr lang="ru-RU" b="1" spc="-5" dirty="0">
                <a:solidFill>
                  <a:srgbClr val="6D28AA"/>
                </a:solidFill>
                <a:latin typeface="Trebuchet MS" panose="020B0603020202020204"/>
                <a:cs typeface="Trebuchet MS" panose="020B0603020202020204"/>
                <a:sym typeface="+mn-ea"/>
              </a:rPr>
              <a:t>+Простота проектирования</a:t>
            </a:r>
            <a:endParaRPr lang="ru-RU" altLang="ru-RU"/>
          </a:p>
          <a:p>
            <a:pPr marL="12700">
              <a:lnSpc>
                <a:spcPct val="100000"/>
              </a:lnSpc>
              <a:spcBef>
                <a:spcPts val="435"/>
              </a:spcBef>
            </a:pPr>
            <a:r>
              <a:rPr lang="ru-RU" dirty="0">
                <a:solidFill>
                  <a:srgbClr val="4E4E4E"/>
                </a:solidFill>
                <a:latin typeface="Trebuchet MS" panose="020B0603020202020204"/>
                <a:cs typeface="Trebuchet MS" panose="020B0603020202020204"/>
                <a:sym typeface="+mn-ea"/>
              </a:rPr>
              <a:t>Фиксированный уровень затухания, для проектировки требуется рассчитать только количество потенциальных клиентов</a:t>
            </a:r>
            <a:r>
              <a:rPr dirty="0">
                <a:solidFill>
                  <a:srgbClr val="4E4E4E"/>
                </a:solidFill>
                <a:latin typeface="Trebuchet MS" panose="020B0603020202020204"/>
                <a:cs typeface="Trebuchet MS" panose="020B0603020202020204"/>
                <a:sym typeface="+mn-ea"/>
              </a:rPr>
              <a:t> </a:t>
            </a:r>
            <a:endParaRPr>
              <a:latin typeface="Trebuchet MS" panose="020B0603020202020204"/>
              <a:cs typeface="Trebuchet MS" panose="020B0603020202020204"/>
            </a:endParaRPr>
          </a:p>
          <a:p>
            <a:pPr marL="12700">
              <a:lnSpc>
                <a:spcPct val="100000"/>
              </a:lnSpc>
              <a:spcBef>
                <a:spcPts val="1005"/>
              </a:spcBef>
            </a:pPr>
            <a:r>
              <a:rPr lang="ru-RU" b="1" dirty="0">
                <a:solidFill>
                  <a:srgbClr val="6D28AA"/>
                </a:solidFill>
                <a:latin typeface="Trebuchet MS" panose="020B0603020202020204"/>
                <a:cs typeface="Trebuchet MS" panose="020B0603020202020204"/>
                <a:sym typeface="+mn-ea"/>
              </a:rPr>
              <a:t>+Независимость линии</a:t>
            </a:r>
            <a:endParaRPr>
              <a:latin typeface="Trebuchet MS" panose="020B0603020202020204"/>
              <a:cs typeface="Trebuchet MS" panose="020B0603020202020204"/>
            </a:endParaRPr>
          </a:p>
          <a:p>
            <a:pPr marL="12700" marR="365125">
              <a:lnSpc>
                <a:spcPct val="106000"/>
              </a:lnSpc>
              <a:spcBef>
                <a:spcPts val="175"/>
              </a:spcBef>
            </a:pPr>
            <a:r>
              <a:rPr dirty="0">
                <a:solidFill>
                  <a:srgbClr val="4E4E4E"/>
                </a:solidFill>
                <a:latin typeface="Trebuchet MS" panose="020B0603020202020204"/>
                <a:cs typeface="Trebuchet MS" panose="020B0603020202020204"/>
                <a:sym typeface="+mn-ea"/>
              </a:rPr>
              <a:t>Пр</a:t>
            </a:r>
            <a:r>
              <a:rPr lang="ru-RU" dirty="0">
                <a:solidFill>
                  <a:srgbClr val="4E4E4E"/>
                </a:solidFill>
                <a:latin typeface="Trebuchet MS" panose="020B0603020202020204"/>
                <a:cs typeface="Trebuchet MS" panose="020B0603020202020204"/>
                <a:sym typeface="+mn-ea"/>
              </a:rPr>
              <a:t>и подключении новых клиентов не требуется переваривать магистральное волокно</a:t>
            </a:r>
            <a:endParaRPr>
              <a:latin typeface="Trebuchet MS" panose="020B0603020202020204"/>
              <a:cs typeface="Trebuchet MS" panose="020B0603020202020204"/>
            </a:endParaRPr>
          </a:p>
          <a:p>
            <a:pPr marL="12700">
              <a:lnSpc>
                <a:spcPct val="100000"/>
              </a:lnSpc>
              <a:spcBef>
                <a:spcPts val="1005"/>
              </a:spcBef>
            </a:pPr>
            <a:r>
              <a:rPr lang="ru-RU" b="1" dirty="0">
                <a:solidFill>
                  <a:srgbClr val="6D28AA"/>
                </a:solidFill>
                <a:latin typeface="Trebuchet MS" panose="020B0603020202020204"/>
                <a:cs typeface="Trebuchet MS" panose="020B0603020202020204"/>
                <a:sym typeface="+mn-ea"/>
              </a:rPr>
              <a:t>+Быстрота подключения</a:t>
            </a:r>
            <a:endParaRPr>
              <a:latin typeface="Trebuchet MS" panose="020B0603020202020204"/>
              <a:cs typeface="Trebuchet MS" panose="020B0603020202020204"/>
            </a:endParaRPr>
          </a:p>
          <a:p>
            <a:pPr marL="12700" marR="5080">
              <a:lnSpc>
                <a:spcPct val="106000"/>
              </a:lnSpc>
              <a:spcBef>
                <a:spcPts val="170"/>
              </a:spcBef>
            </a:pPr>
            <a:r>
              <a:rPr lang="ru-RU" dirty="0">
                <a:solidFill>
                  <a:srgbClr val="4E4E4E"/>
                </a:solidFill>
                <a:latin typeface="Trebuchet MS" panose="020B0603020202020204"/>
                <a:cs typeface="Trebuchet MS" panose="020B0603020202020204"/>
                <a:sym typeface="+mn-ea"/>
              </a:rPr>
              <a:t>Имеется возможность использования проходных адаптеров, что позваляет при правильном проектированнии расставлять делители по мере необходимости включая магистральные, не разрывая при этом магистральное волокно.</a:t>
            </a:r>
            <a:endParaRPr lang="ru-RU">
              <a:latin typeface="Trebuchet MS" panose="020B0603020202020204"/>
              <a:cs typeface="Trebuchet MS" panose="020B0603020202020204"/>
            </a:endParaRPr>
          </a:p>
          <a:p>
            <a:endParaRPr lang="en-US" altLang="en-US"/>
          </a:p>
          <a:p>
            <a:endParaRPr lang="ru-RU"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altLang="en-US"/>
              <a:t>В малоэтажных поселках наиболее целесообразно прокладывать оптические линии по электрическим столбам, вариант с прокладкой в кабельной канализации мы не рассматриваем из за высокой арендной платы и сложности восстановления в случае аварии. Далее мы рассмотрим варианты строительства </a:t>
            </a:r>
            <a:r>
              <a:rPr lang="en-US" altLang="en-US"/>
              <a:t>PON</a:t>
            </a:r>
            <a:r>
              <a:rPr lang="ru-RU" altLang="en-US"/>
              <a:t>а с использование </a:t>
            </a:r>
            <a:r>
              <a:rPr lang="en-US" altLang="en-US"/>
              <a:t>PLC </a:t>
            </a:r>
            <a:r>
              <a:rPr lang="ru-RU" altLang="en-US"/>
              <a:t>и Дробных делителей.</a:t>
            </a:r>
            <a:endParaRPr lang="ru-RU"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smtClean="0">
                <a:sym typeface="+mn-ea"/>
              </a:rPr>
              <a:t>Стройка пона в поселках на </a:t>
            </a:r>
            <a:r>
              <a:rPr lang="en-US" dirty="0" smtClean="0">
                <a:sym typeface="+mn-ea"/>
              </a:rPr>
              <a:t>PLC </a:t>
            </a:r>
            <a:r>
              <a:rPr lang="ru-RU" dirty="0" smtClean="0">
                <a:sym typeface="+mn-ea"/>
              </a:rPr>
              <a:t>делителях и 8ми волоконном оптическом кабеле и последовательность действий.</a:t>
            </a:r>
            <a:endParaRPr lang="ru-RU" dirty="0" smtClean="0">
              <a:sym typeface="+mn-ea"/>
            </a:endParaRPr>
          </a:p>
          <a:p>
            <a:r>
              <a:rPr lang="ru-RU" dirty="0" smtClean="0">
                <a:sym typeface="+mn-ea"/>
              </a:rPr>
              <a:t>В первую очередь определяем зону охвата от одного абонентского делителя, получить её мы сможем исходят из технических условий собственника опор, ( зона охвата будет зависить от того арендная плата взымается за количество кабелей на столбе или просто за столб, если за кабель то радиус от абонентского делителя будет равен расстоянию между стобами,обычно это 30метров, делители будут размещаться через столб, если за опору то радиус 100 метров. фактически у нас 1 абонентский делитель на квартал что дает 10-15 домов в зависимости от процента проникновения, абонентский делитель ставится на 1*8 или 1*16. Если же аренда взимается за кабель то абонентский делитель ставится 1*4 или даже 1*2 из соображений экономии на арендной  плате.</a:t>
            </a:r>
            <a:endParaRPr lang="ru-RU" dirty="0" smtClean="0">
              <a:sym typeface="+mn-ea"/>
            </a:endParaRPr>
          </a:p>
          <a:p>
            <a:r>
              <a:rPr lang="ru-RU" dirty="0" smtClean="0">
                <a:sym typeface="+mn-ea"/>
              </a:rPr>
              <a:t>Вторым этапом проектировки будущей </a:t>
            </a:r>
            <a:r>
              <a:rPr lang="en-US" dirty="0" smtClean="0">
                <a:sym typeface="+mn-ea"/>
              </a:rPr>
              <a:t>PON </a:t>
            </a:r>
            <a:r>
              <a:rPr lang="ru-RU" dirty="0" smtClean="0">
                <a:sym typeface="+mn-ea"/>
              </a:rPr>
              <a:t>линии производится установка абонентских делителей последнего уровня. При этом нужно высчитать степень деления, умножив количество клиентов в зоне постройки </a:t>
            </a:r>
            <a:r>
              <a:rPr lang="en-US" dirty="0" smtClean="0">
                <a:sym typeface="+mn-ea"/>
              </a:rPr>
              <a:t>PON</a:t>
            </a:r>
            <a:r>
              <a:rPr lang="ru-RU" altLang="en-US" dirty="0" smtClean="0">
                <a:sym typeface="+mn-ea"/>
              </a:rPr>
              <a:t>а на процент проникновения.</a:t>
            </a:r>
            <a:endParaRPr lang="ru-RU" altLang="en-US" dirty="0" smtClean="0">
              <a:sym typeface="+mn-ea"/>
            </a:endParaRPr>
          </a:p>
          <a:p>
            <a:r>
              <a:rPr lang="ru-RU" dirty="0">
                <a:sym typeface="+mn-ea"/>
              </a:rPr>
              <a:t>Зная степерь деления на абонентских делителях можно переходить к установке магистральных делителей, подбираем удобную схему деления магистрали  8*8  или 2*8*4 или 4*8*2 подробнее расмотрим далее.</a:t>
            </a:r>
            <a:endParaRPr lang="ru-RU" dirty="0"/>
          </a:p>
          <a:p>
            <a:r>
              <a:rPr lang="ru-RU" dirty="0" smtClean="0">
                <a:sym typeface="+mn-ea"/>
              </a:rPr>
              <a:t>Магистральный делитель ставим  по середине участка с абонентскими делителями для более правильного использования волокна. Можно использовать волокна как в прямо так и в обратном направлении в кабеле.</a:t>
            </a:r>
            <a:endParaRPr lang="ru-RU" dirty="0"/>
          </a:p>
          <a:p>
            <a:endParaRPr lang="ru-RU"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smtClean="0">
                <a:sym typeface="+mn-ea"/>
              </a:rPr>
              <a:t>Построение </a:t>
            </a:r>
            <a:r>
              <a:rPr lang="en-US" dirty="0" smtClean="0">
                <a:sym typeface="+mn-ea"/>
              </a:rPr>
              <a:t>PON </a:t>
            </a:r>
            <a:r>
              <a:rPr lang="ru-RU" dirty="0" smtClean="0">
                <a:sym typeface="+mn-ea"/>
              </a:rPr>
              <a:t>используя </a:t>
            </a:r>
            <a:r>
              <a:rPr lang="en-US" dirty="0" smtClean="0">
                <a:sym typeface="+mn-ea"/>
              </a:rPr>
              <a:t>FTTH </a:t>
            </a:r>
            <a:r>
              <a:rPr lang="ru-RU" dirty="0" smtClean="0">
                <a:sym typeface="+mn-ea"/>
              </a:rPr>
              <a:t> кабель в качестве магистрали.</a:t>
            </a:r>
            <a:endParaRPr lang="ru-RU" baseline="0" dirty="0" smtClean="0"/>
          </a:p>
          <a:p>
            <a:r>
              <a:rPr lang="ru-RU" dirty="0" smtClean="0">
                <a:sym typeface="+mn-ea"/>
              </a:rPr>
              <a:t>Опеределяем так же зону охвата и количество клиентов попадающих в неё и выбираем абонентский делитель (он будет </a:t>
            </a:r>
            <a:r>
              <a:rPr lang="en-US" altLang="ru-RU" dirty="0" smtClean="0">
                <a:sym typeface="+mn-ea"/>
              </a:rPr>
              <a:t>PLC</a:t>
            </a:r>
            <a:r>
              <a:rPr lang="ru-RU" dirty="0" smtClean="0">
                <a:sym typeface="+mn-ea"/>
              </a:rPr>
              <a:t>)Далее соединяем абонентские делителе с магистральными (дробными) </a:t>
            </a:r>
            <a:r>
              <a:rPr lang="en-US" altLang="ru-RU" dirty="0" smtClean="0">
                <a:sym typeface="+mn-ea"/>
              </a:rPr>
              <a:t>ftth</a:t>
            </a:r>
            <a:r>
              <a:rPr lang="ru-RU" dirty="0" smtClean="0">
                <a:sym typeface="+mn-ea"/>
              </a:rPr>
              <a:t> кабелем коэффициент одного делителя определяем по таблице на следующем слайде.</a:t>
            </a:r>
            <a:endParaRPr lang="ru-RU" baseline="0" dirty="0" smtClean="0"/>
          </a:p>
          <a:p>
            <a:r>
              <a:rPr lang="ru-RU" dirty="0" smtClean="0">
                <a:sym typeface="+mn-ea"/>
              </a:rPr>
              <a:t>В данном примере имеются короткие тупиковые улицы. Для такого района мы используем дробные делители на магистральном кабеле</a:t>
            </a:r>
            <a:r>
              <a:rPr lang="en-US" dirty="0" smtClean="0">
                <a:sym typeface="+mn-ea"/>
              </a:rPr>
              <a:t> </a:t>
            </a:r>
            <a:r>
              <a:rPr lang="ru-RU" dirty="0" smtClean="0">
                <a:sym typeface="+mn-ea"/>
              </a:rPr>
              <a:t> и абонентские делителей ¼.</a:t>
            </a:r>
            <a:r>
              <a:rPr lang="en-US" dirty="0" smtClean="0">
                <a:sym typeface="+mn-ea"/>
              </a:rPr>
              <a:t>  </a:t>
            </a:r>
            <a:endParaRPr lang="en-US" dirty="0" smtClean="0">
              <a:sym typeface="+mn-ea"/>
            </a:endParaRPr>
          </a:p>
          <a:p>
            <a:r>
              <a:rPr lang="ru-RU" dirty="0" smtClean="0">
                <a:sym typeface="+mn-ea"/>
              </a:rPr>
              <a:t>Возможный вариант разводки показаны на рисунке. Если клиент 1, просто включаем его. Если клиента 3, то используем два делителя 25/75(3ий клиент получит оставшийся сигнал). Если клиента 4, то ставим делитель </a:t>
            </a:r>
            <a:r>
              <a:rPr lang="en-US" dirty="0" smtClean="0">
                <a:sym typeface="+mn-ea"/>
              </a:rPr>
              <a:t>PLC-1/4, </a:t>
            </a:r>
            <a:r>
              <a:rPr lang="ru-RU" dirty="0" smtClean="0">
                <a:sym typeface="+mn-ea"/>
              </a:rPr>
              <a:t> часть снимаем с ближней коробки, часть гоним далее.</a:t>
            </a:r>
            <a:endParaRPr lang="ru-RU" baseline="0" dirty="0" smtClean="0"/>
          </a:p>
          <a:p>
            <a:r>
              <a:rPr lang="ru-RU" dirty="0" smtClean="0">
                <a:sym typeface="+mn-ea"/>
              </a:rPr>
              <a:t>В случае длинных улиц  использовать  дробные делители  проще. </a:t>
            </a:r>
            <a:endParaRPr lang="ru-RU" dirty="0" smtClean="0">
              <a:sym typeface="+mn-ea"/>
            </a:endParaRPr>
          </a:p>
          <a:p>
            <a:r>
              <a:rPr lang="ru-RU" dirty="0" smtClean="0">
                <a:sym typeface="+mn-ea"/>
              </a:rPr>
              <a:t>В месте появления клиента ставим коробку и ввариваем дробный делитель ( для последующей установки абонентского делителя ½)</a:t>
            </a:r>
            <a:endParaRPr lang="ru-RU" baseline="0" dirty="0" smtClean="0"/>
          </a:p>
          <a:p>
            <a:r>
              <a:rPr lang="en-US" dirty="0" smtClean="0">
                <a:sym typeface="+mn-ea"/>
              </a:rPr>
              <a:t>FTTH </a:t>
            </a:r>
            <a:r>
              <a:rPr lang="ru-RU" dirty="0" smtClean="0">
                <a:sym typeface="+mn-ea"/>
              </a:rPr>
              <a:t>кабель позволяет использовать вместо муфт более дешевые, распределительные коробки. </a:t>
            </a:r>
            <a:endParaRPr lang="ru-RU" baseline="0" dirty="0" smtClean="0"/>
          </a:p>
          <a:p>
            <a:r>
              <a:rPr lang="ru-RU" dirty="0" smtClean="0">
                <a:sym typeface="+mn-ea"/>
              </a:rPr>
              <a:t>Особенное хочется отметить, что саму </a:t>
            </a:r>
            <a:r>
              <a:rPr lang="en-US" dirty="0" smtClean="0">
                <a:sym typeface="+mn-ea"/>
              </a:rPr>
              <a:t>OLT </a:t>
            </a:r>
            <a:r>
              <a:rPr lang="ru-RU" dirty="0" smtClean="0">
                <a:sym typeface="+mn-ea"/>
              </a:rPr>
              <a:t>лучше разместить в центре послека чтобы пойти </a:t>
            </a:r>
            <a:r>
              <a:rPr lang="en-US" dirty="0" smtClean="0">
                <a:sym typeface="+mn-ea"/>
              </a:rPr>
              <a:t>FTTH </a:t>
            </a:r>
            <a:r>
              <a:rPr lang="ru-RU" dirty="0" smtClean="0">
                <a:sym typeface="+mn-ea"/>
              </a:rPr>
              <a:t>кабелями в разных направлениях и сократить потребность в магистральном кабеле</a:t>
            </a:r>
            <a:endParaRPr lang="ru-RU" baseline="0" dirty="0" smtClean="0"/>
          </a:p>
          <a:p>
            <a:endParaRPr lang="ru-RU"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smtClean="0">
                <a:sym typeface="+mn-ea"/>
              </a:rPr>
              <a:t>Наиболее распространенные схемы деления на дробных делителях приведены в таблицах</a:t>
            </a:r>
            <a:endParaRPr lang="ru-RU" dirty="0" smtClean="0">
              <a:sym typeface="+mn-ea"/>
            </a:endParaRPr>
          </a:p>
          <a:p>
            <a:r>
              <a:rPr lang="ru-RU" dirty="0" smtClean="0">
                <a:sym typeface="+mn-ea"/>
              </a:rPr>
              <a:t>1. таблица для низкого процента проникновения, когда на одну зону охвата не более одного клиента</a:t>
            </a:r>
            <a:endParaRPr lang="ru-RU" baseline="0" dirty="0" smtClean="0"/>
          </a:p>
          <a:p>
            <a:r>
              <a:rPr lang="ru-RU" dirty="0" smtClean="0">
                <a:sym typeface="+mn-ea"/>
              </a:rPr>
              <a:t>2. таблика Когда в зоне охвата 2 клиента</a:t>
            </a:r>
            <a:endParaRPr lang="ru-RU" baseline="0" dirty="0" smtClean="0"/>
          </a:p>
          <a:p>
            <a:r>
              <a:rPr lang="ru-RU" dirty="0" smtClean="0">
                <a:sym typeface="+mn-ea"/>
              </a:rPr>
              <a:t>3.  таблица когда 3 или 4 клиента</a:t>
            </a:r>
            <a:endParaRPr lang="ru-RU" dirty="0" smtClean="0">
              <a:sym typeface="+mn-ea"/>
            </a:endParaRPr>
          </a:p>
          <a:p>
            <a:r>
              <a:rPr lang="ru-RU" dirty="0" smtClean="0">
                <a:sym typeface="+mn-ea"/>
              </a:rPr>
              <a:t>-----------------------</a:t>
            </a:r>
            <a:endParaRPr lang="ru-RU" baseline="0" dirty="0" smtClean="0"/>
          </a:p>
          <a:p>
            <a:r>
              <a:rPr lang="ru-RU" dirty="0" smtClean="0">
                <a:sym typeface="+mn-ea"/>
              </a:rPr>
              <a:t>При расчетах использовались данные:</a:t>
            </a:r>
            <a:endParaRPr lang="ru-RU" baseline="0" dirty="0" smtClean="0"/>
          </a:p>
          <a:p>
            <a:r>
              <a:rPr lang="ru-RU" dirty="0" smtClean="0">
                <a:effectLst/>
                <a:sym typeface="+mn-ea"/>
              </a:rPr>
              <a:t>Затухание на сварке: 0,02дБ</a:t>
            </a:r>
            <a:endParaRPr lang="ru-RU" b="0" i="0" kern="1200" dirty="0" smtClean="0">
              <a:solidFill>
                <a:schemeClr val="tx1"/>
              </a:solidFill>
              <a:effectLst/>
              <a:latin typeface="+mn-lt"/>
              <a:ea typeface="+mn-ea"/>
              <a:cs typeface="+mn-cs"/>
            </a:endParaRPr>
          </a:p>
          <a:p>
            <a:r>
              <a:rPr lang="ru-RU" dirty="0" smtClean="0">
                <a:effectLst/>
                <a:sym typeface="+mn-ea"/>
              </a:rPr>
              <a:t>Затухание на 2 столба(расстояние между коробками </a:t>
            </a:r>
            <a:r>
              <a:rPr lang="en-US" dirty="0" smtClean="0">
                <a:effectLst/>
                <a:sym typeface="+mn-ea"/>
              </a:rPr>
              <a:t>~70m</a:t>
            </a:r>
            <a:r>
              <a:rPr lang="ru-RU" dirty="0" smtClean="0">
                <a:effectLst/>
                <a:sym typeface="+mn-ea"/>
              </a:rPr>
              <a:t>): 0,0245дБ</a:t>
            </a:r>
            <a:endParaRPr lang="ru-RU" i="0" kern="1200" dirty="0" smtClean="0">
              <a:solidFill>
                <a:schemeClr val="tx1"/>
              </a:solidFill>
              <a:effectLst/>
              <a:latin typeface="+mn-lt"/>
              <a:ea typeface="+mn-ea"/>
              <a:cs typeface="+mn-cs"/>
            </a:endParaRPr>
          </a:p>
          <a:p>
            <a:r>
              <a:rPr lang="ru-RU" dirty="0" smtClean="0">
                <a:effectLst/>
                <a:sym typeface="+mn-ea"/>
              </a:rPr>
              <a:t>Начальный уровень сигнала: +5дБм</a:t>
            </a:r>
            <a:endParaRPr lang="ru-RU" i="0" kern="1200" dirty="0" smtClean="0">
              <a:solidFill>
                <a:schemeClr val="tx1"/>
              </a:solidFill>
              <a:effectLst/>
              <a:latin typeface="+mn-lt"/>
              <a:ea typeface="+mn-ea"/>
              <a:cs typeface="+mn-cs"/>
            </a:endParaRPr>
          </a:p>
          <a:p>
            <a:endParaRPr lang="ru-RU" baseline="0" dirty="0" smtClean="0"/>
          </a:p>
          <a:p>
            <a:endParaRPr lang="ru-RU"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altLang="ru-RU" dirty="0">
                <a:sym typeface="+mn-ea"/>
              </a:rPr>
              <a:t>Структурные схемы деления на 8ми волоконном кабели и </a:t>
            </a:r>
            <a:r>
              <a:rPr lang="en-US" altLang="ru-RU" dirty="0">
                <a:sym typeface="+mn-ea"/>
              </a:rPr>
              <a:t>ftth</a:t>
            </a:r>
            <a:r>
              <a:rPr lang="ru-RU" altLang="en-US" dirty="0">
                <a:sym typeface="+mn-ea"/>
              </a:rPr>
              <a:t>-</a:t>
            </a:r>
            <a:r>
              <a:rPr lang="ru-RU" altLang="ru-RU" dirty="0">
                <a:sym typeface="+mn-ea"/>
              </a:rPr>
              <a:t>кабеле с использованием дробных делителей.</a:t>
            </a:r>
            <a:endParaRPr lang="ru-RU" altLang="ru-RU" dirty="0">
              <a:sym typeface="+mn-ea"/>
            </a:endParaRPr>
          </a:p>
          <a:p>
            <a:r>
              <a:rPr lang="ru-RU" altLang="ru-RU" dirty="0">
                <a:sym typeface="+mn-ea"/>
              </a:rPr>
              <a:t>Слева типовая схема 2*8*4 наиболее часто встречаемая.</a:t>
            </a:r>
            <a:endParaRPr lang="ru-RU" altLang="ru-RU" dirty="0">
              <a:sym typeface="+mn-ea"/>
            </a:endParaRPr>
          </a:p>
          <a:p>
            <a:r>
              <a:rPr lang="ru-RU" altLang="ru-RU" dirty="0">
                <a:sym typeface="+mn-ea"/>
              </a:rPr>
              <a:t>При проектировании с уровнем проникновения меньше 100% есть вероятность что в какой то зоне охвата появится дополнительные, ранее не учтеные клиенты. В этом случае бюджет оптический линии позволяет поставить дополнительный  делитель 1/2.</a:t>
            </a:r>
            <a:endParaRPr lang="ru-RU" altLang="ru-RU" dirty="0">
              <a:sym typeface="+mn-ea"/>
            </a:endParaRPr>
          </a:p>
          <a:p>
            <a:r>
              <a:rPr lang="ru-RU" altLang="ru-RU" baseline="0" dirty="0" smtClean="0">
                <a:sym typeface="+mn-ea"/>
              </a:rPr>
              <a:t>Справа показана схема подключения с использованием дробных делителей. Если </a:t>
            </a:r>
            <a:r>
              <a:rPr lang="en-US" altLang="ru-RU" baseline="0" dirty="0" smtClean="0">
                <a:sym typeface="+mn-ea"/>
              </a:rPr>
              <a:t>OLT </a:t>
            </a:r>
            <a:r>
              <a:rPr lang="ru-RU" altLang="ru-RU" baseline="0" dirty="0" smtClean="0">
                <a:sym typeface="+mn-ea"/>
              </a:rPr>
              <a:t>распологается в центре поселка, то в качестве магистрального можно использовать </a:t>
            </a:r>
            <a:r>
              <a:rPr lang="en-US" altLang="ru-RU" baseline="0" dirty="0" smtClean="0">
                <a:sym typeface="+mn-ea"/>
              </a:rPr>
              <a:t>FTTH-</a:t>
            </a:r>
            <a:r>
              <a:rPr lang="ru-RU" altLang="ru-RU" baseline="0" dirty="0" smtClean="0">
                <a:sym typeface="+mn-ea"/>
              </a:rPr>
              <a:t>кабель, который будет расходиться звездой. Если ОЛТ располагается с краю, то протягием 8-волкононый оптический кабель до центрально части, далее делаем разводку дешевым </a:t>
            </a:r>
            <a:r>
              <a:rPr lang="en-US" altLang="ru-RU" baseline="0" dirty="0" smtClean="0">
                <a:sym typeface="+mn-ea"/>
              </a:rPr>
              <a:t>ftth. </a:t>
            </a:r>
            <a:r>
              <a:rPr lang="ru-RU" altLang="ru-RU" baseline="0" dirty="0" smtClean="0">
                <a:sym typeface="+mn-ea"/>
              </a:rPr>
              <a:t>На схеме можно увидеть  что делители идут последовательно с увеличением процента снятия сигнала. В качестве клиентского использован делитель </a:t>
            </a:r>
            <a:r>
              <a:rPr lang="en-US" altLang="ru-RU" baseline="0" dirty="0" smtClean="0">
                <a:sym typeface="+mn-ea"/>
              </a:rPr>
              <a:t>PLC-1*4.</a:t>
            </a:r>
            <a:endParaRPr lang="ru-RU" altLang="ru-RU" baseline="0" dirty="0" smtClean="0">
              <a:sym typeface="+mn-ea"/>
            </a:endParaRPr>
          </a:p>
          <a:p>
            <a:endParaRPr lang="ru-RU" baseline="0" dirty="0" smtClean="0"/>
          </a:p>
          <a:p>
            <a:endParaRPr lang="ru-RU" altLang="ru-RU" dirty="0"/>
          </a:p>
          <a:p>
            <a:endParaRPr lang="ru-RU" dirty="0"/>
          </a:p>
          <a:p>
            <a:endParaRPr lang="ru-RU"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r>
              <a:rPr lang="ru-RU" dirty="0" smtClean="0">
                <a:sym typeface="+mn-ea"/>
              </a:rPr>
              <a:t>Сравним стоимость подключения за опору.</a:t>
            </a:r>
            <a:endParaRPr lang="ru-RU" dirty="0" smtClean="0">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ru-RU" dirty="0" smtClean="0">
                <a:sym typeface="+mn-ea"/>
              </a:rPr>
              <a:t>В таблице приведем примерный рассчета себестоимости подключения абонента за один столб. Слевой стороны рассчитана экономика для </a:t>
            </a:r>
            <a:r>
              <a:rPr lang="en-US" dirty="0" smtClean="0">
                <a:sym typeface="+mn-ea"/>
              </a:rPr>
              <a:t>FTTH </a:t>
            </a:r>
            <a:r>
              <a:rPr lang="ru-RU" dirty="0" smtClean="0">
                <a:sym typeface="+mn-ea"/>
              </a:rPr>
              <a:t>кабеля, справа для 8-ов. Вы видите что для </a:t>
            </a:r>
            <a:r>
              <a:rPr lang="en-US" dirty="0" smtClean="0">
                <a:sym typeface="+mn-ea"/>
              </a:rPr>
              <a:t>ftth </a:t>
            </a:r>
            <a:r>
              <a:rPr lang="ru-RU" altLang="en-US" dirty="0" smtClean="0">
                <a:sym typeface="+mn-ea"/>
              </a:rPr>
              <a:t>применяются</a:t>
            </a:r>
            <a:r>
              <a:rPr lang="en-US" dirty="0" smtClean="0">
                <a:sym typeface="+mn-ea"/>
              </a:rPr>
              <a:t> </a:t>
            </a:r>
            <a:r>
              <a:rPr lang="ru-RU" dirty="0" smtClean="0">
                <a:sym typeface="+mn-ea"/>
              </a:rPr>
              <a:t>более дешевые узлы крепления, зажимные  анкеры, а так же распределительные коробки используемые вместо муфт.</a:t>
            </a:r>
            <a:endParaRPr lang="ru-RU" b="0" baseline="0" dirty="0" smtClean="0"/>
          </a:p>
          <a:p>
            <a:pPr marL="0" marR="0" lvl="0" indent="0" algn="l" defTabSz="914400" rtl="0" eaLnBrk="1" fontAlgn="auto" latinLnBrk="0" hangingPunct="1">
              <a:lnSpc>
                <a:spcPct val="100000"/>
              </a:lnSpc>
              <a:spcBef>
                <a:spcPts val="0"/>
              </a:spcBef>
              <a:spcAft>
                <a:spcPts val="0"/>
              </a:spcAft>
              <a:buClrTx/>
              <a:buSzTx/>
              <a:buFontTx/>
              <a:buNone/>
              <a:defRPr/>
            </a:pPr>
            <a:r>
              <a:rPr lang="ru-RU" altLang="en-US" dirty="0" smtClean="0">
                <a:sym typeface="+mn-ea"/>
              </a:rPr>
              <a:t>Кроме того рекомендуем брать </a:t>
            </a:r>
            <a:r>
              <a:rPr lang="en-US" dirty="0" smtClean="0">
                <a:sym typeface="+mn-ea"/>
              </a:rPr>
              <a:t>FTTH </a:t>
            </a:r>
            <a:r>
              <a:rPr lang="ru-RU" dirty="0" smtClean="0">
                <a:sym typeface="+mn-ea"/>
              </a:rPr>
              <a:t>на 2 ОВ, это незначительно сказывается на стоимости, но добавляет вариантов для разводки клиентов.</a:t>
            </a:r>
            <a:endParaRPr lang="ru-RU" b="0" baseline="0" dirty="0" smtClean="0"/>
          </a:p>
          <a:p>
            <a:pPr marL="0" marR="0" lvl="0" indent="0" algn="l" defTabSz="914400" rtl="0" eaLnBrk="1" fontAlgn="auto" latinLnBrk="0" hangingPunct="1">
              <a:lnSpc>
                <a:spcPct val="100000"/>
              </a:lnSpc>
              <a:spcBef>
                <a:spcPts val="0"/>
              </a:spcBef>
              <a:spcAft>
                <a:spcPts val="0"/>
              </a:spcAft>
              <a:buClrTx/>
              <a:buSzTx/>
              <a:buFontTx/>
              <a:buNone/>
              <a:defRPr/>
            </a:pPr>
            <a:r>
              <a:rPr lang="ru-RU" dirty="0" smtClean="0">
                <a:sym typeface="+mn-ea"/>
              </a:rPr>
              <a:t>Обратите внимание что при строительстве на </a:t>
            </a:r>
            <a:r>
              <a:rPr lang="en-US" dirty="0" smtClean="0">
                <a:sym typeface="+mn-ea"/>
              </a:rPr>
              <a:t>FTTH </a:t>
            </a:r>
            <a:r>
              <a:rPr lang="ru-RU" dirty="0" smtClean="0">
                <a:sym typeface="+mn-ea"/>
              </a:rPr>
              <a:t>и на </a:t>
            </a:r>
            <a:r>
              <a:rPr lang="en-US" dirty="0" smtClean="0">
                <a:sym typeface="+mn-ea"/>
              </a:rPr>
              <a:t>8</a:t>
            </a:r>
            <a:r>
              <a:rPr lang="ru-RU" dirty="0" smtClean="0">
                <a:sym typeface="+mn-ea"/>
              </a:rPr>
              <a:t> волоконном кабеле стоимость </a:t>
            </a:r>
            <a:r>
              <a:rPr lang="ru-RU" dirty="0" err="1" smtClean="0">
                <a:sym typeface="+mn-ea"/>
              </a:rPr>
              <a:t>пассивки</a:t>
            </a:r>
            <a:r>
              <a:rPr lang="ru-RU" dirty="0" smtClean="0">
                <a:sym typeface="+mn-ea"/>
              </a:rPr>
              <a:t> изменяется в несколько раз. </a:t>
            </a:r>
            <a:endParaRPr lang="ru-RU" b="0" dirty="0" smtClean="0"/>
          </a:p>
          <a:p>
            <a:endParaRPr lang="ru-RU"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altLang="en-US" dirty="0" smtClean="0">
                <a:sym typeface="+mn-ea"/>
              </a:rPr>
              <a:t>Подведем итог рассмотренного выше.</a:t>
            </a:r>
            <a:endParaRPr lang="ru-RU" altLang="en-US" dirty="0" smtClean="0">
              <a:sym typeface="+mn-ea"/>
            </a:endParaRPr>
          </a:p>
          <a:p>
            <a:r>
              <a:rPr lang="ru-RU" altLang="en-US" dirty="0" smtClean="0">
                <a:sym typeface="+mn-ea"/>
              </a:rPr>
              <a:t>Стоимость компонентов для </a:t>
            </a:r>
            <a:r>
              <a:rPr lang="en-US" altLang="en-US" dirty="0" smtClean="0">
                <a:sym typeface="+mn-ea"/>
              </a:rPr>
              <a:t>FTTH-</a:t>
            </a:r>
            <a:r>
              <a:rPr lang="ru-RU" altLang="en-US" dirty="0" smtClean="0">
                <a:sym typeface="+mn-ea"/>
              </a:rPr>
              <a:t>кабеля нижен чем для 8ов (это единственный плюс для </a:t>
            </a:r>
            <a:r>
              <a:rPr lang="en-US" altLang="en-US" dirty="0" smtClean="0">
                <a:sym typeface="+mn-ea"/>
              </a:rPr>
              <a:t>FTTH</a:t>
            </a:r>
            <a:r>
              <a:rPr lang="ru-RU" altLang="en-US" dirty="0" smtClean="0">
                <a:sym typeface="+mn-ea"/>
              </a:rPr>
              <a:t>)</a:t>
            </a:r>
            <a:endParaRPr lang="ru-RU" altLang="en-US" dirty="0" smtClean="0">
              <a:sym typeface="+mn-ea"/>
            </a:endParaRPr>
          </a:p>
          <a:p>
            <a:r>
              <a:rPr lang="ru-RU" altLang="en-US" dirty="0" smtClean="0">
                <a:sym typeface="+mn-ea"/>
              </a:rPr>
              <a:t>Однако схему на дробных делителях намного сложнее рассчитать верно.</a:t>
            </a:r>
            <a:endParaRPr lang="ru-RU" altLang="en-US" dirty="0" smtClean="0">
              <a:sym typeface="+mn-ea"/>
            </a:endParaRPr>
          </a:p>
          <a:p>
            <a:r>
              <a:rPr lang="ru-RU" altLang="en-US" dirty="0" smtClean="0">
                <a:sym typeface="+mn-ea"/>
              </a:rPr>
              <a:t>В случае с </a:t>
            </a:r>
            <a:r>
              <a:rPr lang="en-US" altLang="en-US" dirty="0" smtClean="0">
                <a:sym typeface="+mn-ea"/>
              </a:rPr>
              <a:t>PLC </a:t>
            </a:r>
            <a:r>
              <a:rPr lang="ru-RU" altLang="en-US" dirty="0" smtClean="0">
                <a:sym typeface="+mn-ea"/>
              </a:rPr>
              <a:t>мы можем устанавливать делители когда захотим, в </a:t>
            </a:r>
            <a:r>
              <a:rPr lang="en-US" altLang="en-US" dirty="0" smtClean="0">
                <a:sym typeface="+mn-ea"/>
              </a:rPr>
              <a:t>FTTH </a:t>
            </a:r>
            <a:r>
              <a:rPr lang="ru-RU" altLang="en-US" dirty="0" smtClean="0">
                <a:sym typeface="+mn-ea"/>
              </a:rPr>
              <a:t>установка дробного делителя на рабочей линии приводит к перерыву связи для нижестоящих абонентов.</a:t>
            </a:r>
            <a:endParaRPr lang="ru-RU" altLang="en-US" dirty="0" smtClean="0">
              <a:sym typeface="+mn-ea"/>
            </a:endParaRPr>
          </a:p>
          <a:p>
            <a:r>
              <a:rPr lang="ru-RU" altLang="en-US" dirty="0" smtClean="0">
                <a:sym typeface="+mn-ea"/>
              </a:rPr>
              <a:t>Схема на 8ов подходит для любой климатической зоны, а </a:t>
            </a:r>
            <a:r>
              <a:rPr lang="en-US" altLang="en-US" dirty="0" smtClean="0">
                <a:sym typeface="+mn-ea"/>
              </a:rPr>
              <a:t>FTTH </a:t>
            </a:r>
            <a:r>
              <a:rPr lang="ru-RU" altLang="en-US" dirty="0" smtClean="0">
                <a:sym typeface="+mn-ea"/>
              </a:rPr>
              <a:t>кабель можно использовать не везде.</a:t>
            </a:r>
            <a:endParaRPr lang="ru-RU" altLang="en-US" dirty="0" smtClean="0">
              <a:sym typeface="+mn-ea"/>
            </a:endParaRPr>
          </a:p>
          <a:p>
            <a:endParaRPr lang="ru-RU"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smtClean="0">
                <a:sym typeface="+mn-ea"/>
              </a:rPr>
              <a:t>Стройка </a:t>
            </a:r>
            <a:r>
              <a:rPr lang="en-US" dirty="0" smtClean="0">
                <a:sym typeface="+mn-ea"/>
              </a:rPr>
              <a:t>PON</a:t>
            </a:r>
            <a:r>
              <a:rPr lang="ru-RU" dirty="0" smtClean="0">
                <a:sym typeface="+mn-ea"/>
              </a:rPr>
              <a:t>а в городских условиях</a:t>
            </a:r>
            <a:endParaRPr lang="ru-RU" dirty="0" smtClean="0">
              <a:sym typeface="+mn-ea"/>
            </a:endParaRPr>
          </a:p>
          <a:p>
            <a:r>
              <a:rPr lang="ru-RU" dirty="0" smtClean="0">
                <a:sym typeface="+mn-ea"/>
              </a:rPr>
              <a:t>Последние 2 года актуальность строительства </a:t>
            </a:r>
            <a:r>
              <a:rPr lang="en-US" dirty="0" smtClean="0">
                <a:sym typeface="+mn-ea"/>
              </a:rPr>
              <a:t>PON </a:t>
            </a:r>
            <a:r>
              <a:rPr lang="ru-RU" dirty="0" smtClean="0">
                <a:sym typeface="+mn-ea"/>
              </a:rPr>
              <a:t>в многоэтажках заметно выросла. Одна из причин Экономическая выгода при низком проценте проникновени (</a:t>
            </a:r>
            <a:r>
              <a:rPr lang="en-US" dirty="0" smtClean="0">
                <a:sym typeface="+mn-ea"/>
              </a:rPr>
              <a:t>&lt;20%). </a:t>
            </a:r>
            <a:r>
              <a:rPr lang="ru-RU" dirty="0" smtClean="0">
                <a:sym typeface="+mn-ea"/>
              </a:rPr>
              <a:t>Вторая причина переход на тарифы 100+мегабит, это особенно актуально в точках конкуренции с ростелекомом, который дает тарифы 200-300мегабит</a:t>
            </a:r>
            <a:endParaRPr lang="ru-RU" altLang="en-US" b="1"/>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smtClean="0">
                <a:sym typeface="+mn-ea"/>
              </a:rPr>
              <a:t>Рассмотрим типичную схему с использованием только </a:t>
            </a:r>
            <a:r>
              <a:rPr lang="en-US" dirty="0" smtClean="0">
                <a:sym typeface="+mn-ea"/>
              </a:rPr>
              <a:t>PLC </a:t>
            </a:r>
            <a:r>
              <a:rPr lang="ru-RU" dirty="0" smtClean="0">
                <a:sym typeface="+mn-ea"/>
              </a:rPr>
              <a:t>делителей. За основу берем  50% проникновения, потому что как мы говорили ранее пон выгоден при низком проценте, в этом случае 50% это максимум на который можно рассчитывать заходя в дом вторым оператором. </a:t>
            </a:r>
            <a:endParaRPr lang="ru-RU" dirty="0" smtClean="0">
              <a:sym typeface="+mn-ea"/>
            </a:endParaRPr>
          </a:p>
          <a:p>
            <a:r>
              <a:rPr lang="ru-RU" dirty="0" smtClean="0">
                <a:sym typeface="+mn-ea"/>
              </a:rPr>
              <a:t>В данном случае с одного пон порта можно подключить целый дом на 4 подъезда. Для этого на входе устанавливаем делитель 1*4 (по количеству подъездов) далее, этажные делители располагаем через этаж, это позволяет экономить на распред коробках, незначительно увеличивая длину абонентского кабеля. В качестве абонентских делителей используем делители 1*8. </a:t>
            </a:r>
            <a:endParaRPr lang="ru-RU" dirty="0" smtClean="0">
              <a:sym typeface="+mn-e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a:sym typeface="+mn-ea"/>
              </a:rPr>
              <a:t>Вариант со схемой деления 4*4*8 является классическим при построение </a:t>
            </a:r>
            <a:r>
              <a:rPr lang="en-US" dirty="0">
                <a:sym typeface="+mn-ea"/>
              </a:rPr>
              <a:t>PON</a:t>
            </a:r>
            <a:r>
              <a:rPr lang="ru-RU" dirty="0">
                <a:sym typeface="+mn-ea"/>
              </a:rPr>
              <a:t>а в многоэтажках. </a:t>
            </a:r>
            <a:endParaRPr lang="ru-RU" dirty="0">
              <a:sym typeface="+mn-ea"/>
            </a:endParaRPr>
          </a:p>
          <a:p>
            <a:r>
              <a:rPr lang="ru-RU" dirty="0">
                <a:sym typeface="+mn-ea"/>
              </a:rPr>
              <a:t>Но опять же в сравнении с </a:t>
            </a:r>
            <a:r>
              <a:rPr lang="en-US" dirty="0">
                <a:sym typeface="+mn-ea"/>
              </a:rPr>
              <a:t>FTTH </a:t>
            </a:r>
            <a:r>
              <a:rPr lang="ru-RU" dirty="0">
                <a:sym typeface="+mn-ea"/>
              </a:rPr>
              <a:t>кабелем дороже и в случае, если планируется заходить в дом, в котором присутствует множество других операторов есть вероятность что придется монтировать свои кабельные стояки, так как существующие будут плотно забиты ранее протянутыми линиями связи.</a:t>
            </a:r>
            <a:endParaRPr lang="ru-RU" dirty="0"/>
          </a:p>
          <a:p>
            <a:endParaRPr lang="ru-RU"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smtClean="0">
                <a:sym typeface="+mn-ea"/>
              </a:rPr>
              <a:t>Данный вариант строительства </a:t>
            </a:r>
            <a:r>
              <a:rPr lang="en-US" dirty="0" smtClean="0">
                <a:sym typeface="+mn-ea"/>
              </a:rPr>
              <a:t>PON </a:t>
            </a:r>
            <a:r>
              <a:rPr lang="ru-RU" altLang="en-US" dirty="0" smtClean="0">
                <a:sym typeface="+mn-ea"/>
              </a:rPr>
              <a:t>сочетает в себе использование </a:t>
            </a:r>
            <a:r>
              <a:rPr lang="en-US" altLang="en-US" dirty="0" smtClean="0">
                <a:sym typeface="+mn-ea"/>
              </a:rPr>
              <a:t>PLC </a:t>
            </a:r>
            <a:r>
              <a:rPr lang="ru-RU" altLang="en-US" dirty="0" smtClean="0">
                <a:sym typeface="+mn-ea"/>
              </a:rPr>
              <a:t>и дробных делителей. С одного </a:t>
            </a:r>
            <a:r>
              <a:rPr lang="en-US" altLang="en-US" dirty="0" smtClean="0">
                <a:sym typeface="+mn-ea"/>
              </a:rPr>
              <a:t>PON</a:t>
            </a:r>
            <a:r>
              <a:rPr lang="ru-RU" altLang="en-US" dirty="0" smtClean="0">
                <a:sym typeface="+mn-ea"/>
              </a:rPr>
              <a:t>-порта, при текущем проценте проникновения можно подключить 2 девяти этажных подъезда, по 4 абонента на этаже. Данный вариант как и предыдущий имеет высокую степень готовности, для подключения клиента, монтажнику достаточно иметь доступ в слаботочный щиток. В отличие от вариант на </a:t>
            </a:r>
            <a:r>
              <a:rPr lang="en-US" altLang="en-US" dirty="0" smtClean="0">
                <a:sym typeface="+mn-ea"/>
              </a:rPr>
              <a:t>PLC </a:t>
            </a:r>
            <a:r>
              <a:rPr lang="ru-RU" altLang="en-US" dirty="0" smtClean="0">
                <a:sym typeface="+mn-ea"/>
              </a:rPr>
              <a:t>делителях, </a:t>
            </a:r>
            <a:r>
              <a:rPr lang="en-US" altLang="en-US" dirty="0" smtClean="0">
                <a:sym typeface="+mn-ea"/>
              </a:rPr>
              <a:t>ftth </a:t>
            </a:r>
            <a:r>
              <a:rPr lang="ru-RU" altLang="en-US" dirty="0" smtClean="0">
                <a:sym typeface="+mn-ea"/>
              </a:rPr>
              <a:t>кабель имеет маленьких диаметр и пройдет даже в забитых стояках. </a:t>
            </a:r>
            <a:endParaRPr lang="ru-RU" altLang="en-US" baseline="0" dirty="0" smtClean="0">
              <a:sym typeface="+mn-ea"/>
            </a:endParaRPr>
          </a:p>
          <a:p>
            <a:endParaRPr lang="ru-RU" dirty="0"/>
          </a:p>
          <a:p>
            <a:endParaRPr lang="ru-RU" altLang="en-US" dirty="0"/>
          </a:p>
          <a:p>
            <a:endParaRPr lang="ru-RU" altLang="en-US"/>
          </a:p>
          <a:p>
            <a:endParaRPr lang="ru-RU"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a:sym typeface="+mn-ea"/>
              </a:rPr>
              <a:t>Рассмотрим структурную схему </a:t>
            </a:r>
            <a:r>
              <a:rPr lang="en-US" dirty="0">
                <a:sym typeface="+mn-ea"/>
              </a:rPr>
              <a:t>PON </a:t>
            </a:r>
            <a:r>
              <a:rPr lang="ru-RU" dirty="0">
                <a:sym typeface="+mn-ea"/>
              </a:rPr>
              <a:t>в многоэтажках с использованием дробных делителей.</a:t>
            </a:r>
            <a:r>
              <a:rPr lang="ru-RU" altLang="en-US" dirty="0">
                <a:sym typeface="+mn-ea"/>
              </a:rPr>
              <a:t> На входе в дом ставится </a:t>
            </a:r>
            <a:r>
              <a:rPr lang="en-US" altLang="en-US" dirty="0">
                <a:sym typeface="+mn-ea"/>
              </a:rPr>
              <a:t>PLC </a:t>
            </a:r>
            <a:r>
              <a:rPr lang="ru-RU" altLang="en-US" dirty="0">
                <a:sym typeface="+mn-ea"/>
              </a:rPr>
              <a:t>делитель 1/2, далее на каждом этаже устанавливается дробный делитель и делитель последнего уровня 1/4. На последних этажах дробные делители не ставятся в виду отсутсвия необходимости.</a:t>
            </a:r>
            <a:endParaRPr lang="en-US" altLang="en-US" dirty="0"/>
          </a:p>
          <a:p>
            <a:endParaRPr lang="ru-RU"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smtClean="0">
                <a:sym typeface="+mn-ea"/>
              </a:rPr>
              <a:t>Рассмотрим таблицы с комбинированными схемами деления</a:t>
            </a:r>
            <a:endParaRPr lang="ru-RU" dirty="0" smtClean="0">
              <a:sym typeface="+mn-ea"/>
            </a:endParaRPr>
          </a:p>
          <a:p>
            <a:r>
              <a:rPr lang="ru-RU" dirty="0" smtClean="0">
                <a:sym typeface="+mn-ea"/>
              </a:rPr>
              <a:t>Таблица 1</a:t>
            </a:r>
            <a:endParaRPr lang="ru-RU" dirty="0" smtClean="0">
              <a:sym typeface="+mn-ea"/>
            </a:endParaRPr>
          </a:p>
          <a:p>
            <a:r>
              <a:rPr lang="ru-RU" dirty="0" smtClean="0">
                <a:sym typeface="+mn-ea"/>
              </a:rPr>
              <a:t>Применется при 50% проникновении, 4 клиента на этаж, и один </a:t>
            </a:r>
            <a:r>
              <a:rPr lang="en-US" dirty="0" smtClean="0">
                <a:sym typeface="+mn-ea"/>
              </a:rPr>
              <a:t>PON-</a:t>
            </a:r>
            <a:r>
              <a:rPr lang="ru-RU" dirty="0" smtClean="0">
                <a:sym typeface="+mn-ea"/>
              </a:rPr>
              <a:t>порт на 2 подъезда</a:t>
            </a:r>
            <a:endParaRPr lang="ru-RU" dirty="0" smtClean="0">
              <a:sym typeface="+mn-ea"/>
            </a:endParaRPr>
          </a:p>
          <a:p>
            <a:r>
              <a:rPr lang="ru-RU" dirty="0" smtClean="0">
                <a:sym typeface="+mn-ea"/>
              </a:rPr>
              <a:t>Таблица 2</a:t>
            </a:r>
            <a:endParaRPr lang="ru-RU" dirty="0" smtClean="0">
              <a:sym typeface="+mn-ea"/>
            </a:endParaRPr>
          </a:p>
          <a:p>
            <a:r>
              <a:rPr lang="ru-RU" dirty="0" smtClean="0">
                <a:sym typeface="+mn-ea"/>
              </a:rPr>
              <a:t>2 клиента на этаж</a:t>
            </a:r>
            <a:endParaRPr lang="ru-RU" dirty="0" smtClean="0">
              <a:sym typeface="+mn-ea"/>
            </a:endParaRPr>
          </a:p>
          <a:p>
            <a:r>
              <a:rPr lang="ru-RU" dirty="0" smtClean="0">
                <a:sym typeface="+mn-ea"/>
              </a:rPr>
              <a:t>Таблица 3</a:t>
            </a:r>
            <a:endParaRPr lang="ru-RU" dirty="0" smtClean="0">
              <a:sym typeface="+mn-ea"/>
            </a:endParaRPr>
          </a:p>
          <a:p>
            <a:r>
              <a:rPr lang="ru-RU" dirty="0" smtClean="0">
                <a:sym typeface="+mn-ea"/>
              </a:rPr>
              <a:t>4 клиента на этаж, на один </a:t>
            </a:r>
            <a:r>
              <a:rPr lang="en-US" altLang="ru-RU" dirty="0" smtClean="0">
                <a:sym typeface="+mn-ea"/>
              </a:rPr>
              <a:t>PON-</a:t>
            </a:r>
            <a:r>
              <a:rPr lang="ru-RU" dirty="0" smtClean="0">
                <a:sym typeface="+mn-ea"/>
              </a:rPr>
              <a:t>порт 1 подъезд, применяется когда в подъезде более 9ти этажей.</a:t>
            </a:r>
            <a:endParaRPr lang="ru-RU" dirty="0" smtClean="0">
              <a:sym typeface="+mn-ea"/>
            </a:endParaRPr>
          </a:p>
          <a:p>
            <a:r>
              <a:rPr lang="ru-RU" dirty="0" smtClean="0">
                <a:sym typeface="+mn-ea"/>
              </a:rPr>
              <a:t>----------------------------------------</a:t>
            </a:r>
            <a:endParaRPr lang="ru-RU" dirty="0" smtClean="0">
              <a:sym typeface="+mn-ea"/>
            </a:endParaRPr>
          </a:p>
          <a:p>
            <a:r>
              <a:rPr lang="ru-RU" dirty="0" smtClean="0">
                <a:sym typeface="+mn-ea"/>
              </a:rPr>
              <a:t>При расчетах использовались данные:</a:t>
            </a:r>
            <a:endParaRPr lang="ru-RU" baseline="0" dirty="0" smtClean="0"/>
          </a:p>
          <a:p>
            <a:r>
              <a:rPr lang="ru-RU" dirty="0" smtClean="0">
                <a:effectLst/>
                <a:sym typeface="+mn-ea"/>
              </a:rPr>
              <a:t>Затухание на сварке: 0,02дБ</a:t>
            </a:r>
            <a:endParaRPr lang="ru-RU" b="0" i="0" kern="1200" dirty="0" smtClean="0">
              <a:solidFill>
                <a:schemeClr val="tx1"/>
              </a:solidFill>
              <a:effectLst/>
              <a:latin typeface="+mn-lt"/>
              <a:ea typeface="+mn-ea"/>
              <a:cs typeface="+mn-cs"/>
            </a:endParaRPr>
          </a:p>
          <a:p>
            <a:r>
              <a:rPr lang="ru-RU" dirty="0" smtClean="0">
                <a:effectLst/>
                <a:sym typeface="+mn-ea"/>
              </a:rPr>
              <a:t>Затухание на 2 столба(расстояние между коробками </a:t>
            </a:r>
            <a:r>
              <a:rPr lang="en-US" dirty="0" smtClean="0">
                <a:effectLst/>
                <a:sym typeface="+mn-ea"/>
              </a:rPr>
              <a:t>~70m</a:t>
            </a:r>
            <a:r>
              <a:rPr lang="ru-RU" dirty="0" smtClean="0">
                <a:effectLst/>
                <a:sym typeface="+mn-ea"/>
              </a:rPr>
              <a:t>): 0,0245дБ</a:t>
            </a:r>
            <a:endParaRPr lang="ru-RU" i="0" kern="1200" dirty="0" smtClean="0">
              <a:solidFill>
                <a:schemeClr val="tx1"/>
              </a:solidFill>
              <a:effectLst/>
              <a:latin typeface="+mn-lt"/>
              <a:ea typeface="+mn-ea"/>
              <a:cs typeface="+mn-cs"/>
            </a:endParaRPr>
          </a:p>
          <a:p>
            <a:r>
              <a:rPr lang="ru-RU" dirty="0" smtClean="0">
                <a:effectLst/>
                <a:sym typeface="+mn-ea"/>
              </a:rPr>
              <a:t>Начальный уровень сигнала: +5дБм</a:t>
            </a:r>
            <a:endParaRPr lang="ru-RU" i="0" kern="1200" dirty="0" smtClean="0">
              <a:solidFill>
                <a:schemeClr val="tx1"/>
              </a:solidFill>
              <a:effectLst/>
              <a:latin typeface="+mn-lt"/>
              <a:ea typeface="+mn-ea"/>
              <a:cs typeface="+mn-cs"/>
            </a:endParaRPr>
          </a:p>
          <a:p>
            <a:endParaRPr lang="ru-RU" baseline="0" dirty="0" smtClean="0"/>
          </a:p>
          <a:p>
            <a:endParaRPr lang="ru-RU"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smtClean="0">
                <a:sym typeface="+mn-ea"/>
              </a:rPr>
              <a:t>Данный вариант строительства </a:t>
            </a:r>
            <a:r>
              <a:rPr lang="en-US" dirty="0" smtClean="0">
                <a:sym typeface="+mn-ea"/>
              </a:rPr>
              <a:t>PON </a:t>
            </a:r>
            <a:r>
              <a:rPr lang="ru-RU" dirty="0" smtClean="0">
                <a:sym typeface="+mn-ea"/>
              </a:rPr>
              <a:t>очень напомниает классическую схему </a:t>
            </a:r>
            <a:r>
              <a:rPr lang="en-US" dirty="0" smtClean="0">
                <a:sym typeface="+mn-ea"/>
              </a:rPr>
              <a:t>FTTB c </a:t>
            </a:r>
            <a:r>
              <a:rPr lang="ru-RU" dirty="0" smtClean="0">
                <a:sym typeface="+mn-ea"/>
              </a:rPr>
              <a:t>коммутатором </a:t>
            </a:r>
            <a:r>
              <a:rPr lang="en-US" dirty="0" smtClean="0">
                <a:sym typeface="+mn-ea"/>
              </a:rPr>
              <a:t>Ethernet </a:t>
            </a:r>
            <a:r>
              <a:rPr lang="ru-RU" altLang="en-US" dirty="0" smtClean="0">
                <a:sym typeface="+mn-ea"/>
              </a:rPr>
              <a:t>и имеет прозвище «Борода»</a:t>
            </a:r>
            <a:r>
              <a:rPr lang="ru-RU" dirty="0" smtClean="0">
                <a:sym typeface="+mn-ea"/>
              </a:rPr>
              <a:t>. Плюсом является минимальные затраты на момент строительства. Однако значительно увеличивается время на поключении абонента, особенного проблематично подключить клиента в случаях затруднительного доступа. При использовании этого варианта у Вас высокая нагрузка на слаботоку в случае большого количества клиентов.</a:t>
            </a:r>
            <a:endParaRPr lang="ru-RU"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dirty="0">
                <a:sym typeface="+mn-ea"/>
              </a:rPr>
              <a:t>Схема наглядно показывает принцип проектировки </a:t>
            </a:r>
            <a:r>
              <a:rPr lang="en-US" dirty="0">
                <a:sym typeface="+mn-ea"/>
              </a:rPr>
              <a:t>PON </a:t>
            </a:r>
            <a:r>
              <a:rPr lang="ru-RU" dirty="0">
                <a:sym typeface="+mn-ea"/>
              </a:rPr>
              <a:t>линии при таком варианте включения</a:t>
            </a:r>
            <a:r>
              <a:rPr lang="ru-RU" altLang="en-US" dirty="0">
                <a:sym typeface="+mn-ea"/>
              </a:rPr>
              <a:t>, который применяется в домах с неизвестным количеством потенциальных клиентов. Где важно обозначить своё присутсвие. На технический этаж помещения заводится кабель, дальше ставится оптический </a:t>
            </a:r>
            <a:r>
              <a:rPr lang="en-US" altLang="en-US" dirty="0">
                <a:sym typeface="+mn-ea"/>
              </a:rPr>
              <a:t>PLC </a:t>
            </a:r>
            <a:r>
              <a:rPr lang="ru-RU" altLang="en-US" dirty="0">
                <a:sym typeface="+mn-ea"/>
              </a:rPr>
              <a:t> делитель на большое количество отводов, 32 или 64, далее при заключении договора с абонентом, монтажник протягивает </a:t>
            </a:r>
            <a:r>
              <a:rPr lang="en-US" altLang="en-US" dirty="0">
                <a:sym typeface="+mn-ea"/>
              </a:rPr>
              <a:t>FTTH </a:t>
            </a:r>
            <a:r>
              <a:rPr lang="ru-RU" altLang="en-US" dirty="0">
                <a:sym typeface="+mn-ea"/>
              </a:rPr>
              <a:t>кабель от тех-этажа до абонента.</a:t>
            </a:r>
            <a:endParaRPr lang="ru-RU" altLang="en-US" dirty="0"/>
          </a:p>
          <a:p>
            <a:endParaRPr lang="ru-RU"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altLang="en-US"/>
              <a:t>Подведем итоги</a:t>
            </a:r>
            <a:endParaRPr lang="ru-RU" altLang="en-US"/>
          </a:p>
          <a:p>
            <a:r>
              <a:rPr lang="ru-RU" altLang="en-US"/>
              <a:t>Диаметр кабеля будет иметь значение в случае с забитыми кабельными стояками. </a:t>
            </a:r>
            <a:endParaRPr lang="ru-RU" altLang="en-US"/>
          </a:p>
          <a:p>
            <a:r>
              <a:rPr lang="ru-RU" altLang="en-US"/>
              <a:t>Вариант с «бородой» </a:t>
            </a:r>
            <a:endParaRPr lang="ru-RU" altLang="en-US"/>
          </a:p>
          <a:p>
            <a:r>
              <a:rPr lang="ru-RU" altLang="en-US"/>
              <a:t>1. Сложно обслуживать</a:t>
            </a:r>
            <a:endParaRPr lang="ru-RU" altLang="en-US"/>
          </a:p>
          <a:p>
            <a:r>
              <a:rPr lang="ru-RU" altLang="en-US"/>
              <a:t>2. Дольше и дороже подключение клиента</a:t>
            </a:r>
            <a:endParaRPr lang="ru-RU" altLang="en-US"/>
          </a:p>
          <a:p>
            <a:r>
              <a:rPr lang="ru-RU" altLang="en-US"/>
              <a:t>3. Низкая стоимость на момент строительства</a:t>
            </a:r>
            <a:endParaRPr lang="ru-RU" altLang="en-US"/>
          </a:p>
          <a:p>
            <a:endParaRPr lang="ru-RU" altLang="en-US"/>
          </a:p>
          <a:p>
            <a:r>
              <a:rPr lang="ru-RU" altLang="en-US"/>
              <a:t>Вариант с </a:t>
            </a:r>
            <a:r>
              <a:rPr lang="en-US" altLang="en-US"/>
              <a:t>PLC </a:t>
            </a:r>
            <a:r>
              <a:rPr lang="ru-RU" altLang="en-US"/>
              <a:t>и дробными делителями.</a:t>
            </a:r>
            <a:endParaRPr lang="ru-RU" altLang="en-US"/>
          </a:p>
          <a:p>
            <a:r>
              <a:rPr lang="ru-RU" altLang="en-US"/>
              <a:t>1. Проще обслуживать</a:t>
            </a:r>
            <a:endParaRPr lang="ru-RU" altLang="en-US"/>
          </a:p>
          <a:p>
            <a:r>
              <a:rPr lang="ru-RU" altLang="en-US"/>
              <a:t>2. Легко подключать клиентов.</a:t>
            </a:r>
            <a:endParaRPr lang="ru-RU" altLang="en-US"/>
          </a:p>
          <a:p>
            <a:r>
              <a:rPr lang="ru-RU" altLang="en-US"/>
              <a:t>3. Большие инвестиции на момент строительства. </a:t>
            </a:r>
            <a:endParaRPr lang="ru-RU" altLang="en-US"/>
          </a:p>
          <a:p>
            <a:endParaRPr lang="ru-RU"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Замещающий образ слайда 1"/>
          <p:cNvSpPr/>
          <p:nvPr>
            <p:ph type="sldImg" idx="2"/>
          </p:nvPr>
        </p:nvSpPr>
        <p:spPr/>
      </p:sp>
      <p:sp>
        <p:nvSpPr>
          <p:cNvPr id="3" name="Замещающий текст 2"/>
          <p:cNvSpPr/>
          <p:nvPr>
            <p:ph type="body" idx="3"/>
          </p:nvPr>
        </p:nvSpPr>
        <p:spPr/>
        <p:txBody>
          <a:bodyPr/>
          <a:p>
            <a:r>
              <a:rPr lang="ru-RU" altLang="en-US"/>
              <a:t>Вопросы?</a:t>
            </a:r>
            <a:endParaRPr lang="ru-RU"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6" name="PlaceHolder 2"/>
          <p:cNvSpPr>
            <a:spLocks noGrp="1"/>
          </p:cNvSpPr>
          <p:nvPr>
            <p:ph type="subTitle"/>
          </p:nvPr>
        </p:nvSpPr>
        <p:spPr>
          <a:xfrm>
            <a:off x="598680" y="1769400"/>
            <a:ext cx="10778040" cy="4385880"/>
          </a:xfrm>
          <a:prstGeom prst="rect">
            <a:avLst/>
          </a:prstGeom>
        </p:spPr>
        <p:txBody>
          <a:bodyPr lIns="0" tIns="0" rIns="0" bIns="0" anchor="ctr">
            <a:spAutoFit/>
          </a:bodyPr>
          <a:lstStyle/>
          <a:p>
            <a:pPr algn="ctr"/>
            <a:endParaRPr lang="ru-RU" sz="3200" b="0" strike="noStrike" spc="-1">
              <a:latin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8" name="PlaceHolder 2"/>
          <p:cNvSpPr>
            <a:spLocks noGrp="1"/>
          </p:cNvSpPr>
          <p:nvPr>
            <p:ph type="body"/>
          </p:nvPr>
        </p:nvSpPr>
        <p:spPr>
          <a:xfrm>
            <a:off x="598680" y="1769400"/>
            <a:ext cx="1077804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10" name="PlaceHolder 2"/>
          <p:cNvSpPr>
            <a:spLocks noGrp="1"/>
          </p:cNvSpPr>
          <p:nvPr>
            <p:ph type="body"/>
          </p:nvPr>
        </p:nvSpPr>
        <p:spPr>
          <a:xfrm>
            <a:off x="598680" y="1769400"/>
            <a:ext cx="525960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1" name="PlaceHolder 3"/>
          <p:cNvSpPr>
            <a:spLocks noGrp="1"/>
          </p:cNvSpPr>
          <p:nvPr>
            <p:ph type="body"/>
          </p:nvPr>
        </p:nvSpPr>
        <p:spPr>
          <a:xfrm>
            <a:off x="6121800" y="1769400"/>
            <a:ext cx="525960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98680" y="301680"/>
            <a:ext cx="10778040" cy="5853600"/>
          </a:xfrm>
          <a:prstGeom prst="rect">
            <a:avLst/>
          </a:prstGeom>
        </p:spPr>
        <p:txBody>
          <a:bodyPr lIns="0" tIns="0" rIns="0" bIns="0" anchor="ctr">
            <a:spAutoFit/>
          </a:bodyPr>
          <a:lstStyle/>
          <a:p>
            <a:pPr algn="ctr"/>
            <a:endParaRPr lang="ru-RU" sz="3200" b="0" strike="noStrike" spc="-1">
              <a:latin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15" name="PlaceHolder 2"/>
          <p:cNvSpPr>
            <a:spLocks noGrp="1"/>
          </p:cNvSpPr>
          <p:nvPr>
            <p:ph type="body"/>
          </p:nvPr>
        </p:nvSpPr>
        <p:spPr>
          <a:xfrm>
            <a:off x="59868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6" name="PlaceHolder 3"/>
          <p:cNvSpPr>
            <a:spLocks noGrp="1"/>
          </p:cNvSpPr>
          <p:nvPr>
            <p:ph type="body"/>
          </p:nvPr>
        </p:nvSpPr>
        <p:spPr>
          <a:xfrm>
            <a:off x="6121800" y="1769400"/>
            <a:ext cx="525960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7" name="PlaceHolder 4"/>
          <p:cNvSpPr>
            <a:spLocks noGrp="1"/>
          </p:cNvSpPr>
          <p:nvPr>
            <p:ph type="body"/>
          </p:nvPr>
        </p:nvSpPr>
        <p:spPr>
          <a:xfrm>
            <a:off x="598680" y="406044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19" name="PlaceHolder 2"/>
          <p:cNvSpPr>
            <a:spLocks noGrp="1"/>
          </p:cNvSpPr>
          <p:nvPr>
            <p:ph type="body"/>
          </p:nvPr>
        </p:nvSpPr>
        <p:spPr>
          <a:xfrm>
            <a:off x="598680" y="1769400"/>
            <a:ext cx="525960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20" name="PlaceHolder 3"/>
          <p:cNvSpPr>
            <a:spLocks noGrp="1"/>
          </p:cNvSpPr>
          <p:nvPr>
            <p:ph type="body"/>
          </p:nvPr>
        </p:nvSpPr>
        <p:spPr>
          <a:xfrm>
            <a:off x="612180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21" name="PlaceHolder 4"/>
          <p:cNvSpPr>
            <a:spLocks noGrp="1"/>
          </p:cNvSpPr>
          <p:nvPr>
            <p:ph type="body"/>
          </p:nvPr>
        </p:nvSpPr>
        <p:spPr>
          <a:xfrm>
            <a:off x="6121800" y="406044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23" name="PlaceHolder 2"/>
          <p:cNvSpPr>
            <a:spLocks noGrp="1"/>
          </p:cNvSpPr>
          <p:nvPr>
            <p:ph type="body"/>
          </p:nvPr>
        </p:nvSpPr>
        <p:spPr>
          <a:xfrm>
            <a:off x="59868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24" name="PlaceHolder 3"/>
          <p:cNvSpPr>
            <a:spLocks noGrp="1"/>
          </p:cNvSpPr>
          <p:nvPr>
            <p:ph type="body"/>
          </p:nvPr>
        </p:nvSpPr>
        <p:spPr>
          <a:xfrm>
            <a:off x="612180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25" name="PlaceHolder 4"/>
          <p:cNvSpPr>
            <a:spLocks noGrp="1"/>
          </p:cNvSpPr>
          <p:nvPr>
            <p:ph type="body"/>
          </p:nvPr>
        </p:nvSpPr>
        <p:spPr>
          <a:xfrm>
            <a:off x="598680" y="4060440"/>
            <a:ext cx="1077804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27" name="PlaceHolder 2"/>
          <p:cNvSpPr>
            <a:spLocks noGrp="1"/>
          </p:cNvSpPr>
          <p:nvPr>
            <p:ph type="body"/>
          </p:nvPr>
        </p:nvSpPr>
        <p:spPr>
          <a:xfrm>
            <a:off x="598680" y="1769400"/>
            <a:ext cx="1077804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28" name="PlaceHolder 3"/>
          <p:cNvSpPr>
            <a:spLocks noGrp="1"/>
          </p:cNvSpPr>
          <p:nvPr>
            <p:ph type="body"/>
          </p:nvPr>
        </p:nvSpPr>
        <p:spPr>
          <a:xfrm>
            <a:off x="598680" y="4060440"/>
            <a:ext cx="1077804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30" name="PlaceHolder 2"/>
          <p:cNvSpPr>
            <a:spLocks noGrp="1"/>
          </p:cNvSpPr>
          <p:nvPr>
            <p:ph type="body"/>
          </p:nvPr>
        </p:nvSpPr>
        <p:spPr>
          <a:xfrm>
            <a:off x="59868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31" name="PlaceHolder 3"/>
          <p:cNvSpPr>
            <a:spLocks noGrp="1"/>
          </p:cNvSpPr>
          <p:nvPr>
            <p:ph type="body"/>
          </p:nvPr>
        </p:nvSpPr>
        <p:spPr>
          <a:xfrm>
            <a:off x="612180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32" name="PlaceHolder 4"/>
          <p:cNvSpPr>
            <a:spLocks noGrp="1"/>
          </p:cNvSpPr>
          <p:nvPr>
            <p:ph type="body"/>
          </p:nvPr>
        </p:nvSpPr>
        <p:spPr>
          <a:xfrm>
            <a:off x="598680" y="406044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33" name="PlaceHolder 5"/>
          <p:cNvSpPr>
            <a:spLocks noGrp="1"/>
          </p:cNvSpPr>
          <p:nvPr>
            <p:ph type="body"/>
          </p:nvPr>
        </p:nvSpPr>
        <p:spPr>
          <a:xfrm>
            <a:off x="6121800" y="406044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35" name="PlaceHolder 2"/>
          <p:cNvSpPr>
            <a:spLocks noGrp="1"/>
          </p:cNvSpPr>
          <p:nvPr>
            <p:ph type="body"/>
          </p:nvPr>
        </p:nvSpPr>
        <p:spPr>
          <a:xfrm>
            <a:off x="598680" y="176940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36" name="PlaceHolder 3"/>
          <p:cNvSpPr>
            <a:spLocks noGrp="1"/>
          </p:cNvSpPr>
          <p:nvPr>
            <p:ph type="body"/>
          </p:nvPr>
        </p:nvSpPr>
        <p:spPr>
          <a:xfrm>
            <a:off x="4242960" y="176940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37" name="PlaceHolder 4"/>
          <p:cNvSpPr>
            <a:spLocks noGrp="1"/>
          </p:cNvSpPr>
          <p:nvPr>
            <p:ph type="body"/>
          </p:nvPr>
        </p:nvSpPr>
        <p:spPr>
          <a:xfrm>
            <a:off x="7887240" y="176940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38" name="PlaceHolder 5"/>
          <p:cNvSpPr>
            <a:spLocks noGrp="1"/>
          </p:cNvSpPr>
          <p:nvPr>
            <p:ph type="body"/>
          </p:nvPr>
        </p:nvSpPr>
        <p:spPr>
          <a:xfrm>
            <a:off x="598680" y="406044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39" name="PlaceHolder 6"/>
          <p:cNvSpPr>
            <a:spLocks noGrp="1"/>
          </p:cNvSpPr>
          <p:nvPr>
            <p:ph type="body"/>
          </p:nvPr>
        </p:nvSpPr>
        <p:spPr>
          <a:xfrm>
            <a:off x="4242960" y="406044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40" name="PlaceHolder 7"/>
          <p:cNvSpPr>
            <a:spLocks noGrp="1"/>
          </p:cNvSpPr>
          <p:nvPr>
            <p:ph type="body"/>
          </p:nvPr>
        </p:nvSpPr>
        <p:spPr>
          <a:xfrm>
            <a:off x="7887240" y="406044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9"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90" name="PlaceHolder 2"/>
          <p:cNvSpPr>
            <a:spLocks noGrp="1"/>
          </p:cNvSpPr>
          <p:nvPr>
            <p:ph type="subTitle"/>
          </p:nvPr>
        </p:nvSpPr>
        <p:spPr>
          <a:xfrm>
            <a:off x="598680" y="1769400"/>
            <a:ext cx="10778040" cy="4385880"/>
          </a:xfrm>
          <a:prstGeom prst="rect">
            <a:avLst/>
          </a:prstGeom>
        </p:spPr>
        <p:txBody>
          <a:bodyPr lIns="0" tIns="0" rIns="0" bIns="0" anchor="ctr">
            <a:spAutoFit/>
          </a:bodyPr>
          <a:lstStyle/>
          <a:p>
            <a:pPr algn="ctr"/>
            <a:endParaRPr lang="ru-RU" sz="3200" b="0" strike="noStrike" spc="-1">
              <a:latin typeface="Arial" panose="020B0604020202020204"/>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92" name="PlaceHolder 2"/>
          <p:cNvSpPr>
            <a:spLocks noGrp="1"/>
          </p:cNvSpPr>
          <p:nvPr>
            <p:ph type="body"/>
          </p:nvPr>
        </p:nvSpPr>
        <p:spPr>
          <a:xfrm>
            <a:off x="598680" y="1769400"/>
            <a:ext cx="1077804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94" name="PlaceHolder 2"/>
          <p:cNvSpPr>
            <a:spLocks noGrp="1"/>
          </p:cNvSpPr>
          <p:nvPr>
            <p:ph type="body"/>
          </p:nvPr>
        </p:nvSpPr>
        <p:spPr>
          <a:xfrm>
            <a:off x="598680" y="1769400"/>
            <a:ext cx="525960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95" name="PlaceHolder 3"/>
          <p:cNvSpPr>
            <a:spLocks noGrp="1"/>
          </p:cNvSpPr>
          <p:nvPr>
            <p:ph type="body"/>
          </p:nvPr>
        </p:nvSpPr>
        <p:spPr>
          <a:xfrm>
            <a:off x="6121800" y="1769400"/>
            <a:ext cx="525960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6"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7" name="PlaceHolder 1"/>
          <p:cNvSpPr>
            <a:spLocks noGrp="1"/>
          </p:cNvSpPr>
          <p:nvPr>
            <p:ph type="subTitle"/>
          </p:nvPr>
        </p:nvSpPr>
        <p:spPr>
          <a:xfrm>
            <a:off x="598680" y="301680"/>
            <a:ext cx="10778040" cy="5853600"/>
          </a:xfrm>
          <a:prstGeom prst="rect">
            <a:avLst/>
          </a:prstGeom>
        </p:spPr>
        <p:txBody>
          <a:bodyPr lIns="0" tIns="0" rIns="0" bIns="0" anchor="ctr">
            <a:spAutoFit/>
          </a:bodyPr>
          <a:lstStyle/>
          <a:p>
            <a:pPr algn="ctr"/>
            <a:endParaRPr lang="ru-RU" sz="3200" b="0" strike="noStrike" spc="-1">
              <a:latin typeface="Arial" panose="020B0604020202020204"/>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99" name="PlaceHolder 2"/>
          <p:cNvSpPr>
            <a:spLocks noGrp="1"/>
          </p:cNvSpPr>
          <p:nvPr>
            <p:ph type="body"/>
          </p:nvPr>
        </p:nvSpPr>
        <p:spPr>
          <a:xfrm>
            <a:off x="59868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00" name="PlaceHolder 3"/>
          <p:cNvSpPr>
            <a:spLocks noGrp="1"/>
          </p:cNvSpPr>
          <p:nvPr>
            <p:ph type="body"/>
          </p:nvPr>
        </p:nvSpPr>
        <p:spPr>
          <a:xfrm>
            <a:off x="6121800" y="1769400"/>
            <a:ext cx="525960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01" name="PlaceHolder 4"/>
          <p:cNvSpPr>
            <a:spLocks noGrp="1"/>
          </p:cNvSpPr>
          <p:nvPr>
            <p:ph type="body"/>
          </p:nvPr>
        </p:nvSpPr>
        <p:spPr>
          <a:xfrm>
            <a:off x="598680" y="406044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103" name="PlaceHolder 2"/>
          <p:cNvSpPr>
            <a:spLocks noGrp="1"/>
          </p:cNvSpPr>
          <p:nvPr>
            <p:ph type="body"/>
          </p:nvPr>
        </p:nvSpPr>
        <p:spPr>
          <a:xfrm>
            <a:off x="598680" y="1769400"/>
            <a:ext cx="5259600" cy="438588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04" name="PlaceHolder 3"/>
          <p:cNvSpPr>
            <a:spLocks noGrp="1"/>
          </p:cNvSpPr>
          <p:nvPr>
            <p:ph type="body"/>
          </p:nvPr>
        </p:nvSpPr>
        <p:spPr>
          <a:xfrm>
            <a:off x="612180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05" name="PlaceHolder 4"/>
          <p:cNvSpPr>
            <a:spLocks noGrp="1"/>
          </p:cNvSpPr>
          <p:nvPr>
            <p:ph type="body"/>
          </p:nvPr>
        </p:nvSpPr>
        <p:spPr>
          <a:xfrm>
            <a:off x="6121800" y="406044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107" name="PlaceHolder 2"/>
          <p:cNvSpPr>
            <a:spLocks noGrp="1"/>
          </p:cNvSpPr>
          <p:nvPr>
            <p:ph type="body"/>
          </p:nvPr>
        </p:nvSpPr>
        <p:spPr>
          <a:xfrm>
            <a:off x="59868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08" name="PlaceHolder 3"/>
          <p:cNvSpPr>
            <a:spLocks noGrp="1"/>
          </p:cNvSpPr>
          <p:nvPr>
            <p:ph type="body"/>
          </p:nvPr>
        </p:nvSpPr>
        <p:spPr>
          <a:xfrm>
            <a:off x="612180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09" name="PlaceHolder 4"/>
          <p:cNvSpPr>
            <a:spLocks noGrp="1"/>
          </p:cNvSpPr>
          <p:nvPr>
            <p:ph type="body"/>
          </p:nvPr>
        </p:nvSpPr>
        <p:spPr>
          <a:xfrm>
            <a:off x="598680" y="4060440"/>
            <a:ext cx="1077804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111" name="PlaceHolder 2"/>
          <p:cNvSpPr>
            <a:spLocks noGrp="1"/>
          </p:cNvSpPr>
          <p:nvPr>
            <p:ph type="body"/>
          </p:nvPr>
        </p:nvSpPr>
        <p:spPr>
          <a:xfrm>
            <a:off x="598680" y="1769400"/>
            <a:ext cx="1077804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12" name="PlaceHolder 3"/>
          <p:cNvSpPr>
            <a:spLocks noGrp="1"/>
          </p:cNvSpPr>
          <p:nvPr>
            <p:ph type="body"/>
          </p:nvPr>
        </p:nvSpPr>
        <p:spPr>
          <a:xfrm>
            <a:off x="598680" y="4060440"/>
            <a:ext cx="1077804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114" name="PlaceHolder 2"/>
          <p:cNvSpPr>
            <a:spLocks noGrp="1"/>
          </p:cNvSpPr>
          <p:nvPr>
            <p:ph type="body"/>
          </p:nvPr>
        </p:nvSpPr>
        <p:spPr>
          <a:xfrm>
            <a:off x="59868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15" name="PlaceHolder 3"/>
          <p:cNvSpPr>
            <a:spLocks noGrp="1"/>
          </p:cNvSpPr>
          <p:nvPr>
            <p:ph type="body"/>
          </p:nvPr>
        </p:nvSpPr>
        <p:spPr>
          <a:xfrm>
            <a:off x="6121800" y="176940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16" name="PlaceHolder 4"/>
          <p:cNvSpPr>
            <a:spLocks noGrp="1"/>
          </p:cNvSpPr>
          <p:nvPr>
            <p:ph type="body"/>
          </p:nvPr>
        </p:nvSpPr>
        <p:spPr>
          <a:xfrm>
            <a:off x="598680" y="406044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17" name="PlaceHolder 5"/>
          <p:cNvSpPr>
            <a:spLocks noGrp="1"/>
          </p:cNvSpPr>
          <p:nvPr>
            <p:ph type="body"/>
          </p:nvPr>
        </p:nvSpPr>
        <p:spPr>
          <a:xfrm>
            <a:off x="6121800" y="4060440"/>
            <a:ext cx="52596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8" name="PlaceHolder 1"/>
          <p:cNvSpPr>
            <a:spLocks noGrp="1"/>
          </p:cNvSpPr>
          <p:nvPr>
            <p:ph type="title"/>
          </p:nvPr>
        </p:nvSpPr>
        <p:spPr>
          <a:xfrm>
            <a:off x="598680" y="301680"/>
            <a:ext cx="10778040" cy="1262520"/>
          </a:xfrm>
          <a:prstGeom prst="rect">
            <a:avLst/>
          </a:prstGeom>
        </p:spPr>
        <p:txBody>
          <a:bodyPr lIns="0" tIns="0" rIns="0" bIns="0" anchor="ctr">
            <a:spAutoFit/>
          </a:bodyPr>
          <a:lstStyle/>
          <a:p>
            <a:endParaRPr lang="ru-RU" sz="1800" b="0" strike="noStrike" spc="-1">
              <a:solidFill>
                <a:srgbClr val="000000"/>
              </a:solidFill>
              <a:latin typeface="Calibri" panose="020F0502020204030204"/>
            </a:endParaRPr>
          </a:p>
        </p:txBody>
      </p:sp>
      <p:sp>
        <p:nvSpPr>
          <p:cNvPr id="119" name="PlaceHolder 2"/>
          <p:cNvSpPr>
            <a:spLocks noGrp="1"/>
          </p:cNvSpPr>
          <p:nvPr>
            <p:ph type="body"/>
          </p:nvPr>
        </p:nvSpPr>
        <p:spPr>
          <a:xfrm>
            <a:off x="598680" y="176940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20" name="PlaceHolder 3"/>
          <p:cNvSpPr>
            <a:spLocks noGrp="1"/>
          </p:cNvSpPr>
          <p:nvPr>
            <p:ph type="body"/>
          </p:nvPr>
        </p:nvSpPr>
        <p:spPr>
          <a:xfrm>
            <a:off x="4242960" y="176940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21" name="PlaceHolder 4"/>
          <p:cNvSpPr>
            <a:spLocks noGrp="1"/>
          </p:cNvSpPr>
          <p:nvPr>
            <p:ph type="body"/>
          </p:nvPr>
        </p:nvSpPr>
        <p:spPr>
          <a:xfrm>
            <a:off x="7887240" y="176940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22" name="PlaceHolder 5"/>
          <p:cNvSpPr>
            <a:spLocks noGrp="1"/>
          </p:cNvSpPr>
          <p:nvPr>
            <p:ph type="body"/>
          </p:nvPr>
        </p:nvSpPr>
        <p:spPr>
          <a:xfrm>
            <a:off x="598680" y="406044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23" name="PlaceHolder 6"/>
          <p:cNvSpPr>
            <a:spLocks noGrp="1"/>
          </p:cNvSpPr>
          <p:nvPr>
            <p:ph type="body"/>
          </p:nvPr>
        </p:nvSpPr>
        <p:spPr>
          <a:xfrm>
            <a:off x="4242960" y="406044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
        <p:nvSpPr>
          <p:cNvPr id="124" name="PlaceHolder 7"/>
          <p:cNvSpPr>
            <a:spLocks noGrp="1"/>
          </p:cNvSpPr>
          <p:nvPr>
            <p:ph type="body"/>
          </p:nvPr>
        </p:nvSpPr>
        <p:spPr>
          <a:xfrm>
            <a:off x="7887240" y="4060440"/>
            <a:ext cx="3470400" cy="2091960"/>
          </a:xfrm>
          <a:prstGeom prst="rect">
            <a:avLst/>
          </a:prstGeom>
        </p:spPr>
        <p:txBody>
          <a:bodyPr lIns="0" tIns="0" rIns="0" bIns="0">
            <a:normAutofit/>
          </a:bodyPr>
          <a:lstStyle/>
          <a:p>
            <a:endParaRPr lang="ru-RU" sz="1800" b="0" strike="noStrike" spc="-1">
              <a:solidFill>
                <a:srgbClr val="000000"/>
              </a:solidFill>
              <a:latin typeface="Calibri" panose="020F0502020204030204"/>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image" Target="../media/image1.png"/><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PlaceHolder 1"/>
          <p:cNvSpPr>
            <a:spLocks noGrp="1"/>
          </p:cNvSpPr>
          <p:nvPr>
            <p:ph type="ftr"/>
          </p:nvPr>
        </p:nvSpPr>
        <p:spPr>
          <a:xfrm>
            <a:off x="4071960" y="7033320"/>
            <a:ext cx="3831840" cy="377640"/>
          </a:xfrm>
          <a:prstGeom prst="rect">
            <a:avLst/>
          </a:prstGeom>
        </p:spPr>
        <p:txBody>
          <a:bodyPr lIns="0" tIns="0" rIns="0" bIns="0">
            <a:noAutofit/>
          </a:bodyPr>
          <a:lstStyle/>
          <a:p>
            <a:endParaRPr lang="ru-RU" sz="2400" b="0" strike="noStrike" spc="-1">
              <a:latin typeface="Times New Roman" panose="02020603050405020304"/>
            </a:endParaRPr>
          </a:p>
        </p:txBody>
      </p:sp>
      <p:sp>
        <p:nvSpPr>
          <p:cNvPr id="6" name="PlaceHolder 2"/>
          <p:cNvSpPr>
            <a:spLocks noGrp="1"/>
          </p:cNvSpPr>
          <p:nvPr>
            <p:ph type="dt"/>
          </p:nvPr>
        </p:nvSpPr>
        <p:spPr>
          <a:xfrm>
            <a:off x="598680" y="7033320"/>
            <a:ext cx="2754000" cy="377640"/>
          </a:xfrm>
          <a:prstGeom prst="rect">
            <a:avLst/>
          </a:prstGeom>
        </p:spPr>
        <p:txBody>
          <a:bodyPr lIns="0" tIns="0" rIns="0" bIns="0">
            <a:noAutofit/>
          </a:bodyPr>
          <a:lstStyle/>
          <a:p>
            <a:endParaRPr lang="ru-RU" sz="2400" b="0" strike="noStrike" spc="-1">
              <a:latin typeface="Times New Roman" panose="02020603050405020304"/>
            </a:endParaRPr>
          </a:p>
        </p:txBody>
      </p:sp>
      <p:sp>
        <p:nvSpPr>
          <p:cNvPr id="2" name="PlaceHolder 3"/>
          <p:cNvSpPr>
            <a:spLocks noGrp="1"/>
          </p:cNvSpPr>
          <p:nvPr>
            <p:ph type="sldNum"/>
          </p:nvPr>
        </p:nvSpPr>
        <p:spPr>
          <a:xfrm>
            <a:off x="687240" y="7082280"/>
            <a:ext cx="1220760" cy="158400"/>
          </a:xfrm>
          <a:prstGeom prst="rect">
            <a:avLst/>
          </a:prstGeom>
        </p:spPr>
        <p:txBody>
          <a:bodyPr lIns="0" tIns="0" rIns="0" bIns="0">
            <a:noAutofit/>
          </a:bodyPr>
          <a:lstStyle/>
          <a:p>
            <a:pPr marL="26035">
              <a:lnSpc>
                <a:spcPct val="100000"/>
              </a:lnSpc>
              <a:spcBef>
                <a:spcPts val="45"/>
              </a:spcBef>
            </a:pPr>
            <a:fld id="{1132F5CF-A93C-4B0B-BB61-78EBB8615A90}" type="slidenum">
              <a:rPr lang="ru-RU" sz="900" b="0" strike="noStrike" spc="-1">
                <a:solidFill>
                  <a:srgbClr val="4E4E4E"/>
                </a:solidFill>
                <a:latin typeface="Trebuchet MS" panose="020B0603020202020204"/>
              </a:rPr>
            </a:fld>
            <a:r>
              <a:rPr lang="ru-RU" sz="900" b="0" strike="noStrike" spc="-1">
                <a:solidFill>
                  <a:srgbClr val="4E4E4E"/>
                </a:solidFill>
                <a:latin typeface="Trebuchet MS" panose="020B0603020202020204"/>
              </a:rPr>
              <a:t> SmartHome </a:t>
            </a:r>
            <a:r>
              <a:rPr lang="ru-RU" sz="900" b="0" strike="noStrike" spc="-7">
                <a:solidFill>
                  <a:srgbClr val="4E4E4E"/>
                </a:solidFill>
                <a:latin typeface="Trebuchet MS" panose="020B0603020202020204"/>
              </a:rPr>
              <a:t>от</a:t>
            </a:r>
            <a:r>
              <a:rPr lang="ru-RU" sz="900" b="0" strike="noStrike" spc="-97">
                <a:solidFill>
                  <a:srgbClr val="4E4E4E"/>
                </a:solidFill>
                <a:latin typeface="Trebuchet MS" panose="020B0603020202020204"/>
              </a:rPr>
              <a:t> </a:t>
            </a:r>
            <a:r>
              <a:rPr lang="ru-RU" sz="900" b="0" strike="noStrike" spc="-7">
                <a:solidFill>
                  <a:srgbClr val="4E4E4E"/>
                </a:solidFill>
                <a:latin typeface="Trebuchet MS" panose="020B0603020202020204"/>
              </a:rPr>
              <a:t>NAG</a:t>
            </a:r>
            <a:endParaRPr lang="ru-RU" sz="900" b="0" strike="noStrike" spc="-1">
              <a:latin typeface="Times New Roman" panose="02020603050405020304"/>
            </a:endParaRPr>
          </a:p>
        </p:txBody>
      </p:sp>
      <p:sp>
        <p:nvSpPr>
          <p:cNvPr id="3" name="PlaceHolder 4"/>
          <p:cNvSpPr>
            <a:spLocks noGrp="1"/>
          </p:cNvSpPr>
          <p:nvPr>
            <p:ph type="title"/>
          </p:nvPr>
        </p:nvSpPr>
        <p:spPr>
          <a:xfrm>
            <a:off x="598680" y="301680"/>
            <a:ext cx="10778040" cy="1262520"/>
          </a:xfrm>
          <a:prstGeom prst="rect">
            <a:avLst/>
          </a:prstGeom>
        </p:spPr>
        <p:txBody>
          <a:bodyPr lIns="0" tIns="0" rIns="0" bIns="0" anchor="ctr">
            <a:noAutofit/>
          </a:bodyPr>
          <a:lstStyle/>
          <a:p>
            <a:r>
              <a:rPr lang="ru-RU" sz="1800" b="0" strike="noStrike" spc="-1">
                <a:solidFill>
                  <a:srgbClr val="000000"/>
                </a:solidFill>
                <a:latin typeface="Calibri" panose="020F0502020204030204"/>
              </a:rPr>
              <a:t>Для правки текста заглавия щёлкните мышью</a:t>
            </a:r>
            <a:endParaRPr lang="ru-RU" sz="1800" b="0" strike="noStrike" spc="-1">
              <a:solidFill>
                <a:srgbClr val="000000"/>
              </a:solidFill>
              <a:latin typeface="Calibri" panose="020F0502020204030204"/>
            </a:endParaRPr>
          </a:p>
        </p:txBody>
      </p:sp>
      <p:sp>
        <p:nvSpPr>
          <p:cNvPr id="4" name="PlaceHolder 5"/>
          <p:cNvSpPr>
            <a:spLocks noGrp="1"/>
          </p:cNvSpPr>
          <p:nvPr>
            <p:ph type="body"/>
          </p:nvPr>
        </p:nvSpPr>
        <p:spPr>
          <a:xfrm>
            <a:off x="598680" y="1769400"/>
            <a:ext cx="10778040" cy="4385880"/>
          </a:xfrm>
          <a:prstGeom prst="rect">
            <a:avLst/>
          </a:prstGeom>
        </p:spPr>
        <p:txBody>
          <a:bodyPr lIns="0" tIns="0" rIns="0" bIns="0">
            <a:normAutofit/>
          </a:bodyPr>
          <a:lstStyle/>
          <a:p>
            <a:pPr marL="431800" indent="-323850">
              <a:spcBef>
                <a:spcPts val="1415"/>
              </a:spcBef>
              <a:buClr>
                <a:srgbClr val="000000"/>
              </a:buClr>
              <a:buSzPct val="45000"/>
              <a:buFont typeface="Wingdings" panose="05000000000000000000" pitchFamily="2" charset="2"/>
              <a:buChar char=""/>
            </a:pPr>
            <a:r>
              <a:rPr lang="ru-RU" sz="1800" b="0" strike="noStrike" spc="-1">
                <a:solidFill>
                  <a:srgbClr val="000000"/>
                </a:solidFill>
                <a:latin typeface="Calibri" panose="020F0502020204030204"/>
              </a:rPr>
              <a:t>Для правки структуры щёлкните мышью</a:t>
            </a:r>
            <a:endParaRPr lang="ru-RU" sz="1800" b="0" strike="noStrike" spc="-1">
              <a:solidFill>
                <a:srgbClr val="000000"/>
              </a:solidFill>
              <a:latin typeface="Calibri" panose="020F0502020204030204"/>
            </a:endParaRPr>
          </a:p>
          <a:p>
            <a:pPr marL="864235" lvl="1" indent="-323850">
              <a:spcBef>
                <a:spcPts val="1135"/>
              </a:spcBef>
              <a:buClr>
                <a:srgbClr val="000000"/>
              </a:buClr>
              <a:buSzPct val="75000"/>
              <a:buFont typeface="Symbol" panose="05050102010706020507" charset="2"/>
              <a:buChar char=""/>
            </a:pPr>
            <a:r>
              <a:rPr lang="ru-RU" sz="1800" b="0" strike="noStrike" spc="-1">
                <a:solidFill>
                  <a:srgbClr val="000000"/>
                </a:solidFill>
                <a:latin typeface="Calibri" panose="020F0502020204030204"/>
              </a:rPr>
              <a:t>Второй уровень структуры</a:t>
            </a:r>
            <a:endParaRPr lang="ru-RU" sz="1800" b="0" strike="noStrike" spc="-1">
              <a:solidFill>
                <a:srgbClr val="000000"/>
              </a:solidFill>
              <a:latin typeface="Calibri" panose="020F0502020204030204"/>
            </a:endParaRPr>
          </a:p>
          <a:p>
            <a:pPr marL="1296035" lvl="2" indent="-288290">
              <a:spcBef>
                <a:spcPts val="850"/>
              </a:spcBef>
              <a:buClr>
                <a:srgbClr val="000000"/>
              </a:buClr>
              <a:buSzPct val="45000"/>
              <a:buFont typeface="Wingdings" panose="05000000000000000000" pitchFamily="2" charset="2"/>
              <a:buChar char=""/>
            </a:pPr>
            <a:r>
              <a:rPr lang="ru-RU" sz="1800" b="0" strike="noStrike" spc="-1">
                <a:solidFill>
                  <a:srgbClr val="000000"/>
                </a:solidFill>
                <a:latin typeface="Calibri" panose="020F0502020204030204"/>
              </a:rPr>
              <a:t>Третий уровень структуры</a:t>
            </a:r>
            <a:endParaRPr lang="ru-RU" sz="1800" b="0" strike="noStrike" spc="-1">
              <a:solidFill>
                <a:srgbClr val="000000"/>
              </a:solidFill>
              <a:latin typeface="Calibri" panose="020F0502020204030204"/>
            </a:endParaRPr>
          </a:p>
          <a:p>
            <a:pPr marL="1727835" lvl="3" indent="-215900">
              <a:spcBef>
                <a:spcPts val="565"/>
              </a:spcBef>
              <a:buClr>
                <a:srgbClr val="000000"/>
              </a:buClr>
              <a:buSzPct val="75000"/>
              <a:buFont typeface="Symbol" panose="05050102010706020507" charset="2"/>
              <a:buChar char=""/>
            </a:pPr>
            <a:r>
              <a:rPr lang="ru-RU" sz="1800" b="0" strike="noStrike" spc="-1">
                <a:solidFill>
                  <a:srgbClr val="000000"/>
                </a:solidFill>
                <a:latin typeface="Calibri" panose="020F0502020204030204"/>
              </a:rPr>
              <a:t>Четвёртый уровень структуры</a:t>
            </a:r>
            <a:endParaRPr lang="ru-RU" sz="1800" b="0" strike="noStrike" spc="-1">
              <a:solidFill>
                <a:srgbClr val="000000"/>
              </a:solidFill>
              <a:latin typeface="Calibri" panose="020F0502020204030204"/>
            </a:endParaRPr>
          </a:p>
          <a:p>
            <a:pPr marL="2160270" lvl="4" indent="-215900">
              <a:spcBef>
                <a:spcPts val="285"/>
              </a:spcBef>
              <a:buClr>
                <a:srgbClr val="000000"/>
              </a:buClr>
              <a:buSzPct val="45000"/>
              <a:buFont typeface="Wingdings" panose="05000000000000000000" pitchFamily="2" charset="2"/>
              <a:buChar char=""/>
            </a:pPr>
            <a:r>
              <a:rPr lang="ru-RU" sz="2000" b="0" strike="noStrike" spc="-1">
                <a:solidFill>
                  <a:srgbClr val="000000"/>
                </a:solidFill>
                <a:latin typeface="Calibri" panose="020F0502020204030204"/>
              </a:rPr>
              <a:t>Пятый уровень структуры</a:t>
            </a:r>
            <a:endParaRPr lang="ru-RU" sz="2000" b="0" strike="noStrike" spc="-1">
              <a:solidFill>
                <a:srgbClr val="000000"/>
              </a:solidFill>
              <a:latin typeface="Calibri" panose="020F0502020204030204"/>
            </a:endParaRPr>
          </a:p>
          <a:p>
            <a:pPr marL="2592070" lvl="5" indent="-215900">
              <a:spcBef>
                <a:spcPts val="285"/>
              </a:spcBef>
              <a:buClr>
                <a:srgbClr val="000000"/>
              </a:buClr>
              <a:buSzPct val="45000"/>
              <a:buFont typeface="Wingdings" panose="05000000000000000000" pitchFamily="2" charset="2"/>
              <a:buChar char=""/>
            </a:pPr>
            <a:r>
              <a:rPr lang="ru-RU" sz="2000" b="0" strike="noStrike" spc="-1">
                <a:solidFill>
                  <a:srgbClr val="000000"/>
                </a:solidFill>
                <a:latin typeface="Calibri" panose="020F0502020204030204"/>
              </a:rPr>
              <a:t>Шестой уровень структуры</a:t>
            </a:r>
            <a:endParaRPr lang="ru-RU" sz="2000" b="0" strike="noStrike" spc="-1">
              <a:solidFill>
                <a:srgbClr val="000000"/>
              </a:solidFill>
              <a:latin typeface="Calibri" panose="020F0502020204030204"/>
            </a:endParaRPr>
          </a:p>
          <a:p>
            <a:pPr marL="3023870" lvl="6" indent="-215900">
              <a:spcBef>
                <a:spcPts val="285"/>
              </a:spcBef>
              <a:buClr>
                <a:srgbClr val="000000"/>
              </a:buClr>
              <a:buSzPct val="45000"/>
              <a:buFont typeface="Wingdings" panose="05000000000000000000" pitchFamily="2" charset="2"/>
              <a:buChar char=""/>
            </a:pPr>
            <a:r>
              <a:rPr lang="ru-RU" sz="2000" b="0" strike="noStrike" spc="-1">
                <a:solidFill>
                  <a:srgbClr val="000000"/>
                </a:solidFill>
                <a:latin typeface="Calibri" panose="020F0502020204030204"/>
              </a:rPr>
              <a:t>Седьмой уровень структуры</a:t>
            </a:r>
            <a:endParaRPr lang="ru-RU" sz="2000" b="0" strike="noStrike" spc="-1">
              <a:solidFill>
                <a:srgbClr val="000000"/>
              </a:solidFill>
              <a:latin typeface="Calibri" panose="020F05020202040302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CustomShape 1"/>
          <p:cNvSpPr/>
          <p:nvPr/>
        </p:nvSpPr>
        <p:spPr>
          <a:xfrm>
            <a:off x="0" y="2520"/>
            <a:ext cx="11968200" cy="1619640"/>
          </a:xfrm>
          <a:prstGeom prst="rect">
            <a:avLst/>
          </a:prstGeom>
          <a:blipFill rotWithShape="0">
            <a:blip r:embed="rId13"/>
            <a:stretch>
              <a:fillRect/>
            </a:stretch>
          </a:blipFill>
          <a:ln>
            <a:noFill/>
          </a:ln>
        </p:spPr>
        <p:style>
          <a:lnRef idx="0">
            <a:scrgbClr r="0" g="0" b="0"/>
          </a:lnRef>
          <a:fillRef idx="0">
            <a:scrgbClr r="0" g="0" b="0"/>
          </a:fillRef>
          <a:effectRef idx="0">
            <a:scrgbClr r="0" g="0" b="0"/>
          </a:effectRef>
          <a:fontRef idx="minor"/>
        </p:style>
      </p:sp>
      <p:sp>
        <p:nvSpPr>
          <p:cNvPr id="83" name="PlaceHolder 2"/>
          <p:cNvSpPr>
            <a:spLocks noGrp="1"/>
          </p:cNvSpPr>
          <p:nvPr>
            <p:ph type="title"/>
          </p:nvPr>
        </p:nvSpPr>
        <p:spPr>
          <a:xfrm>
            <a:off x="1480320" y="1594440"/>
            <a:ext cx="1482480" cy="329760"/>
          </a:xfrm>
          <a:prstGeom prst="rect">
            <a:avLst/>
          </a:prstGeom>
        </p:spPr>
        <p:txBody>
          <a:bodyPr lIns="0" tIns="0" rIns="0" bIns="0">
            <a:noAutofit/>
          </a:bodyPr>
          <a:lstStyle/>
          <a:p>
            <a:r>
              <a:rPr lang="ru-RU" sz="2000" b="0" strike="noStrike" spc="-1">
                <a:solidFill>
                  <a:srgbClr val="000000"/>
                </a:solidFill>
                <a:latin typeface="Calibri" panose="020F0502020204030204"/>
              </a:rPr>
              <a:t>Для правки текста заглавия щёлкните мышью</a:t>
            </a:r>
            <a:endParaRPr lang="ru-RU" sz="2000" b="0" strike="noStrike" spc="-1">
              <a:solidFill>
                <a:srgbClr val="000000"/>
              </a:solidFill>
              <a:latin typeface="Calibri" panose="020F0502020204030204"/>
            </a:endParaRPr>
          </a:p>
        </p:txBody>
      </p:sp>
      <p:sp>
        <p:nvSpPr>
          <p:cNvPr id="84" name="PlaceHolder 3"/>
          <p:cNvSpPr>
            <a:spLocks noGrp="1"/>
          </p:cNvSpPr>
          <p:nvPr>
            <p:ph type="body"/>
          </p:nvPr>
        </p:nvSpPr>
        <p:spPr>
          <a:xfrm>
            <a:off x="598680" y="1739520"/>
            <a:ext cx="5209200" cy="4386240"/>
          </a:xfrm>
          <a:prstGeom prst="rect">
            <a:avLst/>
          </a:prstGeom>
        </p:spPr>
        <p:txBody>
          <a:bodyPr lIns="0" tIns="0" rIns="0" bIns="0">
            <a:spAutoFit/>
          </a:bodyPr>
          <a:lstStyle/>
          <a:p>
            <a:pPr marL="431800" indent="-323850">
              <a:spcBef>
                <a:spcPts val="1415"/>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Для правки структуры щёлкните мышью</a:t>
            </a:r>
            <a:endParaRPr lang="ru-RU" sz="1500" b="0" strike="noStrike" spc="-1">
              <a:solidFill>
                <a:srgbClr val="000000"/>
              </a:solidFill>
              <a:latin typeface="Calibri" panose="020F0502020204030204"/>
            </a:endParaRPr>
          </a:p>
          <a:p>
            <a:pPr marL="864235" lvl="1" indent="-323850">
              <a:spcBef>
                <a:spcPts val="1135"/>
              </a:spcBef>
              <a:buClr>
                <a:srgbClr val="000000"/>
              </a:buClr>
              <a:buSzPct val="75000"/>
              <a:buFont typeface="Symbol" panose="05050102010706020507" charset="2"/>
              <a:buChar char=""/>
            </a:pPr>
            <a:r>
              <a:rPr lang="ru-RU" sz="1500" b="0" strike="noStrike" spc="-1">
                <a:solidFill>
                  <a:srgbClr val="000000"/>
                </a:solidFill>
                <a:latin typeface="Calibri" panose="020F0502020204030204"/>
              </a:rPr>
              <a:t>Второй уровень структуры</a:t>
            </a:r>
            <a:endParaRPr lang="ru-RU" sz="1500" b="0" strike="noStrike" spc="-1">
              <a:solidFill>
                <a:srgbClr val="000000"/>
              </a:solidFill>
              <a:latin typeface="Calibri" panose="020F0502020204030204"/>
            </a:endParaRPr>
          </a:p>
          <a:p>
            <a:pPr marL="1296035" lvl="2" indent="-288290">
              <a:spcBef>
                <a:spcPts val="850"/>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Третий уровень структуры</a:t>
            </a:r>
            <a:endParaRPr lang="ru-RU" sz="1500" b="0" strike="noStrike" spc="-1">
              <a:solidFill>
                <a:srgbClr val="000000"/>
              </a:solidFill>
              <a:latin typeface="Calibri" panose="020F0502020204030204"/>
            </a:endParaRPr>
          </a:p>
          <a:p>
            <a:pPr marL="1727835" lvl="3" indent="-215900">
              <a:spcBef>
                <a:spcPts val="565"/>
              </a:spcBef>
              <a:buClr>
                <a:srgbClr val="000000"/>
              </a:buClr>
              <a:buSzPct val="75000"/>
              <a:buFont typeface="Symbol" panose="05050102010706020507" charset="2"/>
              <a:buChar char=""/>
            </a:pPr>
            <a:r>
              <a:rPr lang="ru-RU" sz="1500" b="0" strike="noStrike" spc="-1">
                <a:solidFill>
                  <a:srgbClr val="000000"/>
                </a:solidFill>
                <a:latin typeface="Calibri" panose="020F0502020204030204"/>
              </a:rPr>
              <a:t>Четвёртый уровень структуры</a:t>
            </a:r>
            <a:endParaRPr lang="ru-RU" sz="1500" b="0" strike="noStrike" spc="-1">
              <a:solidFill>
                <a:srgbClr val="000000"/>
              </a:solidFill>
              <a:latin typeface="Calibri" panose="020F0502020204030204"/>
            </a:endParaRPr>
          </a:p>
          <a:p>
            <a:pPr marL="2160270" lvl="4" indent="-215900">
              <a:spcBef>
                <a:spcPts val="285"/>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Пятый уровень структуры</a:t>
            </a:r>
            <a:endParaRPr lang="ru-RU" sz="1500" b="0" strike="noStrike" spc="-1">
              <a:solidFill>
                <a:srgbClr val="000000"/>
              </a:solidFill>
              <a:latin typeface="Calibri" panose="020F0502020204030204"/>
            </a:endParaRPr>
          </a:p>
          <a:p>
            <a:pPr marL="2592070" lvl="5" indent="-215900">
              <a:spcBef>
                <a:spcPts val="285"/>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Шестой уровень структуры</a:t>
            </a:r>
            <a:endParaRPr lang="ru-RU" sz="1500" b="0" strike="noStrike" spc="-1">
              <a:solidFill>
                <a:srgbClr val="000000"/>
              </a:solidFill>
              <a:latin typeface="Calibri" panose="020F0502020204030204"/>
            </a:endParaRPr>
          </a:p>
          <a:p>
            <a:pPr marL="3023870" lvl="6" indent="-215900">
              <a:spcBef>
                <a:spcPts val="285"/>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Седьмой уровень структуры</a:t>
            </a:r>
            <a:endParaRPr lang="ru-RU" sz="1500" b="0" strike="noStrike" spc="-1">
              <a:solidFill>
                <a:srgbClr val="000000"/>
              </a:solidFill>
              <a:latin typeface="Calibri" panose="020F0502020204030204"/>
            </a:endParaRPr>
          </a:p>
        </p:txBody>
      </p:sp>
      <p:sp>
        <p:nvSpPr>
          <p:cNvPr id="85" name="PlaceHolder 4"/>
          <p:cNvSpPr>
            <a:spLocks noGrp="1"/>
          </p:cNvSpPr>
          <p:nvPr>
            <p:ph type="body"/>
          </p:nvPr>
        </p:nvSpPr>
        <p:spPr>
          <a:xfrm>
            <a:off x="6167520" y="1739520"/>
            <a:ext cx="5209200" cy="4386240"/>
          </a:xfrm>
          <a:prstGeom prst="rect">
            <a:avLst/>
          </a:prstGeom>
        </p:spPr>
        <p:txBody>
          <a:bodyPr lIns="0" tIns="0" rIns="0" bIns="0">
            <a:spAutoFit/>
          </a:bodyPr>
          <a:lstStyle/>
          <a:p>
            <a:pPr marL="431800" indent="-323850">
              <a:spcBef>
                <a:spcPts val="1415"/>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Для правки структуры щёлкните мышью</a:t>
            </a:r>
            <a:endParaRPr lang="ru-RU" sz="1500" b="0" strike="noStrike" spc="-1">
              <a:solidFill>
                <a:srgbClr val="000000"/>
              </a:solidFill>
              <a:latin typeface="Calibri" panose="020F0502020204030204"/>
            </a:endParaRPr>
          </a:p>
          <a:p>
            <a:pPr marL="864235" lvl="1" indent="-323850">
              <a:spcBef>
                <a:spcPts val="1135"/>
              </a:spcBef>
              <a:buClr>
                <a:srgbClr val="000000"/>
              </a:buClr>
              <a:buSzPct val="75000"/>
              <a:buFont typeface="Symbol" panose="05050102010706020507" charset="2"/>
              <a:buChar char=""/>
            </a:pPr>
            <a:r>
              <a:rPr lang="ru-RU" sz="1500" b="0" strike="noStrike" spc="-1">
                <a:solidFill>
                  <a:srgbClr val="000000"/>
                </a:solidFill>
                <a:latin typeface="Calibri" panose="020F0502020204030204"/>
              </a:rPr>
              <a:t>Второй уровень структуры</a:t>
            </a:r>
            <a:endParaRPr lang="ru-RU" sz="1500" b="0" strike="noStrike" spc="-1">
              <a:solidFill>
                <a:srgbClr val="000000"/>
              </a:solidFill>
              <a:latin typeface="Calibri" panose="020F0502020204030204"/>
            </a:endParaRPr>
          </a:p>
          <a:p>
            <a:pPr marL="1296035" lvl="2" indent="-288290">
              <a:spcBef>
                <a:spcPts val="850"/>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Третий уровень структуры</a:t>
            </a:r>
            <a:endParaRPr lang="ru-RU" sz="1500" b="0" strike="noStrike" spc="-1">
              <a:solidFill>
                <a:srgbClr val="000000"/>
              </a:solidFill>
              <a:latin typeface="Calibri" panose="020F0502020204030204"/>
            </a:endParaRPr>
          </a:p>
          <a:p>
            <a:pPr marL="1727835" lvl="3" indent="-215900">
              <a:spcBef>
                <a:spcPts val="565"/>
              </a:spcBef>
              <a:buClr>
                <a:srgbClr val="000000"/>
              </a:buClr>
              <a:buSzPct val="75000"/>
              <a:buFont typeface="Symbol" panose="05050102010706020507" charset="2"/>
              <a:buChar char=""/>
            </a:pPr>
            <a:r>
              <a:rPr lang="ru-RU" sz="1500" b="0" strike="noStrike" spc="-1">
                <a:solidFill>
                  <a:srgbClr val="000000"/>
                </a:solidFill>
                <a:latin typeface="Calibri" panose="020F0502020204030204"/>
              </a:rPr>
              <a:t>Четвёртый уровень структуры</a:t>
            </a:r>
            <a:endParaRPr lang="ru-RU" sz="1500" b="0" strike="noStrike" spc="-1">
              <a:solidFill>
                <a:srgbClr val="000000"/>
              </a:solidFill>
              <a:latin typeface="Calibri" panose="020F0502020204030204"/>
            </a:endParaRPr>
          </a:p>
          <a:p>
            <a:pPr marL="2160270" lvl="4" indent="-215900">
              <a:spcBef>
                <a:spcPts val="285"/>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Пятый уровень структуры</a:t>
            </a:r>
            <a:endParaRPr lang="ru-RU" sz="1500" b="0" strike="noStrike" spc="-1">
              <a:solidFill>
                <a:srgbClr val="000000"/>
              </a:solidFill>
              <a:latin typeface="Calibri" panose="020F0502020204030204"/>
            </a:endParaRPr>
          </a:p>
          <a:p>
            <a:pPr marL="2592070" lvl="5" indent="-215900">
              <a:spcBef>
                <a:spcPts val="285"/>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Шестой уровень структуры</a:t>
            </a:r>
            <a:endParaRPr lang="ru-RU" sz="1500" b="0" strike="noStrike" spc="-1">
              <a:solidFill>
                <a:srgbClr val="000000"/>
              </a:solidFill>
              <a:latin typeface="Calibri" panose="020F0502020204030204"/>
            </a:endParaRPr>
          </a:p>
          <a:p>
            <a:pPr marL="3023870" lvl="6" indent="-215900">
              <a:spcBef>
                <a:spcPts val="285"/>
              </a:spcBef>
              <a:buClr>
                <a:srgbClr val="000000"/>
              </a:buClr>
              <a:buSzPct val="45000"/>
              <a:buFont typeface="Wingdings" panose="05000000000000000000" pitchFamily="2" charset="2"/>
              <a:buChar char=""/>
            </a:pPr>
            <a:r>
              <a:rPr lang="ru-RU" sz="1500" b="0" strike="noStrike" spc="-1">
                <a:solidFill>
                  <a:srgbClr val="000000"/>
                </a:solidFill>
                <a:latin typeface="Calibri" panose="020F0502020204030204"/>
              </a:rPr>
              <a:t>Седьмой уровень структуры</a:t>
            </a:r>
            <a:endParaRPr lang="ru-RU" sz="1500" b="0" strike="noStrike" spc="-1">
              <a:solidFill>
                <a:srgbClr val="000000"/>
              </a:solidFill>
              <a:latin typeface="Calibri" panose="020F0502020204030204"/>
            </a:endParaRPr>
          </a:p>
        </p:txBody>
      </p:sp>
      <p:sp>
        <p:nvSpPr>
          <p:cNvPr id="86" name="PlaceHolder 5"/>
          <p:cNvSpPr>
            <a:spLocks noGrp="1"/>
          </p:cNvSpPr>
          <p:nvPr>
            <p:ph type="ftr"/>
          </p:nvPr>
        </p:nvSpPr>
        <p:spPr>
          <a:xfrm>
            <a:off x="4071960" y="7033320"/>
            <a:ext cx="3831840" cy="377640"/>
          </a:xfrm>
          <a:prstGeom prst="rect">
            <a:avLst/>
          </a:prstGeom>
        </p:spPr>
        <p:txBody>
          <a:bodyPr lIns="0" tIns="0" rIns="0" bIns="0">
            <a:noAutofit/>
          </a:bodyPr>
          <a:lstStyle/>
          <a:p>
            <a:endParaRPr lang="ru-RU" sz="2400" b="0" strike="noStrike" spc="-1">
              <a:latin typeface="Times New Roman" panose="02020603050405020304"/>
            </a:endParaRPr>
          </a:p>
        </p:txBody>
      </p:sp>
      <p:sp>
        <p:nvSpPr>
          <p:cNvPr id="87" name="PlaceHolder 6"/>
          <p:cNvSpPr>
            <a:spLocks noGrp="1"/>
          </p:cNvSpPr>
          <p:nvPr>
            <p:ph type="dt"/>
          </p:nvPr>
        </p:nvSpPr>
        <p:spPr>
          <a:xfrm>
            <a:off x="598680" y="7033320"/>
            <a:ext cx="2754000" cy="377640"/>
          </a:xfrm>
          <a:prstGeom prst="rect">
            <a:avLst/>
          </a:prstGeom>
        </p:spPr>
        <p:txBody>
          <a:bodyPr lIns="0" tIns="0" rIns="0" bIns="0">
            <a:noAutofit/>
          </a:bodyPr>
          <a:lstStyle/>
          <a:p>
            <a:endParaRPr lang="ru-RU" sz="2400" b="0" strike="noStrike" spc="-1">
              <a:latin typeface="Times New Roman" panose="02020603050405020304"/>
            </a:endParaRPr>
          </a:p>
        </p:txBody>
      </p:sp>
      <p:sp>
        <p:nvSpPr>
          <p:cNvPr id="88" name="PlaceHolder 7"/>
          <p:cNvSpPr>
            <a:spLocks noGrp="1"/>
          </p:cNvSpPr>
          <p:nvPr>
            <p:ph type="sldNum"/>
          </p:nvPr>
        </p:nvSpPr>
        <p:spPr>
          <a:xfrm>
            <a:off x="687240" y="7082280"/>
            <a:ext cx="1220760" cy="158400"/>
          </a:xfrm>
          <a:prstGeom prst="rect">
            <a:avLst/>
          </a:prstGeom>
        </p:spPr>
        <p:txBody>
          <a:bodyPr lIns="0" tIns="0" rIns="0" bIns="0">
            <a:noAutofit/>
          </a:bodyPr>
          <a:lstStyle/>
          <a:p>
            <a:pPr marL="26035">
              <a:lnSpc>
                <a:spcPct val="100000"/>
              </a:lnSpc>
              <a:spcBef>
                <a:spcPts val="45"/>
              </a:spcBef>
            </a:pPr>
            <a:fld id="{1D8D961C-3F19-4B9A-9224-3F4A8160CB76}" type="slidenum">
              <a:rPr lang="ru-RU" sz="900" b="0" strike="noStrike" spc="-1">
                <a:solidFill>
                  <a:srgbClr val="4E4E4E"/>
                </a:solidFill>
                <a:latin typeface="Trebuchet MS" panose="020B0603020202020204"/>
              </a:rPr>
            </a:fld>
            <a:r>
              <a:rPr lang="ru-RU" sz="900" b="0" strike="noStrike" spc="-1">
                <a:solidFill>
                  <a:srgbClr val="4E4E4E"/>
                </a:solidFill>
                <a:latin typeface="Trebuchet MS" panose="020B0603020202020204"/>
              </a:rPr>
              <a:t> SmartHome </a:t>
            </a:r>
            <a:r>
              <a:rPr lang="ru-RU" sz="900" b="0" strike="noStrike" spc="-7">
                <a:solidFill>
                  <a:srgbClr val="4E4E4E"/>
                </a:solidFill>
                <a:latin typeface="Trebuchet MS" panose="020B0603020202020204"/>
              </a:rPr>
              <a:t>от</a:t>
            </a:r>
            <a:r>
              <a:rPr lang="ru-RU" sz="900" b="0" strike="noStrike" spc="-97">
                <a:solidFill>
                  <a:srgbClr val="4E4E4E"/>
                </a:solidFill>
                <a:latin typeface="Trebuchet MS" panose="020B0603020202020204"/>
              </a:rPr>
              <a:t> </a:t>
            </a:r>
            <a:r>
              <a:rPr lang="ru-RU" sz="900" b="0" strike="noStrike" spc="-7">
                <a:solidFill>
                  <a:srgbClr val="4E4E4E"/>
                </a:solidFill>
                <a:latin typeface="Trebuchet MS" panose="020B0603020202020204"/>
              </a:rPr>
              <a:t>NAG</a:t>
            </a:r>
            <a:endParaRPr lang="ru-RU" sz="900" b="0" strike="noStrike" spc="-1">
              <a:latin typeface="Times New Roman" panose="02020603050405020304"/>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vmlDrawing" Target="../drawings/vmlDrawing1.vml"/><Relationship Id="rId6" Type="http://schemas.openxmlformats.org/officeDocument/2006/relationships/slideLayout" Target="../slideLayouts/slideLayout13.xml"/><Relationship Id="rId5" Type="http://schemas.openxmlformats.org/officeDocument/2006/relationships/image" Target="../media/image6.wmf"/><Relationship Id="rId4" Type="http://schemas.openxmlformats.org/officeDocument/2006/relationships/oleObject" Target="../embeddings/oleObject1.bin"/><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3.xml"/><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3.xml"/><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3.xml"/><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3.xml"/><Relationship Id="rId2" Type="http://schemas.openxmlformats.org/officeDocument/2006/relationships/image" Target="../media/image4.pn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3.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4.png"/><Relationship Id="rId14" Type="http://schemas.openxmlformats.org/officeDocument/2006/relationships/notesSlide" Target="../notesSlides/notesSlide8.xml"/><Relationship Id="rId13" Type="http://schemas.openxmlformats.org/officeDocument/2006/relationships/slideLayout" Target="../slideLayouts/slideLayout13.xml"/><Relationship Id="rId12" Type="http://schemas.openxmlformats.org/officeDocument/2006/relationships/image" Target="../media/image21.png"/><Relationship Id="rId11" Type="http://schemas.openxmlformats.org/officeDocument/2006/relationships/image" Target="../media/image20.png"/><Relationship Id="rId10" Type="http://schemas.openxmlformats.org/officeDocument/2006/relationships/image" Target="../media/image19.png"/><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3.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3.xml"/><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9" Type="http://schemas.openxmlformats.org/officeDocument/2006/relationships/image" Target="../media/image31.png"/><Relationship Id="rId8" Type="http://schemas.openxmlformats.org/officeDocument/2006/relationships/image" Target="../media/image30.png"/><Relationship Id="rId7" Type="http://schemas.openxmlformats.org/officeDocument/2006/relationships/image" Target="../media/image29.png"/><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4.png"/><Relationship Id="rId12" Type="http://schemas.openxmlformats.org/officeDocument/2006/relationships/notesSlide" Target="../notesSlides/notesSlide11.xml"/><Relationship Id="rId11" Type="http://schemas.openxmlformats.org/officeDocument/2006/relationships/slideLayout" Target="../slideLayouts/slideLayout13.xml"/><Relationship Id="rId10" Type="http://schemas.openxmlformats.org/officeDocument/2006/relationships/image" Target="../media/image32.png"/><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3.xml"/><Relationship Id="rId3" Type="http://schemas.openxmlformats.org/officeDocument/2006/relationships/image" Target="../media/image33.png"/><Relationship Id="rId2" Type="http://schemas.openxmlformats.org/officeDocument/2006/relationships/image" Target="../media/image4.png"/><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9" Type="http://schemas.openxmlformats.org/officeDocument/2006/relationships/image" Target="../media/image34.png"/><Relationship Id="rId8" Type="http://schemas.openxmlformats.org/officeDocument/2006/relationships/image" Target="../media/image28.png"/><Relationship Id="rId7" Type="http://schemas.openxmlformats.org/officeDocument/2006/relationships/image" Target="../media/image26.png"/><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 Id="rId3" Type="http://schemas.openxmlformats.org/officeDocument/2006/relationships/image" Target="../media/image29.png"/><Relationship Id="rId2" Type="http://schemas.openxmlformats.org/officeDocument/2006/relationships/image" Target="../media/image4.png"/><Relationship Id="rId11" Type="http://schemas.openxmlformats.org/officeDocument/2006/relationships/notesSlide" Target="../notesSlides/notesSlide13.xml"/><Relationship Id="rId10" Type="http://schemas.openxmlformats.org/officeDocument/2006/relationships/slideLayout" Target="../slideLayouts/slideLayout13.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3.xml"/><Relationship Id="rId3"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3.xml"/><Relationship Id="rId2" Type="http://schemas.openxmlformats.org/officeDocument/2006/relationships/image" Target="../media/image4.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9" Type="http://schemas.openxmlformats.org/officeDocument/2006/relationships/vmlDrawing" Target="../drawings/vmlDrawing2.vml"/><Relationship Id="rId8" Type="http://schemas.openxmlformats.org/officeDocument/2006/relationships/slideLayout" Target="../slideLayouts/slideLayout13.xml"/><Relationship Id="rId7" Type="http://schemas.openxmlformats.org/officeDocument/2006/relationships/image" Target="../media/image37.wmf"/><Relationship Id="rId6" Type="http://schemas.openxmlformats.org/officeDocument/2006/relationships/oleObject" Target="../embeddings/oleObject3.bin"/><Relationship Id="rId5" Type="http://schemas.openxmlformats.org/officeDocument/2006/relationships/image" Target="../media/image36.wmf"/><Relationship Id="rId4" Type="http://schemas.openxmlformats.org/officeDocument/2006/relationships/oleObject" Target="../embeddings/oleObject2.bin"/><Relationship Id="rId3" Type="http://schemas.openxmlformats.org/officeDocument/2006/relationships/image" Target="../media/image26.png"/><Relationship Id="rId2" Type="http://schemas.openxmlformats.org/officeDocument/2006/relationships/image" Target="../media/image4.png"/><Relationship Id="rId10" Type="http://schemas.openxmlformats.org/officeDocument/2006/relationships/notesSlide" Target="../notesSlides/notesSlide16.xml"/><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3.xml"/><Relationship Id="rId3" Type="http://schemas.openxmlformats.org/officeDocument/2006/relationships/image" Target="../media/image38.png"/><Relationship Id="rId2" Type="http://schemas.openxmlformats.org/officeDocument/2006/relationships/image" Target="../media/image4.png"/><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3.xml"/><Relationship Id="rId5" Type="http://schemas.openxmlformats.org/officeDocument/2006/relationships/image" Target="../media/image39.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slideLayout" Target="../slideLayouts/slideLayout1.xml"/><Relationship Id="rId7" Type="http://schemas.openxmlformats.org/officeDocument/2006/relationships/image" Target="../media/image40.png"/><Relationship Id="rId6" Type="http://schemas.openxmlformats.org/officeDocument/2006/relationships/hyperlink" Target="mailto:rostov@nag.ru" TargetMode="External"/><Relationship Id="rId5" Type="http://schemas.openxmlformats.org/officeDocument/2006/relationships/hyperlink" Target="mailto:ns@nag.ru" TargetMode="External"/><Relationship Id="rId4" Type="http://schemas.openxmlformats.org/officeDocument/2006/relationships/hyperlink" Target="mailto:msk@nag.ru" TargetMode="External"/><Relationship Id="rId3" Type="http://schemas.openxmlformats.org/officeDocument/2006/relationships/hyperlink" Target="mailto:sales@nag.ru" TargetMode="External"/><Relationship Id="rId2" Type="http://schemas.openxmlformats.org/officeDocument/2006/relationships/hyperlink" Target="mailto:spb@nag.ru" TargetMode="Externa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31" name="CustomShape 1"/>
          <p:cNvSpPr/>
          <p:nvPr/>
        </p:nvSpPr>
        <p:spPr>
          <a:xfrm>
            <a:off x="695325" y="3627493"/>
            <a:ext cx="4150452" cy="1305385"/>
          </a:xfrm>
          <a:prstGeom prst="rect">
            <a:avLst/>
          </a:prstGeom>
          <a:noFill/>
          <a:ln>
            <a:noFill/>
          </a:ln>
        </p:spPr>
        <p:style>
          <a:lnRef idx="0">
            <a:scrgbClr r="0" g="0" b="0"/>
          </a:lnRef>
          <a:fillRef idx="0">
            <a:scrgbClr r="0" g="0" b="0"/>
          </a:fillRef>
          <a:effectRef idx="0">
            <a:scrgbClr r="0" g="0" b="0"/>
          </a:effectRef>
          <a:fontRef idx="minor"/>
        </p:style>
        <p:txBody>
          <a:bodyPr wrap="square" lIns="0" tIns="12600" rIns="0" bIns="0">
            <a:spAutoFit/>
          </a:bodyPr>
          <a:lstStyle/>
          <a:p>
            <a:pPr marL="12700">
              <a:spcBef>
                <a:spcPts val="100"/>
              </a:spcBef>
            </a:pPr>
            <a:r>
              <a:rPr lang="ru-RU" altLang="ru-RU" sz="2800" b="1" spc="-5" dirty="0" smtClean="0">
                <a:solidFill>
                  <a:srgbClr val="6D28AA"/>
                </a:solidFill>
                <a:latin typeface="Trebuchet MS" panose="020B0603020202020204"/>
                <a:cs typeface="Trebuchet MS" panose="020B0603020202020204"/>
              </a:rPr>
              <a:t>ПОСТРОЕНИЕ РАСПРЕДЕЛИТЕЛЬНОЙ СЕТИ PON </a:t>
            </a:r>
            <a:endParaRPr lang="ru-RU" altLang="ru-RU" sz="2800" b="1" spc="-5" dirty="0">
              <a:solidFill>
                <a:srgbClr val="6D28AA"/>
              </a:solidFill>
              <a:latin typeface="Trebuchet MS" panose="020B0603020202020204"/>
              <a:cs typeface="Trebuchet MS" panose="020B0603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pic>
        <p:nvPicPr>
          <p:cNvPr id="6" name="Изображение 5" descr="SNR-CPC-1x8-SCAPC_800"/>
          <p:cNvPicPr>
            <a:picLocks noChangeAspect="1"/>
          </p:cNvPicPr>
          <p:nvPr/>
        </p:nvPicPr>
        <p:blipFill>
          <a:blip r:embed="rId3"/>
          <a:stretch>
            <a:fillRect/>
          </a:stretch>
        </p:blipFill>
        <p:spPr>
          <a:xfrm>
            <a:off x="7083425" y="3173220"/>
            <a:ext cx="3351530" cy="2358390"/>
          </a:xfrm>
          <a:prstGeom prst="rect">
            <a:avLst/>
          </a:prstGeom>
        </p:spPr>
      </p:pic>
      <p:graphicFrame>
        <p:nvGraphicFramePr>
          <p:cNvPr id="8" name="Замещающее содержимое 8"/>
          <p:cNvGraphicFramePr/>
          <p:nvPr/>
        </p:nvGraphicFramePr>
        <p:xfrm>
          <a:off x="1101725" y="3328795"/>
          <a:ext cx="5524500" cy="1412240"/>
        </p:xfrm>
        <a:graphic>
          <a:graphicData uri="http://schemas.openxmlformats.org/presentationml/2006/ole">
            <mc:AlternateContent xmlns:mc="http://schemas.openxmlformats.org/markup-compatibility/2006">
              <mc:Choice xmlns:v="urn:schemas-microsoft-com:vml" Requires="v">
                <p:oleObj spid="_x0000_s1049" name="" r:id="rId4" imgW="7620000" imgH="2505075" progId="Paint.Picture">
                  <p:embed/>
                </p:oleObj>
              </mc:Choice>
              <mc:Fallback>
                <p:oleObj name="" r:id="rId4" imgW="7620000" imgH="2505075" progId="Paint.Picture">
                  <p:embed/>
                  <p:pic>
                    <p:nvPicPr>
                      <p:cNvPr id="0" name="Замещающее содержимое 8"/>
                      <p:cNvPicPr/>
                      <p:nvPr/>
                    </p:nvPicPr>
                    <p:blipFill>
                      <a:blip r:embed="rId5"/>
                      <a:stretch>
                        <a:fillRect/>
                      </a:stretch>
                    </p:blipFill>
                    <p:spPr>
                      <a:xfrm>
                        <a:off x="1101725" y="3328795"/>
                        <a:ext cx="5524500" cy="1412240"/>
                      </a:xfrm>
                      <a:prstGeom prst="rect">
                        <a:avLst/>
                      </a:prstGeom>
                    </p:spPr>
                  </p:pic>
                </p:oleObj>
              </mc:Fallback>
            </mc:AlternateContent>
          </a:graphicData>
        </a:graphic>
      </p:graphicFrame>
      <p:sp>
        <p:nvSpPr>
          <p:cNvPr id="9" name="Текстовое поле 10"/>
          <p:cNvSpPr txBox="1"/>
          <p:nvPr/>
        </p:nvSpPr>
        <p:spPr>
          <a:xfrm>
            <a:off x="1592038" y="2122302"/>
            <a:ext cx="2660650" cy="369332"/>
          </a:xfrm>
          <a:prstGeom prst="rect">
            <a:avLst/>
          </a:prstGeom>
          <a:noFill/>
        </p:spPr>
        <p:txBody>
          <a:bodyPr wrap="square" rtlCol="0" anchor="t">
            <a:spAutoFit/>
          </a:bodyPr>
          <a:lstStyle/>
          <a:p>
            <a:pPr>
              <a:lnSpc>
                <a:spcPct val="100000"/>
              </a:lnSpc>
              <a:spcBef>
                <a:spcPts val="1040"/>
              </a:spcBef>
            </a:pPr>
            <a:r>
              <a:rPr lang="ru-RU" b="1" spc="-10" dirty="0" smtClean="0">
                <a:solidFill>
                  <a:srgbClr val="6D28AA"/>
                </a:solidFill>
                <a:sym typeface="+mn-ea"/>
              </a:rPr>
              <a:t>Дробные делители</a:t>
            </a:r>
            <a:endParaRPr lang="ru-RU" altLang="en-US" dirty="0">
              <a:solidFill>
                <a:srgbClr val="6D28AA"/>
              </a:solidFill>
            </a:endParaRPr>
          </a:p>
        </p:txBody>
      </p:sp>
      <p:sp>
        <p:nvSpPr>
          <p:cNvPr id="10" name="Текстовое поле 11"/>
          <p:cNvSpPr txBox="1"/>
          <p:nvPr/>
        </p:nvSpPr>
        <p:spPr>
          <a:xfrm>
            <a:off x="7909647" y="2121332"/>
            <a:ext cx="2076450" cy="368300"/>
          </a:xfrm>
          <a:prstGeom prst="rect">
            <a:avLst/>
          </a:prstGeom>
          <a:noFill/>
        </p:spPr>
        <p:txBody>
          <a:bodyPr wrap="square" rtlCol="0" anchor="t">
            <a:spAutoFit/>
          </a:bodyPr>
          <a:lstStyle/>
          <a:p>
            <a:pPr>
              <a:lnSpc>
                <a:spcPct val="100000"/>
              </a:lnSpc>
              <a:spcBef>
                <a:spcPts val="1040"/>
              </a:spcBef>
            </a:pPr>
            <a:r>
              <a:rPr lang="en-US" b="1" spc="-10" dirty="0">
                <a:solidFill>
                  <a:srgbClr val="6D28AA"/>
                </a:solidFill>
                <a:sym typeface="+mn-ea"/>
              </a:rPr>
              <a:t>PLC - </a:t>
            </a:r>
            <a:r>
              <a:rPr lang="ru-RU" b="1" spc="-10" dirty="0">
                <a:solidFill>
                  <a:srgbClr val="6D28AA"/>
                </a:solidFill>
                <a:sym typeface="+mn-ea"/>
              </a:rPr>
              <a:t>делители</a:t>
            </a:r>
            <a:endParaRPr lang="ru-RU" altLang="en-US" dirty="0">
              <a:solidFill>
                <a:srgbClr val="6D28AA"/>
              </a:solidFill>
            </a:endParaRPr>
          </a:p>
        </p:txBody>
      </p:sp>
      <p:sp>
        <p:nvSpPr>
          <p:cNvPr id="2" name="Прямоугольник 1"/>
          <p:cNvSpPr/>
          <p:nvPr/>
        </p:nvSpPr>
        <p:spPr>
          <a:xfrm>
            <a:off x="1603764" y="4918312"/>
            <a:ext cx="4384286" cy="1323439"/>
          </a:xfrm>
          <a:prstGeom prst="rect">
            <a:avLst/>
          </a:prstGeom>
        </p:spPr>
        <p:txBody>
          <a:bodyPr wrap="square">
            <a:spAutoFit/>
          </a:bodyPr>
          <a:lstStyle/>
          <a:p>
            <a:pPr marL="12700"/>
            <a:r>
              <a:rPr lang="ru-RU" sz="1600" b="1" dirty="0">
                <a:latin typeface="Trebuchet MS" panose="020B0603020202020204"/>
                <a:cs typeface="Trebuchet MS" panose="020B0603020202020204"/>
              </a:rPr>
              <a:t>Экономичность</a:t>
            </a:r>
            <a:endParaRPr lang="ru-RU" sz="1600" b="1" dirty="0">
              <a:latin typeface="Trebuchet MS" panose="020B0603020202020204"/>
              <a:cs typeface="Trebuchet MS" panose="020B0603020202020204"/>
            </a:endParaRPr>
          </a:p>
          <a:p>
            <a:pPr marL="12700"/>
            <a:endParaRPr lang="ru-RU" sz="1600" b="1" dirty="0">
              <a:latin typeface="Trebuchet MS" panose="020B0603020202020204"/>
              <a:cs typeface="Trebuchet MS" panose="020B0603020202020204"/>
            </a:endParaRPr>
          </a:p>
          <a:p>
            <a:pPr marL="12700"/>
            <a:r>
              <a:rPr lang="ru-RU" sz="1600" b="1" dirty="0">
                <a:latin typeface="Trebuchet MS" panose="020B0603020202020204"/>
                <a:cs typeface="Trebuchet MS" panose="020B0603020202020204"/>
              </a:rPr>
              <a:t>Зависимость последующих клиентов</a:t>
            </a:r>
            <a:endParaRPr lang="ru-RU" sz="1600" b="1" dirty="0">
              <a:latin typeface="Trebuchet MS" panose="020B0603020202020204"/>
              <a:cs typeface="Trebuchet MS" panose="020B0603020202020204"/>
            </a:endParaRPr>
          </a:p>
          <a:p>
            <a:pPr marL="12700"/>
            <a:endParaRPr lang="ru-RU" sz="1600" b="1" dirty="0">
              <a:latin typeface="Trebuchet MS" panose="020B0603020202020204"/>
              <a:cs typeface="Trebuchet MS" panose="020B0603020202020204"/>
            </a:endParaRPr>
          </a:p>
          <a:p>
            <a:pPr marL="12700"/>
            <a:r>
              <a:rPr lang="ru-RU" sz="1600" b="1" dirty="0">
                <a:latin typeface="Trebuchet MS" panose="020B0603020202020204"/>
                <a:cs typeface="Trebuchet MS" panose="020B0603020202020204"/>
              </a:rPr>
              <a:t>Сложность проектирования и монтажа</a:t>
            </a:r>
            <a:endParaRPr lang="ru-RU" sz="1600" b="1" dirty="0">
              <a:latin typeface="Trebuchet MS" panose="020B0603020202020204"/>
              <a:cs typeface="Trebuchet MS" panose="020B0603020202020204"/>
            </a:endParaRPr>
          </a:p>
        </p:txBody>
      </p:sp>
      <p:sp>
        <p:nvSpPr>
          <p:cNvPr id="14" name="Прямоугольник 13"/>
          <p:cNvSpPr/>
          <p:nvPr/>
        </p:nvSpPr>
        <p:spPr>
          <a:xfrm>
            <a:off x="7899256" y="4912090"/>
            <a:ext cx="3267418" cy="1323439"/>
          </a:xfrm>
          <a:prstGeom prst="rect">
            <a:avLst/>
          </a:prstGeom>
        </p:spPr>
        <p:txBody>
          <a:bodyPr wrap="square">
            <a:spAutoFit/>
          </a:bodyPr>
          <a:lstStyle/>
          <a:p>
            <a:pPr marL="12700"/>
            <a:r>
              <a:rPr lang="ru-RU" sz="1600" b="1" dirty="0" smtClean="0">
                <a:latin typeface="Trebuchet MS" panose="020B0603020202020204"/>
                <a:cs typeface="Trebuchet MS" panose="020B0603020202020204"/>
              </a:rPr>
              <a:t>Простота проектирования</a:t>
            </a:r>
            <a:endParaRPr lang="ru-RU" sz="1600" b="1" dirty="0" smtClean="0">
              <a:latin typeface="Trebuchet MS" panose="020B0603020202020204"/>
              <a:cs typeface="Trebuchet MS" panose="020B0603020202020204"/>
            </a:endParaRPr>
          </a:p>
          <a:p>
            <a:pPr marL="12700"/>
            <a:endParaRPr lang="ru-RU" sz="1600" b="1" dirty="0" smtClean="0">
              <a:latin typeface="Trebuchet MS" panose="020B0603020202020204"/>
              <a:cs typeface="Trebuchet MS" panose="020B0603020202020204"/>
            </a:endParaRPr>
          </a:p>
          <a:p>
            <a:pPr marL="12700"/>
            <a:r>
              <a:rPr lang="ru-RU" sz="1600" b="1" dirty="0" smtClean="0">
                <a:latin typeface="Trebuchet MS" panose="020B0603020202020204"/>
                <a:cs typeface="Trebuchet MS" panose="020B0603020202020204"/>
              </a:rPr>
              <a:t>Независимость линии</a:t>
            </a:r>
            <a:endParaRPr lang="ru-RU" sz="1600" b="1" dirty="0" smtClean="0">
              <a:latin typeface="Trebuchet MS" panose="020B0603020202020204"/>
              <a:cs typeface="Trebuchet MS" panose="020B0603020202020204"/>
            </a:endParaRPr>
          </a:p>
          <a:p>
            <a:pPr marL="12700"/>
            <a:endParaRPr lang="ru-RU" sz="1600" b="1" dirty="0" smtClean="0">
              <a:latin typeface="Trebuchet MS" panose="020B0603020202020204"/>
              <a:cs typeface="Trebuchet MS" panose="020B0603020202020204"/>
            </a:endParaRPr>
          </a:p>
          <a:p>
            <a:pPr marL="12700"/>
            <a:r>
              <a:rPr lang="ru-RU" sz="1600" b="1" dirty="0" smtClean="0">
                <a:latin typeface="Trebuchet MS" panose="020B0603020202020204"/>
                <a:cs typeface="Trebuchet MS" panose="020B0603020202020204"/>
              </a:rPr>
              <a:t>Быстрота подключения</a:t>
            </a:r>
            <a:endParaRPr lang="ru-RU" sz="1600" b="1" dirty="0">
              <a:latin typeface="Trebuchet MS" panose="020B0603020202020204"/>
              <a:cs typeface="Trebuchet MS" panose="020B0603020202020204"/>
            </a:endParaRPr>
          </a:p>
        </p:txBody>
      </p:sp>
      <p:sp>
        <p:nvSpPr>
          <p:cNvPr id="16" name="TextShape 5"/>
          <p:cNvSpPr txBox="1"/>
          <p:nvPr/>
        </p:nvSpPr>
        <p:spPr>
          <a:xfrm>
            <a:off x="692639" y="701280"/>
            <a:ext cx="4448527" cy="558165"/>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spc="-5" dirty="0" smtClean="0">
                <a:solidFill>
                  <a:schemeClr val="bg1"/>
                </a:solidFill>
                <a:latin typeface="Trebuchet MS" panose="020B0603020202020204"/>
                <a:cs typeface="Trebuchet MS" panose="020B0603020202020204"/>
              </a:rPr>
              <a:t>Как спроектировать сеть PON  - Варианты делителей</a:t>
            </a:r>
            <a:endParaRPr lang="en-US" altLang="ru-RU" sz="2000" b="1" spc="-5" dirty="0">
              <a:solidFill>
                <a:schemeClr val="bg1"/>
              </a:solidFill>
              <a:latin typeface="Trebuchet MS" panose="020B0603020202020204"/>
              <a:cs typeface="Trebuchet MS" panose="020B0603020202020204"/>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336480" cy="551332"/>
          </a:xfrm>
          <a:prstGeom prst="rect">
            <a:avLst/>
          </a:prstGeom>
          <a:noFill/>
          <a:ln>
            <a:noFill/>
          </a:ln>
        </p:spPr>
        <p:txBody>
          <a:bodyPr lIns="0" tIns="12600" rIns="0" bIns="0">
            <a:spAutoFit/>
          </a:bodyPr>
          <a:lstStyle/>
          <a:p>
            <a:pPr marL="12700">
              <a:lnSpc>
                <a:spcPts val="2130"/>
              </a:lnSpc>
              <a:spcBef>
                <a:spcPts val="100"/>
              </a:spcBef>
            </a:pPr>
            <a:r>
              <a:rPr lang="ru-RU" altLang="ru-RU" sz="2000" b="1" spc="-5" dirty="0" smtClean="0">
                <a:solidFill>
                  <a:schemeClr val="bg1"/>
                </a:solidFill>
                <a:latin typeface="Trebuchet MS" panose="020B0603020202020204"/>
                <a:cs typeface="Trebuchet MS" panose="020B0603020202020204"/>
              </a:rPr>
              <a:t>Стройка PON в малоэтажном поселке</a:t>
            </a:r>
            <a:endParaRPr lang="ru-RU" altLang="ru-RU" sz="2000" b="1" spc="-5" dirty="0">
              <a:solidFill>
                <a:schemeClr val="bg1"/>
              </a:solidFill>
              <a:latin typeface="Trebuchet MS" panose="020B0603020202020204"/>
              <a:cs typeface="Trebuchet MS" panose="020B0603020202020204"/>
            </a:endParaRPr>
          </a:p>
        </p:txBody>
      </p:sp>
      <p:pic>
        <p:nvPicPr>
          <p:cNvPr id="7" name="Замещающее содержимое 5"/>
          <p:cNvPicPr>
            <a:picLocks noChangeAspect="1"/>
          </p:cNvPicPr>
          <p:nvPr/>
        </p:nvPicPr>
        <p:blipFill>
          <a:blip r:embed="rId3"/>
          <a:stretch>
            <a:fillRect/>
          </a:stretch>
        </p:blipFill>
        <p:spPr>
          <a:xfrm>
            <a:off x="1938020" y="2123440"/>
            <a:ext cx="8330565" cy="46755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39" y="701280"/>
            <a:ext cx="4448527" cy="551332"/>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spc="-5" smtClean="0">
                <a:solidFill>
                  <a:schemeClr val="bg1"/>
                </a:solidFill>
                <a:latin typeface="Trebuchet MS" panose="020B0603020202020204"/>
                <a:cs typeface="Trebuchet MS" panose="020B0603020202020204"/>
              </a:rPr>
              <a:t>Как спроектировать сеть PON  - Вариант разводки для 8-ОВ кабеля</a:t>
            </a:r>
            <a:endParaRPr lang="ru-RU" altLang="ru-RU" sz="2000" b="1" spc="-5" dirty="0">
              <a:solidFill>
                <a:schemeClr val="bg1"/>
              </a:solidFill>
              <a:latin typeface="Trebuchet MS" panose="020B0603020202020204"/>
              <a:cs typeface="Trebuchet MS" panose="020B0603020202020204"/>
            </a:endParaRPr>
          </a:p>
        </p:txBody>
      </p:sp>
      <p:sp>
        <p:nvSpPr>
          <p:cNvPr id="5" name="object 4"/>
          <p:cNvSpPr txBox="1"/>
          <p:nvPr/>
        </p:nvSpPr>
        <p:spPr>
          <a:xfrm>
            <a:off x="7987030" y="2127343"/>
            <a:ext cx="3813175" cy="2654300"/>
          </a:xfrm>
          <a:prstGeom prst="rect">
            <a:avLst/>
          </a:prstGeom>
        </p:spPr>
        <p:txBody>
          <a:bodyPr vert="horz" wrap="square" lIns="0" tIns="55244" rIns="0" bIns="0" rtlCol="0">
            <a:spAutoFit/>
          </a:bodyPr>
          <a:lstStyle/>
          <a:p>
            <a:pPr marL="12700">
              <a:lnSpc>
                <a:spcPct val="100000"/>
              </a:lnSpc>
              <a:spcBef>
                <a:spcPts val="435"/>
              </a:spcBef>
            </a:pPr>
            <a:r>
              <a:rPr lang="ru-RU" sz="1600" b="1" spc="-5" dirty="0">
                <a:solidFill>
                  <a:srgbClr val="6D28AA"/>
                </a:solidFill>
                <a:latin typeface="Trebuchet MS" panose="020B0603020202020204"/>
                <a:cs typeface="Trebuchet MS" panose="020B0603020202020204"/>
              </a:rPr>
              <a:t>Процент проникновения</a:t>
            </a:r>
            <a:endParaRPr lang="ru-RU" altLang="ru-RU" sz="1600" dirty="0"/>
          </a:p>
          <a:p>
            <a:pPr marL="12700">
              <a:lnSpc>
                <a:spcPct val="100000"/>
              </a:lnSpc>
              <a:spcBef>
                <a:spcPts val="435"/>
              </a:spcBef>
            </a:pPr>
            <a:r>
              <a:rPr lang="ru-RU" sz="1300" dirty="0">
                <a:solidFill>
                  <a:srgbClr val="4E4E4E"/>
                </a:solidFill>
                <a:latin typeface="Trebuchet MS" panose="020B0603020202020204"/>
                <a:cs typeface="Trebuchet MS" panose="020B0603020202020204"/>
              </a:rPr>
              <a:t>Прогнозируем количество будущих клиентов</a:t>
            </a:r>
            <a:r>
              <a:rPr sz="1300" dirty="0">
                <a:solidFill>
                  <a:srgbClr val="4E4E4E"/>
                </a:solidFill>
                <a:latin typeface="Trebuchet MS" panose="020B0603020202020204"/>
                <a:cs typeface="Trebuchet MS" panose="020B0603020202020204"/>
              </a:rPr>
              <a:t> </a:t>
            </a:r>
            <a:endParaRPr sz="1300" dirty="0">
              <a:latin typeface="Trebuchet MS" panose="020B0603020202020204"/>
              <a:cs typeface="Trebuchet MS" panose="020B0603020202020204"/>
            </a:endParaRPr>
          </a:p>
          <a:p>
            <a:pPr marL="12700">
              <a:lnSpc>
                <a:spcPct val="100000"/>
              </a:lnSpc>
              <a:spcBef>
                <a:spcPts val="1005"/>
              </a:spcBef>
            </a:pPr>
            <a:r>
              <a:rPr lang="ru-RU" sz="1600" b="1" dirty="0">
                <a:solidFill>
                  <a:srgbClr val="6D28AA"/>
                </a:solidFill>
                <a:latin typeface="Trebuchet MS" panose="020B0603020202020204"/>
                <a:cs typeface="Trebuchet MS" panose="020B0603020202020204"/>
              </a:rPr>
              <a:t>Расстановка клиентских делителей</a:t>
            </a:r>
            <a:endParaRPr sz="1600" dirty="0">
              <a:latin typeface="Trebuchet MS" panose="020B0603020202020204"/>
              <a:cs typeface="Trebuchet MS" panose="020B0603020202020204"/>
            </a:endParaRPr>
          </a:p>
          <a:p>
            <a:pPr marL="12700" marR="5080">
              <a:lnSpc>
                <a:spcPct val="106000"/>
              </a:lnSpc>
              <a:spcBef>
                <a:spcPts val="170"/>
              </a:spcBef>
            </a:pPr>
            <a:r>
              <a:rPr lang="ru-RU" sz="1300" dirty="0">
                <a:solidFill>
                  <a:srgbClr val="4E4E4E"/>
                </a:solidFill>
                <a:latin typeface="Trebuchet MS" panose="020B0603020202020204"/>
                <a:cs typeface="Trebuchet MS" panose="020B0603020202020204"/>
              </a:rPr>
              <a:t>В первую очередь определяются места установки абонентских делителей</a:t>
            </a:r>
            <a:endParaRPr lang="ru-RU" sz="1300" dirty="0">
              <a:solidFill>
                <a:srgbClr val="4E4E4E"/>
              </a:solidFill>
              <a:latin typeface="Trebuchet MS" panose="020B0603020202020204"/>
              <a:cs typeface="Trebuchet MS" panose="020B0603020202020204"/>
            </a:endParaRPr>
          </a:p>
          <a:p>
            <a:pPr marL="12700">
              <a:lnSpc>
                <a:spcPct val="100000"/>
              </a:lnSpc>
              <a:spcBef>
                <a:spcPts val="1005"/>
              </a:spcBef>
            </a:pPr>
            <a:r>
              <a:rPr lang="ru-RU" sz="1600" b="1" dirty="0">
                <a:solidFill>
                  <a:srgbClr val="6D28AA"/>
                </a:solidFill>
                <a:latin typeface="Trebuchet MS" panose="020B0603020202020204"/>
                <a:cs typeface="Trebuchet MS" panose="020B0603020202020204"/>
                <a:sym typeface="+mn-ea"/>
              </a:rPr>
              <a:t>Расстановка магистральных делителей</a:t>
            </a:r>
            <a:endParaRPr sz="1300" dirty="0">
              <a:latin typeface="Trebuchet MS" panose="020B0603020202020204"/>
              <a:cs typeface="Trebuchet MS" panose="020B0603020202020204"/>
            </a:endParaRPr>
          </a:p>
          <a:p>
            <a:pPr marL="12700" marR="5080">
              <a:lnSpc>
                <a:spcPct val="106000"/>
              </a:lnSpc>
              <a:spcBef>
                <a:spcPts val="170"/>
              </a:spcBef>
            </a:pPr>
            <a:r>
              <a:rPr lang="ru-RU" sz="1300" dirty="0">
                <a:solidFill>
                  <a:srgbClr val="4E4E4E"/>
                </a:solidFill>
                <a:latin typeface="Trebuchet MS" panose="020B0603020202020204"/>
                <a:cs typeface="Trebuchet MS" panose="020B0603020202020204"/>
                <a:sym typeface="+mn-ea"/>
              </a:rPr>
              <a:t>Завершающим этапом производится установка магистральных делителей и делителей второго уровня.</a:t>
            </a:r>
            <a:endParaRPr lang="ru-RU" sz="1300" dirty="0">
              <a:latin typeface="Trebuchet MS" panose="020B0603020202020204"/>
              <a:cs typeface="Trebuchet MS" panose="020B0603020202020204"/>
            </a:endParaRPr>
          </a:p>
        </p:txBody>
      </p:sp>
      <p:pic>
        <p:nvPicPr>
          <p:cNvPr id="6" name="Рисунок 5" descr="Схема PON_3.png"/>
          <p:cNvPicPr>
            <a:picLocks noChangeAspect="1"/>
          </p:cNvPicPr>
          <p:nvPr/>
        </p:nvPicPr>
        <p:blipFill>
          <a:blip r:embed="rId3" cstate="print"/>
          <a:stretch>
            <a:fillRect/>
          </a:stretch>
        </p:blipFill>
        <p:spPr>
          <a:xfrm>
            <a:off x="179331" y="1980930"/>
            <a:ext cx="7605769" cy="52820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39" y="701280"/>
            <a:ext cx="4117485" cy="551332"/>
          </a:xfrm>
          <a:prstGeom prst="rect">
            <a:avLst/>
          </a:prstGeom>
          <a:noFill/>
          <a:ln>
            <a:noFill/>
          </a:ln>
        </p:spPr>
        <p:txBody>
          <a:bodyPr wrap="square" lIns="0" tIns="12600" rIns="0" bIns="0">
            <a:spAutoFit/>
          </a:bodyPr>
          <a:lstStyle/>
          <a:p>
            <a:pPr marL="12700">
              <a:lnSpc>
                <a:spcPts val="2130"/>
              </a:lnSpc>
              <a:spcBef>
                <a:spcPts val="100"/>
              </a:spcBef>
            </a:pPr>
            <a:r>
              <a:rPr lang="ru-RU" sz="2000" b="1" spc="-5" dirty="0" smtClean="0">
                <a:solidFill>
                  <a:schemeClr val="bg1"/>
                </a:solidFill>
                <a:latin typeface="Trebuchet MS" panose="020B0603020202020204"/>
                <a:cs typeface="Trebuchet MS" panose="020B0603020202020204"/>
              </a:rPr>
              <a:t>Как спроектировать сеть PON  - Вариант разводки </a:t>
            </a:r>
            <a:r>
              <a:rPr lang="en-US" altLang="ru-RU" sz="2000" b="1" spc="-5" dirty="0" smtClean="0">
                <a:solidFill>
                  <a:schemeClr val="bg1"/>
                </a:solidFill>
                <a:latin typeface="Trebuchet MS" panose="020B0603020202020204"/>
                <a:cs typeface="Trebuchet MS" panose="020B0603020202020204"/>
              </a:rPr>
              <a:t>FTTH-</a:t>
            </a:r>
            <a:r>
              <a:rPr lang="ru-RU" altLang="ru-RU" sz="2000" b="1" spc="-5" dirty="0" smtClean="0">
                <a:solidFill>
                  <a:schemeClr val="bg1"/>
                </a:solidFill>
                <a:latin typeface="Trebuchet MS" panose="020B0603020202020204"/>
                <a:cs typeface="Trebuchet MS" panose="020B0603020202020204"/>
              </a:rPr>
              <a:t>кабелем</a:t>
            </a:r>
            <a:endParaRPr lang="ru-RU" altLang="ru-RU" sz="2000" b="1" spc="-5" dirty="0">
              <a:solidFill>
                <a:schemeClr val="bg1"/>
              </a:solidFill>
              <a:latin typeface="Trebuchet MS" panose="020B0603020202020204"/>
              <a:cs typeface="Trebuchet MS" panose="020B0603020202020204"/>
            </a:endParaRPr>
          </a:p>
        </p:txBody>
      </p:sp>
      <p:sp>
        <p:nvSpPr>
          <p:cNvPr id="5" name="object 4"/>
          <p:cNvSpPr txBox="1"/>
          <p:nvPr/>
        </p:nvSpPr>
        <p:spPr>
          <a:xfrm>
            <a:off x="7988937" y="2141857"/>
            <a:ext cx="3825692" cy="3766095"/>
          </a:xfrm>
          <a:prstGeom prst="rect">
            <a:avLst/>
          </a:prstGeom>
        </p:spPr>
        <p:txBody>
          <a:bodyPr vert="horz" wrap="square" lIns="0" tIns="55244" rIns="0" bIns="0" rtlCol="0">
            <a:spAutoFit/>
          </a:bodyPr>
          <a:lstStyle/>
          <a:p>
            <a:pPr marL="12700">
              <a:lnSpc>
                <a:spcPct val="100000"/>
              </a:lnSpc>
              <a:spcBef>
                <a:spcPts val="1005"/>
              </a:spcBef>
            </a:pPr>
            <a:r>
              <a:rPr lang="ru-RU" sz="1600" b="1" dirty="0">
                <a:solidFill>
                  <a:srgbClr val="6D28AA"/>
                </a:solidFill>
                <a:latin typeface="Trebuchet MS" panose="020B0603020202020204"/>
                <a:cs typeface="Trebuchet MS" panose="020B0603020202020204"/>
                <a:sym typeface="+mn-ea"/>
              </a:rPr>
              <a:t>Определения ТУ и стоимости опор</a:t>
            </a:r>
            <a:endParaRPr sz="1600" dirty="0">
              <a:latin typeface="Trebuchet MS" panose="020B0603020202020204"/>
              <a:cs typeface="Trebuchet MS" panose="020B0603020202020204"/>
            </a:endParaRPr>
          </a:p>
          <a:p>
            <a:pPr marL="12700" marR="365125">
              <a:lnSpc>
                <a:spcPct val="106000"/>
              </a:lnSpc>
              <a:spcBef>
                <a:spcPts val="175"/>
              </a:spcBef>
            </a:pPr>
            <a:r>
              <a:rPr lang="ru-RU" sz="1600" dirty="0">
                <a:solidFill>
                  <a:srgbClr val="4E4E4E"/>
                </a:solidFill>
                <a:latin typeface="Trebuchet MS" panose="020B0603020202020204"/>
                <a:cs typeface="Trebuchet MS" panose="020B0603020202020204"/>
                <a:sym typeface="+mn-ea"/>
              </a:rPr>
              <a:t>В некоторых случаях оплата требуется за каждый размещенный кабель</a:t>
            </a:r>
            <a:endParaRPr lang="ru-RU" sz="1600" b="1" spc="-5" dirty="0">
              <a:solidFill>
                <a:srgbClr val="6D28AA"/>
              </a:solidFill>
              <a:latin typeface="Trebuchet MS" panose="020B0603020202020204"/>
              <a:cs typeface="Trebuchet MS" panose="020B0603020202020204"/>
            </a:endParaRPr>
          </a:p>
          <a:p>
            <a:pPr marL="12700">
              <a:lnSpc>
                <a:spcPct val="100000"/>
              </a:lnSpc>
              <a:spcBef>
                <a:spcPts val="435"/>
              </a:spcBef>
            </a:pPr>
            <a:r>
              <a:rPr lang="ru-RU" sz="1600" b="1" spc="-5" dirty="0">
                <a:solidFill>
                  <a:srgbClr val="6D28AA"/>
                </a:solidFill>
                <a:latin typeface="Trebuchet MS" panose="020B0603020202020204"/>
                <a:cs typeface="Trebuchet MS" panose="020B0603020202020204"/>
              </a:rPr>
              <a:t>Процент проникновения</a:t>
            </a:r>
            <a:endParaRPr lang="ru-RU" altLang="ru-RU" sz="1600" dirty="0"/>
          </a:p>
          <a:p>
            <a:pPr marL="12700">
              <a:lnSpc>
                <a:spcPct val="100000"/>
              </a:lnSpc>
              <a:spcBef>
                <a:spcPts val="435"/>
              </a:spcBef>
            </a:pPr>
            <a:r>
              <a:rPr lang="ru-RU" sz="1300" dirty="0">
                <a:solidFill>
                  <a:srgbClr val="4E4E4E"/>
                </a:solidFill>
                <a:latin typeface="Trebuchet MS" panose="020B0603020202020204"/>
                <a:cs typeface="Trebuchet MS" panose="020B0603020202020204"/>
              </a:rPr>
              <a:t>Прогнозируем количество будущих клиентов</a:t>
            </a:r>
            <a:r>
              <a:rPr sz="1300" dirty="0">
                <a:solidFill>
                  <a:srgbClr val="4E4E4E"/>
                </a:solidFill>
                <a:latin typeface="Trebuchet MS" panose="020B0603020202020204"/>
                <a:cs typeface="Trebuchet MS" panose="020B0603020202020204"/>
              </a:rPr>
              <a:t> </a:t>
            </a:r>
            <a:endParaRPr sz="1300" dirty="0">
              <a:latin typeface="Trebuchet MS" panose="020B0603020202020204"/>
              <a:cs typeface="Trebuchet MS" panose="020B0603020202020204"/>
            </a:endParaRPr>
          </a:p>
          <a:p>
            <a:pPr marL="12700">
              <a:lnSpc>
                <a:spcPct val="100000"/>
              </a:lnSpc>
              <a:spcBef>
                <a:spcPts val="1005"/>
              </a:spcBef>
            </a:pPr>
            <a:r>
              <a:rPr lang="ru-RU" sz="1600" b="1" dirty="0">
                <a:solidFill>
                  <a:srgbClr val="6D28AA"/>
                </a:solidFill>
                <a:latin typeface="Trebuchet MS" panose="020B0603020202020204"/>
                <a:cs typeface="Trebuchet MS" panose="020B0603020202020204"/>
              </a:rPr>
              <a:t>Расстановка клиентских делителей</a:t>
            </a:r>
            <a:endParaRPr sz="1600" dirty="0">
              <a:latin typeface="Trebuchet MS" panose="020B0603020202020204"/>
              <a:cs typeface="Trebuchet MS" panose="020B0603020202020204"/>
            </a:endParaRPr>
          </a:p>
          <a:p>
            <a:pPr marL="12700" marR="5080">
              <a:lnSpc>
                <a:spcPct val="106000"/>
              </a:lnSpc>
              <a:spcBef>
                <a:spcPts val="170"/>
              </a:spcBef>
            </a:pPr>
            <a:r>
              <a:rPr lang="ru-RU" sz="1300" dirty="0">
                <a:solidFill>
                  <a:srgbClr val="4E4E4E"/>
                </a:solidFill>
                <a:latin typeface="Trebuchet MS" panose="020B0603020202020204"/>
                <a:cs typeface="Trebuchet MS" panose="020B0603020202020204"/>
              </a:rPr>
              <a:t>В первую очередь определяются места установки абонентских делителей</a:t>
            </a:r>
            <a:endParaRPr lang="ru-RU" sz="1300" dirty="0">
              <a:solidFill>
                <a:srgbClr val="4E4E4E"/>
              </a:solidFill>
              <a:latin typeface="Trebuchet MS" panose="020B0603020202020204"/>
              <a:cs typeface="Trebuchet MS" panose="020B0603020202020204"/>
            </a:endParaRPr>
          </a:p>
          <a:p>
            <a:pPr marL="12700">
              <a:lnSpc>
                <a:spcPct val="100000"/>
              </a:lnSpc>
              <a:spcBef>
                <a:spcPts val="1005"/>
              </a:spcBef>
            </a:pPr>
            <a:r>
              <a:rPr lang="ru-RU" sz="1600" b="1" dirty="0">
                <a:solidFill>
                  <a:srgbClr val="6D28AA"/>
                </a:solidFill>
                <a:latin typeface="Trebuchet MS" panose="020B0603020202020204"/>
                <a:cs typeface="Trebuchet MS" panose="020B0603020202020204"/>
                <a:sym typeface="+mn-ea"/>
              </a:rPr>
              <a:t>Расстановка магистральных делителей</a:t>
            </a:r>
            <a:endParaRPr sz="1300" dirty="0">
              <a:latin typeface="Trebuchet MS" panose="020B0603020202020204"/>
              <a:cs typeface="Trebuchet MS" panose="020B0603020202020204"/>
            </a:endParaRPr>
          </a:p>
          <a:p>
            <a:pPr marL="12700" marR="5080">
              <a:lnSpc>
                <a:spcPct val="106000"/>
              </a:lnSpc>
              <a:spcBef>
                <a:spcPts val="170"/>
              </a:spcBef>
            </a:pPr>
            <a:r>
              <a:rPr lang="ru-RU" sz="1300" dirty="0">
                <a:solidFill>
                  <a:srgbClr val="4E4E4E"/>
                </a:solidFill>
                <a:latin typeface="Trebuchet MS" panose="020B0603020202020204"/>
                <a:cs typeface="Trebuchet MS" panose="020B0603020202020204"/>
                <a:sym typeface="+mn-ea"/>
              </a:rPr>
              <a:t>Останавливаемся на выборе одного из 3х вариантов расстановки дробных делителей, подробнее рассмотрим далее.</a:t>
            </a:r>
            <a:endParaRPr lang="ru-RU" sz="1300" dirty="0">
              <a:latin typeface="Trebuchet MS" panose="020B0603020202020204"/>
              <a:cs typeface="Trebuchet MS" panose="020B0603020202020204"/>
            </a:endParaRPr>
          </a:p>
        </p:txBody>
      </p:sp>
      <p:pic>
        <p:nvPicPr>
          <p:cNvPr id="6" name="Рисунок 5"/>
          <p:cNvPicPr>
            <a:picLocks noChangeAspect="1"/>
          </p:cNvPicPr>
          <p:nvPr/>
        </p:nvPicPr>
        <p:blipFill>
          <a:blip r:embed="rId3"/>
          <a:stretch>
            <a:fillRect/>
          </a:stretch>
        </p:blipFill>
        <p:spPr>
          <a:xfrm>
            <a:off x="201023" y="2267204"/>
            <a:ext cx="7598809" cy="379970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39" y="701280"/>
            <a:ext cx="4155585" cy="551332"/>
          </a:xfrm>
          <a:prstGeom prst="rect">
            <a:avLst/>
          </a:prstGeom>
          <a:noFill/>
          <a:ln>
            <a:noFill/>
          </a:ln>
        </p:spPr>
        <p:txBody>
          <a:bodyPr wrap="square" lIns="0" tIns="12600" rIns="0" bIns="0">
            <a:spAutoFit/>
          </a:bodyPr>
          <a:lstStyle/>
          <a:p>
            <a:pPr marL="12700">
              <a:lnSpc>
                <a:spcPts val="2130"/>
              </a:lnSpc>
              <a:spcBef>
                <a:spcPts val="100"/>
              </a:spcBef>
            </a:pPr>
            <a:r>
              <a:rPr lang="ru-RU" sz="2000" b="1" spc="-5" dirty="0" smtClean="0">
                <a:solidFill>
                  <a:schemeClr val="bg1"/>
                </a:solidFill>
                <a:latin typeface="Trebuchet MS" panose="020B0603020202020204"/>
                <a:cs typeface="Trebuchet MS" panose="020B0603020202020204"/>
              </a:rPr>
              <a:t>Строим PON, вариант разводки для FTTH</a:t>
            </a:r>
            <a:endParaRPr lang="ru-RU" sz="2000" b="1" spc="-5" dirty="0">
              <a:solidFill>
                <a:schemeClr val="bg1"/>
              </a:solidFill>
              <a:latin typeface="Trebuchet MS" panose="020B0603020202020204"/>
              <a:cs typeface="Trebuchet MS" panose="020B0603020202020204"/>
            </a:endParaRPr>
          </a:p>
        </p:txBody>
      </p:sp>
      <p:graphicFrame>
        <p:nvGraphicFramePr>
          <p:cNvPr id="5" name="object 3"/>
          <p:cNvGraphicFramePr>
            <a:graphicFrameLocks noGrp="1"/>
          </p:cNvGraphicFramePr>
          <p:nvPr/>
        </p:nvGraphicFramePr>
        <p:xfrm>
          <a:off x="4004316" y="1910455"/>
          <a:ext cx="3122930" cy="5431387"/>
        </p:xfrm>
        <a:graphic>
          <a:graphicData uri="http://schemas.openxmlformats.org/drawingml/2006/table">
            <a:tbl>
              <a:tblPr firstRow="1" bandRow="1">
                <a:tableStyleId>{2D5ABB26-0587-4C30-8999-92F81FD0307C}</a:tableStyleId>
              </a:tblPr>
              <a:tblGrid>
                <a:gridCol w="1431290"/>
                <a:gridCol w="1691640"/>
              </a:tblGrid>
              <a:tr h="1008476">
                <a:tc>
                  <a:txBody>
                    <a:bodyPr/>
                    <a:lstStyle/>
                    <a:p>
                      <a:pPr marL="71755" algn="ctr">
                        <a:lnSpc>
                          <a:spcPct val="100000"/>
                        </a:lnSpc>
                        <a:spcBef>
                          <a:spcPts val="480"/>
                        </a:spcBef>
                      </a:pPr>
                      <a:r>
                        <a:rPr lang="ru-RU" sz="1865" b="1" dirty="0" smtClean="0">
                          <a:solidFill>
                            <a:srgbClr val="2B2A29"/>
                          </a:solidFill>
                          <a:latin typeface="+mj-lt"/>
                          <a:cs typeface="+mj-lt"/>
                        </a:rPr>
                        <a:t>Позиция</a:t>
                      </a:r>
                      <a:endParaRPr sz="1865"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ctr">
                        <a:lnSpc>
                          <a:spcPct val="100000"/>
                        </a:lnSpc>
                        <a:spcBef>
                          <a:spcPts val="480"/>
                        </a:spcBef>
                      </a:pPr>
                      <a:r>
                        <a:rPr lang="ru-RU" sz="1865" b="1" spc="-5" dirty="0" smtClean="0">
                          <a:solidFill>
                            <a:srgbClr val="2B2A29"/>
                          </a:solidFill>
                          <a:latin typeface="+mj-lt"/>
                          <a:cs typeface="+mj-lt"/>
                        </a:rPr>
                        <a:t>Делитель</a:t>
                      </a:r>
                      <a:endParaRPr lang="en-US" sz="1865" b="1" spc="-5" dirty="0" smtClean="0">
                        <a:solidFill>
                          <a:srgbClr val="2B2A29"/>
                        </a:solidFill>
                        <a:latin typeface="+mj-lt"/>
                        <a:cs typeface="+mj-lt"/>
                      </a:endParaRPr>
                    </a:p>
                    <a:p>
                      <a:pPr marL="71755" marR="0" lvl="0" indent="0" algn="ctr" defTabSz="914400" eaLnBrk="1" fontAlgn="auto" latinLnBrk="0" hangingPunct="1">
                        <a:lnSpc>
                          <a:spcPct val="100000"/>
                        </a:lnSpc>
                        <a:spcBef>
                          <a:spcPts val="480"/>
                        </a:spcBef>
                        <a:spcAft>
                          <a:spcPts val="0"/>
                        </a:spcAft>
                        <a:buClrTx/>
                        <a:buSzTx/>
                        <a:buFontTx/>
                        <a:buNone/>
                        <a:defRPr/>
                      </a:pPr>
                      <a:r>
                        <a:rPr lang="en-US" sz="1865" b="1" spc="-5" dirty="0" smtClean="0">
                          <a:solidFill>
                            <a:srgbClr val="2B2A29"/>
                          </a:solidFill>
                          <a:latin typeface="+mn-lt"/>
                          <a:ea typeface="+mn-ea"/>
                          <a:cs typeface="+mj-lt"/>
                        </a:rPr>
                        <a:t>CP-X/Y, </a:t>
                      </a:r>
                      <a:endParaRPr lang="ru-RU" sz="1865" b="1" spc="-5" dirty="0" smtClean="0">
                        <a:solidFill>
                          <a:srgbClr val="2B2A29"/>
                        </a:solidFill>
                        <a:latin typeface="+mn-lt"/>
                        <a:ea typeface="+mn-ea"/>
                        <a:cs typeface="+mj-lt"/>
                      </a:endParaRPr>
                    </a:p>
                    <a:p>
                      <a:pPr marL="71755" marR="0" lvl="0" indent="0" algn="ctr" defTabSz="914400" eaLnBrk="1" fontAlgn="auto" latinLnBrk="0" hangingPunct="1">
                        <a:lnSpc>
                          <a:spcPct val="100000"/>
                        </a:lnSpc>
                        <a:spcBef>
                          <a:spcPts val="480"/>
                        </a:spcBef>
                        <a:spcAft>
                          <a:spcPts val="0"/>
                        </a:spcAft>
                        <a:buClrTx/>
                        <a:buSzTx/>
                        <a:buFontTx/>
                        <a:buNone/>
                        <a:defRPr/>
                      </a:pPr>
                      <a:r>
                        <a:rPr lang="en-US" sz="1865" b="1" spc="-5" dirty="0" smtClean="0">
                          <a:solidFill>
                            <a:srgbClr val="2B2A29"/>
                          </a:solidFill>
                          <a:latin typeface="+mn-lt"/>
                          <a:ea typeface="+mn-ea"/>
                          <a:cs typeface="+mj-lt"/>
                        </a:rPr>
                        <a:t>PLC-1/2</a:t>
                      </a:r>
                      <a:endParaRPr lang="en-US" sz="1865" b="1" dirty="0" smtClean="0">
                        <a:solidFill>
                          <a:srgbClr val="2B2A29"/>
                        </a:solidFill>
                        <a:latin typeface="+mn-lt"/>
                        <a:ea typeface="+mn-ea"/>
                        <a:cs typeface="+mj-lt"/>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148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1-13</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1/99</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148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14-22</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3/97</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588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23-28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b="0" i="0" dirty="0" smtClean="0">
                          <a:solidFill>
                            <a:schemeClr val="tx1"/>
                          </a:solidFill>
                          <a:effectLst/>
                          <a:latin typeface="+mn-lt"/>
                          <a:ea typeface="+mn-ea"/>
                          <a:cs typeface="+mn-cs"/>
                        </a:rPr>
                        <a:t>5/95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148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29-34</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10/90</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12991">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35</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15/85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1236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36-37</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20/80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12991">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25/75</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12991">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39</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50/50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1236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40</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337046">
                <a:tc gridSpan="2">
                  <a:txBody>
                    <a:bodyPr/>
                    <a:lstStyle/>
                    <a:p>
                      <a:pPr marL="88900" indent="0" algn="l">
                        <a:lnSpc>
                          <a:spcPct val="100000"/>
                        </a:lnSpc>
                        <a:spcBef>
                          <a:spcPts val="450"/>
                        </a:spcBef>
                      </a:pPr>
                      <a:r>
                        <a:rPr lang="ru-RU" sz="1865" b="1" dirty="0" smtClean="0">
                          <a:solidFill>
                            <a:srgbClr val="2B2A29"/>
                          </a:solidFill>
                          <a:latin typeface="+mn-lt"/>
                          <a:cs typeface="Arial" panose="020B0604020202020204"/>
                        </a:rPr>
                        <a:t>Итого клиентов </a:t>
                      </a:r>
                      <a:r>
                        <a:rPr lang="en-US" sz="1865" b="1" dirty="0" smtClean="0">
                          <a:solidFill>
                            <a:srgbClr val="2B2A29"/>
                          </a:solidFill>
                          <a:latin typeface="+mn-lt"/>
                          <a:cs typeface="Arial" panose="020B0604020202020204"/>
                        </a:rPr>
                        <a:t>80</a:t>
                      </a:r>
                      <a:endParaRPr sz="1865" b="1" dirty="0">
                        <a:solidFill>
                          <a:srgbClr val="2B2A29"/>
                        </a:solidFill>
                        <a:latin typeface="+mn-lt"/>
                        <a:cs typeface="Arial" panose="020B060402020202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cap="flat" cmpd="sng" algn="ctr">
                      <a:solidFill>
                        <a:srgbClr val="5C4A94"/>
                      </a:solidFill>
                      <a:prstDash val="solid"/>
                      <a:round/>
                      <a:headEnd type="none" w="med" len="med"/>
                      <a:tailEnd type="none" w="med" len="med"/>
                    </a:lnB>
                  </a:tcPr>
                </a:tc>
                <a:tc hMerge="1">
                  <a:tcPr marL="0" marR="0" marT="57150"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bl>
          </a:graphicData>
        </a:graphic>
      </p:graphicFrame>
      <p:graphicFrame>
        <p:nvGraphicFramePr>
          <p:cNvPr id="6" name="object 3"/>
          <p:cNvGraphicFramePr>
            <a:graphicFrameLocks noGrp="1"/>
          </p:cNvGraphicFramePr>
          <p:nvPr/>
        </p:nvGraphicFramePr>
        <p:xfrm>
          <a:off x="7552949" y="1910455"/>
          <a:ext cx="3122930" cy="5431387"/>
        </p:xfrm>
        <a:graphic>
          <a:graphicData uri="http://schemas.openxmlformats.org/drawingml/2006/table">
            <a:tbl>
              <a:tblPr firstRow="1" bandRow="1">
                <a:tableStyleId>{2D5ABB26-0587-4C30-8999-92F81FD0307C}</a:tableStyleId>
              </a:tblPr>
              <a:tblGrid>
                <a:gridCol w="1431290"/>
                <a:gridCol w="1691640"/>
              </a:tblGrid>
              <a:tr h="1008476">
                <a:tc>
                  <a:txBody>
                    <a:bodyPr/>
                    <a:lstStyle/>
                    <a:p>
                      <a:pPr marL="71755" algn="ctr">
                        <a:lnSpc>
                          <a:spcPct val="100000"/>
                        </a:lnSpc>
                        <a:spcBef>
                          <a:spcPts val="480"/>
                        </a:spcBef>
                      </a:pPr>
                      <a:r>
                        <a:rPr lang="ru-RU" sz="1865" b="1" dirty="0" smtClean="0">
                          <a:solidFill>
                            <a:srgbClr val="2B2A29"/>
                          </a:solidFill>
                          <a:latin typeface="+mj-lt"/>
                          <a:cs typeface="+mj-lt"/>
                        </a:rPr>
                        <a:t>Позиция</a:t>
                      </a:r>
                      <a:endParaRPr sz="1865"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ctr">
                        <a:lnSpc>
                          <a:spcPct val="100000"/>
                        </a:lnSpc>
                        <a:spcBef>
                          <a:spcPts val="480"/>
                        </a:spcBef>
                      </a:pPr>
                      <a:r>
                        <a:rPr lang="ru-RU" sz="1865" b="1" spc="-5" dirty="0" smtClean="0">
                          <a:solidFill>
                            <a:srgbClr val="2B2A29"/>
                          </a:solidFill>
                          <a:latin typeface="+mj-lt"/>
                          <a:cs typeface="+mj-lt"/>
                        </a:rPr>
                        <a:t>Делитель</a:t>
                      </a:r>
                      <a:endParaRPr lang="en-US" sz="1865" b="1" spc="-5" dirty="0" smtClean="0">
                        <a:solidFill>
                          <a:srgbClr val="2B2A29"/>
                        </a:solidFill>
                        <a:latin typeface="+mj-lt"/>
                        <a:cs typeface="+mj-lt"/>
                      </a:endParaRPr>
                    </a:p>
                    <a:p>
                      <a:pPr marL="71755" marR="0" lvl="0" indent="0" algn="ctr" defTabSz="914400" eaLnBrk="1" fontAlgn="auto" latinLnBrk="0" hangingPunct="1">
                        <a:lnSpc>
                          <a:spcPct val="100000"/>
                        </a:lnSpc>
                        <a:spcBef>
                          <a:spcPts val="480"/>
                        </a:spcBef>
                        <a:spcAft>
                          <a:spcPts val="0"/>
                        </a:spcAft>
                        <a:buClrTx/>
                        <a:buSzTx/>
                        <a:buFontTx/>
                        <a:buNone/>
                        <a:defRPr/>
                      </a:pPr>
                      <a:r>
                        <a:rPr lang="en-US" sz="1865" b="1" spc="-5" dirty="0" smtClean="0">
                          <a:solidFill>
                            <a:srgbClr val="2B2A29"/>
                          </a:solidFill>
                          <a:latin typeface="+mn-lt"/>
                          <a:ea typeface="+mn-ea"/>
                          <a:cs typeface="+mj-lt"/>
                        </a:rPr>
                        <a:t>CP-X/Y, </a:t>
                      </a:r>
                      <a:endParaRPr lang="ru-RU" sz="1865" b="1" spc="-5" dirty="0" smtClean="0">
                        <a:solidFill>
                          <a:srgbClr val="2B2A29"/>
                        </a:solidFill>
                        <a:latin typeface="+mn-lt"/>
                        <a:ea typeface="+mn-ea"/>
                        <a:cs typeface="+mj-lt"/>
                      </a:endParaRPr>
                    </a:p>
                    <a:p>
                      <a:pPr marL="71755" marR="0" lvl="0" indent="0" algn="ctr" defTabSz="914400" eaLnBrk="1" fontAlgn="auto" latinLnBrk="0" hangingPunct="1">
                        <a:lnSpc>
                          <a:spcPct val="100000"/>
                        </a:lnSpc>
                        <a:spcBef>
                          <a:spcPts val="480"/>
                        </a:spcBef>
                        <a:spcAft>
                          <a:spcPts val="0"/>
                        </a:spcAft>
                        <a:buClrTx/>
                        <a:buSzTx/>
                        <a:buFontTx/>
                        <a:buNone/>
                        <a:defRPr/>
                      </a:pPr>
                      <a:r>
                        <a:rPr lang="en-US" sz="1865" b="1" spc="-5" dirty="0" smtClean="0">
                          <a:solidFill>
                            <a:srgbClr val="2B2A29"/>
                          </a:solidFill>
                          <a:latin typeface="+mn-lt"/>
                          <a:ea typeface="+mn-ea"/>
                          <a:cs typeface="+mj-lt"/>
                        </a:rPr>
                        <a:t>PLC-1/4</a:t>
                      </a:r>
                      <a:endParaRPr lang="en-US" sz="1865" b="1" dirty="0" smtClean="0">
                        <a:solidFill>
                          <a:srgbClr val="2B2A29"/>
                        </a:solidFill>
                        <a:latin typeface="+mn-lt"/>
                        <a:ea typeface="+mn-ea"/>
                        <a:cs typeface="+mj-lt"/>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148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1-4</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1/99</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148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5-12</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3/97</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588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13-18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b="0" i="0" dirty="0" smtClean="0">
                          <a:solidFill>
                            <a:schemeClr val="tx1"/>
                          </a:solidFill>
                          <a:effectLst/>
                          <a:latin typeface="+mn-lt"/>
                          <a:ea typeface="+mn-ea"/>
                          <a:cs typeface="+mn-cs"/>
                        </a:rPr>
                        <a:t>5/95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148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19-24</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10/90</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12991">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25-26</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15/85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1236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27</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20/80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12991">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25/75</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12991">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29</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50/50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1236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30</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337046">
                <a:tc gridSpan="2">
                  <a:txBody>
                    <a:bodyPr/>
                    <a:lstStyle/>
                    <a:p>
                      <a:pPr marL="88900" indent="0" algn="l">
                        <a:lnSpc>
                          <a:spcPct val="100000"/>
                        </a:lnSpc>
                        <a:spcBef>
                          <a:spcPts val="450"/>
                        </a:spcBef>
                      </a:pPr>
                      <a:r>
                        <a:rPr lang="ru-RU" sz="1865" b="1" dirty="0" smtClean="0">
                          <a:solidFill>
                            <a:srgbClr val="2B2A29"/>
                          </a:solidFill>
                          <a:latin typeface="+mn-lt"/>
                          <a:cs typeface="Arial" panose="020B0604020202020204"/>
                        </a:rPr>
                        <a:t>Итого клиентов </a:t>
                      </a:r>
                      <a:r>
                        <a:rPr lang="en-US" sz="1865" b="1" dirty="0" smtClean="0">
                          <a:solidFill>
                            <a:srgbClr val="2B2A29"/>
                          </a:solidFill>
                          <a:latin typeface="+mn-lt"/>
                          <a:cs typeface="Arial" panose="020B0604020202020204"/>
                        </a:rPr>
                        <a:t>120</a:t>
                      </a:r>
                      <a:endParaRPr sz="1865" b="1" dirty="0">
                        <a:solidFill>
                          <a:srgbClr val="2B2A29"/>
                        </a:solidFill>
                        <a:latin typeface="+mn-lt"/>
                        <a:cs typeface="Arial" panose="020B060402020202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cap="flat" cmpd="sng" algn="ctr">
                      <a:solidFill>
                        <a:srgbClr val="5C4A94"/>
                      </a:solidFill>
                      <a:prstDash val="solid"/>
                      <a:round/>
                      <a:headEnd type="none" w="med" len="med"/>
                      <a:tailEnd type="none" w="med" len="med"/>
                    </a:lnB>
                  </a:tcPr>
                </a:tc>
                <a:tc hMerge="1">
                  <a:tcPr marL="0" marR="0" marT="57150"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bl>
          </a:graphicData>
        </a:graphic>
      </p:graphicFrame>
      <p:graphicFrame>
        <p:nvGraphicFramePr>
          <p:cNvPr id="7" name="object 3"/>
          <p:cNvGraphicFramePr>
            <a:graphicFrameLocks noGrp="1"/>
          </p:cNvGraphicFramePr>
          <p:nvPr/>
        </p:nvGraphicFramePr>
        <p:xfrm>
          <a:off x="1149113" y="1910454"/>
          <a:ext cx="2436495" cy="5431387"/>
        </p:xfrm>
        <a:graphic>
          <a:graphicData uri="http://schemas.openxmlformats.org/drawingml/2006/table">
            <a:tbl>
              <a:tblPr firstRow="1" bandRow="1">
                <a:tableStyleId>{2D5ABB26-0587-4C30-8999-92F81FD0307C}</a:tableStyleId>
              </a:tblPr>
              <a:tblGrid>
                <a:gridCol w="1116965"/>
                <a:gridCol w="1319530"/>
              </a:tblGrid>
              <a:tr h="701364">
                <a:tc>
                  <a:txBody>
                    <a:bodyPr/>
                    <a:lstStyle/>
                    <a:p>
                      <a:pPr marL="71755" algn="ctr">
                        <a:lnSpc>
                          <a:spcPct val="100000"/>
                        </a:lnSpc>
                        <a:spcBef>
                          <a:spcPts val="480"/>
                        </a:spcBef>
                      </a:pPr>
                      <a:r>
                        <a:rPr lang="ru-RU" sz="1865" b="1" dirty="0" smtClean="0">
                          <a:solidFill>
                            <a:srgbClr val="2B2A29"/>
                          </a:solidFill>
                          <a:latin typeface="+mj-lt"/>
                          <a:cs typeface="+mj-lt"/>
                        </a:rPr>
                        <a:t>Позиция</a:t>
                      </a:r>
                      <a:endParaRPr sz="1865"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ctr">
                        <a:lnSpc>
                          <a:spcPct val="100000"/>
                        </a:lnSpc>
                        <a:spcBef>
                          <a:spcPts val="480"/>
                        </a:spcBef>
                      </a:pPr>
                      <a:r>
                        <a:rPr lang="ru-RU" sz="1800" b="1" spc="-5" dirty="0" smtClean="0">
                          <a:solidFill>
                            <a:srgbClr val="2B2A29"/>
                          </a:solidFill>
                          <a:latin typeface="+mj-lt"/>
                          <a:cs typeface="+mj-lt"/>
                        </a:rPr>
                        <a:t>Делитель</a:t>
                      </a:r>
                      <a:endParaRPr lang="ru-RU" sz="1800" b="1" spc="-5" dirty="0" smtClean="0">
                        <a:solidFill>
                          <a:srgbClr val="2B2A29"/>
                        </a:solidFill>
                        <a:latin typeface="+mj-lt"/>
                        <a:cs typeface="+mj-lt"/>
                      </a:endParaRPr>
                    </a:p>
                    <a:p>
                      <a:pPr marL="71755" algn="ctr">
                        <a:lnSpc>
                          <a:spcPct val="100000"/>
                        </a:lnSpc>
                        <a:spcBef>
                          <a:spcPts val="480"/>
                        </a:spcBef>
                      </a:pPr>
                      <a:r>
                        <a:rPr lang="en-US" sz="1800" b="1" spc="-5" dirty="0" smtClean="0">
                          <a:solidFill>
                            <a:srgbClr val="2B2A29"/>
                          </a:solidFill>
                          <a:latin typeface="+mj-lt"/>
                          <a:cs typeface="+mj-lt"/>
                        </a:rPr>
                        <a:t>CP-X/Y</a:t>
                      </a:r>
                      <a:endParaRPr sz="1800" b="1" dirty="0">
                        <a:solidFill>
                          <a:srgbClr val="2B2A29"/>
                        </a:solidFill>
                        <a:latin typeface="+mj-lt"/>
                        <a:cs typeface="+mj-lt"/>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37698">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1-23</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1/99</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38360">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24-32</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3/97</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42334">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33-38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b="0" i="0" dirty="0" smtClean="0">
                          <a:solidFill>
                            <a:schemeClr val="tx1"/>
                          </a:solidFill>
                          <a:effectLst/>
                          <a:latin typeface="+mn-lt"/>
                          <a:ea typeface="+mn-ea"/>
                          <a:cs typeface="+mn-cs"/>
                        </a:rPr>
                        <a:t>5/95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37698">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39-44</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10/90</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4234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45-46</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15/85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43006">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47</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20/80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4234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48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25/75</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4234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49</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50/50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42343">
                <a:tc>
                  <a:txBody>
                    <a:bodyPr/>
                    <a:lstStyle/>
                    <a:p>
                      <a:pPr marL="71755" algn="ctr">
                        <a:lnSpc>
                          <a:spcPct val="100000"/>
                        </a:lnSpc>
                        <a:spcBef>
                          <a:spcPts val="480"/>
                        </a:spcBef>
                      </a:pPr>
                      <a:r>
                        <a:rPr lang="ru-RU" sz="1865" dirty="0" smtClean="0">
                          <a:solidFill>
                            <a:srgbClr val="2B2A29"/>
                          </a:solidFill>
                          <a:latin typeface="Calibri" panose="020F0502020204030204"/>
                          <a:cs typeface="Calibri" panose="020F0502020204030204"/>
                        </a:rPr>
                        <a:t>50</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361555">
                <a:tc gridSpan="2">
                  <a:txBody>
                    <a:bodyPr/>
                    <a:lstStyle/>
                    <a:p>
                      <a:pPr marL="88900" indent="0" algn="l">
                        <a:lnSpc>
                          <a:spcPct val="100000"/>
                        </a:lnSpc>
                        <a:spcBef>
                          <a:spcPts val="450"/>
                        </a:spcBef>
                      </a:pPr>
                      <a:r>
                        <a:rPr lang="ru-RU" sz="1865" b="1" dirty="0" smtClean="0">
                          <a:solidFill>
                            <a:srgbClr val="2B2A29"/>
                          </a:solidFill>
                          <a:latin typeface="+mn-lt"/>
                          <a:cs typeface="Arial" panose="020B0604020202020204"/>
                        </a:rPr>
                        <a:t>Итого клиентов 50</a:t>
                      </a:r>
                      <a:endParaRPr sz="1865" b="1" dirty="0">
                        <a:solidFill>
                          <a:srgbClr val="2B2A29"/>
                        </a:solidFill>
                        <a:latin typeface="+mn-lt"/>
                        <a:cs typeface="Arial" panose="020B060402020202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cap="flat" cmpd="sng" algn="ctr">
                      <a:solidFill>
                        <a:srgbClr val="5C4A94"/>
                      </a:solidFill>
                      <a:prstDash val="solid"/>
                      <a:round/>
                      <a:headEnd type="none" w="med" len="med"/>
                      <a:tailEnd type="none" w="med" len="med"/>
                    </a:lnB>
                  </a:tcPr>
                </a:tc>
                <a:tc hMerge="1">
                  <a:tcPr marL="0" marR="0" marT="57150"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336480" cy="551332"/>
          </a:xfrm>
          <a:prstGeom prst="rect">
            <a:avLst/>
          </a:prstGeom>
          <a:noFill/>
          <a:ln>
            <a:noFill/>
          </a:ln>
        </p:spPr>
        <p:txBody>
          <a:bodyPr lIns="0" tIns="12600" rIns="0" bIns="0">
            <a:spAutoFit/>
          </a:bodyPr>
          <a:lstStyle/>
          <a:p>
            <a:pPr marL="12700">
              <a:lnSpc>
                <a:spcPts val="2130"/>
              </a:lnSpc>
              <a:spcBef>
                <a:spcPts val="100"/>
              </a:spcBef>
            </a:pPr>
            <a:r>
              <a:rPr lang="ru-RU" sz="2000" b="1" spc="-5" dirty="0" smtClean="0">
                <a:solidFill>
                  <a:schemeClr val="bg1"/>
                </a:solidFill>
                <a:latin typeface="Trebuchet MS" panose="020B0603020202020204"/>
                <a:cs typeface="Trebuchet MS" panose="020B0603020202020204"/>
              </a:rPr>
              <a:t>Как спроектировать сеть PON  - схемы деления</a:t>
            </a:r>
            <a:endParaRPr lang="ru-RU" sz="2000" b="1" spc="-5" dirty="0">
              <a:solidFill>
                <a:schemeClr val="bg1"/>
              </a:solidFill>
              <a:latin typeface="Trebuchet MS" panose="020B0603020202020204"/>
              <a:cs typeface="Trebuchet MS" panose="020B0603020202020204"/>
            </a:endParaRPr>
          </a:p>
        </p:txBody>
      </p:sp>
      <p:pic>
        <p:nvPicPr>
          <p:cNvPr id="5" name="Изображение 6"/>
          <p:cNvPicPr>
            <a:picLocks noChangeAspect="1"/>
          </p:cNvPicPr>
          <p:nvPr/>
        </p:nvPicPr>
        <p:blipFill rotWithShape="1">
          <a:blip r:embed="rId3" cstate="print"/>
          <a:srcRect l="7570" r="7892"/>
          <a:stretch>
            <a:fillRect/>
          </a:stretch>
        </p:blipFill>
        <p:spPr>
          <a:xfrm>
            <a:off x="5952744" y="3022981"/>
            <a:ext cx="5696712" cy="3802380"/>
          </a:xfrm>
          <a:prstGeom prst="rect">
            <a:avLst/>
          </a:prstGeom>
        </p:spPr>
      </p:pic>
      <p:sp>
        <p:nvSpPr>
          <p:cNvPr id="6" name="Текстовое поле 7"/>
          <p:cNvSpPr txBox="1"/>
          <p:nvPr/>
        </p:nvSpPr>
        <p:spPr>
          <a:xfrm>
            <a:off x="6014085" y="1985899"/>
            <a:ext cx="5002652" cy="774571"/>
          </a:xfrm>
          <a:prstGeom prst="rect">
            <a:avLst/>
          </a:prstGeom>
          <a:noFill/>
        </p:spPr>
        <p:txBody>
          <a:bodyPr wrap="none" rtlCol="0" anchor="t">
            <a:spAutoFit/>
          </a:bodyPr>
          <a:lstStyle/>
          <a:p>
            <a:pPr>
              <a:lnSpc>
                <a:spcPct val="100000"/>
              </a:lnSpc>
              <a:spcBef>
                <a:spcPts val="1040"/>
              </a:spcBef>
            </a:pPr>
            <a:r>
              <a:rPr lang="ru-RU" b="1" spc="-10" dirty="0" smtClean="0">
                <a:solidFill>
                  <a:srgbClr val="6D28AA"/>
                </a:solidFill>
                <a:sym typeface="+mn-ea"/>
              </a:rPr>
              <a:t>Вариант разводки на дробных делителях</a:t>
            </a:r>
            <a:r>
              <a:rPr lang="en-US" b="1" spc="-10" dirty="0" smtClean="0">
                <a:solidFill>
                  <a:srgbClr val="6D28AA"/>
                </a:solidFill>
                <a:sym typeface="+mn-ea"/>
              </a:rPr>
              <a:t> </a:t>
            </a:r>
            <a:endParaRPr lang="ru-RU" b="1" spc="-10" dirty="0" smtClean="0">
              <a:solidFill>
                <a:srgbClr val="6D28AA"/>
              </a:solidFill>
              <a:sym typeface="+mn-ea"/>
            </a:endParaRPr>
          </a:p>
          <a:p>
            <a:pPr>
              <a:lnSpc>
                <a:spcPct val="100000"/>
              </a:lnSpc>
              <a:spcBef>
                <a:spcPts val="1040"/>
              </a:spcBef>
            </a:pPr>
            <a:r>
              <a:rPr lang="ru-RU" b="1" spc="-10" dirty="0" smtClean="0">
                <a:solidFill>
                  <a:srgbClr val="6D28AA"/>
                </a:solidFill>
                <a:sym typeface="+mn-ea"/>
              </a:rPr>
              <a:t>для </a:t>
            </a:r>
            <a:r>
              <a:rPr lang="en-US" altLang="ru-RU" b="1" spc="-10" dirty="0" smtClean="0">
                <a:solidFill>
                  <a:srgbClr val="6D28AA"/>
                </a:solidFill>
                <a:sym typeface="+mn-ea"/>
              </a:rPr>
              <a:t>FTTH-</a:t>
            </a:r>
            <a:r>
              <a:rPr lang="ru-RU" b="1" spc="-10" dirty="0" smtClean="0">
                <a:solidFill>
                  <a:srgbClr val="6D28AA"/>
                </a:solidFill>
                <a:sym typeface="+mn-ea"/>
              </a:rPr>
              <a:t>кабеля</a:t>
            </a:r>
            <a:endParaRPr lang="ru-RU" altLang="en-US" dirty="0">
              <a:solidFill>
                <a:srgbClr val="6D28AA"/>
              </a:solidFill>
            </a:endParaRPr>
          </a:p>
        </p:txBody>
      </p:sp>
      <p:sp>
        <p:nvSpPr>
          <p:cNvPr id="7" name="Текстовое поле 8"/>
          <p:cNvSpPr txBox="1"/>
          <p:nvPr/>
        </p:nvSpPr>
        <p:spPr>
          <a:xfrm>
            <a:off x="609219" y="1986589"/>
            <a:ext cx="4433906" cy="774571"/>
          </a:xfrm>
          <a:prstGeom prst="rect">
            <a:avLst/>
          </a:prstGeom>
          <a:noFill/>
        </p:spPr>
        <p:txBody>
          <a:bodyPr wrap="none" rtlCol="0" anchor="t">
            <a:spAutoFit/>
          </a:bodyPr>
          <a:lstStyle/>
          <a:p>
            <a:pPr>
              <a:lnSpc>
                <a:spcPct val="100000"/>
              </a:lnSpc>
              <a:spcBef>
                <a:spcPts val="1040"/>
              </a:spcBef>
            </a:pPr>
            <a:r>
              <a:rPr lang="ru-RU" b="1" spc="-10" dirty="0" smtClean="0">
                <a:solidFill>
                  <a:srgbClr val="6D28AA"/>
                </a:solidFill>
                <a:sym typeface="+mn-ea"/>
              </a:rPr>
              <a:t>Вариант разводки на </a:t>
            </a:r>
            <a:r>
              <a:rPr lang="en-US" altLang="ru-RU" b="1" spc="-10" dirty="0" smtClean="0">
                <a:solidFill>
                  <a:srgbClr val="6D28AA"/>
                </a:solidFill>
                <a:sym typeface="+mn-ea"/>
              </a:rPr>
              <a:t>PLC</a:t>
            </a:r>
            <a:r>
              <a:rPr lang="ru-RU" b="1" spc="-10" dirty="0" smtClean="0">
                <a:solidFill>
                  <a:srgbClr val="6D28AA"/>
                </a:solidFill>
                <a:sym typeface="+mn-ea"/>
              </a:rPr>
              <a:t> делителях</a:t>
            </a:r>
            <a:r>
              <a:rPr lang="en-US" b="1" spc="-10" dirty="0" smtClean="0">
                <a:solidFill>
                  <a:srgbClr val="6D28AA"/>
                </a:solidFill>
                <a:sym typeface="+mn-ea"/>
              </a:rPr>
              <a:t> </a:t>
            </a:r>
            <a:endParaRPr lang="ru-RU" b="1" spc="-10" dirty="0" smtClean="0">
              <a:solidFill>
                <a:srgbClr val="6D28AA"/>
              </a:solidFill>
              <a:sym typeface="+mn-ea"/>
            </a:endParaRPr>
          </a:p>
          <a:p>
            <a:pPr>
              <a:lnSpc>
                <a:spcPct val="100000"/>
              </a:lnSpc>
              <a:spcBef>
                <a:spcPts val="1040"/>
              </a:spcBef>
            </a:pPr>
            <a:r>
              <a:rPr lang="ru-RU" b="1" spc="-10" dirty="0" smtClean="0">
                <a:solidFill>
                  <a:srgbClr val="6D28AA"/>
                </a:solidFill>
                <a:sym typeface="+mn-ea"/>
              </a:rPr>
              <a:t>для </a:t>
            </a:r>
            <a:r>
              <a:rPr lang="en-US" altLang="ru-RU" b="1" spc="-10" dirty="0" smtClean="0">
                <a:solidFill>
                  <a:srgbClr val="6D28AA"/>
                </a:solidFill>
                <a:sym typeface="+mn-ea"/>
              </a:rPr>
              <a:t>8xO</a:t>
            </a:r>
            <a:r>
              <a:rPr lang="ru-RU" altLang="ru-RU" b="1" spc="-10" dirty="0" smtClean="0">
                <a:solidFill>
                  <a:srgbClr val="6D28AA"/>
                </a:solidFill>
                <a:sym typeface="+mn-ea"/>
              </a:rPr>
              <a:t>В</a:t>
            </a:r>
            <a:r>
              <a:rPr lang="en-US" altLang="ru-RU" b="1" spc="-10" dirty="0" smtClean="0">
                <a:solidFill>
                  <a:srgbClr val="6D28AA"/>
                </a:solidFill>
                <a:sym typeface="+mn-ea"/>
              </a:rPr>
              <a:t>-</a:t>
            </a:r>
            <a:r>
              <a:rPr lang="ru-RU" b="1" spc="-10" dirty="0" smtClean="0">
                <a:solidFill>
                  <a:srgbClr val="6D28AA"/>
                </a:solidFill>
                <a:sym typeface="+mn-ea"/>
              </a:rPr>
              <a:t>кабеля</a:t>
            </a:r>
            <a:endParaRPr lang="ru-RU" altLang="en-US" dirty="0">
              <a:solidFill>
                <a:srgbClr val="6D28AA"/>
              </a:solidFill>
            </a:endParaRPr>
          </a:p>
        </p:txBody>
      </p:sp>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575" y="3023618"/>
            <a:ext cx="5252910" cy="380174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336480" cy="551332"/>
          </a:xfrm>
          <a:prstGeom prst="rect">
            <a:avLst/>
          </a:prstGeom>
          <a:noFill/>
          <a:ln>
            <a:noFill/>
          </a:ln>
        </p:spPr>
        <p:txBody>
          <a:bodyPr lIns="0" tIns="12600" rIns="0" bIns="0">
            <a:spAutoFit/>
          </a:bodyPr>
          <a:lstStyle/>
          <a:p>
            <a:pPr marL="12700">
              <a:lnSpc>
                <a:spcPts val="2130"/>
              </a:lnSpc>
              <a:spcBef>
                <a:spcPts val="100"/>
              </a:spcBef>
            </a:pPr>
            <a:r>
              <a:rPr lang="ru-RU" sz="2000" b="1" spc="-5" dirty="0" smtClean="0">
                <a:solidFill>
                  <a:schemeClr val="bg1"/>
                </a:solidFill>
                <a:latin typeface="Trebuchet MS" panose="020B0603020202020204"/>
                <a:cs typeface="Trebuchet MS" panose="020B0603020202020204"/>
              </a:rPr>
              <a:t>Сравнение стоимости подключения</a:t>
            </a:r>
            <a:endParaRPr lang="ru-RU" sz="2000" b="1" dirty="0">
              <a:solidFill>
                <a:schemeClr val="bg1"/>
              </a:solidFill>
              <a:latin typeface="Trebuchet MS" panose="020B0603020202020204"/>
              <a:cs typeface="Trebuchet MS" panose="020B0603020202020204"/>
            </a:endParaRPr>
          </a:p>
        </p:txBody>
      </p:sp>
      <p:graphicFrame>
        <p:nvGraphicFramePr>
          <p:cNvPr id="20" name="object 3"/>
          <p:cNvGraphicFramePr>
            <a:graphicFrameLocks noGrp="1"/>
          </p:cNvGraphicFramePr>
          <p:nvPr/>
        </p:nvGraphicFramePr>
        <p:xfrm>
          <a:off x="189476" y="2955399"/>
          <a:ext cx="11580249" cy="4431382"/>
        </p:xfrm>
        <a:graphic>
          <a:graphicData uri="http://schemas.openxmlformats.org/drawingml/2006/table">
            <a:tbl>
              <a:tblPr firstRow="1" bandRow="1">
                <a:tableStyleId>{2D5ABB26-0587-4C30-8999-92F81FD0307C}</a:tableStyleId>
              </a:tblPr>
              <a:tblGrid>
                <a:gridCol w="1350585"/>
                <a:gridCol w="3550336"/>
                <a:gridCol w="1248866"/>
                <a:gridCol w="1375253"/>
                <a:gridCol w="3095581"/>
                <a:gridCol w="959628"/>
              </a:tblGrid>
              <a:tr h="851841">
                <a:tc>
                  <a:txBody>
                    <a:bodyPr/>
                    <a:lstStyle/>
                    <a:p>
                      <a:pPr marL="71755" algn="ctr">
                        <a:lnSpc>
                          <a:spcPct val="100000"/>
                        </a:lnSpc>
                        <a:spcBef>
                          <a:spcPts val="480"/>
                        </a:spcBef>
                      </a:pPr>
                      <a:r>
                        <a:rPr lang="ru-RU" sz="1500" b="1" dirty="0" smtClean="0">
                          <a:solidFill>
                            <a:srgbClr val="2B2A29"/>
                          </a:solidFill>
                          <a:latin typeface="+mj-lt"/>
                          <a:cs typeface="+mj-lt"/>
                        </a:rPr>
                        <a:t>Позиция</a:t>
                      </a:r>
                      <a:endParaRPr sz="1500"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ctr">
                        <a:lnSpc>
                          <a:spcPct val="100000"/>
                        </a:lnSpc>
                        <a:spcBef>
                          <a:spcPts val="480"/>
                        </a:spcBef>
                      </a:pPr>
                      <a:r>
                        <a:rPr lang="ru-RU" sz="1500" b="1" spc="-5" dirty="0" smtClean="0">
                          <a:solidFill>
                            <a:srgbClr val="2B2A29"/>
                          </a:solidFill>
                          <a:latin typeface="+mj-lt"/>
                          <a:cs typeface="+mj-lt"/>
                        </a:rPr>
                        <a:t>Описание</a:t>
                      </a:r>
                      <a:endParaRPr sz="1500" b="1" dirty="0">
                        <a:solidFill>
                          <a:srgbClr val="2B2A29"/>
                        </a:solidFill>
                        <a:latin typeface="+mj-lt"/>
                        <a:cs typeface="+mj-lt"/>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c>
                  <a:txBody>
                    <a:bodyPr/>
                    <a:lstStyle/>
                    <a:p>
                      <a:pPr marL="71755" algn="ctr">
                        <a:lnSpc>
                          <a:spcPct val="100000"/>
                        </a:lnSpc>
                        <a:spcBef>
                          <a:spcPts val="480"/>
                        </a:spcBef>
                      </a:pPr>
                      <a:r>
                        <a:rPr lang="ru-RU" sz="1500" b="1" dirty="0" smtClean="0">
                          <a:solidFill>
                            <a:srgbClr val="2B2A29"/>
                          </a:solidFill>
                          <a:latin typeface="+mj-lt"/>
                          <a:cs typeface="+mj-lt"/>
                        </a:rPr>
                        <a:t>Норма расхода</a:t>
                      </a:r>
                      <a:endParaRPr sz="1500"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80"/>
                        </a:spcBef>
                        <a:buNone/>
                      </a:pPr>
                      <a:r>
                        <a:rPr lang="ru-RU" sz="1500" b="1" dirty="0" smtClean="0">
                          <a:solidFill>
                            <a:srgbClr val="2B2A29"/>
                          </a:solidFill>
                          <a:latin typeface="+mj-lt"/>
                          <a:cs typeface="+mj-lt"/>
                          <a:sym typeface="+mn-ea"/>
                        </a:rPr>
                        <a:t>Позиция</a:t>
                      </a:r>
                      <a:endParaRPr lang="ru-RU" altLang="en-US" sz="1500"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80"/>
                        </a:spcBef>
                        <a:buNone/>
                      </a:pPr>
                      <a:r>
                        <a:rPr lang="ru-RU" sz="1500" b="1" spc="-5" dirty="0" smtClean="0">
                          <a:solidFill>
                            <a:srgbClr val="2B2A29"/>
                          </a:solidFill>
                          <a:latin typeface="+mj-lt"/>
                          <a:cs typeface="+mj-lt"/>
                          <a:sym typeface="+mn-ea"/>
                        </a:rPr>
                        <a:t>Описание</a:t>
                      </a:r>
                      <a:endParaRPr lang="ru-RU" altLang="en-US" sz="1500"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80"/>
                        </a:spcBef>
                        <a:buNone/>
                      </a:pPr>
                      <a:r>
                        <a:rPr lang="ru-RU" sz="1500" b="1" dirty="0" smtClean="0">
                          <a:solidFill>
                            <a:srgbClr val="2B2A29"/>
                          </a:solidFill>
                          <a:latin typeface="+mj-lt"/>
                          <a:cs typeface="+mj-lt"/>
                          <a:sym typeface="+mn-ea"/>
                        </a:rPr>
                        <a:t>Норма расхода</a:t>
                      </a:r>
                      <a:endParaRPr lang="ru-RU" altLang="en-US" sz="1500"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cap="flat" cmpd="sng" algn="ctr">
                      <a:solidFill>
                        <a:srgbClr val="5C4A94"/>
                      </a:solidFill>
                      <a:prstDash val="solid"/>
                      <a:round/>
                      <a:headEnd type="none" w="med" len="med"/>
                      <a:tailEnd type="none" w="med" len="med"/>
                    </a:lnB>
                  </a:tcPr>
                </a:tc>
              </a:tr>
              <a:tr h="511363">
                <a:tc>
                  <a:txBody>
                    <a:bodyPr/>
                    <a:lstStyle/>
                    <a:p>
                      <a:pPr marL="71755" algn="ctr">
                        <a:lnSpc>
                          <a:spcPct val="100000"/>
                        </a:lnSpc>
                        <a:spcBef>
                          <a:spcPts val="480"/>
                        </a:spcBef>
                      </a:pPr>
                      <a:endParaRPr sz="1500"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Лента монтажная</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c>
                  <a:txBody>
                    <a:bodyPr/>
                    <a:lstStyle/>
                    <a:p>
                      <a:pPr marL="71755" algn="ctr">
                        <a:lnSpc>
                          <a:spcPct val="100000"/>
                        </a:lnSpc>
                        <a:spcBef>
                          <a:spcPts val="450"/>
                        </a:spcBef>
                      </a:pPr>
                      <a:r>
                        <a:rPr lang="ru-RU" sz="1500" dirty="0" smtClean="0">
                          <a:solidFill>
                            <a:srgbClr val="2B2A29"/>
                          </a:solidFill>
                          <a:latin typeface="+mn-lt"/>
                          <a:cs typeface="Arial" panose="020B0604020202020204"/>
                        </a:rPr>
                        <a:t>0,75 </a:t>
                      </a:r>
                      <a:r>
                        <a:rPr lang="ru-RU" sz="1500" baseline="0" dirty="0" smtClean="0">
                          <a:solidFill>
                            <a:srgbClr val="2B2A29"/>
                          </a:solidFill>
                          <a:latin typeface="+mn-lt"/>
                          <a:cs typeface="Arial" panose="020B0604020202020204"/>
                        </a:rPr>
                        <a:t>м</a:t>
                      </a:r>
                      <a:endParaRPr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50"/>
                        </a:spcBef>
                        <a:buNone/>
                      </a:pPr>
                      <a:endParaRPr lang="ru-RU" altLang="en-US"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Лента монтажная</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1,5 </a:t>
                      </a:r>
                      <a:r>
                        <a:rPr lang="ru-RU" sz="1500" baseline="0" dirty="0" smtClean="0">
                          <a:solidFill>
                            <a:srgbClr val="2B2A29"/>
                          </a:solidFill>
                          <a:latin typeface="+mn-lt"/>
                          <a:cs typeface="Arial" panose="020B0604020202020204"/>
                        </a:rPr>
                        <a:t>м</a:t>
                      </a:r>
                      <a:endParaRPr sz="1500" dirty="0">
                        <a:solidFill>
                          <a:srgbClr val="2B2A29"/>
                        </a:solidFill>
                        <a:latin typeface="+mn-lt"/>
                        <a:cs typeface="Arial" panose="020B0604020202020204"/>
                      </a:endParaRPr>
                    </a:p>
                  </a:txBody>
                  <a:tcPr marL="239851"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r>
              <a:tr h="511363">
                <a:tc>
                  <a:txBody>
                    <a:bodyPr/>
                    <a:lstStyle/>
                    <a:p>
                      <a:pPr marL="71755" algn="ctr">
                        <a:lnSpc>
                          <a:spcPct val="100000"/>
                        </a:lnSpc>
                        <a:spcBef>
                          <a:spcPts val="480"/>
                        </a:spcBef>
                      </a:pPr>
                      <a:endParaRPr sz="1500"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Скрепа монтажная</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c>
                  <a:txBody>
                    <a:bodyPr/>
                    <a:lstStyle/>
                    <a:p>
                      <a:pPr marL="71755" algn="ctr">
                        <a:lnSpc>
                          <a:spcPct val="100000"/>
                        </a:lnSpc>
                        <a:spcBef>
                          <a:spcPts val="450"/>
                        </a:spcBef>
                      </a:pPr>
                      <a:r>
                        <a:rPr lang="ru-RU" sz="1500" dirty="0" smtClean="0">
                          <a:solidFill>
                            <a:srgbClr val="2B2A29"/>
                          </a:solidFill>
                          <a:latin typeface="+mn-lt"/>
                          <a:cs typeface="Arial" panose="020B0604020202020204"/>
                        </a:rPr>
                        <a:t>1 </a:t>
                      </a:r>
                      <a:r>
                        <a:rPr lang="ru-RU" sz="1500" dirty="0" err="1" smtClean="0">
                          <a:solidFill>
                            <a:srgbClr val="2B2A29"/>
                          </a:solidFill>
                          <a:latin typeface="+mn-lt"/>
                          <a:cs typeface="Arial" panose="020B0604020202020204"/>
                        </a:rPr>
                        <a:t>шт</a:t>
                      </a:r>
                      <a:endParaRPr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50"/>
                        </a:spcBef>
                        <a:buNone/>
                      </a:pPr>
                      <a:endParaRPr lang="ru-RU" altLang="en-US"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Скрепа монтажная</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2 </a:t>
                      </a:r>
                      <a:r>
                        <a:rPr lang="ru-RU" sz="1500" dirty="0" err="1" smtClean="0">
                          <a:solidFill>
                            <a:srgbClr val="2B2A29"/>
                          </a:solidFill>
                          <a:latin typeface="+mn-lt"/>
                          <a:cs typeface="Arial" panose="020B0604020202020204"/>
                        </a:rPr>
                        <a:t>шт</a:t>
                      </a:r>
                      <a:endParaRPr sz="1500" dirty="0">
                        <a:solidFill>
                          <a:srgbClr val="2B2A29"/>
                        </a:solidFill>
                        <a:latin typeface="+mn-lt"/>
                        <a:cs typeface="Arial" panose="020B0604020202020204"/>
                      </a:endParaRPr>
                    </a:p>
                  </a:txBody>
                  <a:tcPr marL="239851"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r>
              <a:tr h="511363">
                <a:tc>
                  <a:txBody>
                    <a:bodyPr/>
                    <a:lstStyle/>
                    <a:p>
                      <a:pPr marL="71755" algn="ctr">
                        <a:lnSpc>
                          <a:spcPct val="100000"/>
                        </a:lnSpc>
                        <a:spcBef>
                          <a:spcPts val="480"/>
                        </a:spcBef>
                      </a:pPr>
                      <a:endParaRPr sz="1500"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ru-RU" sz="1500" b="0" i="0" dirty="0" smtClean="0">
                          <a:solidFill>
                            <a:schemeClr val="tx1"/>
                          </a:solidFill>
                          <a:effectLst/>
                          <a:latin typeface="+mn-lt"/>
                          <a:ea typeface="+mn-ea"/>
                          <a:cs typeface="+mn-cs"/>
                        </a:rPr>
                        <a:t>Узел крепления</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c>
                  <a:txBody>
                    <a:bodyPr/>
                    <a:lstStyle/>
                    <a:p>
                      <a:pPr marL="71755" algn="ctr">
                        <a:lnSpc>
                          <a:spcPct val="100000"/>
                        </a:lnSpc>
                        <a:spcBef>
                          <a:spcPts val="450"/>
                        </a:spcBef>
                      </a:pPr>
                      <a:r>
                        <a:rPr lang="ru-RU" sz="1500" dirty="0" smtClean="0">
                          <a:solidFill>
                            <a:srgbClr val="2B2A29"/>
                          </a:solidFill>
                          <a:latin typeface="+mn-lt"/>
                          <a:cs typeface="Arial" panose="020B0604020202020204"/>
                        </a:rPr>
                        <a:t>2 </a:t>
                      </a:r>
                      <a:r>
                        <a:rPr lang="ru-RU" sz="1500" dirty="0" err="1" smtClean="0">
                          <a:solidFill>
                            <a:srgbClr val="2B2A29"/>
                          </a:solidFill>
                          <a:latin typeface="+mn-lt"/>
                          <a:cs typeface="Arial" panose="020B0604020202020204"/>
                        </a:rPr>
                        <a:t>шт</a:t>
                      </a:r>
                      <a:endParaRPr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50"/>
                        </a:spcBef>
                        <a:buNone/>
                      </a:pPr>
                      <a:endParaRPr lang="ru-RU" altLang="en-US"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b="0" i="0" dirty="0" smtClean="0">
                          <a:solidFill>
                            <a:schemeClr val="tx1"/>
                          </a:solidFill>
                          <a:effectLst/>
                          <a:latin typeface="+mn-lt"/>
                          <a:ea typeface="+mn-ea"/>
                          <a:cs typeface="+mn-cs"/>
                        </a:rPr>
                        <a:t>Узел крепления</a:t>
                      </a:r>
                      <a:r>
                        <a:rPr lang="en-US" sz="1500" b="0" i="0" dirty="0" smtClean="0">
                          <a:solidFill>
                            <a:schemeClr val="tx1"/>
                          </a:solidFill>
                          <a:effectLst/>
                          <a:latin typeface="+mn-lt"/>
                          <a:ea typeface="+mn-ea"/>
                          <a:cs typeface="+mn-cs"/>
                        </a:rPr>
                        <a:t> </a:t>
                      </a:r>
                      <a:r>
                        <a:rPr lang="ru-RU" sz="1500" b="0" i="0" dirty="0" smtClean="0">
                          <a:solidFill>
                            <a:schemeClr val="tx1"/>
                          </a:solidFill>
                          <a:effectLst/>
                          <a:latin typeface="+mn-lt"/>
                          <a:ea typeface="+mn-ea"/>
                          <a:cs typeface="+mn-cs"/>
                        </a:rPr>
                        <a:t>натяжной</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2 </a:t>
                      </a:r>
                      <a:r>
                        <a:rPr lang="ru-RU" sz="1500" dirty="0" err="1" smtClean="0">
                          <a:solidFill>
                            <a:srgbClr val="2B2A29"/>
                          </a:solidFill>
                          <a:latin typeface="+mn-lt"/>
                          <a:cs typeface="Arial" panose="020B0604020202020204"/>
                        </a:rPr>
                        <a:t>шт</a:t>
                      </a:r>
                      <a:endParaRPr sz="1500" dirty="0">
                        <a:solidFill>
                          <a:srgbClr val="2B2A29"/>
                        </a:solidFill>
                        <a:latin typeface="+mn-lt"/>
                        <a:cs typeface="Arial" panose="020B0604020202020204"/>
                      </a:endParaRPr>
                    </a:p>
                  </a:txBody>
                  <a:tcPr marL="239851"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r>
              <a:tr h="511363">
                <a:tc>
                  <a:txBody>
                    <a:bodyPr/>
                    <a:lstStyle/>
                    <a:p>
                      <a:pPr marL="71755" algn="ctr">
                        <a:lnSpc>
                          <a:spcPct val="100000"/>
                        </a:lnSpc>
                        <a:spcBef>
                          <a:spcPts val="480"/>
                        </a:spcBef>
                      </a:pPr>
                      <a:endParaRPr sz="1500"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Коробка распределительная на 4 порта</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c>
                  <a:txBody>
                    <a:bodyPr/>
                    <a:lstStyle/>
                    <a:p>
                      <a:pPr marL="71755" algn="ctr">
                        <a:lnSpc>
                          <a:spcPct val="100000"/>
                        </a:lnSpc>
                        <a:spcBef>
                          <a:spcPts val="450"/>
                        </a:spcBef>
                      </a:pPr>
                      <a:r>
                        <a:rPr lang="ru-RU" sz="1500" dirty="0" smtClean="0">
                          <a:solidFill>
                            <a:srgbClr val="2B2A29"/>
                          </a:solidFill>
                          <a:latin typeface="+mn-lt"/>
                          <a:cs typeface="Arial" panose="020B0604020202020204"/>
                        </a:rPr>
                        <a:t>0,2</a:t>
                      </a:r>
                      <a:r>
                        <a:rPr lang="ru-RU" sz="1500" baseline="0" dirty="0" smtClean="0">
                          <a:solidFill>
                            <a:srgbClr val="2B2A29"/>
                          </a:solidFill>
                          <a:latin typeface="+mn-lt"/>
                          <a:cs typeface="Arial" panose="020B0604020202020204"/>
                        </a:rPr>
                        <a:t> </a:t>
                      </a:r>
                      <a:r>
                        <a:rPr lang="ru-RU" sz="1500" baseline="0" dirty="0" err="1" smtClean="0">
                          <a:solidFill>
                            <a:srgbClr val="2B2A29"/>
                          </a:solidFill>
                          <a:latin typeface="+mn-lt"/>
                          <a:cs typeface="Arial" panose="020B0604020202020204"/>
                        </a:rPr>
                        <a:t>шт</a:t>
                      </a:r>
                      <a:endParaRPr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50"/>
                        </a:spcBef>
                        <a:buNone/>
                      </a:pPr>
                      <a:endParaRPr lang="ru-RU" altLang="en-US"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Муфта оптическая на 4 выхода</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0,2</a:t>
                      </a:r>
                      <a:r>
                        <a:rPr lang="ru-RU" sz="1500" baseline="0" dirty="0" smtClean="0">
                          <a:solidFill>
                            <a:srgbClr val="2B2A29"/>
                          </a:solidFill>
                          <a:latin typeface="+mn-lt"/>
                          <a:cs typeface="Arial" panose="020B0604020202020204"/>
                        </a:rPr>
                        <a:t> </a:t>
                      </a:r>
                      <a:r>
                        <a:rPr lang="ru-RU" sz="1500" baseline="0" dirty="0" err="1" smtClean="0">
                          <a:solidFill>
                            <a:srgbClr val="2B2A29"/>
                          </a:solidFill>
                          <a:latin typeface="+mn-lt"/>
                          <a:cs typeface="Arial" panose="020B0604020202020204"/>
                        </a:rPr>
                        <a:t>шт</a:t>
                      </a:r>
                      <a:endParaRPr sz="1500" dirty="0">
                        <a:solidFill>
                          <a:srgbClr val="2B2A29"/>
                        </a:solidFill>
                        <a:latin typeface="+mn-lt"/>
                        <a:cs typeface="Arial" panose="020B0604020202020204"/>
                      </a:endParaRPr>
                    </a:p>
                  </a:txBody>
                  <a:tcPr marL="239851"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r>
              <a:tr h="511363">
                <a:tc>
                  <a:txBody>
                    <a:bodyPr/>
                    <a:lstStyle/>
                    <a:p>
                      <a:pPr marL="71755" algn="ctr">
                        <a:lnSpc>
                          <a:spcPct val="100000"/>
                        </a:lnSpc>
                        <a:spcBef>
                          <a:spcPts val="480"/>
                        </a:spcBef>
                      </a:pPr>
                      <a:endParaRPr sz="1500"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Зажим анкерный</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c>
                  <a:txBody>
                    <a:bodyPr/>
                    <a:lstStyle/>
                    <a:p>
                      <a:pPr marL="71755" algn="ctr">
                        <a:lnSpc>
                          <a:spcPct val="100000"/>
                        </a:lnSpc>
                        <a:spcBef>
                          <a:spcPts val="450"/>
                        </a:spcBef>
                      </a:pPr>
                      <a:r>
                        <a:rPr lang="en-US" sz="1500" dirty="0" smtClean="0">
                          <a:solidFill>
                            <a:srgbClr val="2B2A29"/>
                          </a:solidFill>
                          <a:latin typeface="+mn-lt"/>
                          <a:cs typeface="Arial" panose="020B0604020202020204"/>
                        </a:rPr>
                        <a:t>2</a:t>
                      </a:r>
                      <a:r>
                        <a:rPr lang="ru-RU" sz="1500" baseline="0" dirty="0" smtClean="0">
                          <a:solidFill>
                            <a:srgbClr val="2B2A29"/>
                          </a:solidFill>
                          <a:latin typeface="+mn-lt"/>
                          <a:cs typeface="Arial" panose="020B0604020202020204"/>
                        </a:rPr>
                        <a:t> </a:t>
                      </a:r>
                      <a:r>
                        <a:rPr lang="ru-RU" sz="1500" baseline="0" dirty="0" err="1" smtClean="0">
                          <a:solidFill>
                            <a:srgbClr val="2B2A29"/>
                          </a:solidFill>
                          <a:latin typeface="+mn-lt"/>
                          <a:cs typeface="Arial" panose="020B0604020202020204"/>
                        </a:rPr>
                        <a:t>шт</a:t>
                      </a:r>
                      <a:endParaRPr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50"/>
                        </a:spcBef>
                        <a:buNone/>
                      </a:pPr>
                      <a:endParaRPr lang="ru-RU" altLang="en-US" sz="1500"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Зажим анкерный клиновой</a:t>
                      </a:r>
                      <a:endParaRPr sz="1500" dirty="0">
                        <a:solidFill>
                          <a:srgbClr val="2B2A29"/>
                        </a:solidFill>
                        <a:latin typeface="+mn-lt"/>
                        <a:cs typeface="Arial" panose="020B0604020202020204"/>
                      </a:endParaRPr>
                    </a:p>
                  </a:txBody>
                  <a:tcPr marL="119925"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en-US" sz="1500" dirty="0" smtClean="0">
                          <a:solidFill>
                            <a:srgbClr val="2B2A29"/>
                          </a:solidFill>
                          <a:latin typeface="+mn-lt"/>
                          <a:cs typeface="Arial" panose="020B0604020202020204"/>
                        </a:rPr>
                        <a:t>2</a:t>
                      </a:r>
                      <a:r>
                        <a:rPr lang="ru-RU" sz="1500" baseline="0" dirty="0" smtClean="0">
                          <a:solidFill>
                            <a:srgbClr val="2B2A29"/>
                          </a:solidFill>
                          <a:latin typeface="+mn-lt"/>
                          <a:cs typeface="Arial" panose="020B0604020202020204"/>
                        </a:rPr>
                        <a:t> </a:t>
                      </a:r>
                      <a:r>
                        <a:rPr lang="ru-RU" sz="1500" baseline="0" dirty="0" err="1" smtClean="0">
                          <a:solidFill>
                            <a:srgbClr val="2B2A29"/>
                          </a:solidFill>
                          <a:latin typeface="+mn-lt"/>
                          <a:cs typeface="Arial" panose="020B0604020202020204"/>
                        </a:rPr>
                        <a:t>шт</a:t>
                      </a:r>
                      <a:endParaRPr sz="1500" dirty="0">
                        <a:solidFill>
                          <a:srgbClr val="2B2A29"/>
                        </a:solidFill>
                        <a:latin typeface="+mn-lt"/>
                        <a:cs typeface="Arial" panose="020B0604020202020204"/>
                      </a:endParaRPr>
                    </a:p>
                  </a:txBody>
                  <a:tcPr marL="239851"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r>
              <a:tr h="511363">
                <a:tc>
                  <a:txBody>
                    <a:bodyPr/>
                    <a:lstStyle/>
                    <a:p>
                      <a:pPr marL="71755" algn="ctr">
                        <a:lnSpc>
                          <a:spcPct val="100000"/>
                        </a:lnSpc>
                        <a:spcBef>
                          <a:spcPts val="480"/>
                        </a:spcBef>
                      </a:pPr>
                      <a:endParaRPr sz="1500"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Кабель </a:t>
                      </a:r>
                      <a:r>
                        <a:rPr lang="en-US" sz="1500" dirty="0" smtClean="0">
                          <a:solidFill>
                            <a:srgbClr val="2B2A29"/>
                          </a:solidFill>
                          <a:latin typeface="+mn-lt"/>
                          <a:cs typeface="Arial" panose="020B0604020202020204"/>
                        </a:rPr>
                        <a:t>FTTH </a:t>
                      </a:r>
                      <a:r>
                        <a:rPr lang="ru-RU" sz="1500" dirty="0" smtClean="0">
                          <a:solidFill>
                            <a:srgbClr val="2B2A29"/>
                          </a:solidFill>
                          <a:latin typeface="+mn-lt"/>
                          <a:cs typeface="Arial" panose="020B0604020202020204"/>
                        </a:rPr>
                        <a:t>с проволокой,</a:t>
                      </a:r>
                      <a:r>
                        <a:rPr lang="ru-RU" sz="1500" baseline="0" dirty="0" smtClean="0">
                          <a:solidFill>
                            <a:srgbClr val="2B2A29"/>
                          </a:solidFill>
                          <a:latin typeface="+mn-lt"/>
                          <a:cs typeface="Arial" panose="020B0604020202020204"/>
                        </a:rPr>
                        <a:t> 2 ОВ</a:t>
                      </a:r>
                      <a:endParaRPr sz="1500"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ctr">
                        <a:lnSpc>
                          <a:spcPct val="100000"/>
                        </a:lnSpc>
                        <a:spcBef>
                          <a:spcPts val="450"/>
                        </a:spcBef>
                      </a:pPr>
                      <a:r>
                        <a:rPr lang="ru-RU" sz="1500" dirty="0" smtClean="0">
                          <a:solidFill>
                            <a:srgbClr val="2B2A29"/>
                          </a:solidFill>
                          <a:latin typeface="+mn-lt"/>
                          <a:cs typeface="Arial" panose="020B0604020202020204"/>
                        </a:rPr>
                        <a:t>35 м</a:t>
                      </a:r>
                      <a:endParaRPr sz="1500" dirty="0">
                        <a:solidFill>
                          <a:srgbClr val="2B2A29"/>
                        </a:solidFill>
                        <a:latin typeface="+mn-lt"/>
                        <a:cs typeface="Arial" panose="020B0604020202020204"/>
                      </a:endParaRPr>
                    </a:p>
                  </a:txBody>
                  <a:tcPr marL="0" marR="0" marT="38076" marB="0" anchor="ctr">
                    <a:lnL w="12700" cap="flat" cmpd="sng" algn="ctr">
                      <a:solidFill>
                        <a:srgbClr val="5C4A94"/>
                      </a:solidFill>
                      <a:prstDash val="solid"/>
                      <a:round/>
                      <a:headEnd type="none" w="med" len="med"/>
                      <a:tailEnd type="none" w="med" len="me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50"/>
                        </a:spcBef>
                        <a:buNone/>
                      </a:pPr>
                      <a:endParaRPr lang="ru-RU" altLang="en-US" sz="1500" dirty="0">
                        <a:solidFill>
                          <a:srgbClr val="2B2A29"/>
                        </a:solidFill>
                        <a:latin typeface="+mn-lt"/>
                        <a:cs typeface="Arial" panose="020B0604020202020204"/>
                      </a:endParaRPr>
                    </a:p>
                  </a:txBody>
                  <a:tcPr marL="0" marR="0" marT="38076" marB="0" anchor="ctr">
                    <a:lnL w="12700" cap="flat" cmpd="sng" algn="ctr">
                      <a:solidFill>
                        <a:srgbClr val="5C4A94"/>
                      </a:solidFill>
                      <a:prstDash val="solid"/>
                      <a:round/>
                      <a:headEnd type="none" w="med" len="med"/>
                      <a:tailEnd type="none" w="med" len="me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Кабель оптический на </a:t>
                      </a:r>
                      <a:r>
                        <a:rPr lang="ru-RU" sz="1500" baseline="0" dirty="0" smtClean="0">
                          <a:solidFill>
                            <a:srgbClr val="2B2A29"/>
                          </a:solidFill>
                          <a:latin typeface="+mn-lt"/>
                          <a:cs typeface="Arial" panose="020B0604020202020204"/>
                        </a:rPr>
                        <a:t>8 ОВ</a:t>
                      </a:r>
                      <a:endParaRPr sz="1500"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dirty="0" smtClean="0">
                          <a:solidFill>
                            <a:srgbClr val="2B2A29"/>
                          </a:solidFill>
                          <a:latin typeface="+mn-lt"/>
                          <a:cs typeface="Arial" panose="020B0604020202020204"/>
                        </a:rPr>
                        <a:t>35 м</a:t>
                      </a:r>
                      <a:endParaRPr sz="1500" dirty="0">
                        <a:solidFill>
                          <a:srgbClr val="2B2A29"/>
                        </a:solidFill>
                        <a:latin typeface="+mn-lt"/>
                        <a:cs typeface="Arial" panose="020B0604020202020204"/>
                      </a:endParaRPr>
                    </a:p>
                  </a:txBody>
                  <a:tcPr marL="239851" marR="0" marT="38076" marB="0" anchor="ctr">
                    <a:lnL w="12700" cap="flat" cmpd="sng" algn="ctr">
                      <a:solidFill>
                        <a:srgbClr val="5C4A94"/>
                      </a:solidFill>
                      <a:prstDash val="solid"/>
                      <a:round/>
                      <a:headEnd type="none" w="med" len="med"/>
                      <a:tailEnd type="none" w="med" len="me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r>
              <a:tr h="511363">
                <a:tc gridSpan="2">
                  <a:txBody>
                    <a:bodyPr/>
                    <a:lstStyle/>
                    <a:p>
                      <a:pPr marL="1976755" indent="0" algn="l">
                        <a:lnSpc>
                          <a:spcPct val="100000"/>
                        </a:lnSpc>
                        <a:spcBef>
                          <a:spcPts val="450"/>
                        </a:spcBef>
                      </a:pPr>
                      <a:r>
                        <a:rPr lang="ru-RU" sz="1500" b="1" dirty="0" smtClean="0">
                          <a:solidFill>
                            <a:srgbClr val="2B2A29"/>
                          </a:solidFill>
                          <a:latin typeface="+mn-lt"/>
                          <a:cs typeface="Arial" panose="020B0604020202020204"/>
                        </a:rPr>
                        <a:t>Итого за 1 столб</a:t>
                      </a:r>
                      <a:endParaRPr sz="1500" b="1" dirty="0">
                        <a:solidFill>
                          <a:srgbClr val="2B2A29"/>
                        </a:solidFill>
                        <a:latin typeface="+mn-lt"/>
                        <a:cs typeface="Arial" panose="020B060402020202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cap="flat" cmpd="sng" algn="ctr">
                      <a:solidFill>
                        <a:srgbClr val="5C4A94"/>
                      </a:solidFill>
                      <a:prstDash val="solid"/>
                      <a:round/>
                      <a:headEnd type="none" w="med" len="med"/>
                      <a:tailEnd type="none" w="med" len="med"/>
                    </a:lnB>
                  </a:tcPr>
                </a:tc>
                <a:tc hMerge="1">
                  <a:tcPr marL="0" marR="0" marT="57150"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c>
                  <a:txBody>
                    <a:bodyPr/>
                    <a:lstStyle/>
                    <a:p>
                      <a:pPr marL="71755" algn="ctr">
                        <a:lnSpc>
                          <a:spcPct val="100000"/>
                        </a:lnSpc>
                        <a:spcBef>
                          <a:spcPts val="450"/>
                        </a:spcBef>
                      </a:pPr>
                      <a:r>
                        <a:rPr lang="ru-RU" sz="1500" b="1" dirty="0" smtClean="0">
                          <a:solidFill>
                            <a:srgbClr val="2B2A29"/>
                          </a:solidFill>
                          <a:latin typeface="+mn-lt"/>
                          <a:cs typeface="Arial" panose="020B0604020202020204"/>
                        </a:rPr>
                        <a:t>7,4</a:t>
                      </a:r>
                      <a:r>
                        <a:rPr lang="en-US" sz="1500" b="1" dirty="0" smtClean="0">
                          <a:solidFill>
                            <a:srgbClr val="2B2A29"/>
                          </a:solidFill>
                          <a:latin typeface="+mn-lt"/>
                          <a:cs typeface="Arial" panose="020B0604020202020204"/>
                        </a:rPr>
                        <a:t>$</a:t>
                      </a:r>
                      <a:endParaRPr sz="1500" b="1"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50"/>
                        </a:spcBef>
                        <a:buNone/>
                      </a:pPr>
                      <a:endParaRPr lang="ru-RU" altLang="en-US" sz="1500" b="1"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ctr">
                        <a:lnSpc>
                          <a:spcPct val="100000"/>
                        </a:lnSpc>
                        <a:spcBef>
                          <a:spcPts val="450"/>
                        </a:spcBef>
                        <a:buNone/>
                      </a:pPr>
                      <a:endParaRPr lang="ru-RU" altLang="en-US" sz="1500" b="1" dirty="0">
                        <a:solidFill>
                          <a:srgbClr val="2B2A29"/>
                        </a:solidFill>
                        <a:latin typeface="+mn-lt"/>
                        <a:cs typeface="Arial" panose="020B0604020202020204"/>
                      </a:endParaRPr>
                    </a:p>
                  </a:txBody>
                  <a:tcPr marL="0"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c>
                  <a:txBody>
                    <a:bodyPr/>
                    <a:lstStyle/>
                    <a:p>
                      <a:pPr marL="71755" algn="l">
                        <a:lnSpc>
                          <a:spcPct val="100000"/>
                        </a:lnSpc>
                        <a:spcBef>
                          <a:spcPts val="450"/>
                        </a:spcBef>
                      </a:pPr>
                      <a:r>
                        <a:rPr lang="ru-RU" sz="1500" b="1" dirty="0" smtClean="0">
                          <a:solidFill>
                            <a:srgbClr val="2B2A29"/>
                          </a:solidFill>
                          <a:latin typeface="+mn-lt"/>
                          <a:cs typeface="Arial" panose="020B0604020202020204"/>
                        </a:rPr>
                        <a:t>25,2</a:t>
                      </a:r>
                      <a:r>
                        <a:rPr lang="en-US" sz="1500" b="1" dirty="0" smtClean="0">
                          <a:solidFill>
                            <a:srgbClr val="2B2A29"/>
                          </a:solidFill>
                          <a:latin typeface="+mn-lt"/>
                          <a:cs typeface="Arial" panose="020B0604020202020204"/>
                        </a:rPr>
                        <a:t>$</a:t>
                      </a:r>
                      <a:endParaRPr sz="1500" b="1" dirty="0">
                        <a:solidFill>
                          <a:srgbClr val="2B2A29"/>
                        </a:solidFill>
                        <a:latin typeface="+mn-lt"/>
                        <a:cs typeface="Arial" panose="020B0604020202020204"/>
                      </a:endParaRPr>
                    </a:p>
                  </a:txBody>
                  <a:tcPr marL="239851" marR="0" marT="38076" marB="0" anchor="ctr">
                    <a:lnL w="12700">
                      <a:solidFill>
                        <a:srgbClr val="5C4A94"/>
                      </a:solidFill>
                      <a:prstDash val="solid"/>
                    </a:lnL>
                    <a:lnR w="12700">
                      <a:solidFill>
                        <a:srgbClr val="5C4A94"/>
                      </a:solidFill>
                      <a:prstDash val="solid"/>
                    </a:lnR>
                    <a:lnT w="12700" cap="flat" cmpd="sng" algn="ctr">
                      <a:solidFill>
                        <a:srgbClr val="5C4A94"/>
                      </a:solidFill>
                      <a:prstDash val="solid"/>
                      <a:round/>
                      <a:headEnd type="none" w="med" len="med"/>
                      <a:tailEnd type="none" w="med" len="med"/>
                    </a:lnT>
                    <a:lnB w="12700" cap="flat" cmpd="sng" algn="ctr">
                      <a:solidFill>
                        <a:srgbClr val="5C4A94"/>
                      </a:solidFill>
                      <a:prstDash val="solid"/>
                      <a:round/>
                      <a:headEnd type="none" w="med" len="med"/>
                      <a:tailEnd type="none" w="med" len="med"/>
                    </a:lnB>
                  </a:tcPr>
                </a:tc>
              </a:tr>
            </a:tbl>
          </a:graphicData>
        </a:graphic>
      </p:graphicFrame>
      <p:pic>
        <p:nvPicPr>
          <p:cNvPr id="21" name="Рисунок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825" y="4304644"/>
            <a:ext cx="889387" cy="556906"/>
          </a:xfrm>
          <a:prstGeom prst="rect">
            <a:avLst/>
          </a:prstGeom>
        </p:spPr>
      </p:pic>
      <p:pic>
        <p:nvPicPr>
          <p:cNvPr id="22" name="Рисунок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486" y="3835949"/>
            <a:ext cx="552065" cy="448146"/>
          </a:xfrm>
          <a:prstGeom prst="rect">
            <a:avLst/>
          </a:prstGeom>
        </p:spPr>
      </p:pic>
      <p:pic>
        <p:nvPicPr>
          <p:cNvPr id="23" name="Рисунок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845" y="4866482"/>
            <a:ext cx="921346" cy="449704"/>
          </a:xfrm>
          <a:prstGeom prst="rect">
            <a:avLst/>
          </a:prstGeom>
        </p:spPr>
      </p:pic>
      <p:pic>
        <p:nvPicPr>
          <p:cNvPr id="24" name="Рисунок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640174" y="5265109"/>
            <a:ext cx="474689" cy="705053"/>
          </a:xfrm>
          <a:prstGeom prst="rect">
            <a:avLst/>
          </a:prstGeom>
        </p:spPr>
      </p:pic>
      <p:pic>
        <p:nvPicPr>
          <p:cNvPr id="25" name="Рисунок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8544" y="5951136"/>
            <a:ext cx="1217948" cy="334193"/>
          </a:xfrm>
          <a:prstGeom prst="rect">
            <a:avLst/>
          </a:prstGeom>
        </p:spPr>
      </p:pic>
      <p:pic>
        <p:nvPicPr>
          <p:cNvPr id="26" name="Рисунок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04021" y="6413540"/>
            <a:ext cx="946995" cy="430453"/>
          </a:xfrm>
          <a:prstGeom prst="rect">
            <a:avLst/>
          </a:prstGeom>
        </p:spPr>
      </p:pic>
      <p:pic>
        <p:nvPicPr>
          <p:cNvPr id="27" name="Рисунок 1"/>
          <p:cNvPicPr>
            <a:picLocks noChangeAspect="1"/>
          </p:cNvPicPr>
          <p:nvPr/>
        </p:nvPicPr>
        <p:blipFill>
          <a:blip r:embed="rId9" cstate="print"/>
          <a:stretch>
            <a:fillRect/>
          </a:stretch>
        </p:blipFill>
        <p:spPr>
          <a:xfrm>
            <a:off x="6636385" y="4892200"/>
            <a:ext cx="850265" cy="393065"/>
          </a:xfrm>
          <a:prstGeom prst="rect">
            <a:avLst/>
          </a:prstGeom>
        </p:spPr>
      </p:pic>
      <p:pic>
        <p:nvPicPr>
          <p:cNvPr id="28" name="Рисунок 3"/>
          <p:cNvPicPr>
            <a:picLocks noChangeAspect="1"/>
          </p:cNvPicPr>
          <p:nvPr/>
        </p:nvPicPr>
        <p:blipFill>
          <a:blip r:embed="rId10" cstate="print"/>
          <a:stretch>
            <a:fillRect/>
          </a:stretch>
        </p:blipFill>
        <p:spPr>
          <a:xfrm rot="5400000">
            <a:off x="6838861" y="5283537"/>
            <a:ext cx="445313" cy="649415"/>
          </a:xfrm>
          <a:prstGeom prst="rect">
            <a:avLst/>
          </a:prstGeom>
        </p:spPr>
      </p:pic>
      <p:pic>
        <p:nvPicPr>
          <p:cNvPr id="29" name="Рисунок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364" y="4346050"/>
            <a:ext cx="802307" cy="502379"/>
          </a:xfrm>
          <a:prstGeom prst="rect">
            <a:avLst/>
          </a:prstGeom>
        </p:spPr>
      </p:pic>
      <p:pic>
        <p:nvPicPr>
          <p:cNvPr id="30" name="Рисунок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5485" y="3815024"/>
            <a:ext cx="552065" cy="448146"/>
          </a:xfrm>
          <a:prstGeom prst="rect">
            <a:avLst/>
          </a:prstGeom>
        </p:spPr>
      </p:pic>
      <p:pic>
        <p:nvPicPr>
          <p:cNvPr id="31" name="Рисунок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739572" y="5914695"/>
            <a:ext cx="643890" cy="424815"/>
          </a:xfrm>
          <a:prstGeom prst="rect">
            <a:avLst/>
          </a:prstGeom>
        </p:spPr>
      </p:pic>
      <p:pic>
        <p:nvPicPr>
          <p:cNvPr id="32" name="Рисунок 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91935" y="6412865"/>
            <a:ext cx="939165" cy="421640"/>
          </a:xfrm>
          <a:prstGeom prst="rect">
            <a:avLst/>
          </a:prstGeom>
        </p:spPr>
      </p:pic>
      <p:sp>
        <p:nvSpPr>
          <p:cNvPr id="33" name="object 2"/>
          <p:cNvSpPr txBox="1">
            <a:spLocks noGrp="1"/>
          </p:cNvSpPr>
          <p:nvPr/>
        </p:nvSpPr>
        <p:spPr>
          <a:xfrm>
            <a:off x="6721475" y="1930986"/>
            <a:ext cx="4762500" cy="365857"/>
          </a:xfrm>
          <a:prstGeom prst="rect">
            <a:avLst/>
          </a:prstGeom>
        </p:spPr>
        <p:txBody>
          <a:bodyPr vert="horz" wrap="square" lIns="0" tIns="87999"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040"/>
              </a:spcBef>
            </a:pPr>
            <a:r>
              <a:rPr lang="ru-RU" sz="1800" b="1" spc="-10" dirty="0">
                <a:solidFill>
                  <a:srgbClr val="6D28AA"/>
                </a:solidFill>
              </a:rPr>
              <a:t>Стоимость подключения  8ОВ-кабель</a:t>
            </a:r>
            <a:endParaRPr lang="en-US" sz="1800" b="1" spc="-10" dirty="0">
              <a:solidFill>
                <a:srgbClr val="6D28AA"/>
              </a:solidFill>
            </a:endParaRPr>
          </a:p>
        </p:txBody>
      </p:sp>
      <p:sp>
        <p:nvSpPr>
          <p:cNvPr id="34" name="object 2"/>
          <p:cNvSpPr txBox="1">
            <a:spLocks noGrp="1"/>
          </p:cNvSpPr>
          <p:nvPr/>
        </p:nvSpPr>
        <p:spPr>
          <a:xfrm>
            <a:off x="501650" y="1930986"/>
            <a:ext cx="4762500" cy="365857"/>
          </a:xfrm>
          <a:prstGeom prst="rect">
            <a:avLst/>
          </a:prstGeom>
        </p:spPr>
        <p:txBody>
          <a:bodyPr vert="horz" wrap="square" lIns="0" tIns="87999"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spcBef>
                <a:spcPts val="1040"/>
              </a:spcBef>
            </a:pPr>
            <a:r>
              <a:rPr lang="ru-RU" sz="1800" b="1" spc="-10" dirty="0">
                <a:solidFill>
                  <a:srgbClr val="6D28AA"/>
                </a:solidFill>
              </a:rPr>
              <a:t>Стоимость подключения  </a:t>
            </a:r>
            <a:r>
              <a:rPr lang="en-US" sz="1800" b="1" spc="-10" dirty="0">
                <a:solidFill>
                  <a:srgbClr val="6D28AA"/>
                </a:solidFill>
              </a:rPr>
              <a:t>FTTH </a:t>
            </a:r>
            <a:r>
              <a:rPr lang="ru-RU" sz="1800" b="1" spc="-10" dirty="0">
                <a:solidFill>
                  <a:srgbClr val="6D28AA"/>
                </a:solidFill>
              </a:rPr>
              <a:t>кабель</a:t>
            </a:r>
            <a:endParaRPr lang="ru-RU" sz="1800" b="1" spc="-10" dirty="0">
              <a:solidFill>
                <a:srgbClr val="6D28AA"/>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336480" cy="282028"/>
          </a:xfrm>
          <a:prstGeom prst="rect">
            <a:avLst/>
          </a:prstGeom>
          <a:noFill/>
          <a:ln>
            <a:noFill/>
          </a:ln>
        </p:spPr>
        <p:txBody>
          <a:bodyPr lIns="0" tIns="12600" rIns="0" bIns="0">
            <a:spAutoFit/>
          </a:bodyPr>
          <a:lstStyle/>
          <a:p>
            <a:pPr marL="12700">
              <a:lnSpc>
                <a:spcPts val="2130"/>
              </a:lnSpc>
              <a:spcBef>
                <a:spcPts val="100"/>
              </a:spcBef>
            </a:pPr>
            <a:r>
              <a:rPr lang="ru-RU" altLang="ru-RU" sz="2000" b="1" dirty="0" smtClean="0">
                <a:solidFill>
                  <a:schemeClr val="bg1"/>
                </a:solidFill>
                <a:latin typeface="Trebuchet MS" panose="020B0603020202020204"/>
                <a:cs typeface="Trebuchet MS" panose="020B0603020202020204"/>
              </a:rPr>
              <a:t>Выбор кабеля</a:t>
            </a:r>
            <a:endParaRPr lang="ru-RU" altLang="ru-RU" sz="2000" b="1" dirty="0">
              <a:solidFill>
                <a:schemeClr val="bg1"/>
              </a:solidFill>
              <a:latin typeface="Trebuchet MS" panose="020B0603020202020204"/>
              <a:cs typeface="Trebuchet MS" panose="020B0603020202020204"/>
            </a:endParaRPr>
          </a:p>
        </p:txBody>
      </p:sp>
      <p:pic>
        <p:nvPicPr>
          <p:cNvPr id="5" name="Рисунок 4"/>
          <p:cNvPicPr>
            <a:picLocks noChangeAspect="1"/>
          </p:cNvPicPr>
          <p:nvPr/>
        </p:nvPicPr>
        <p:blipFill>
          <a:blip r:embed="rId3"/>
          <a:stretch>
            <a:fillRect/>
          </a:stretch>
        </p:blipFill>
        <p:spPr>
          <a:xfrm>
            <a:off x="7946650" y="3041707"/>
            <a:ext cx="1778375" cy="1025370"/>
          </a:xfrm>
          <a:prstGeom prst="rect">
            <a:avLst/>
          </a:prstGeom>
        </p:spPr>
      </p:pic>
      <p:sp>
        <p:nvSpPr>
          <p:cNvPr id="6" name="Скругленный прямоугольник 5"/>
          <p:cNvSpPr/>
          <p:nvPr/>
        </p:nvSpPr>
        <p:spPr>
          <a:xfrm>
            <a:off x="7858706" y="4303270"/>
            <a:ext cx="2233821" cy="83948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30" spc="-5" dirty="0" smtClean="0">
                <a:solidFill>
                  <a:schemeClr val="bg1"/>
                </a:solidFill>
                <a:latin typeface="Arial" panose="020B0604020202020204"/>
                <a:cs typeface="Arial" panose="020B0604020202020204"/>
              </a:rPr>
              <a:t>Строить дорого</a:t>
            </a:r>
            <a:endParaRPr lang="ru-RU" sz="2130" dirty="0">
              <a:solidFill>
                <a:schemeClr val="bg1"/>
              </a:solidFill>
            </a:endParaRPr>
          </a:p>
        </p:txBody>
      </p:sp>
      <p:sp>
        <p:nvSpPr>
          <p:cNvPr id="7" name="Скругленный прямоугольник 6"/>
          <p:cNvSpPr/>
          <p:nvPr/>
        </p:nvSpPr>
        <p:spPr>
          <a:xfrm>
            <a:off x="7858706" y="5295148"/>
            <a:ext cx="2233821" cy="83948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30" spc="-5" dirty="0" smtClean="0">
                <a:solidFill>
                  <a:schemeClr val="bg1"/>
                </a:solidFill>
                <a:latin typeface="Arial" panose="020B0604020202020204"/>
                <a:cs typeface="Arial" panose="020B0604020202020204"/>
              </a:rPr>
              <a:t>Легко проектировать</a:t>
            </a:r>
            <a:endParaRPr lang="ru-RU" sz="2130" dirty="0">
              <a:solidFill>
                <a:schemeClr val="bg1"/>
              </a:solidFill>
            </a:endParaRPr>
          </a:p>
        </p:txBody>
      </p:sp>
      <p:sp>
        <p:nvSpPr>
          <p:cNvPr id="8" name="Скругленный прямоугольник 7"/>
          <p:cNvSpPr/>
          <p:nvPr/>
        </p:nvSpPr>
        <p:spPr>
          <a:xfrm>
            <a:off x="2561714" y="4303905"/>
            <a:ext cx="2233821" cy="83948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30" spc="-5" dirty="0" smtClean="0">
                <a:solidFill>
                  <a:schemeClr val="bg1"/>
                </a:solidFill>
                <a:latin typeface="Arial" panose="020B0604020202020204"/>
                <a:cs typeface="Arial" panose="020B0604020202020204"/>
              </a:rPr>
              <a:t>Строить дешево</a:t>
            </a:r>
            <a:endParaRPr lang="ru-RU" sz="2130" dirty="0">
              <a:solidFill>
                <a:schemeClr val="bg1"/>
              </a:solidFill>
            </a:endParaRPr>
          </a:p>
        </p:txBody>
      </p:sp>
      <p:sp>
        <p:nvSpPr>
          <p:cNvPr id="9" name="Скругленный прямоугольник 8"/>
          <p:cNvSpPr/>
          <p:nvPr/>
        </p:nvSpPr>
        <p:spPr>
          <a:xfrm>
            <a:off x="2553252" y="5291338"/>
            <a:ext cx="2233821" cy="83948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30" spc="-5" dirty="0" smtClean="0">
                <a:solidFill>
                  <a:schemeClr val="bg1"/>
                </a:solidFill>
                <a:latin typeface="Arial" panose="020B0604020202020204"/>
                <a:cs typeface="Arial" panose="020B0604020202020204"/>
              </a:rPr>
              <a:t>Сложно проектировать</a:t>
            </a:r>
            <a:endParaRPr lang="ru-RU" sz="2130" dirty="0">
              <a:solidFill>
                <a:schemeClr val="bg1"/>
              </a:solidFill>
            </a:endParaRPr>
          </a:p>
        </p:txBody>
      </p:sp>
      <p:sp>
        <p:nvSpPr>
          <p:cNvPr id="10" name="Скругленный прямоугольник 9"/>
          <p:cNvSpPr/>
          <p:nvPr/>
        </p:nvSpPr>
        <p:spPr>
          <a:xfrm>
            <a:off x="2587098" y="6300239"/>
            <a:ext cx="2208437" cy="83948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30" spc="-5" dirty="0" err="1" smtClean="0">
                <a:solidFill>
                  <a:schemeClr val="bg1"/>
                </a:solidFill>
                <a:latin typeface="Arial" panose="020B0604020202020204"/>
                <a:cs typeface="Arial" panose="020B0604020202020204"/>
              </a:rPr>
              <a:t>Вваривание</a:t>
            </a:r>
            <a:r>
              <a:rPr lang="ru-RU" sz="2130" spc="-5" dirty="0" smtClean="0">
                <a:solidFill>
                  <a:schemeClr val="bg1"/>
                </a:solidFill>
                <a:latin typeface="Arial" panose="020B0604020202020204"/>
                <a:cs typeface="Arial" panose="020B0604020202020204"/>
              </a:rPr>
              <a:t> клиента</a:t>
            </a:r>
            <a:endParaRPr lang="ru-RU" sz="2130" dirty="0">
              <a:solidFill>
                <a:schemeClr val="bg1"/>
              </a:solidFill>
            </a:endParaRPr>
          </a:p>
        </p:txBody>
      </p:sp>
      <p:sp>
        <p:nvSpPr>
          <p:cNvPr id="11" name="Скругленный прямоугольник 10"/>
          <p:cNvSpPr/>
          <p:nvPr/>
        </p:nvSpPr>
        <p:spPr>
          <a:xfrm>
            <a:off x="7858706" y="6292411"/>
            <a:ext cx="2233821" cy="83948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30" spc="-5" dirty="0" smtClean="0">
                <a:solidFill>
                  <a:schemeClr val="bg1"/>
                </a:solidFill>
                <a:latin typeface="Arial" panose="020B0604020202020204"/>
                <a:cs typeface="Arial" panose="020B0604020202020204"/>
              </a:rPr>
              <a:t>Подключение клиента</a:t>
            </a:r>
            <a:endParaRPr lang="ru-RU" sz="2130" dirty="0">
              <a:solidFill>
                <a:schemeClr val="bg1"/>
              </a:solidFill>
            </a:endParaRPr>
          </a:p>
        </p:txBody>
      </p:sp>
      <p:pic>
        <p:nvPicPr>
          <p:cNvPr id="12" name="Рисунок 5"/>
          <p:cNvPicPr>
            <a:picLocks noChangeAspect="1"/>
          </p:cNvPicPr>
          <p:nvPr/>
        </p:nvPicPr>
        <p:blipFill>
          <a:blip r:embed="rId4"/>
          <a:stretch>
            <a:fillRect/>
          </a:stretch>
        </p:blipFill>
        <p:spPr>
          <a:xfrm>
            <a:off x="2710757" y="3093595"/>
            <a:ext cx="2076316" cy="946169"/>
          </a:xfrm>
          <a:prstGeom prst="rect">
            <a:avLst/>
          </a:prstGeom>
        </p:spPr>
      </p:pic>
      <p:sp>
        <p:nvSpPr>
          <p:cNvPr id="13" name="Текстовое поле 1"/>
          <p:cNvSpPr txBox="1"/>
          <p:nvPr/>
        </p:nvSpPr>
        <p:spPr>
          <a:xfrm>
            <a:off x="2604135" y="2021840"/>
            <a:ext cx="2076450" cy="368300"/>
          </a:xfrm>
          <a:prstGeom prst="rect">
            <a:avLst/>
          </a:prstGeom>
          <a:noFill/>
        </p:spPr>
        <p:txBody>
          <a:bodyPr wrap="square" rtlCol="0" anchor="t">
            <a:spAutoFit/>
          </a:bodyPr>
          <a:lstStyle/>
          <a:p>
            <a:pPr>
              <a:lnSpc>
                <a:spcPct val="100000"/>
              </a:lnSpc>
              <a:spcBef>
                <a:spcPts val="1040"/>
              </a:spcBef>
            </a:pPr>
            <a:r>
              <a:rPr lang="ru-RU" altLang="en-US" b="1" spc="-10" dirty="0">
                <a:solidFill>
                  <a:srgbClr val="6D28AA"/>
                </a:solidFill>
                <a:sym typeface="+mn-ea"/>
              </a:rPr>
              <a:t>    </a:t>
            </a:r>
            <a:r>
              <a:rPr lang="en-US" altLang="ru-RU" b="1" spc="-10" dirty="0">
                <a:solidFill>
                  <a:srgbClr val="6D28AA"/>
                </a:solidFill>
                <a:sym typeface="+mn-ea"/>
              </a:rPr>
              <a:t>FTTH</a:t>
            </a:r>
            <a:r>
              <a:rPr lang="ru-RU" altLang="en-US" b="1" spc="-10" dirty="0">
                <a:solidFill>
                  <a:srgbClr val="6D28AA"/>
                </a:solidFill>
                <a:sym typeface="+mn-ea"/>
              </a:rPr>
              <a:t>-кабель</a:t>
            </a:r>
            <a:endParaRPr lang="ru-RU" altLang="en-US" b="1" spc="-10" dirty="0">
              <a:solidFill>
                <a:srgbClr val="6D28AA"/>
              </a:solidFill>
              <a:sym typeface="+mn-ea"/>
            </a:endParaRPr>
          </a:p>
        </p:txBody>
      </p:sp>
      <p:sp>
        <p:nvSpPr>
          <p:cNvPr id="14" name="Текстовое поле 11"/>
          <p:cNvSpPr txBox="1"/>
          <p:nvPr/>
        </p:nvSpPr>
        <p:spPr>
          <a:xfrm>
            <a:off x="7909560" y="2019935"/>
            <a:ext cx="2076450" cy="368300"/>
          </a:xfrm>
          <a:prstGeom prst="rect">
            <a:avLst/>
          </a:prstGeom>
          <a:noFill/>
        </p:spPr>
        <p:txBody>
          <a:bodyPr wrap="square" rtlCol="0" anchor="t">
            <a:spAutoFit/>
          </a:bodyPr>
          <a:lstStyle/>
          <a:p>
            <a:pPr>
              <a:lnSpc>
                <a:spcPct val="100000"/>
              </a:lnSpc>
              <a:spcBef>
                <a:spcPts val="1040"/>
              </a:spcBef>
            </a:pPr>
            <a:r>
              <a:rPr lang="ru-RU" b="1" spc="-10" dirty="0">
                <a:solidFill>
                  <a:srgbClr val="6D28AA"/>
                </a:solidFill>
                <a:sym typeface="+mn-ea"/>
              </a:rPr>
              <a:t>8ОВ-кабель</a:t>
            </a:r>
            <a:endParaRPr lang="ru-RU" altLang="en-US" dirty="0">
              <a:solidFill>
                <a:srgbClr val="6D28AA"/>
              </a:solidFill>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336480" cy="564156"/>
          </a:xfrm>
          <a:prstGeom prst="rect">
            <a:avLst/>
          </a:prstGeom>
          <a:noFill/>
          <a:ln>
            <a:noFill/>
          </a:ln>
        </p:spPr>
        <p:txBody>
          <a:bodyPr lIns="0" tIns="12600" rIns="0" bIns="0">
            <a:spAutoFit/>
          </a:bodyPr>
          <a:lstStyle/>
          <a:p>
            <a:pPr marL="12700">
              <a:lnSpc>
                <a:spcPts val="2130"/>
              </a:lnSpc>
              <a:spcBef>
                <a:spcPts val="100"/>
              </a:spcBef>
            </a:pPr>
            <a:r>
              <a:rPr lang="ru-RU" altLang="ru-RU" sz="2000" b="1" spc="-5" dirty="0" smtClean="0">
                <a:solidFill>
                  <a:schemeClr val="bg1"/>
                </a:solidFill>
                <a:latin typeface="Trebuchet MS" panose="020B0603020202020204"/>
                <a:cs typeface="Trebuchet MS" panose="020B0603020202020204"/>
              </a:rPr>
              <a:t>Стройка PON </a:t>
            </a:r>
            <a:endParaRPr lang="ru-RU" altLang="ru-RU" sz="2000" b="1" spc="-5" dirty="0" smtClean="0">
              <a:solidFill>
                <a:schemeClr val="bg1"/>
              </a:solidFill>
              <a:latin typeface="Trebuchet MS" panose="020B0603020202020204"/>
              <a:cs typeface="Trebuchet MS" panose="020B0603020202020204"/>
            </a:endParaRPr>
          </a:p>
          <a:p>
            <a:pPr marL="12700">
              <a:lnSpc>
                <a:spcPts val="2130"/>
              </a:lnSpc>
              <a:spcBef>
                <a:spcPts val="100"/>
              </a:spcBef>
            </a:pPr>
            <a:r>
              <a:rPr lang="ru-RU" altLang="ru-RU" sz="2000" b="1" spc="-5" dirty="0" smtClean="0">
                <a:solidFill>
                  <a:schemeClr val="bg1"/>
                </a:solidFill>
                <a:latin typeface="Trebuchet MS" panose="020B0603020202020204"/>
                <a:cs typeface="Trebuchet MS" panose="020B0603020202020204"/>
              </a:rPr>
              <a:t>в городских условиях</a:t>
            </a:r>
            <a:endParaRPr lang="ru-RU" altLang="ru-RU" sz="2000" b="1" spc="-5" dirty="0">
              <a:solidFill>
                <a:schemeClr val="bg1"/>
              </a:solidFill>
              <a:latin typeface="Trebuchet MS" panose="020B0603020202020204"/>
              <a:cs typeface="Trebuchet MS" panose="020B0603020202020204"/>
            </a:endParaRPr>
          </a:p>
        </p:txBody>
      </p:sp>
      <p:pic>
        <p:nvPicPr>
          <p:cNvPr id="5" name="Замещающее содержимое 7"/>
          <p:cNvPicPr>
            <a:picLocks noChangeAspect="1"/>
          </p:cNvPicPr>
          <p:nvPr/>
        </p:nvPicPr>
        <p:blipFill rotWithShape="1">
          <a:blip r:embed="rId3"/>
          <a:srcRect l="2803" b="3225"/>
          <a:stretch>
            <a:fillRect/>
          </a:stretch>
        </p:blipFill>
        <p:spPr>
          <a:xfrm>
            <a:off x="1924050" y="2125663"/>
            <a:ext cx="8348663" cy="46799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879360" cy="551332"/>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spc="-5" dirty="0" smtClean="0">
                <a:solidFill>
                  <a:schemeClr val="bg1"/>
                </a:solidFill>
                <a:latin typeface="Trebuchet MS" panose="020B0603020202020204"/>
                <a:cs typeface="Trebuchet MS" panose="020B0603020202020204"/>
              </a:rPr>
              <a:t>Стройка PON в городских условиях на </a:t>
            </a:r>
            <a:r>
              <a:rPr lang="en-US" altLang="ru-RU" sz="2000" b="1" spc="-5" dirty="0" smtClean="0">
                <a:solidFill>
                  <a:schemeClr val="bg1"/>
                </a:solidFill>
                <a:latin typeface="Trebuchet MS" panose="020B0603020202020204"/>
                <a:cs typeface="Trebuchet MS" panose="020B0603020202020204"/>
              </a:rPr>
              <a:t>PLC-</a:t>
            </a:r>
            <a:r>
              <a:rPr lang="ru-RU" altLang="ru-RU" sz="2000" b="1" spc="-5" dirty="0" smtClean="0">
                <a:solidFill>
                  <a:schemeClr val="bg1"/>
                </a:solidFill>
                <a:latin typeface="Trebuchet MS" panose="020B0603020202020204"/>
                <a:cs typeface="Trebuchet MS" panose="020B0603020202020204"/>
              </a:rPr>
              <a:t>делителях</a:t>
            </a:r>
            <a:endParaRPr lang="ru-RU" altLang="ru-RU" sz="2000" b="1" spc="-5" dirty="0">
              <a:solidFill>
                <a:schemeClr val="bg1"/>
              </a:solidFill>
              <a:latin typeface="Trebuchet MS" panose="020B0603020202020204"/>
              <a:cs typeface="Trebuchet MS" panose="020B0603020202020204"/>
            </a:endParaRPr>
          </a:p>
        </p:txBody>
      </p:sp>
      <p:sp>
        <p:nvSpPr>
          <p:cNvPr id="5" name="Прямоугольник 4"/>
          <p:cNvSpPr/>
          <p:nvPr/>
        </p:nvSpPr>
        <p:spPr>
          <a:xfrm>
            <a:off x="5995144" y="2151866"/>
            <a:ext cx="3783895" cy="1323439"/>
          </a:xfrm>
          <a:prstGeom prst="rect">
            <a:avLst/>
          </a:prstGeom>
        </p:spPr>
        <p:txBody>
          <a:bodyPr wrap="square">
            <a:spAutoFit/>
          </a:bodyPr>
          <a:lstStyle/>
          <a:p>
            <a:pPr marL="285750" indent="-285750" fontAlgn="base">
              <a:buFont typeface="Wingdings" panose="05000000000000000000" pitchFamily="2" charset="2"/>
              <a:buChar char="§"/>
            </a:pPr>
            <a:r>
              <a:rPr lang="ru-RU" sz="1600" b="1" dirty="0" smtClean="0">
                <a:solidFill>
                  <a:srgbClr val="545454"/>
                </a:solidFill>
                <a:latin typeface="MagistralC" panose="00000500000000000000"/>
              </a:rPr>
              <a:t>Этажей 9</a:t>
            </a:r>
            <a:endParaRPr lang="ru-RU" sz="1600" b="1" dirty="0" smtClean="0">
              <a:solidFill>
                <a:srgbClr val="545454"/>
              </a:solidFill>
              <a:latin typeface="MagistralC" panose="00000500000000000000"/>
            </a:endParaRPr>
          </a:p>
          <a:p>
            <a:pPr marL="285750" indent="-285750" fontAlgn="base">
              <a:buFont typeface="Wingdings" panose="05000000000000000000" pitchFamily="2" charset="2"/>
              <a:buChar char="§"/>
            </a:pPr>
            <a:r>
              <a:rPr lang="ru-RU" sz="1600" b="1" dirty="0" smtClean="0">
                <a:solidFill>
                  <a:srgbClr val="545454"/>
                </a:solidFill>
                <a:latin typeface="MagistralC" panose="00000500000000000000"/>
              </a:rPr>
              <a:t>квартир на этаже 8</a:t>
            </a:r>
            <a:endParaRPr lang="ru-RU" sz="1600" b="1" dirty="0" smtClean="0">
              <a:solidFill>
                <a:srgbClr val="545454"/>
              </a:solidFill>
              <a:latin typeface="MagistralC" panose="00000500000000000000"/>
            </a:endParaRPr>
          </a:p>
          <a:p>
            <a:pPr marL="285750" indent="-285750" fontAlgn="base">
              <a:buFont typeface="Wingdings" panose="05000000000000000000" pitchFamily="2" charset="2"/>
              <a:buChar char="§"/>
            </a:pPr>
            <a:r>
              <a:rPr lang="ru-RU" sz="1600" b="1" dirty="0" smtClean="0">
                <a:solidFill>
                  <a:srgbClr val="545454"/>
                </a:solidFill>
                <a:latin typeface="MagistralC" panose="00000500000000000000"/>
              </a:rPr>
              <a:t>проникновение 50%</a:t>
            </a:r>
            <a:endParaRPr lang="ru-RU" sz="1600" b="1" dirty="0" smtClean="0">
              <a:solidFill>
                <a:srgbClr val="545454"/>
              </a:solidFill>
              <a:latin typeface="MagistralC" panose="00000500000000000000"/>
            </a:endParaRPr>
          </a:p>
          <a:p>
            <a:pPr marL="285750" indent="-285750" fontAlgn="base">
              <a:buFont typeface="Wingdings" panose="05000000000000000000" pitchFamily="2" charset="2"/>
              <a:buChar char="§"/>
            </a:pPr>
            <a:r>
              <a:rPr lang="ru-RU" sz="1600" b="1" i="0" dirty="0" smtClean="0">
                <a:solidFill>
                  <a:srgbClr val="545454"/>
                </a:solidFill>
                <a:effectLst/>
                <a:latin typeface="MagistralC" panose="00000500000000000000"/>
              </a:rPr>
              <a:t>Деление 1/128</a:t>
            </a:r>
            <a:endParaRPr lang="en-US" sz="1600" b="1" i="0" dirty="0" smtClean="0">
              <a:solidFill>
                <a:srgbClr val="545454"/>
              </a:solidFill>
              <a:effectLst/>
              <a:latin typeface="MagistralC" panose="00000500000000000000"/>
            </a:endParaRPr>
          </a:p>
          <a:p>
            <a:pPr marL="285750" indent="-285750" fontAlgn="base">
              <a:buFont typeface="Wingdings" panose="05000000000000000000" pitchFamily="2" charset="2"/>
              <a:buChar char="§"/>
            </a:pPr>
            <a:r>
              <a:rPr lang="ru-RU" sz="1600" b="1" i="0" dirty="0" smtClean="0">
                <a:solidFill>
                  <a:srgbClr val="545454"/>
                </a:solidFill>
                <a:effectLst/>
                <a:latin typeface="MagistralC" panose="00000500000000000000"/>
              </a:rPr>
              <a:t>Схема деления 4 </a:t>
            </a:r>
            <a:r>
              <a:rPr lang="ru-RU" sz="1600" b="1" i="0" dirty="0" err="1" smtClean="0">
                <a:solidFill>
                  <a:srgbClr val="545454"/>
                </a:solidFill>
                <a:effectLst/>
                <a:latin typeface="MagistralC" panose="00000500000000000000"/>
              </a:rPr>
              <a:t>х</a:t>
            </a:r>
            <a:r>
              <a:rPr lang="ru-RU" sz="1600" b="1" i="0" dirty="0" smtClean="0">
                <a:solidFill>
                  <a:srgbClr val="545454"/>
                </a:solidFill>
                <a:effectLst/>
                <a:latin typeface="MagistralC" panose="00000500000000000000"/>
              </a:rPr>
              <a:t> 4 </a:t>
            </a:r>
            <a:r>
              <a:rPr lang="en-US" sz="1600" b="1" i="0" dirty="0" smtClean="0">
                <a:solidFill>
                  <a:srgbClr val="545454"/>
                </a:solidFill>
                <a:effectLst/>
                <a:latin typeface="MagistralC" panose="00000500000000000000"/>
              </a:rPr>
              <a:t>x 8</a:t>
            </a:r>
            <a:endParaRPr lang="en-US" sz="1600" b="1" i="0" dirty="0">
              <a:solidFill>
                <a:srgbClr val="545454"/>
              </a:solidFill>
              <a:effectLst/>
              <a:latin typeface="MagistralC" panose="00000500000000000000"/>
            </a:endParaRP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765" y="2012950"/>
            <a:ext cx="4967943" cy="5416550"/>
          </a:xfrm>
          <a:prstGeom prst="rect">
            <a:avLst/>
          </a:prstGeom>
        </p:spPr>
      </p:pic>
      <p:sp>
        <p:nvSpPr>
          <p:cNvPr id="7" name="Прямоугольник 6"/>
          <p:cNvSpPr/>
          <p:nvPr/>
        </p:nvSpPr>
        <p:spPr>
          <a:xfrm>
            <a:off x="6816916" y="3624779"/>
            <a:ext cx="1882247" cy="276999"/>
          </a:xfrm>
          <a:prstGeom prst="rect">
            <a:avLst/>
          </a:prstGeom>
        </p:spPr>
        <p:txBody>
          <a:bodyPr wrap="none">
            <a:spAutoFit/>
          </a:bodyPr>
          <a:lstStyle/>
          <a:p>
            <a:r>
              <a:rPr lang="ru-RU" sz="1200" dirty="0" smtClean="0">
                <a:latin typeface="MagistralC" panose="00000500000000000000" pitchFamily="50" charset="0"/>
              </a:rPr>
              <a:t>Оптический кабель 8 ОВ</a:t>
            </a:r>
            <a:endParaRPr lang="ru-RU" sz="1200" dirty="0" smtClean="0">
              <a:latin typeface="MagistralC" panose="00000500000000000000" pitchFamily="50" charset="0"/>
            </a:endParaRPr>
          </a:p>
        </p:txBody>
      </p:sp>
      <p:pic>
        <p:nvPicPr>
          <p:cNvPr id="8" name="Picture 3"/>
          <p:cNvPicPr>
            <a:picLocks noChangeAspect="1" noChangeArrowheads="1"/>
          </p:cNvPicPr>
          <p:nvPr/>
        </p:nvPicPr>
        <p:blipFill>
          <a:blip r:embed="rId4" cstate="print"/>
          <a:srcRect/>
          <a:stretch>
            <a:fillRect/>
          </a:stretch>
        </p:blipFill>
        <p:spPr bwMode="auto">
          <a:xfrm>
            <a:off x="6104863" y="3771720"/>
            <a:ext cx="581025" cy="28575"/>
          </a:xfrm>
          <a:prstGeom prst="rect">
            <a:avLst/>
          </a:prstGeom>
          <a:noFill/>
          <a:ln w="9525">
            <a:noFill/>
            <a:miter lim="800000"/>
            <a:headEnd/>
            <a:tailEnd/>
          </a:ln>
        </p:spPr>
      </p:pic>
      <p:pic>
        <p:nvPicPr>
          <p:cNvPr id="9" name="Picture 4"/>
          <p:cNvPicPr>
            <a:picLocks noChangeAspect="1" noChangeArrowheads="1"/>
          </p:cNvPicPr>
          <p:nvPr/>
        </p:nvPicPr>
        <p:blipFill>
          <a:blip r:embed="rId5" cstate="print"/>
          <a:srcRect/>
          <a:stretch>
            <a:fillRect/>
          </a:stretch>
        </p:blipFill>
        <p:spPr bwMode="auto">
          <a:xfrm>
            <a:off x="6094903" y="4074108"/>
            <a:ext cx="561975" cy="28575"/>
          </a:xfrm>
          <a:prstGeom prst="rect">
            <a:avLst/>
          </a:prstGeom>
          <a:noFill/>
          <a:ln w="9525">
            <a:noFill/>
            <a:miter lim="800000"/>
            <a:headEnd/>
            <a:tailEnd/>
          </a:ln>
        </p:spPr>
      </p:pic>
      <p:sp>
        <p:nvSpPr>
          <p:cNvPr id="10" name="Прямоугольник 9"/>
          <p:cNvSpPr/>
          <p:nvPr/>
        </p:nvSpPr>
        <p:spPr>
          <a:xfrm>
            <a:off x="6835647" y="3925432"/>
            <a:ext cx="3591817" cy="276999"/>
          </a:xfrm>
          <a:prstGeom prst="rect">
            <a:avLst/>
          </a:prstGeom>
        </p:spPr>
        <p:txBody>
          <a:bodyPr wrap="none">
            <a:spAutoFit/>
          </a:bodyPr>
          <a:lstStyle/>
          <a:p>
            <a:r>
              <a:rPr lang="ru-RU" sz="1200" dirty="0" smtClean="0">
                <a:latin typeface="MagistralC" panose="00000500000000000000" pitchFamily="50" charset="0"/>
              </a:rPr>
              <a:t>Оптическое волокно от </a:t>
            </a:r>
            <a:r>
              <a:rPr lang="en-US" sz="1200" dirty="0" smtClean="0">
                <a:latin typeface="MagistralC" panose="00000500000000000000" pitchFamily="50" charset="0"/>
              </a:rPr>
              <a:t>OLT </a:t>
            </a:r>
            <a:r>
              <a:rPr lang="ru-RU" sz="1200" dirty="0" smtClean="0">
                <a:latin typeface="MagistralC" panose="00000500000000000000" pitchFamily="50" charset="0"/>
              </a:rPr>
              <a:t>До делителя 1 уровня</a:t>
            </a:r>
            <a:endParaRPr lang="ru-RU" sz="1200" dirty="0" smtClean="0">
              <a:latin typeface="MagistralC" panose="00000500000000000000" pitchFamily="50" charset="0"/>
            </a:endParaRPr>
          </a:p>
        </p:txBody>
      </p:sp>
      <p:pic>
        <p:nvPicPr>
          <p:cNvPr id="11" name="Picture 5"/>
          <p:cNvPicPr>
            <a:picLocks noChangeAspect="1" noChangeArrowheads="1"/>
          </p:cNvPicPr>
          <p:nvPr/>
        </p:nvPicPr>
        <p:blipFill>
          <a:blip r:embed="rId6" cstate="print"/>
          <a:srcRect/>
          <a:stretch>
            <a:fillRect/>
          </a:stretch>
        </p:blipFill>
        <p:spPr bwMode="auto">
          <a:xfrm>
            <a:off x="6065002" y="4387782"/>
            <a:ext cx="561975" cy="28575"/>
          </a:xfrm>
          <a:prstGeom prst="rect">
            <a:avLst/>
          </a:prstGeom>
          <a:noFill/>
          <a:ln w="9525">
            <a:noFill/>
            <a:miter lim="800000"/>
            <a:headEnd/>
            <a:tailEnd/>
          </a:ln>
        </p:spPr>
      </p:pic>
      <p:pic>
        <p:nvPicPr>
          <p:cNvPr id="12" name="Picture 6"/>
          <p:cNvPicPr>
            <a:picLocks noChangeAspect="1" noChangeArrowheads="1"/>
          </p:cNvPicPr>
          <p:nvPr/>
        </p:nvPicPr>
        <p:blipFill>
          <a:blip r:embed="rId7" cstate="print"/>
          <a:srcRect/>
          <a:stretch>
            <a:fillRect/>
          </a:stretch>
        </p:blipFill>
        <p:spPr bwMode="auto">
          <a:xfrm>
            <a:off x="6091238" y="4780742"/>
            <a:ext cx="561975" cy="28575"/>
          </a:xfrm>
          <a:prstGeom prst="rect">
            <a:avLst/>
          </a:prstGeom>
          <a:noFill/>
          <a:ln w="9525">
            <a:noFill/>
            <a:miter lim="800000"/>
            <a:headEnd/>
            <a:tailEnd/>
          </a:ln>
        </p:spPr>
      </p:pic>
      <p:sp>
        <p:nvSpPr>
          <p:cNvPr id="13" name="Прямоугольник 12"/>
          <p:cNvSpPr/>
          <p:nvPr/>
        </p:nvSpPr>
        <p:spPr>
          <a:xfrm>
            <a:off x="6820648" y="4635743"/>
            <a:ext cx="4733177" cy="276999"/>
          </a:xfrm>
          <a:prstGeom prst="rect">
            <a:avLst/>
          </a:prstGeom>
        </p:spPr>
        <p:txBody>
          <a:bodyPr wrap="square">
            <a:spAutoFit/>
          </a:bodyPr>
          <a:lstStyle/>
          <a:p>
            <a:r>
              <a:rPr lang="ru-RU" sz="1200" dirty="0" smtClean="0">
                <a:latin typeface="MagistralC" panose="00000500000000000000" pitchFamily="50" charset="0"/>
              </a:rPr>
              <a:t>Оптическое волокно от  делителя 2 уровня до делителя 3 уровня</a:t>
            </a:r>
            <a:endParaRPr lang="ru-RU" sz="1200" dirty="0" smtClean="0">
              <a:latin typeface="MagistralC" panose="00000500000000000000" pitchFamily="50" charset="0"/>
            </a:endParaRPr>
          </a:p>
        </p:txBody>
      </p:sp>
      <p:sp>
        <p:nvSpPr>
          <p:cNvPr id="14" name="Прямоугольник 13"/>
          <p:cNvSpPr/>
          <p:nvPr/>
        </p:nvSpPr>
        <p:spPr>
          <a:xfrm>
            <a:off x="6840228" y="4258118"/>
            <a:ext cx="4713597" cy="276999"/>
          </a:xfrm>
          <a:prstGeom prst="rect">
            <a:avLst/>
          </a:prstGeom>
        </p:spPr>
        <p:txBody>
          <a:bodyPr wrap="square">
            <a:spAutoFit/>
          </a:bodyPr>
          <a:lstStyle/>
          <a:p>
            <a:r>
              <a:rPr lang="ru-RU" sz="1200" dirty="0" smtClean="0">
                <a:latin typeface="MagistralC" panose="00000500000000000000" pitchFamily="50" charset="0"/>
              </a:rPr>
              <a:t>Оптическое волокно от  делителя 1 уровня до делителя 2 уровня</a:t>
            </a:r>
            <a:endParaRPr lang="ru-RU" sz="1200" dirty="0" smtClean="0">
              <a:latin typeface="MagistralC" panose="00000500000000000000" pitchFamily="50" charset="0"/>
            </a:endParaRPr>
          </a:p>
        </p:txBody>
      </p:sp>
      <p:pic>
        <p:nvPicPr>
          <p:cNvPr id="15" name="Picture 7"/>
          <p:cNvPicPr>
            <a:picLocks noChangeAspect="1" noChangeArrowheads="1"/>
          </p:cNvPicPr>
          <p:nvPr/>
        </p:nvPicPr>
        <p:blipFill>
          <a:blip r:embed="rId8" cstate="print"/>
          <a:srcRect/>
          <a:stretch>
            <a:fillRect/>
          </a:stretch>
        </p:blipFill>
        <p:spPr bwMode="auto">
          <a:xfrm>
            <a:off x="6482366" y="5022653"/>
            <a:ext cx="180975" cy="104775"/>
          </a:xfrm>
          <a:prstGeom prst="rect">
            <a:avLst/>
          </a:prstGeom>
          <a:noFill/>
          <a:ln w="9525">
            <a:noFill/>
            <a:miter lim="800000"/>
            <a:headEnd/>
            <a:tailEnd/>
          </a:ln>
        </p:spPr>
      </p:pic>
      <p:sp>
        <p:nvSpPr>
          <p:cNvPr id="16" name="Прямоугольник 15"/>
          <p:cNvSpPr/>
          <p:nvPr/>
        </p:nvSpPr>
        <p:spPr>
          <a:xfrm>
            <a:off x="6843758" y="4921433"/>
            <a:ext cx="654475" cy="276999"/>
          </a:xfrm>
          <a:prstGeom prst="rect">
            <a:avLst/>
          </a:prstGeom>
        </p:spPr>
        <p:txBody>
          <a:bodyPr wrap="none">
            <a:spAutoFit/>
          </a:bodyPr>
          <a:lstStyle/>
          <a:p>
            <a:r>
              <a:rPr lang="ru-RU" sz="1200" dirty="0" smtClean="0">
                <a:latin typeface="MagistralC" panose="00000500000000000000" pitchFamily="50" charset="0"/>
              </a:rPr>
              <a:t>Муфта</a:t>
            </a:r>
            <a:endParaRPr lang="ru-RU" sz="1200" dirty="0" smtClean="0">
              <a:latin typeface="MagistralC" panose="00000500000000000000" pitchFamily="50" charset="0"/>
            </a:endParaRPr>
          </a:p>
        </p:txBody>
      </p:sp>
      <p:pic>
        <p:nvPicPr>
          <p:cNvPr id="17" name="Picture 8"/>
          <p:cNvPicPr>
            <a:picLocks noChangeAspect="1" noChangeArrowheads="1"/>
          </p:cNvPicPr>
          <p:nvPr/>
        </p:nvPicPr>
        <p:blipFill>
          <a:blip r:embed="rId9" cstate="print"/>
          <a:srcRect/>
          <a:stretch>
            <a:fillRect/>
          </a:stretch>
        </p:blipFill>
        <p:spPr bwMode="auto">
          <a:xfrm>
            <a:off x="6183920" y="5326369"/>
            <a:ext cx="514350" cy="238125"/>
          </a:xfrm>
          <a:prstGeom prst="rect">
            <a:avLst/>
          </a:prstGeom>
          <a:noFill/>
          <a:ln w="9525">
            <a:noFill/>
            <a:miter lim="800000"/>
            <a:headEnd/>
            <a:tailEnd/>
          </a:ln>
        </p:spPr>
      </p:pic>
      <p:sp>
        <p:nvSpPr>
          <p:cNvPr id="18" name="Прямоугольник 17"/>
          <p:cNvSpPr/>
          <p:nvPr/>
        </p:nvSpPr>
        <p:spPr>
          <a:xfrm>
            <a:off x="6872362" y="5288157"/>
            <a:ext cx="2114938" cy="276999"/>
          </a:xfrm>
          <a:prstGeom prst="rect">
            <a:avLst/>
          </a:prstGeom>
        </p:spPr>
        <p:txBody>
          <a:bodyPr wrap="none">
            <a:spAutoFit/>
          </a:bodyPr>
          <a:lstStyle/>
          <a:p>
            <a:r>
              <a:rPr lang="ru-RU" sz="1200" dirty="0" smtClean="0">
                <a:latin typeface="MagistralC" panose="00000500000000000000" pitchFamily="50" charset="0"/>
              </a:rPr>
              <a:t>Коробка распределительная</a:t>
            </a:r>
            <a:endParaRPr lang="ru-RU" sz="1200" dirty="0" smtClean="0">
              <a:latin typeface="MagistralC" panose="00000500000000000000" pitchFamily="50" charset="0"/>
            </a:endParaRPr>
          </a:p>
        </p:txBody>
      </p:sp>
      <p:pic>
        <p:nvPicPr>
          <p:cNvPr id="19" name="Picture 9"/>
          <p:cNvPicPr>
            <a:picLocks noChangeAspect="1" noChangeArrowheads="1"/>
          </p:cNvPicPr>
          <p:nvPr/>
        </p:nvPicPr>
        <p:blipFill>
          <a:blip r:embed="rId10" cstate="print"/>
          <a:srcRect/>
          <a:stretch>
            <a:fillRect/>
          </a:stretch>
        </p:blipFill>
        <p:spPr bwMode="auto">
          <a:xfrm>
            <a:off x="6338080" y="5762456"/>
            <a:ext cx="325031" cy="308779"/>
          </a:xfrm>
          <a:prstGeom prst="rect">
            <a:avLst/>
          </a:prstGeom>
          <a:noFill/>
          <a:ln w="9525">
            <a:noFill/>
            <a:miter lim="800000"/>
            <a:headEnd/>
            <a:tailEnd/>
          </a:ln>
        </p:spPr>
      </p:pic>
      <p:sp>
        <p:nvSpPr>
          <p:cNvPr id="20" name="Прямоугольник 19"/>
          <p:cNvSpPr/>
          <p:nvPr/>
        </p:nvSpPr>
        <p:spPr>
          <a:xfrm>
            <a:off x="6885159" y="5655750"/>
            <a:ext cx="1675459" cy="369332"/>
          </a:xfrm>
          <a:prstGeom prst="rect">
            <a:avLst/>
          </a:prstGeom>
        </p:spPr>
        <p:txBody>
          <a:bodyPr wrap="none">
            <a:spAutoFit/>
          </a:bodyPr>
          <a:lstStyle/>
          <a:p>
            <a:r>
              <a:rPr lang="ru-RU" sz="1200" dirty="0" smtClean="0">
                <a:latin typeface="MagistralC" panose="00000500000000000000" pitchFamily="50" charset="0"/>
              </a:rPr>
              <a:t>Делитель</a:t>
            </a:r>
            <a:r>
              <a:rPr lang="ru-RU" dirty="0" smtClean="0">
                <a:latin typeface="MagistralC" panose="00000500000000000000" pitchFamily="50" charset="0"/>
              </a:rPr>
              <a:t> </a:t>
            </a:r>
            <a:r>
              <a:rPr lang="ru-RU" sz="1200" dirty="0" smtClean="0">
                <a:latin typeface="MagistralC" panose="00000500000000000000" pitchFamily="50" charset="0"/>
              </a:rPr>
              <a:t>оптический</a:t>
            </a:r>
            <a:endParaRPr lang="ru-RU" sz="1200" dirty="0" smtClean="0">
              <a:latin typeface="MagistralC" panose="00000500000000000000" pitchFamily="50" charset="0"/>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879360" cy="551332"/>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spc="-5" dirty="0">
                <a:solidFill>
                  <a:schemeClr val="bg1"/>
                </a:solidFill>
                <a:latin typeface="Trebuchet MS" panose="020B0603020202020204"/>
                <a:cs typeface="Trebuchet MS" panose="020B0603020202020204"/>
              </a:rPr>
              <a:t>Стройка PON в городских условиях на </a:t>
            </a:r>
            <a:r>
              <a:rPr lang="en-US" altLang="ru-RU" sz="2000" b="1" spc="-5" dirty="0">
                <a:solidFill>
                  <a:schemeClr val="bg1"/>
                </a:solidFill>
                <a:latin typeface="Trebuchet MS" panose="020B0603020202020204"/>
                <a:cs typeface="Trebuchet MS" panose="020B0603020202020204"/>
              </a:rPr>
              <a:t>PLC-</a:t>
            </a:r>
            <a:r>
              <a:rPr lang="ru-RU" altLang="ru-RU" sz="2000" b="1" spc="-5" dirty="0">
                <a:solidFill>
                  <a:schemeClr val="bg1"/>
                </a:solidFill>
                <a:latin typeface="Trebuchet MS" panose="020B0603020202020204"/>
                <a:cs typeface="Trebuchet MS" panose="020B0603020202020204"/>
              </a:rPr>
              <a:t>делителях</a:t>
            </a:r>
            <a:endParaRPr lang="ru-RU" altLang="ru-RU" sz="2000" b="1" spc="-5" dirty="0">
              <a:solidFill>
                <a:schemeClr val="bg1"/>
              </a:solidFill>
              <a:latin typeface="Trebuchet MS" panose="020B0603020202020204"/>
              <a:cs typeface="Trebuchet MS" panose="020B0603020202020204"/>
            </a:endParaRPr>
          </a:p>
        </p:txBody>
      </p:sp>
      <p:sp>
        <p:nvSpPr>
          <p:cNvPr id="2" name="Прямоугольник 1"/>
          <p:cNvSpPr/>
          <p:nvPr/>
        </p:nvSpPr>
        <p:spPr>
          <a:xfrm>
            <a:off x="0" y="2125663"/>
            <a:ext cx="11976100" cy="9284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pic>
        <p:nvPicPr>
          <p:cNvPr id="5" name="Изображение 2"/>
          <p:cNvPicPr>
            <a:picLocks noChangeAspect="1"/>
          </p:cNvPicPr>
          <p:nvPr/>
        </p:nvPicPr>
        <p:blipFill>
          <a:blip r:embed="rId3"/>
          <a:stretch>
            <a:fillRect/>
          </a:stretch>
        </p:blipFill>
        <p:spPr>
          <a:xfrm>
            <a:off x="1089133" y="2125663"/>
            <a:ext cx="8888876" cy="515499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39" y="701280"/>
            <a:ext cx="4257745" cy="551332"/>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spc="-5" dirty="0">
                <a:solidFill>
                  <a:schemeClr val="bg1"/>
                </a:solidFill>
                <a:latin typeface="Trebuchet MS" panose="020B0603020202020204"/>
                <a:cs typeface="Trebuchet MS" panose="020B0603020202020204"/>
              </a:rPr>
              <a:t>Стройка PON в городских условиях </a:t>
            </a:r>
            <a:r>
              <a:rPr lang="ru-RU" sz="2000" b="1" spc="-5" dirty="0">
                <a:solidFill>
                  <a:schemeClr val="bg1"/>
                </a:solidFill>
                <a:latin typeface="Trebuchet MS" panose="020B0603020202020204"/>
                <a:cs typeface="Trebuchet MS" panose="020B0603020202020204"/>
              </a:rPr>
              <a:t>на дробных делителях</a:t>
            </a:r>
            <a:endParaRPr lang="ru-RU" sz="2000" b="1" spc="-5" dirty="0">
              <a:solidFill>
                <a:schemeClr val="bg1"/>
              </a:solidFill>
              <a:latin typeface="Trebuchet MS" panose="020B0603020202020204"/>
              <a:cs typeface="Trebuchet MS" panose="020B0603020202020204"/>
            </a:endParaRPr>
          </a:p>
        </p:txBody>
      </p:sp>
      <p:pic>
        <p:nvPicPr>
          <p:cNvPr id="6" name="Picture 6"/>
          <p:cNvPicPr>
            <a:picLocks noChangeAspect="1" noChangeArrowheads="1"/>
          </p:cNvPicPr>
          <p:nvPr/>
        </p:nvPicPr>
        <p:blipFill>
          <a:blip r:embed="rId3" cstate="print"/>
          <a:srcRect/>
          <a:stretch>
            <a:fillRect/>
          </a:stretch>
        </p:blipFill>
        <p:spPr bwMode="auto">
          <a:xfrm>
            <a:off x="6114339" y="4910917"/>
            <a:ext cx="561975" cy="28575"/>
          </a:xfrm>
          <a:prstGeom prst="rect">
            <a:avLst/>
          </a:prstGeom>
          <a:noFill/>
          <a:ln w="9525">
            <a:noFill/>
            <a:miter lim="800000"/>
            <a:headEnd/>
            <a:tailEnd/>
          </a:ln>
        </p:spPr>
      </p:pic>
      <p:sp>
        <p:nvSpPr>
          <p:cNvPr id="7" name="Прямоугольник 6"/>
          <p:cNvSpPr/>
          <p:nvPr/>
        </p:nvSpPr>
        <p:spPr>
          <a:xfrm>
            <a:off x="6843749" y="4765918"/>
            <a:ext cx="4733177" cy="276999"/>
          </a:xfrm>
          <a:prstGeom prst="rect">
            <a:avLst/>
          </a:prstGeom>
        </p:spPr>
        <p:txBody>
          <a:bodyPr wrap="square">
            <a:spAutoFit/>
          </a:bodyPr>
          <a:lstStyle/>
          <a:p>
            <a:r>
              <a:rPr lang="ru-RU" sz="1200" dirty="0" smtClean="0">
                <a:latin typeface="MagistralC" panose="00000500000000000000" pitchFamily="50" charset="0"/>
              </a:rPr>
              <a:t>Оптическое волокно от  делителя 2 уровня до делителя 3 уровня</a:t>
            </a:r>
            <a:endParaRPr lang="ru-RU" sz="1200" dirty="0" smtClean="0">
              <a:latin typeface="MagistralC" panose="00000500000000000000" pitchFamily="50" charset="0"/>
            </a:endParaRPr>
          </a:p>
        </p:txBody>
      </p:sp>
      <p:pic>
        <p:nvPicPr>
          <p:cNvPr id="8" name="Picture 7"/>
          <p:cNvPicPr>
            <a:picLocks noChangeAspect="1" noChangeArrowheads="1"/>
          </p:cNvPicPr>
          <p:nvPr/>
        </p:nvPicPr>
        <p:blipFill>
          <a:blip r:embed="rId4" cstate="print"/>
          <a:srcRect/>
          <a:stretch>
            <a:fillRect/>
          </a:stretch>
        </p:blipFill>
        <p:spPr bwMode="auto">
          <a:xfrm>
            <a:off x="6361322" y="5137588"/>
            <a:ext cx="180975" cy="104775"/>
          </a:xfrm>
          <a:prstGeom prst="rect">
            <a:avLst/>
          </a:prstGeom>
          <a:noFill/>
          <a:ln w="9525">
            <a:noFill/>
            <a:miter lim="800000"/>
            <a:headEnd/>
            <a:tailEnd/>
          </a:ln>
        </p:spPr>
      </p:pic>
      <p:sp>
        <p:nvSpPr>
          <p:cNvPr id="9" name="Прямоугольник 8"/>
          <p:cNvSpPr/>
          <p:nvPr/>
        </p:nvSpPr>
        <p:spPr>
          <a:xfrm>
            <a:off x="6866859" y="5051608"/>
            <a:ext cx="654475" cy="276999"/>
          </a:xfrm>
          <a:prstGeom prst="rect">
            <a:avLst/>
          </a:prstGeom>
        </p:spPr>
        <p:txBody>
          <a:bodyPr wrap="none">
            <a:spAutoFit/>
          </a:bodyPr>
          <a:lstStyle/>
          <a:p>
            <a:r>
              <a:rPr lang="ru-RU" sz="1200" dirty="0" smtClean="0">
                <a:latin typeface="MagistralC" panose="00000500000000000000" pitchFamily="50" charset="0"/>
              </a:rPr>
              <a:t>Муфта</a:t>
            </a:r>
            <a:endParaRPr lang="ru-RU" sz="1200" dirty="0" smtClean="0">
              <a:latin typeface="MagistralC" panose="00000500000000000000" pitchFamily="50" charset="0"/>
            </a:endParaRPr>
          </a:p>
        </p:txBody>
      </p:sp>
      <p:pic>
        <p:nvPicPr>
          <p:cNvPr id="10" name="Picture 8"/>
          <p:cNvPicPr>
            <a:picLocks noChangeAspect="1" noChangeArrowheads="1"/>
          </p:cNvPicPr>
          <p:nvPr/>
        </p:nvPicPr>
        <p:blipFill>
          <a:blip r:embed="rId5" cstate="print"/>
          <a:srcRect/>
          <a:stretch>
            <a:fillRect/>
          </a:stretch>
        </p:blipFill>
        <p:spPr bwMode="auto">
          <a:xfrm>
            <a:off x="6207021" y="5456544"/>
            <a:ext cx="514350" cy="238125"/>
          </a:xfrm>
          <a:prstGeom prst="rect">
            <a:avLst/>
          </a:prstGeom>
          <a:noFill/>
          <a:ln w="9525">
            <a:noFill/>
            <a:miter lim="800000"/>
            <a:headEnd/>
            <a:tailEnd/>
          </a:ln>
        </p:spPr>
      </p:pic>
      <p:sp>
        <p:nvSpPr>
          <p:cNvPr id="11" name="Прямоугольник 10"/>
          <p:cNvSpPr/>
          <p:nvPr/>
        </p:nvSpPr>
        <p:spPr>
          <a:xfrm>
            <a:off x="6895463" y="5418332"/>
            <a:ext cx="2114938" cy="276999"/>
          </a:xfrm>
          <a:prstGeom prst="rect">
            <a:avLst/>
          </a:prstGeom>
        </p:spPr>
        <p:txBody>
          <a:bodyPr wrap="none">
            <a:spAutoFit/>
          </a:bodyPr>
          <a:lstStyle/>
          <a:p>
            <a:r>
              <a:rPr lang="ru-RU" sz="1200" dirty="0" smtClean="0">
                <a:latin typeface="MagistralC" panose="00000500000000000000" pitchFamily="50" charset="0"/>
              </a:rPr>
              <a:t>Коробка распределительная</a:t>
            </a:r>
            <a:endParaRPr lang="ru-RU" sz="1200" dirty="0" smtClean="0">
              <a:latin typeface="MagistralC" panose="00000500000000000000" pitchFamily="50" charset="0"/>
            </a:endParaRPr>
          </a:p>
        </p:txBody>
      </p:sp>
      <p:pic>
        <p:nvPicPr>
          <p:cNvPr id="12" name="Picture 9"/>
          <p:cNvPicPr>
            <a:picLocks noChangeAspect="1" noChangeArrowheads="1"/>
          </p:cNvPicPr>
          <p:nvPr/>
        </p:nvPicPr>
        <p:blipFill>
          <a:blip r:embed="rId6" cstate="print"/>
          <a:srcRect/>
          <a:stretch>
            <a:fillRect/>
          </a:stretch>
        </p:blipFill>
        <p:spPr bwMode="auto">
          <a:xfrm>
            <a:off x="6361181" y="5892631"/>
            <a:ext cx="325031" cy="308779"/>
          </a:xfrm>
          <a:prstGeom prst="rect">
            <a:avLst/>
          </a:prstGeom>
          <a:noFill/>
          <a:ln w="9525">
            <a:noFill/>
            <a:miter lim="800000"/>
            <a:headEnd/>
            <a:tailEnd/>
          </a:ln>
        </p:spPr>
      </p:pic>
      <p:sp>
        <p:nvSpPr>
          <p:cNvPr id="13" name="Прямоугольник 12"/>
          <p:cNvSpPr/>
          <p:nvPr/>
        </p:nvSpPr>
        <p:spPr>
          <a:xfrm>
            <a:off x="6908260" y="5785925"/>
            <a:ext cx="1675459" cy="369332"/>
          </a:xfrm>
          <a:prstGeom prst="rect">
            <a:avLst/>
          </a:prstGeom>
        </p:spPr>
        <p:txBody>
          <a:bodyPr wrap="none">
            <a:spAutoFit/>
          </a:bodyPr>
          <a:lstStyle/>
          <a:p>
            <a:r>
              <a:rPr lang="ru-RU" sz="1200" dirty="0" smtClean="0">
                <a:latin typeface="MagistralC" panose="00000500000000000000" pitchFamily="50" charset="0"/>
              </a:rPr>
              <a:t>Делитель</a:t>
            </a:r>
            <a:r>
              <a:rPr lang="ru-RU" dirty="0" smtClean="0">
                <a:latin typeface="MagistralC" panose="00000500000000000000" pitchFamily="50" charset="0"/>
              </a:rPr>
              <a:t> </a:t>
            </a:r>
            <a:r>
              <a:rPr lang="ru-RU" sz="1200" dirty="0" smtClean="0">
                <a:latin typeface="MagistralC" panose="00000500000000000000" pitchFamily="50" charset="0"/>
              </a:rPr>
              <a:t>оптический</a:t>
            </a:r>
            <a:endParaRPr lang="ru-RU" sz="1200" dirty="0" smtClean="0">
              <a:latin typeface="MagistralC" panose="00000500000000000000" pitchFamily="50" charset="0"/>
            </a:endParaRPr>
          </a:p>
        </p:txBody>
      </p:sp>
      <p:sp>
        <p:nvSpPr>
          <p:cNvPr id="14" name="Прямоугольник 13"/>
          <p:cNvSpPr/>
          <p:nvPr/>
        </p:nvSpPr>
        <p:spPr>
          <a:xfrm>
            <a:off x="6006335" y="2432643"/>
            <a:ext cx="3783895" cy="1322070"/>
          </a:xfrm>
          <a:prstGeom prst="rect">
            <a:avLst/>
          </a:prstGeom>
        </p:spPr>
        <p:txBody>
          <a:bodyPr wrap="square">
            <a:spAutoFit/>
          </a:bodyPr>
          <a:lstStyle/>
          <a:p>
            <a:pPr marL="285750" indent="-285750" fontAlgn="base">
              <a:buFont typeface="Wingdings" panose="05000000000000000000" pitchFamily="2" charset="2"/>
              <a:buChar char="§"/>
            </a:pPr>
            <a:r>
              <a:rPr lang="ru-RU" sz="1600" b="1" dirty="0" smtClean="0">
                <a:solidFill>
                  <a:srgbClr val="545454"/>
                </a:solidFill>
                <a:latin typeface="MagistralC" panose="00000500000000000000"/>
              </a:rPr>
              <a:t>Этажей 9</a:t>
            </a:r>
            <a:endParaRPr lang="ru-RU" sz="1600" b="1" dirty="0" smtClean="0">
              <a:solidFill>
                <a:srgbClr val="545454"/>
              </a:solidFill>
              <a:latin typeface="MagistralC" panose="00000500000000000000"/>
            </a:endParaRPr>
          </a:p>
          <a:p>
            <a:pPr marL="285750" indent="-285750" fontAlgn="base">
              <a:buFont typeface="Wingdings" panose="05000000000000000000" pitchFamily="2" charset="2"/>
              <a:buChar char="§"/>
            </a:pPr>
            <a:r>
              <a:rPr lang="ru-RU" sz="1600" b="1" dirty="0" smtClean="0">
                <a:solidFill>
                  <a:srgbClr val="545454"/>
                </a:solidFill>
                <a:latin typeface="MagistralC" panose="00000500000000000000"/>
              </a:rPr>
              <a:t>квартир на этаже 8</a:t>
            </a:r>
            <a:endParaRPr lang="ru-RU" sz="1600" b="1" dirty="0" smtClean="0">
              <a:solidFill>
                <a:srgbClr val="545454"/>
              </a:solidFill>
              <a:latin typeface="MagistralC" panose="00000500000000000000"/>
            </a:endParaRPr>
          </a:p>
          <a:p>
            <a:pPr marL="285750" indent="-285750" fontAlgn="base">
              <a:buFont typeface="Wingdings" panose="05000000000000000000" pitchFamily="2" charset="2"/>
              <a:buChar char="§"/>
            </a:pPr>
            <a:r>
              <a:rPr lang="ru-RU" sz="1600" b="1" dirty="0" smtClean="0">
                <a:solidFill>
                  <a:srgbClr val="545454"/>
                </a:solidFill>
                <a:latin typeface="MagistralC" panose="00000500000000000000"/>
              </a:rPr>
              <a:t>проникновение 50%</a:t>
            </a:r>
            <a:endParaRPr lang="ru-RU" sz="1600" b="1" dirty="0" smtClean="0">
              <a:solidFill>
                <a:srgbClr val="545454"/>
              </a:solidFill>
              <a:latin typeface="MagistralC" panose="00000500000000000000"/>
            </a:endParaRPr>
          </a:p>
          <a:p>
            <a:pPr marL="285750" indent="-285750" fontAlgn="base">
              <a:buFont typeface="Wingdings" panose="05000000000000000000" pitchFamily="2" charset="2"/>
              <a:buChar char="§"/>
            </a:pPr>
            <a:r>
              <a:rPr lang="ru-RU" altLang="en-US" sz="1600" b="1" i="0" dirty="0" smtClean="0">
                <a:solidFill>
                  <a:srgbClr val="545454"/>
                </a:solidFill>
                <a:effectLst/>
                <a:latin typeface="MagistralC" panose="00000500000000000000"/>
              </a:rPr>
              <a:t>Дробное деление</a:t>
            </a:r>
            <a:endParaRPr lang="en-US" sz="1600" b="1" i="0" dirty="0" smtClean="0">
              <a:solidFill>
                <a:srgbClr val="545454"/>
              </a:solidFill>
              <a:effectLst/>
              <a:latin typeface="MagistralC" panose="00000500000000000000"/>
            </a:endParaRPr>
          </a:p>
          <a:p>
            <a:pPr marL="285750" indent="-285750" fontAlgn="base">
              <a:buFont typeface="Wingdings" panose="05000000000000000000" pitchFamily="2" charset="2"/>
              <a:buChar char="§"/>
            </a:pPr>
            <a:r>
              <a:rPr lang="ru-RU" sz="1600" b="1" i="0" dirty="0" smtClean="0">
                <a:solidFill>
                  <a:srgbClr val="545454"/>
                </a:solidFill>
                <a:effectLst/>
                <a:latin typeface="MagistralC" panose="00000500000000000000"/>
              </a:rPr>
              <a:t>Схема деления 2 </a:t>
            </a:r>
            <a:r>
              <a:rPr lang="ru-RU" sz="1600" b="1" i="0" dirty="0" err="1" smtClean="0">
                <a:solidFill>
                  <a:srgbClr val="545454"/>
                </a:solidFill>
                <a:effectLst/>
                <a:latin typeface="MagistralC" panose="00000500000000000000"/>
              </a:rPr>
              <a:t>х</a:t>
            </a:r>
            <a:r>
              <a:rPr lang="ru-RU" sz="1600" b="1" i="0" dirty="0" smtClean="0">
                <a:solidFill>
                  <a:srgbClr val="545454"/>
                </a:solidFill>
                <a:effectLst/>
                <a:latin typeface="MagistralC" panose="00000500000000000000"/>
              </a:rPr>
              <a:t> дроб </a:t>
            </a:r>
            <a:r>
              <a:rPr lang="en-US" sz="1600" b="1" i="0" dirty="0" smtClean="0">
                <a:solidFill>
                  <a:srgbClr val="545454"/>
                </a:solidFill>
                <a:effectLst/>
                <a:latin typeface="MagistralC" panose="00000500000000000000"/>
              </a:rPr>
              <a:t>x </a:t>
            </a:r>
            <a:r>
              <a:rPr lang="ru-RU" altLang="en-US" sz="1600" b="1" i="0" dirty="0" smtClean="0">
                <a:solidFill>
                  <a:srgbClr val="545454"/>
                </a:solidFill>
                <a:effectLst/>
                <a:latin typeface="MagistralC" panose="00000500000000000000"/>
              </a:rPr>
              <a:t>4</a:t>
            </a:r>
            <a:endParaRPr lang="ru-RU" altLang="en-US" sz="1600" b="1" i="0" dirty="0" smtClean="0">
              <a:solidFill>
                <a:srgbClr val="545454"/>
              </a:solidFill>
              <a:effectLst/>
              <a:latin typeface="MagistralC" panose="00000500000000000000"/>
            </a:endParaRPr>
          </a:p>
        </p:txBody>
      </p:sp>
      <p:sp>
        <p:nvSpPr>
          <p:cNvPr id="15" name="Прямоугольник 14"/>
          <p:cNvSpPr/>
          <p:nvPr/>
        </p:nvSpPr>
        <p:spPr>
          <a:xfrm>
            <a:off x="6859702" y="4050864"/>
            <a:ext cx="1882247" cy="276999"/>
          </a:xfrm>
          <a:prstGeom prst="rect">
            <a:avLst/>
          </a:prstGeom>
        </p:spPr>
        <p:txBody>
          <a:bodyPr wrap="none">
            <a:spAutoFit/>
          </a:bodyPr>
          <a:lstStyle/>
          <a:p>
            <a:r>
              <a:rPr lang="ru-RU" sz="1200" dirty="0" smtClean="0">
                <a:latin typeface="MagistralC" panose="00000500000000000000" pitchFamily="50" charset="0"/>
              </a:rPr>
              <a:t>Оптический кабель 8 ОВ</a:t>
            </a:r>
            <a:endParaRPr lang="ru-RU" sz="1200" dirty="0" smtClean="0">
              <a:latin typeface="MagistralC" panose="00000500000000000000" pitchFamily="50" charset="0"/>
            </a:endParaRPr>
          </a:p>
        </p:txBody>
      </p:sp>
      <p:pic>
        <p:nvPicPr>
          <p:cNvPr id="16" name="Picture 3"/>
          <p:cNvPicPr>
            <a:picLocks noChangeAspect="1" noChangeArrowheads="1"/>
          </p:cNvPicPr>
          <p:nvPr/>
        </p:nvPicPr>
        <p:blipFill>
          <a:blip r:embed="rId7" cstate="print"/>
          <a:srcRect/>
          <a:stretch>
            <a:fillRect/>
          </a:stretch>
        </p:blipFill>
        <p:spPr bwMode="auto">
          <a:xfrm>
            <a:off x="6100606" y="4140655"/>
            <a:ext cx="581025" cy="28575"/>
          </a:xfrm>
          <a:prstGeom prst="rect">
            <a:avLst/>
          </a:prstGeom>
          <a:noFill/>
          <a:ln w="9525">
            <a:noFill/>
            <a:miter lim="800000"/>
            <a:headEnd/>
            <a:tailEnd/>
          </a:ln>
        </p:spPr>
      </p:pic>
      <p:pic>
        <p:nvPicPr>
          <p:cNvPr id="17" name="Picture 5"/>
          <p:cNvPicPr>
            <a:picLocks noChangeAspect="1" noChangeArrowheads="1"/>
          </p:cNvPicPr>
          <p:nvPr/>
        </p:nvPicPr>
        <p:blipFill>
          <a:blip r:embed="rId8" cstate="print"/>
          <a:srcRect/>
          <a:stretch>
            <a:fillRect/>
          </a:stretch>
        </p:blipFill>
        <p:spPr bwMode="auto">
          <a:xfrm>
            <a:off x="6088738" y="4528117"/>
            <a:ext cx="561975" cy="28575"/>
          </a:xfrm>
          <a:prstGeom prst="rect">
            <a:avLst/>
          </a:prstGeom>
          <a:noFill/>
          <a:ln w="9525">
            <a:noFill/>
            <a:miter lim="800000"/>
            <a:headEnd/>
            <a:tailEnd/>
          </a:ln>
        </p:spPr>
      </p:pic>
      <p:sp>
        <p:nvSpPr>
          <p:cNvPr id="18" name="Прямоугольник 17"/>
          <p:cNvSpPr/>
          <p:nvPr/>
        </p:nvSpPr>
        <p:spPr>
          <a:xfrm>
            <a:off x="6863964" y="4398453"/>
            <a:ext cx="4713597" cy="276999"/>
          </a:xfrm>
          <a:prstGeom prst="rect">
            <a:avLst/>
          </a:prstGeom>
        </p:spPr>
        <p:txBody>
          <a:bodyPr wrap="square">
            <a:spAutoFit/>
          </a:bodyPr>
          <a:lstStyle/>
          <a:p>
            <a:r>
              <a:rPr lang="ru-RU" sz="1200" dirty="0" smtClean="0">
                <a:latin typeface="MagistralC" panose="00000500000000000000" pitchFamily="50" charset="0"/>
              </a:rPr>
              <a:t>Оптическое волокно от  делителя 1 уровня до делителя 2 уровня</a:t>
            </a:r>
            <a:endParaRPr lang="ru-RU" sz="1200" dirty="0" smtClean="0">
              <a:latin typeface="MagistralC" panose="00000500000000000000" pitchFamily="50" charset="0"/>
            </a:endParaRPr>
          </a:p>
        </p:txBody>
      </p:sp>
      <p:pic>
        <p:nvPicPr>
          <p:cNvPr id="20" name="Замещающее содержимое 6" descr="Многоэтажка"/>
          <p:cNvPicPr>
            <a:picLocks noChangeAspect="1"/>
          </p:cNvPicPr>
          <p:nvPr/>
        </p:nvPicPr>
        <p:blipFill rotWithShape="1">
          <a:blip r:embed="rId9" cstate="print"/>
          <a:srcRect l="6334"/>
          <a:stretch>
            <a:fillRect/>
          </a:stretch>
        </p:blipFill>
        <p:spPr>
          <a:xfrm>
            <a:off x="1161145" y="2040317"/>
            <a:ext cx="3930781" cy="528939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4243254" cy="551332"/>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spc="-5" dirty="0" smtClean="0">
                <a:solidFill>
                  <a:schemeClr val="bg1"/>
                </a:solidFill>
                <a:latin typeface="Trebuchet MS" panose="020B0603020202020204"/>
                <a:cs typeface="Trebuchet MS" panose="020B0603020202020204"/>
              </a:rPr>
              <a:t>Стройка PON в городских условиях </a:t>
            </a:r>
            <a:r>
              <a:rPr lang="ru-RU" sz="2000" b="1" spc="-5" dirty="0" smtClean="0">
                <a:solidFill>
                  <a:schemeClr val="bg1"/>
                </a:solidFill>
                <a:latin typeface="Trebuchet MS" panose="020B0603020202020204"/>
                <a:cs typeface="Trebuchet MS" panose="020B0603020202020204"/>
              </a:rPr>
              <a:t>на дробных делителях</a:t>
            </a:r>
            <a:endParaRPr lang="ru-RU" sz="2000" b="1" spc="-5" dirty="0">
              <a:solidFill>
                <a:schemeClr val="bg1"/>
              </a:solidFill>
              <a:latin typeface="Trebuchet MS" panose="020B0603020202020204"/>
              <a:cs typeface="Trebuchet MS" panose="020B0603020202020204"/>
            </a:endParaRPr>
          </a:p>
        </p:txBody>
      </p:sp>
      <p:sp>
        <p:nvSpPr>
          <p:cNvPr id="6" name="Прямоугольник 5"/>
          <p:cNvSpPr/>
          <p:nvPr/>
        </p:nvSpPr>
        <p:spPr>
          <a:xfrm>
            <a:off x="0" y="2125663"/>
            <a:ext cx="11976100" cy="9284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pic>
        <p:nvPicPr>
          <p:cNvPr id="5" name="Изображение 3"/>
          <p:cNvPicPr>
            <a:picLocks noChangeAspect="1"/>
          </p:cNvPicPr>
          <p:nvPr/>
        </p:nvPicPr>
        <p:blipFill>
          <a:blip r:embed="rId3"/>
          <a:stretch>
            <a:fillRect/>
          </a:stretch>
        </p:blipFill>
        <p:spPr>
          <a:xfrm>
            <a:off x="1499135" y="2125664"/>
            <a:ext cx="8567520" cy="49228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545985" cy="551332"/>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spc="-5" dirty="0">
                <a:solidFill>
                  <a:schemeClr val="bg1"/>
                </a:solidFill>
                <a:latin typeface="Trebuchet MS" panose="020B0603020202020204"/>
                <a:cs typeface="Trebuchet MS" panose="020B0603020202020204"/>
              </a:rPr>
              <a:t>Выбор варианта разводки для </a:t>
            </a:r>
            <a:r>
              <a:rPr lang="en-US" altLang="ru-RU" sz="2000" b="1" spc="-5" dirty="0">
                <a:solidFill>
                  <a:schemeClr val="bg1"/>
                </a:solidFill>
                <a:latin typeface="Trebuchet MS" panose="020B0603020202020204"/>
                <a:cs typeface="Trebuchet MS" panose="020B0603020202020204"/>
              </a:rPr>
              <a:t>FTTH-</a:t>
            </a:r>
            <a:r>
              <a:rPr lang="ru-RU" altLang="ru-RU" sz="2000" b="1" spc="-5" dirty="0">
                <a:solidFill>
                  <a:schemeClr val="bg1"/>
                </a:solidFill>
                <a:latin typeface="Trebuchet MS" panose="020B0603020202020204"/>
                <a:cs typeface="Trebuchet MS" panose="020B0603020202020204"/>
              </a:rPr>
              <a:t>кабеля</a:t>
            </a:r>
            <a:endParaRPr lang="ru-RU" altLang="ru-RU" sz="2000" b="1" spc="-5" dirty="0">
              <a:solidFill>
                <a:schemeClr val="bg1"/>
              </a:solidFill>
              <a:latin typeface="Trebuchet MS" panose="020B0603020202020204"/>
              <a:cs typeface="Trebuchet MS" panose="020B0603020202020204"/>
            </a:endParaRPr>
          </a:p>
        </p:txBody>
      </p:sp>
      <p:graphicFrame>
        <p:nvGraphicFramePr>
          <p:cNvPr id="5" name="object 3"/>
          <p:cNvGraphicFramePr>
            <a:graphicFrameLocks noGrp="1"/>
          </p:cNvGraphicFramePr>
          <p:nvPr/>
        </p:nvGraphicFramePr>
        <p:xfrm>
          <a:off x="704850" y="1929505"/>
          <a:ext cx="3648710" cy="5445104"/>
        </p:xfrm>
        <a:graphic>
          <a:graphicData uri="http://schemas.openxmlformats.org/drawingml/2006/table">
            <a:tbl>
              <a:tblPr firstRow="1" bandRow="1">
                <a:tableStyleId>{2D5ABB26-0587-4C30-8999-92F81FD0307C}</a:tableStyleId>
              </a:tblPr>
              <a:tblGrid>
                <a:gridCol w="1001395"/>
                <a:gridCol w="2647315"/>
              </a:tblGrid>
              <a:tr h="939518">
                <a:tc>
                  <a:txBody>
                    <a:bodyPr/>
                    <a:lstStyle/>
                    <a:p>
                      <a:pPr marL="71755" algn="ctr">
                        <a:lnSpc>
                          <a:spcPct val="100000"/>
                        </a:lnSpc>
                        <a:spcBef>
                          <a:spcPts val="480"/>
                        </a:spcBef>
                      </a:pPr>
                      <a:r>
                        <a:rPr lang="ru-RU" sz="1865" b="1" dirty="0" smtClean="0">
                          <a:solidFill>
                            <a:srgbClr val="2B2A29"/>
                          </a:solidFill>
                          <a:latin typeface="+mj-lt"/>
                          <a:cs typeface="+mj-lt"/>
                        </a:rPr>
                        <a:t>Позиция</a:t>
                      </a:r>
                      <a:endParaRPr sz="1865"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ctr">
                        <a:lnSpc>
                          <a:spcPct val="100000"/>
                        </a:lnSpc>
                        <a:spcBef>
                          <a:spcPts val="480"/>
                        </a:spcBef>
                      </a:pPr>
                      <a:r>
                        <a:rPr lang="ru-RU" sz="1865" b="1" spc="-5" dirty="0" smtClean="0">
                          <a:solidFill>
                            <a:srgbClr val="2B2A29"/>
                          </a:solidFill>
                          <a:latin typeface="+mj-lt"/>
                          <a:cs typeface="+mj-lt"/>
                        </a:rPr>
                        <a:t>Делитель</a:t>
                      </a:r>
                      <a:endParaRPr lang="ru-RU" sz="1865" b="1" spc="-5" dirty="0" smtClean="0">
                        <a:solidFill>
                          <a:srgbClr val="2B2A29"/>
                        </a:solidFill>
                        <a:latin typeface="+mj-lt"/>
                        <a:cs typeface="+mj-lt"/>
                      </a:endParaRPr>
                    </a:p>
                    <a:p>
                      <a:pPr marL="71755" marR="0" lvl="0" indent="0" algn="ctr" defTabSz="914400" eaLnBrk="1" fontAlgn="auto" latinLnBrk="0" hangingPunct="1">
                        <a:lnSpc>
                          <a:spcPct val="100000"/>
                        </a:lnSpc>
                        <a:spcBef>
                          <a:spcPts val="480"/>
                        </a:spcBef>
                        <a:spcAft>
                          <a:spcPts val="0"/>
                        </a:spcAft>
                        <a:buClrTx/>
                        <a:buSzTx/>
                        <a:buFontTx/>
                        <a:buNone/>
                        <a:defRPr/>
                      </a:pPr>
                      <a:r>
                        <a:rPr lang="en-US" sz="1860" b="1" spc="-5" dirty="0" smtClean="0">
                          <a:solidFill>
                            <a:srgbClr val="2B2A29"/>
                          </a:solidFill>
                          <a:cs typeface="+mj-lt"/>
                          <a:sym typeface="+mn-ea"/>
                        </a:rPr>
                        <a:t>PLC-1/</a:t>
                      </a:r>
                      <a:r>
                        <a:rPr lang="ru-RU" altLang="en-US" sz="1860" b="1" spc="-5" dirty="0" smtClean="0">
                          <a:solidFill>
                            <a:srgbClr val="2B2A29"/>
                          </a:solidFill>
                          <a:cs typeface="+mj-lt"/>
                          <a:sym typeface="+mn-ea"/>
                        </a:rPr>
                        <a:t>2,</a:t>
                      </a:r>
                      <a:r>
                        <a:rPr lang="en-US" sz="1860" b="1" spc="-5" dirty="0" smtClean="0">
                          <a:solidFill>
                            <a:srgbClr val="2B2A29"/>
                          </a:solidFill>
                          <a:cs typeface="+mj-lt"/>
                          <a:sym typeface="+mn-ea"/>
                        </a:rPr>
                        <a:t>CP-X/Y, PLC-1/4</a:t>
                      </a:r>
                      <a:endParaRPr sz="1865" b="1" dirty="0">
                        <a:solidFill>
                          <a:srgbClr val="2B2A29"/>
                        </a:solidFill>
                        <a:latin typeface="+mj-lt"/>
                        <a:cs typeface="+mj-lt"/>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7766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a:t>
                      </a:r>
                      <a:r>
                        <a:rPr lang="ru-RU" sz="1865" dirty="0" smtClean="0">
                          <a:solidFill>
                            <a:srgbClr val="2B2A29"/>
                          </a:solidFill>
                          <a:latin typeface="Calibri" panose="020F0502020204030204"/>
                          <a:cs typeface="Calibri" panose="020F0502020204030204"/>
                        </a:rPr>
                        <a:t>4</a:t>
                      </a:r>
                      <a:endParaRPr lang="ru-RU"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a:t>
                      </a:r>
                      <a:r>
                        <a:rPr lang="ru-RU" altLang="en-US" sz="1865" dirty="0" smtClean="0">
                          <a:solidFill>
                            <a:srgbClr val="2B2A29"/>
                          </a:solidFill>
                          <a:latin typeface="+mn-lt"/>
                          <a:cs typeface="Arial" panose="020B0604020202020204"/>
                        </a:rPr>
                        <a:t>0</a:t>
                      </a:r>
                      <a:r>
                        <a:rPr lang="en-US" sz="1865" dirty="0" smtClean="0">
                          <a:solidFill>
                            <a:srgbClr val="2B2A29"/>
                          </a:solidFill>
                          <a:latin typeface="+mn-lt"/>
                          <a:cs typeface="Arial" panose="020B0604020202020204"/>
                        </a:rPr>
                        <a:t>/9</a:t>
                      </a:r>
                      <a:r>
                        <a:rPr lang="ru-RU" altLang="en-US" sz="1865" dirty="0" smtClean="0">
                          <a:solidFill>
                            <a:srgbClr val="2B2A29"/>
                          </a:solidFill>
                          <a:latin typeface="+mn-lt"/>
                          <a:cs typeface="Arial" panose="020B0604020202020204"/>
                        </a:rPr>
                        <a:t>0</a:t>
                      </a:r>
                      <a:endParaRPr lang="ru-RU" altLang="en-US" sz="1865" dirty="0" smtClean="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78258">
                <a:tc>
                  <a:txBody>
                    <a:bodyPr/>
                    <a:lstStyle/>
                    <a:p>
                      <a:pPr marL="71755" algn="ctr">
                        <a:lnSpc>
                          <a:spcPct val="100000"/>
                        </a:lnSpc>
                        <a:spcBef>
                          <a:spcPts val="480"/>
                        </a:spcBef>
                      </a:pPr>
                      <a:r>
                        <a:rPr lang="ru-RU" sz="1865" dirty="0" smtClean="0">
                          <a:solidFill>
                            <a:srgbClr val="2B2A29"/>
                          </a:solidFill>
                          <a:latin typeface="Calibri" panose="020F0502020204030204"/>
                          <a:cs typeface="Calibri" panose="020F0502020204030204"/>
                        </a:rPr>
                        <a:t>5-8</a:t>
                      </a:r>
                      <a:endParaRPr lang="ru-RU"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ru-RU" altLang="en-US" sz="1865" dirty="0" smtClean="0">
                          <a:solidFill>
                            <a:srgbClr val="2B2A29"/>
                          </a:solidFill>
                          <a:latin typeface="+mn-lt"/>
                          <a:cs typeface="Arial" panose="020B0604020202020204"/>
                        </a:rPr>
                        <a:t>10</a:t>
                      </a:r>
                      <a:r>
                        <a:rPr lang="en-US" sz="1865" dirty="0" smtClean="0">
                          <a:solidFill>
                            <a:srgbClr val="2B2A29"/>
                          </a:solidFill>
                          <a:latin typeface="+mn-lt"/>
                          <a:cs typeface="Arial" panose="020B0604020202020204"/>
                        </a:rPr>
                        <a:t>/9</a:t>
                      </a:r>
                      <a:r>
                        <a:rPr lang="ru-RU" sz="1865" dirty="0" smtClean="0">
                          <a:solidFill>
                            <a:srgbClr val="2B2A29"/>
                          </a:solidFill>
                          <a:latin typeface="+mn-lt"/>
                          <a:cs typeface="Arial" panose="020B0604020202020204"/>
                        </a:rPr>
                        <a:t>0</a:t>
                      </a:r>
                      <a:endParaRPr lang="ru-RU"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81786">
                <a:tc>
                  <a:txBody>
                    <a:bodyPr/>
                    <a:lstStyle/>
                    <a:p>
                      <a:pPr marL="71755" algn="ctr">
                        <a:lnSpc>
                          <a:spcPct val="100000"/>
                        </a:lnSpc>
                        <a:spcBef>
                          <a:spcPts val="480"/>
                        </a:spcBef>
                      </a:pPr>
                      <a:r>
                        <a:rPr lang="ru-RU" sz="1865" dirty="0" smtClean="0">
                          <a:solidFill>
                            <a:srgbClr val="2B2A29"/>
                          </a:solidFill>
                          <a:latin typeface="Calibri" panose="020F0502020204030204"/>
                          <a:cs typeface="Calibri" panose="020F0502020204030204"/>
                        </a:rPr>
                        <a:t>9-12</a:t>
                      </a:r>
                      <a:endParaRPr lang="ru-RU"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ru-RU" altLang="en-US" sz="1865" b="0" i="0" dirty="0" smtClean="0">
                          <a:solidFill>
                            <a:schemeClr val="tx1"/>
                          </a:solidFill>
                          <a:effectLst/>
                          <a:latin typeface="+mn-lt"/>
                          <a:ea typeface="+mn-ea"/>
                          <a:cs typeface="+mn-cs"/>
                        </a:rPr>
                        <a:t>10</a:t>
                      </a:r>
                      <a:r>
                        <a:rPr lang="en-US" sz="1865" b="0" i="0" dirty="0" smtClean="0">
                          <a:solidFill>
                            <a:schemeClr val="tx1"/>
                          </a:solidFill>
                          <a:effectLst/>
                          <a:latin typeface="+mn-lt"/>
                          <a:ea typeface="+mn-ea"/>
                          <a:cs typeface="+mn-cs"/>
                        </a:rPr>
                        <a:t>/9</a:t>
                      </a:r>
                      <a:r>
                        <a:rPr lang="ru-RU" sz="1865" b="0" i="0" dirty="0" smtClean="0">
                          <a:solidFill>
                            <a:schemeClr val="tx1"/>
                          </a:solidFill>
                          <a:effectLst/>
                          <a:latin typeface="+mn-lt"/>
                          <a:ea typeface="+mn-ea"/>
                          <a:cs typeface="+mn-cs"/>
                        </a:rPr>
                        <a:t>0</a:t>
                      </a:r>
                      <a:endParaRPr lang="ru-RU"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77669">
                <a:tc>
                  <a:txBody>
                    <a:bodyPr/>
                    <a:lstStyle/>
                    <a:p>
                      <a:pPr marL="71755" algn="ctr">
                        <a:lnSpc>
                          <a:spcPct val="100000"/>
                        </a:lnSpc>
                        <a:spcBef>
                          <a:spcPts val="480"/>
                        </a:spcBef>
                      </a:pPr>
                      <a:r>
                        <a:rPr lang="ru-RU" sz="1865" dirty="0" smtClean="0">
                          <a:solidFill>
                            <a:srgbClr val="2B2A29"/>
                          </a:solidFill>
                          <a:latin typeface="Calibri" panose="020F0502020204030204"/>
                          <a:cs typeface="Calibri" panose="020F0502020204030204"/>
                        </a:rPr>
                        <a:t>13-16</a:t>
                      </a:r>
                      <a:endParaRPr lang="ru-RU"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ru-RU" altLang="en-US" sz="1865" dirty="0" smtClean="0">
                          <a:solidFill>
                            <a:srgbClr val="2B2A29"/>
                          </a:solidFill>
                          <a:latin typeface="+mn-lt"/>
                          <a:cs typeface="Arial" panose="020B0604020202020204"/>
                        </a:rPr>
                        <a:t>15</a:t>
                      </a:r>
                      <a:r>
                        <a:rPr lang="en-US" sz="1865" dirty="0" smtClean="0">
                          <a:solidFill>
                            <a:srgbClr val="2B2A29"/>
                          </a:solidFill>
                          <a:latin typeface="+mn-lt"/>
                          <a:cs typeface="Arial" panose="020B0604020202020204"/>
                        </a:rPr>
                        <a:t>/</a:t>
                      </a:r>
                      <a:r>
                        <a:rPr lang="ru-RU" altLang="en-US" sz="1865" dirty="0" smtClean="0">
                          <a:solidFill>
                            <a:srgbClr val="2B2A29"/>
                          </a:solidFill>
                          <a:latin typeface="+mn-lt"/>
                          <a:cs typeface="Arial" panose="020B0604020202020204"/>
                        </a:rPr>
                        <a:t>85</a:t>
                      </a:r>
                      <a:endParaRPr lang="ru-RU" altLang="en-US" sz="1865" dirty="0" smtClean="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392960">
                <a:tc>
                  <a:txBody>
                    <a:bodyPr/>
                    <a:lstStyle/>
                    <a:p>
                      <a:pPr marL="71755" algn="ctr">
                        <a:lnSpc>
                          <a:spcPct val="100000"/>
                        </a:lnSpc>
                        <a:spcBef>
                          <a:spcPts val="480"/>
                        </a:spcBef>
                      </a:pPr>
                      <a:r>
                        <a:rPr lang="ru-RU" sz="1865" dirty="0" smtClean="0">
                          <a:solidFill>
                            <a:srgbClr val="2B2A29"/>
                          </a:solidFill>
                          <a:latin typeface="Calibri" panose="020F0502020204030204"/>
                          <a:cs typeface="Calibri" panose="020F0502020204030204"/>
                        </a:rPr>
                        <a:t>17-20</a:t>
                      </a:r>
                      <a:endParaRPr lang="ru-RU"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ru-RU" altLang="en-US" sz="1865" dirty="0" smtClean="0">
                          <a:solidFill>
                            <a:srgbClr val="2B2A29"/>
                          </a:solidFill>
                          <a:latin typeface="+mn-lt"/>
                          <a:cs typeface="Arial" panose="020B0604020202020204"/>
                        </a:rPr>
                        <a:t>20</a:t>
                      </a:r>
                      <a:r>
                        <a:rPr lang="en-US" sz="1865" dirty="0" smtClean="0">
                          <a:solidFill>
                            <a:srgbClr val="2B2A29"/>
                          </a:solidFill>
                          <a:latin typeface="+mn-lt"/>
                          <a:cs typeface="Arial" panose="020B0604020202020204"/>
                        </a:rPr>
                        <a:t>/8</a:t>
                      </a:r>
                      <a:r>
                        <a:rPr lang="ru-RU" altLang="en-US" sz="1865" dirty="0" smtClean="0">
                          <a:solidFill>
                            <a:srgbClr val="2B2A29"/>
                          </a:solidFill>
                          <a:latin typeface="+mn-lt"/>
                          <a:cs typeface="Arial" panose="020B0604020202020204"/>
                        </a:rPr>
                        <a:t>0</a:t>
                      </a:r>
                      <a:endParaRPr lang="ru-RU" altLang="en-US" sz="1865" dirty="0" smtClean="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393548">
                <a:tc>
                  <a:txBody>
                    <a:bodyPr/>
                    <a:lstStyle/>
                    <a:p>
                      <a:pPr marL="71755" algn="ctr">
                        <a:lnSpc>
                          <a:spcPct val="100000"/>
                        </a:lnSpc>
                        <a:spcBef>
                          <a:spcPts val="480"/>
                        </a:spcBef>
                      </a:pPr>
                      <a:r>
                        <a:rPr lang="ru-RU" sz="1865" dirty="0" smtClean="0">
                          <a:solidFill>
                            <a:srgbClr val="2B2A29"/>
                          </a:solidFill>
                          <a:latin typeface="Calibri" panose="020F0502020204030204"/>
                          <a:cs typeface="Calibri" panose="020F0502020204030204"/>
                        </a:rPr>
                        <a:t>21-24</a:t>
                      </a:r>
                      <a:endParaRPr lang="ru-RU"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20/80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392960">
                <a:tc>
                  <a:txBody>
                    <a:bodyPr/>
                    <a:lstStyle/>
                    <a:p>
                      <a:pPr marL="71755" algn="ctr">
                        <a:lnSpc>
                          <a:spcPct val="100000"/>
                        </a:lnSpc>
                        <a:spcBef>
                          <a:spcPts val="480"/>
                        </a:spcBef>
                      </a:pPr>
                      <a:r>
                        <a:rPr lang="ru-RU" sz="1865" dirty="0" smtClean="0">
                          <a:solidFill>
                            <a:srgbClr val="2B2A29"/>
                          </a:solidFill>
                          <a:latin typeface="Calibri" panose="020F0502020204030204"/>
                          <a:cs typeface="Calibri" panose="020F0502020204030204"/>
                        </a:rPr>
                        <a:t>25-28</a:t>
                      </a:r>
                      <a:endParaRPr lang="ru-RU"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15/85</a:t>
                      </a:r>
                      <a:endParaRPr lang="ru-RU"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392960">
                <a:tc>
                  <a:txBody>
                    <a:bodyPr/>
                    <a:lstStyle/>
                    <a:p>
                      <a:pPr marL="71755" algn="ctr">
                        <a:lnSpc>
                          <a:spcPct val="100000"/>
                        </a:lnSpc>
                        <a:spcBef>
                          <a:spcPts val="480"/>
                        </a:spcBef>
                      </a:pPr>
                      <a:r>
                        <a:rPr lang="ru-RU" sz="1865" dirty="0" smtClean="0">
                          <a:solidFill>
                            <a:srgbClr val="2B2A29"/>
                          </a:solidFill>
                          <a:latin typeface="Calibri" panose="020F0502020204030204"/>
                          <a:cs typeface="Calibri" panose="020F0502020204030204"/>
                        </a:rPr>
                        <a:t>29-32</a:t>
                      </a:r>
                      <a:endParaRPr lang="ru-RU"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35/65</a:t>
                      </a:r>
                      <a:endParaRPr lang="ru-RU"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392960">
                <a:tc>
                  <a:txBody>
                    <a:bodyPr/>
                    <a:lstStyle/>
                    <a:p>
                      <a:pPr marL="71755" algn="ctr">
                        <a:lnSpc>
                          <a:spcPct val="100000"/>
                        </a:lnSpc>
                        <a:spcBef>
                          <a:spcPts val="480"/>
                        </a:spcBef>
                      </a:pPr>
                      <a:r>
                        <a:rPr lang="ru-RU" sz="1865" dirty="0" smtClean="0">
                          <a:solidFill>
                            <a:srgbClr val="2B2A29"/>
                          </a:solidFill>
                          <a:latin typeface="Calibri" panose="020F0502020204030204"/>
                          <a:cs typeface="Calibri" panose="020F0502020204030204"/>
                        </a:rPr>
                        <a:t>33-36</a:t>
                      </a:r>
                      <a:endParaRPr lang="ru-RU"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599024">
                <a:tc gridSpan="2">
                  <a:txBody>
                    <a:bodyPr/>
                    <a:lstStyle/>
                    <a:p>
                      <a:pPr marL="88900" indent="0" algn="l">
                        <a:lnSpc>
                          <a:spcPct val="100000"/>
                        </a:lnSpc>
                        <a:spcBef>
                          <a:spcPts val="450"/>
                        </a:spcBef>
                      </a:pPr>
                      <a:r>
                        <a:rPr lang="ru-RU" sz="1865" b="1" dirty="0" smtClean="0">
                          <a:solidFill>
                            <a:srgbClr val="2B2A29"/>
                          </a:solidFill>
                          <a:latin typeface="+mn-lt"/>
                          <a:cs typeface="Arial" panose="020B0604020202020204"/>
                        </a:rPr>
                        <a:t>Итого клиентов 36 (72 на порт)</a:t>
                      </a:r>
                      <a:endParaRPr lang="ru-RU" sz="1865" b="1" dirty="0">
                        <a:solidFill>
                          <a:srgbClr val="2B2A29"/>
                        </a:solidFill>
                        <a:latin typeface="+mn-lt"/>
                        <a:cs typeface="Arial" panose="020B060402020202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cap="flat" cmpd="sng" algn="ctr">
                      <a:solidFill>
                        <a:srgbClr val="5C4A94"/>
                      </a:solidFill>
                      <a:prstDash val="solid"/>
                      <a:round/>
                      <a:headEnd type="none" w="med" len="med"/>
                      <a:tailEnd type="none" w="med" len="med"/>
                    </a:lnB>
                  </a:tcPr>
                </a:tc>
                <a:tc hMerge="1">
                  <a:tcPr marL="0" marR="0" marT="57150"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bl>
          </a:graphicData>
        </a:graphic>
      </p:graphicFrame>
      <p:graphicFrame>
        <p:nvGraphicFramePr>
          <p:cNvPr id="6" name="object 3"/>
          <p:cNvGraphicFramePr>
            <a:graphicFrameLocks noGrp="1"/>
          </p:cNvGraphicFramePr>
          <p:nvPr/>
        </p:nvGraphicFramePr>
        <p:xfrm>
          <a:off x="4898390" y="1929505"/>
          <a:ext cx="2872105" cy="5445102"/>
        </p:xfrm>
        <a:graphic>
          <a:graphicData uri="http://schemas.openxmlformats.org/drawingml/2006/table">
            <a:tbl>
              <a:tblPr firstRow="1" bandRow="1">
                <a:tableStyleId>{2D5ABB26-0587-4C30-8999-92F81FD0307C}</a:tableStyleId>
              </a:tblPr>
              <a:tblGrid>
                <a:gridCol w="993140"/>
                <a:gridCol w="1878965"/>
              </a:tblGrid>
              <a:tr h="714460">
                <a:tc>
                  <a:txBody>
                    <a:bodyPr/>
                    <a:lstStyle/>
                    <a:p>
                      <a:pPr marL="71755" algn="ctr">
                        <a:lnSpc>
                          <a:spcPct val="100000"/>
                        </a:lnSpc>
                        <a:spcBef>
                          <a:spcPts val="480"/>
                        </a:spcBef>
                      </a:pPr>
                      <a:r>
                        <a:rPr lang="ru-RU" sz="1865" b="1" dirty="0" smtClean="0">
                          <a:solidFill>
                            <a:srgbClr val="2B2A29"/>
                          </a:solidFill>
                          <a:latin typeface="+mj-lt"/>
                          <a:cs typeface="+mj-lt"/>
                        </a:rPr>
                        <a:t>Позиция</a:t>
                      </a:r>
                      <a:endParaRPr sz="1865"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ctr">
                        <a:lnSpc>
                          <a:spcPct val="100000"/>
                        </a:lnSpc>
                        <a:spcBef>
                          <a:spcPts val="480"/>
                        </a:spcBef>
                      </a:pPr>
                      <a:r>
                        <a:rPr lang="ru-RU" sz="1865" b="1" spc="-5" dirty="0" smtClean="0">
                          <a:solidFill>
                            <a:srgbClr val="2B2A29"/>
                          </a:solidFill>
                          <a:latin typeface="+mj-lt"/>
                          <a:cs typeface="+mj-lt"/>
                        </a:rPr>
                        <a:t>Делитель</a:t>
                      </a:r>
                      <a:endParaRPr lang="en-US" sz="1865" b="1" spc="-5" dirty="0" smtClean="0">
                        <a:solidFill>
                          <a:srgbClr val="2B2A29"/>
                        </a:solidFill>
                        <a:latin typeface="+mj-lt"/>
                        <a:cs typeface="+mj-lt"/>
                      </a:endParaRPr>
                    </a:p>
                    <a:p>
                      <a:pPr marL="71755" marR="0" lvl="0" indent="0" algn="ctr" defTabSz="914400" eaLnBrk="1" fontAlgn="auto" latinLnBrk="0" hangingPunct="1">
                        <a:lnSpc>
                          <a:spcPct val="100000"/>
                        </a:lnSpc>
                        <a:spcBef>
                          <a:spcPts val="480"/>
                        </a:spcBef>
                        <a:spcAft>
                          <a:spcPts val="0"/>
                        </a:spcAft>
                        <a:buClrTx/>
                        <a:buSzTx/>
                        <a:buFontTx/>
                        <a:buNone/>
                        <a:defRPr/>
                      </a:pPr>
                      <a:r>
                        <a:rPr lang="en-US" sz="1865" b="1" spc="-5" dirty="0" smtClean="0">
                          <a:solidFill>
                            <a:srgbClr val="2B2A29"/>
                          </a:solidFill>
                          <a:latin typeface="+mn-lt"/>
                          <a:ea typeface="+mn-ea"/>
                          <a:cs typeface="+mj-lt"/>
                        </a:rPr>
                        <a:t>CP-X/Y, PLC-1/2</a:t>
                      </a:r>
                      <a:endParaRPr lang="en-US" sz="1865" b="1" dirty="0" smtClean="0">
                        <a:solidFill>
                          <a:srgbClr val="2B2A29"/>
                        </a:solidFill>
                        <a:latin typeface="+mn-lt"/>
                        <a:ea typeface="+mn-ea"/>
                        <a:cs typeface="+mj-lt"/>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38968">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1-13</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1/99</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38968">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14-22</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3/97</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43690">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23-28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b="0" i="0" dirty="0" smtClean="0">
                          <a:solidFill>
                            <a:schemeClr val="tx1"/>
                          </a:solidFill>
                          <a:effectLst/>
                          <a:latin typeface="+mn-lt"/>
                          <a:ea typeface="+mn-ea"/>
                          <a:cs typeface="+mn-cs"/>
                        </a:rPr>
                        <a:t>5/95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38968">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29-34</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10/90</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43856">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35</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15/85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43182">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36-37</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20/80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43856">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25/75</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43856">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39</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50/50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33063">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40</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362235">
                <a:tc gridSpan="2">
                  <a:txBody>
                    <a:bodyPr/>
                    <a:lstStyle/>
                    <a:p>
                      <a:pPr marL="88900" indent="0" algn="l">
                        <a:lnSpc>
                          <a:spcPct val="100000"/>
                        </a:lnSpc>
                        <a:spcBef>
                          <a:spcPts val="450"/>
                        </a:spcBef>
                      </a:pPr>
                      <a:r>
                        <a:rPr lang="ru-RU" sz="1865" b="1" dirty="0" smtClean="0">
                          <a:solidFill>
                            <a:srgbClr val="2B2A29"/>
                          </a:solidFill>
                          <a:latin typeface="+mn-lt"/>
                          <a:cs typeface="Arial" panose="020B0604020202020204"/>
                        </a:rPr>
                        <a:t>Итого клиентов </a:t>
                      </a:r>
                      <a:r>
                        <a:rPr lang="en-US" sz="1865" b="1" dirty="0" smtClean="0">
                          <a:solidFill>
                            <a:srgbClr val="2B2A29"/>
                          </a:solidFill>
                          <a:latin typeface="+mn-lt"/>
                          <a:cs typeface="Arial" panose="020B0604020202020204"/>
                        </a:rPr>
                        <a:t>80</a:t>
                      </a:r>
                      <a:endParaRPr sz="1865" b="1" dirty="0">
                        <a:solidFill>
                          <a:srgbClr val="2B2A29"/>
                        </a:solidFill>
                        <a:latin typeface="+mn-lt"/>
                        <a:cs typeface="Arial" panose="020B060402020202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cap="flat" cmpd="sng" algn="ctr">
                      <a:solidFill>
                        <a:srgbClr val="5C4A94"/>
                      </a:solidFill>
                      <a:prstDash val="solid"/>
                      <a:round/>
                      <a:headEnd type="none" w="med" len="med"/>
                      <a:tailEnd type="none" w="med" len="med"/>
                    </a:lnB>
                  </a:tcPr>
                </a:tc>
                <a:tc hMerge="1">
                  <a:tcPr marL="0" marR="0" marT="57150"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bl>
          </a:graphicData>
        </a:graphic>
      </p:graphicFrame>
      <p:graphicFrame>
        <p:nvGraphicFramePr>
          <p:cNvPr id="7" name="object 3"/>
          <p:cNvGraphicFramePr>
            <a:graphicFrameLocks noGrp="1"/>
          </p:cNvGraphicFramePr>
          <p:nvPr/>
        </p:nvGraphicFramePr>
        <p:xfrm>
          <a:off x="8257799" y="1929505"/>
          <a:ext cx="3122930" cy="5445360"/>
        </p:xfrm>
        <a:graphic>
          <a:graphicData uri="http://schemas.openxmlformats.org/drawingml/2006/table">
            <a:tbl>
              <a:tblPr firstRow="1" bandRow="1">
                <a:tableStyleId>{2D5ABB26-0587-4C30-8999-92F81FD0307C}</a:tableStyleId>
              </a:tblPr>
              <a:tblGrid>
                <a:gridCol w="1431290"/>
                <a:gridCol w="1691640"/>
              </a:tblGrid>
              <a:tr h="961345">
                <a:tc>
                  <a:txBody>
                    <a:bodyPr/>
                    <a:lstStyle/>
                    <a:p>
                      <a:pPr marL="71755" algn="ctr">
                        <a:lnSpc>
                          <a:spcPct val="100000"/>
                        </a:lnSpc>
                        <a:spcBef>
                          <a:spcPts val="480"/>
                        </a:spcBef>
                      </a:pPr>
                      <a:r>
                        <a:rPr lang="ru-RU" sz="1865" b="1" dirty="0" smtClean="0">
                          <a:solidFill>
                            <a:srgbClr val="2B2A29"/>
                          </a:solidFill>
                          <a:latin typeface="+mj-lt"/>
                          <a:cs typeface="+mj-lt"/>
                        </a:rPr>
                        <a:t>Позиция</a:t>
                      </a:r>
                      <a:endParaRPr sz="1865" b="1" dirty="0">
                        <a:solidFill>
                          <a:srgbClr val="2B2A29"/>
                        </a:solidFill>
                        <a:latin typeface="+mj-lt"/>
                        <a:cs typeface="+mj-lt"/>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ctr">
                        <a:lnSpc>
                          <a:spcPct val="100000"/>
                        </a:lnSpc>
                        <a:spcBef>
                          <a:spcPts val="480"/>
                        </a:spcBef>
                      </a:pPr>
                      <a:r>
                        <a:rPr lang="ru-RU" sz="1865" b="1" spc="-5" dirty="0" smtClean="0">
                          <a:solidFill>
                            <a:srgbClr val="2B2A29"/>
                          </a:solidFill>
                          <a:latin typeface="+mj-lt"/>
                          <a:cs typeface="+mj-lt"/>
                        </a:rPr>
                        <a:t>Делитель</a:t>
                      </a:r>
                      <a:endParaRPr lang="en-US" sz="1865" b="1" spc="-5" dirty="0" smtClean="0">
                        <a:solidFill>
                          <a:srgbClr val="2B2A29"/>
                        </a:solidFill>
                        <a:latin typeface="+mj-lt"/>
                        <a:cs typeface="+mj-lt"/>
                      </a:endParaRPr>
                    </a:p>
                    <a:p>
                      <a:pPr marL="71755" marR="0" lvl="0" indent="0" algn="ctr" defTabSz="914400" eaLnBrk="1" fontAlgn="auto" latinLnBrk="0" hangingPunct="1">
                        <a:lnSpc>
                          <a:spcPct val="100000"/>
                        </a:lnSpc>
                        <a:spcBef>
                          <a:spcPts val="480"/>
                        </a:spcBef>
                        <a:spcAft>
                          <a:spcPts val="0"/>
                        </a:spcAft>
                        <a:buClrTx/>
                        <a:buSzTx/>
                        <a:buFontTx/>
                        <a:buNone/>
                        <a:defRPr/>
                      </a:pPr>
                      <a:r>
                        <a:rPr lang="en-US" sz="1865" b="1" spc="-5" dirty="0" smtClean="0">
                          <a:solidFill>
                            <a:srgbClr val="2B2A29"/>
                          </a:solidFill>
                          <a:latin typeface="+mn-lt"/>
                          <a:ea typeface="+mn-ea"/>
                          <a:cs typeface="+mj-lt"/>
                        </a:rPr>
                        <a:t>CP-X/Y, PLC-1/4</a:t>
                      </a:r>
                      <a:endParaRPr lang="en-US" sz="1865" b="1" dirty="0" smtClean="0">
                        <a:solidFill>
                          <a:srgbClr val="2B2A29"/>
                        </a:solidFill>
                        <a:latin typeface="+mn-lt"/>
                        <a:ea typeface="+mn-ea"/>
                        <a:cs typeface="+mj-lt"/>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977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1-4</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1/99</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977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5-12</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3/97</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14246">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13-18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b="0" i="0" dirty="0" smtClean="0">
                          <a:solidFill>
                            <a:schemeClr val="tx1"/>
                          </a:solidFill>
                          <a:effectLst/>
                          <a:latin typeface="+mn-lt"/>
                          <a:ea typeface="+mn-ea"/>
                          <a:cs typeface="+mn-cs"/>
                        </a:rPr>
                        <a:t>5/95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509779">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19-24</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10/90</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19818">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25-26</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a:solidFill>
                        <a:srgbClr val="5C4A94"/>
                      </a:solidFill>
                      <a:prstDash val="solid"/>
                    </a:lnR>
                    <a:lnT w="12700">
                      <a:solidFill>
                        <a:srgbClr val="5C4A94"/>
                      </a:solidFill>
                      <a:prstDash val="soli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15/85</a:t>
                      </a:r>
                      <a:endParaRPr sz="1865" dirty="0">
                        <a:solidFill>
                          <a:srgbClr val="2B2A29"/>
                        </a:solidFill>
                        <a:latin typeface="+mn-lt"/>
                        <a:cs typeface="Arial" panose="020B0604020202020204"/>
                      </a:endParaRPr>
                    </a:p>
                  </a:txBody>
                  <a:tcPr marL="119925" marR="0" marT="38076"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r h="419180">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27</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en-US" sz="1865" dirty="0" smtClean="0">
                          <a:solidFill>
                            <a:srgbClr val="2B2A29"/>
                          </a:solidFill>
                          <a:latin typeface="+mn-lt"/>
                          <a:cs typeface="Arial" panose="020B0604020202020204"/>
                        </a:rPr>
                        <a:t>20/80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19818">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28</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25/75</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19818">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29</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50/50</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419180">
                <a:tc>
                  <a:txBody>
                    <a:bodyPr/>
                    <a:lstStyle/>
                    <a:p>
                      <a:pPr marL="71755" algn="ctr">
                        <a:lnSpc>
                          <a:spcPct val="100000"/>
                        </a:lnSpc>
                        <a:spcBef>
                          <a:spcPts val="480"/>
                        </a:spcBef>
                      </a:pPr>
                      <a:r>
                        <a:rPr lang="en-US" sz="1865" dirty="0" smtClean="0">
                          <a:solidFill>
                            <a:srgbClr val="2B2A29"/>
                          </a:solidFill>
                          <a:latin typeface="Calibri" panose="020F0502020204030204"/>
                          <a:cs typeface="Calibri" panose="020F0502020204030204"/>
                        </a:rPr>
                        <a:t>30</a:t>
                      </a:r>
                      <a:endParaRPr sz="1865" dirty="0">
                        <a:solidFill>
                          <a:srgbClr val="2B2A29"/>
                        </a:solidFill>
                        <a:latin typeface="Calibri" panose="020F0502020204030204"/>
                        <a:cs typeface="Calibri" panose="020F050202020403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c>
                  <a:txBody>
                    <a:bodyPr/>
                    <a:lstStyle/>
                    <a:p>
                      <a:pPr marL="71755" algn="l">
                        <a:lnSpc>
                          <a:spcPct val="100000"/>
                        </a:lnSpc>
                        <a:spcBef>
                          <a:spcPts val="450"/>
                        </a:spcBef>
                      </a:pPr>
                      <a:r>
                        <a:rPr lang="ru-RU" sz="1865" dirty="0" smtClean="0">
                          <a:solidFill>
                            <a:srgbClr val="2B2A29"/>
                          </a:solidFill>
                          <a:latin typeface="+mn-lt"/>
                          <a:cs typeface="Arial" panose="020B0604020202020204"/>
                        </a:rPr>
                        <a:t>-</a:t>
                      </a:r>
                      <a:endParaRPr sz="1865" dirty="0">
                        <a:solidFill>
                          <a:srgbClr val="2B2A29"/>
                        </a:solidFill>
                        <a:latin typeface="+mn-lt"/>
                        <a:cs typeface="Arial" panose="020B0604020202020204"/>
                      </a:endParaRPr>
                    </a:p>
                  </a:txBody>
                  <a:tcPr marL="119925" marR="0" marT="38076" marB="0" anchor="ctr">
                    <a:lnL w="12700" cap="flat" cmpd="sng" algn="ctr">
                      <a:solidFill>
                        <a:srgbClr val="5C4A94"/>
                      </a:solidFill>
                      <a:prstDash val="solid"/>
                      <a:round/>
                      <a:headEnd type="none" w="med" len="med"/>
                      <a:tailEnd type="none" w="med" len="med"/>
                    </a:lnL>
                    <a:lnR w="12700" cap="flat" cmpd="sng" algn="ctr">
                      <a:solidFill>
                        <a:srgbClr val="5C4A94"/>
                      </a:solidFill>
                      <a:prstDash val="solid"/>
                      <a:round/>
                      <a:headEnd type="none" w="med" len="med"/>
                      <a:tailEnd type="none" w="med" len="med"/>
                    </a:lnR>
                    <a:lnT w="12700" cap="flat" cmpd="sng" algn="ctr">
                      <a:solidFill>
                        <a:srgbClr val="5C4A94"/>
                      </a:solidFill>
                      <a:prstDash val="solid"/>
                      <a:round/>
                      <a:headEnd type="none" w="med" len="med"/>
                      <a:tailEnd type="none" w="med" len="med"/>
                    </a:lnT>
                    <a:lnB w="12700">
                      <a:solidFill>
                        <a:srgbClr val="5C4A94"/>
                      </a:solidFill>
                      <a:prstDash val="solid"/>
                    </a:lnB>
                  </a:tcPr>
                </a:tc>
              </a:tr>
              <a:tr h="342618">
                <a:tc gridSpan="2">
                  <a:txBody>
                    <a:bodyPr/>
                    <a:lstStyle/>
                    <a:p>
                      <a:pPr marL="88900" indent="0" algn="l">
                        <a:lnSpc>
                          <a:spcPct val="100000"/>
                        </a:lnSpc>
                        <a:spcBef>
                          <a:spcPts val="450"/>
                        </a:spcBef>
                      </a:pPr>
                      <a:r>
                        <a:rPr lang="ru-RU" sz="1865" b="1" dirty="0" smtClean="0">
                          <a:solidFill>
                            <a:srgbClr val="2B2A29"/>
                          </a:solidFill>
                          <a:latin typeface="+mn-lt"/>
                          <a:cs typeface="Arial" panose="020B0604020202020204"/>
                        </a:rPr>
                        <a:t>Итого клиентов </a:t>
                      </a:r>
                      <a:r>
                        <a:rPr lang="en-US" sz="1865" b="1" dirty="0" smtClean="0">
                          <a:solidFill>
                            <a:srgbClr val="2B2A29"/>
                          </a:solidFill>
                          <a:latin typeface="+mn-lt"/>
                          <a:cs typeface="Arial" panose="020B0604020202020204"/>
                        </a:rPr>
                        <a:t>120</a:t>
                      </a:r>
                      <a:endParaRPr sz="1865" b="1" dirty="0">
                        <a:solidFill>
                          <a:srgbClr val="2B2A29"/>
                        </a:solidFill>
                        <a:latin typeface="+mn-lt"/>
                        <a:cs typeface="Arial" panose="020B0604020202020204"/>
                      </a:endParaRPr>
                    </a:p>
                  </a:txBody>
                  <a:tcPr marL="0" marR="0" marT="40614"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cap="flat" cmpd="sng" algn="ctr">
                      <a:solidFill>
                        <a:srgbClr val="5C4A94"/>
                      </a:solidFill>
                      <a:prstDash val="solid"/>
                      <a:round/>
                      <a:headEnd type="none" w="med" len="med"/>
                      <a:tailEnd type="none" w="med" len="med"/>
                    </a:lnB>
                  </a:tcPr>
                </a:tc>
                <a:tc hMerge="1">
                  <a:tcPr marL="0" marR="0" marT="57150" marB="0" anchor="ctr">
                    <a:lnL w="12700">
                      <a:solidFill>
                        <a:srgbClr val="5C4A94"/>
                      </a:solidFill>
                      <a:prstDash val="solid"/>
                    </a:lnL>
                    <a:lnR w="12700" cap="flat" cmpd="sng" algn="ctr">
                      <a:solidFill>
                        <a:srgbClr val="5C4A94"/>
                      </a:solidFill>
                      <a:prstDash val="solid"/>
                      <a:round/>
                      <a:headEnd type="none" w="med" len="med"/>
                      <a:tailEnd type="none" w="med" len="med"/>
                    </a:lnR>
                    <a:lnT w="12700">
                      <a:solidFill>
                        <a:srgbClr val="5C4A94"/>
                      </a:solidFill>
                      <a:prstDash val="solid"/>
                    </a:lnT>
                    <a:lnB w="12700">
                      <a:solidFill>
                        <a:srgbClr val="5C4A94"/>
                      </a:solidFill>
                      <a:prstDash val="solid"/>
                    </a:lnB>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879360" cy="551332"/>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spc="-5" dirty="0">
                <a:solidFill>
                  <a:schemeClr val="bg1"/>
                </a:solidFill>
                <a:latin typeface="Trebuchet MS" panose="020B0603020202020204"/>
                <a:cs typeface="Trebuchet MS" panose="020B0603020202020204"/>
              </a:rPr>
              <a:t>Стройка PON в городских условиях на </a:t>
            </a:r>
            <a:r>
              <a:rPr lang="en-US" altLang="ru-RU" sz="2000" b="1" spc="-5" dirty="0">
                <a:solidFill>
                  <a:schemeClr val="bg1"/>
                </a:solidFill>
                <a:latin typeface="Trebuchet MS" panose="020B0603020202020204"/>
                <a:cs typeface="Trebuchet MS" panose="020B0603020202020204"/>
              </a:rPr>
              <a:t>PLC-</a:t>
            </a:r>
            <a:r>
              <a:rPr lang="ru-RU" altLang="ru-RU" sz="2000" b="1" spc="-5" dirty="0">
                <a:solidFill>
                  <a:schemeClr val="bg1"/>
                </a:solidFill>
                <a:latin typeface="Trebuchet MS" panose="020B0603020202020204"/>
                <a:cs typeface="Trebuchet MS" panose="020B0603020202020204"/>
              </a:rPr>
              <a:t>делителях</a:t>
            </a:r>
            <a:endParaRPr lang="ru-RU" altLang="ru-RU" sz="2000" b="1" spc="-5" dirty="0">
              <a:solidFill>
                <a:schemeClr val="bg1"/>
              </a:solidFill>
              <a:latin typeface="Trebuchet MS" panose="020B0603020202020204"/>
              <a:cs typeface="Trebuchet MS" panose="020B0603020202020204"/>
            </a:endParaRPr>
          </a:p>
        </p:txBody>
      </p:sp>
      <p:sp>
        <p:nvSpPr>
          <p:cNvPr id="5" name="Прямоугольник 4"/>
          <p:cNvSpPr/>
          <p:nvPr/>
        </p:nvSpPr>
        <p:spPr>
          <a:xfrm>
            <a:off x="6001418" y="2440100"/>
            <a:ext cx="4345940" cy="1322070"/>
          </a:xfrm>
          <a:prstGeom prst="rect">
            <a:avLst/>
          </a:prstGeom>
        </p:spPr>
        <p:txBody>
          <a:bodyPr wrap="square">
            <a:spAutoFit/>
          </a:bodyPr>
          <a:lstStyle/>
          <a:p>
            <a:pPr marL="285750" indent="-285750" fontAlgn="base">
              <a:buFont typeface="Wingdings" panose="05000000000000000000" pitchFamily="2" charset="2"/>
              <a:buChar char="§"/>
            </a:pPr>
            <a:r>
              <a:rPr lang="ru-RU" sz="1600" b="1" dirty="0" smtClean="0">
                <a:solidFill>
                  <a:srgbClr val="545454"/>
                </a:solidFill>
                <a:latin typeface="MagistralC" panose="00000500000000000000"/>
              </a:rPr>
              <a:t>Этажей 9</a:t>
            </a:r>
            <a:endParaRPr lang="ru-RU" sz="1600" b="1" dirty="0" smtClean="0">
              <a:solidFill>
                <a:srgbClr val="545454"/>
              </a:solidFill>
              <a:latin typeface="MagistralC" panose="00000500000000000000"/>
            </a:endParaRPr>
          </a:p>
          <a:p>
            <a:pPr marL="285750" indent="-285750" fontAlgn="base">
              <a:buFont typeface="Wingdings" panose="05000000000000000000" pitchFamily="2" charset="2"/>
              <a:buChar char="§"/>
            </a:pPr>
            <a:r>
              <a:rPr lang="ru-RU" sz="1600" b="1" dirty="0" smtClean="0">
                <a:solidFill>
                  <a:srgbClr val="545454"/>
                </a:solidFill>
                <a:latin typeface="MagistralC" panose="00000500000000000000"/>
              </a:rPr>
              <a:t>квартир на этаже 8</a:t>
            </a:r>
            <a:endParaRPr lang="ru-RU" sz="1600" b="1" dirty="0" smtClean="0">
              <a:solidFill>
                <a:srgbClr val="545454"/>
              </a:solidFill>
              <a:latin typeface="MagistralC" panose="00000500000000000000"/>
            </a:endParaRPr>
          </a:p>
          <a:p>
            <a:pPr marL="285750" indent="-285750" fontAlgn="base">
              <a:buFont typeface="Wingdings" panose="05000000000000000000" pitchFamily="2" charset="2"/>
              <a:buChar char="§"/>
            </a:pPr>
            <a:r>
              <a:rPr lang="ru-RU" sz="1600" b="1" dirty="0" smtClean="0">
                <a:solidFill>
                  <a:srgbClr val="545454"/>
                </a:solidFill>
                <a:latin typeface="MagistralC" panose="00000500000000000000"/>
              </a:rPr>
              <a:t>проникновение не имеет значения</a:t>
            </a:r>
            <a:endParaRPr lang="ru-RU" sz="1600" b="1" dirty="0" smtClean="0">
              <a:solidFill>
                <a:srgbClr val="545454"/>
              </a:solidFill>
              <a:latin typeface="MagistralC" panose="00000500000000000000"/>
            </a:endParaRPr>
          </a:p>
          <a:p>
            <a:pPr marL="285750" indent="-285750" fontAlgn="base">
              <a:buFont typeface="Wingdings" panose="05000000000000000000" pitchFamily="2" charset="2"/>
              <a:buChar char="§"/>
            </a:pPr>
            <a:r>
              <a:rPr lang="ru-RU" sz="1600" b="1" i="0" dirty="0" smtClean="0">
                <a:solidFill>
                  <a:srgbClr val="545454"/>
                </a:solidFill>
                <a:effectLst/>
                <a:latin typeface="MagistralC" panose="00000500000000000000"/>
              </a:rPr>
              <a:t>Деление 1/</a:t>
            </a:r>
            <a:r>
              <a:rPr lang="en-US" altLang="ru-RU" sz="1600" b="1" i="0" dirty="0" smtClean="0">
                <a:solidFill>
                  <a:srgbClr val="545454"/>
                </a:solidFill>
                <a:effectLst/>
                <a:latin typeface="MagistralC" panose="00000500000000000000"/>
              </a:rPr>
              <a:t>64</a:t>
            </a:r>
            <a:endParaRPr lang="en-US" sz="1600" b="1" i="0" dirty="0" smtClean="0">
              <a:solidFill>
                <a:srgbClr val="545454"/>
              </a:solidFill>
              <a:effectLst/>
              <a:latin typeface="MagistralC" panose="00000500000000000000"/>
            </a:endParaRPr>
          </a:p>
          <a:p>
            <a:pPr marL="285750" indent="-285750" fontAlgn="base">
              <a:buFont typeface="Wingdings" panose="05000000000000000000" pitchFamily="2" charset="2"/>
              <a:buChar char="§"/>
            </a:pPr>
            <a:r>
              <a:rPr lang="ru-RU" sz="1600" b="1" i="0" dirty="0" smtClean="0">
                <a:solidFill>
                  <a:srgbClr val="545454"/>
                </a:solidFill>
                <a:effectLst/>
                <a:latin typeface="MagistralC" panose="00000500000000000000"/>
              </a:rPr>
              <a:t>Схема деления 1</a:t>
            </a:r>
            <a:r>
              <a:rPr lang="en-US" sz="1600" b="1" i="0" dirty="0" smtClean="0">
                <a:solidFill>
                  <a:srgbClr val="545454"/>
                </a:solidFill>
                <a:effectLst/>
                <a:latin typeface="MagistralC" panose="00000500000000000000"/>
              </a:rPr>
              <a:t>x64</a:t>
            </a:r>
            <a:endParaRPr lang="en-US" sz="1600" b="1" i="0" dirty="0" smtClean="0">
              <a:solidFill>
                <a:srgbClr val="545454"/>
              </a:solidFill>
              <a:effectLst/>
              <a:latin typeface="MagistralC" panose="00000500000000000000"/>
            </a:endParaRPr>
          </a:p>
        </p:txBody>
      </p:sp>
      <p:sp>
        <p:nvSpPr>
          <p:cNvPr id="6" name="Прямоугольник 5"/>
          <p:cNvSpPr/>
          <p:nvPr/>
        </p:nvSpPr>
        <p:spPr>
          <a:xfrm>
            <a:off x="6823299" y="3893814"/>
            <a:ext cx="1895475" cy="275590"/>
          </a:xfrm>
          <a:prstGeom prst="rect">
            <a:avLst/>
          </a:prstGeom>
        </p:spPr>
        <p:txBody>
          <a:bodyPr wrap="none">
            <a:spAutoFit/>
          </a:bodyPr>
          <a:lstStyle/>
          <a:p>
            <a:r>
              <a:rPr lang="ru-RU" sz="1200" dirty="0" smtClean="0">
                <a:latin typeface="MagistralC" panose="00000500000000000000" pitchFamily="50" charset="0"/>
              </a:rPr>
              <a:t>Оптический кабель </a:t>
            </a:r>
            <a:r>
              <a:rPr lang="en-US" altLang="ru-RU" sz="1200" dirty="0" smtClean="0">
                <a:latin typeface="MagistralC" panose="00000500000000000000" pitchFamily="50" charset="0"/>
              </a:rPr>
              <a:t>FTTH</a:t>
            </a:r>
            <a:endParaRPr lang="ru-RU" sz="1200" dirty="0" smtClean="0">
              <a:latin typeface="MagistralC" panose="00000500000000000000" pitchFamily="50" charset="0"/>
            </a:endParaRPr>
          </a:p>
        </p:txBody>
      </p:sp>
      <p:pic>
        <p:nvPicPr>
          <p:cNvPr id="7" name="Picture 3"/>
          <p:cNvPicPr>
            <a:picLocks noChangeAspect="1" noChangeArrowheads="1"/>
          </p:cNvPicPr>
          <p:nvPr/>
        </p:nvPicPr>
        <p:blipFill>
          <a:blip r:embed="rId3" cstate="print"/>
          <a:srcRect/>
          <a:stretch>
            <a:fillRect/>
          </a:stretch>
        </p:blipFill>
        <p:spPr bwMode="auto">
          <a:xfrm>
            <a:off x="6111246" y="4040755"/>
            <a:ext cx="581025" cy="28575"/>
          </a:xfrm>
          <a:prstGeom prst="rect">
            <a:avLst/>
          </a:prstGeom>
          <a:noFill/>
          <a:ln w="9525">
            <a:noFill/>
            <a:miter lim="800000"/>
            <a:headEnd/>
            <a:tailEnd/>
          </a:ln>
        </p:spPr>
      </p:pic>
      <p:sp>
        <p:nvSpPr>
          <p:cNvPr id="8" name="Прямоугольник 7"/>
          <p:cNvSpPr/>
          <p:nvPr/>
        </p:nvSpPr>
        <p:spPr>
          <a:xfrm>
            <a:off x="6862967" y="4296010"/>
            <a:ext cx="1675459" cy="369332"/>
          </a:xfrm>
          <a:prstGeom prst="rect">
            <a:avLst/>
          </a:prstGeom>
        </p:spPr>
        <p:txBody>
          <a:bodyPr wrap="none">
            <a:spAutoFit/>
          </a:bodyPr>
          <a:lstStyle/>
          <a:p>
            <a:r>
              <a:rPr lang="ru-RU" sz="1200" dirty="0" smtClean="0">
                <a:latin typeface="MagistralC" panose="00000500000000000000" pitchFamily="50" charset="0"/>
              </a:rPr>
              <a:t>Делитель</a:t>
            </a:r>
            <a:r>
              <a:rPr lang="ru-RU" dirty="0" smtClean="0">
                <a:latin typeface="MagistralC" panose="00000500000000000000" pitchFamily="50" charset="0"/>
              </a:rPr>
              <a:t> </a:t>
            </a:r>
            <a:r>
              <a:rPr lang="ru-RU" sz="1200" dirty="0" smtClean="0">
                <a:latin typeface="MagistralC" panose="00000500000000000000" pitchFamily="50" charset="0"/>
              </a:rPr>
              <a:t>оптический</a:t>
            </a:r>
            <a:endParaRPr lang="ru-RU" sz="1200" dirty="0" smtClean="0">
              <a:latin typeface="MagistralC" panose="00000500000000000000" pitchFamily="50" charset="0"/>
            </a:endParaRPr>
          </a:p>
        </p:txBody>
      </p:sp>
      <p:graphicFrame>
        <p:nvGraphicFramePr>
          <p:cNvPr id="9" name="Объект 8"/>
          <p:cNvGraphicFramePr/>
          <p:nvPr/>
        </p:nvGraphicFramePr>
        <p:xfrm>
          <a:off x="718560" y="2010886"/>
          <a:ext cx="4984750" cy="5434013"/>
        </p:xfrm>
        <a:graphic>
          <a:graphicData uri="http://schemas.openxmlformats.org/presentationml/2006/ole">
            <mc:AlternateContent xmlns:mc="http://schemas.openxmlformats.org/markup-compatibility/2006">
              <mc:Choice xmlns:v="urn:schemas-microsoft-com:vml" Requires="v">
                <p:oleObj spid="_x0000_s2066" name="Точечный рисунок" r:id="rId4" imgW="4981575" imgH="5429250" progId="Paint.Picture">
                  <p:embed/>
                </p:oleObj>
              </mc:Choice>
              <mc:Fallback>
                <p:oleObj name="Точечный рисунок" r:id="rId4" imgW="4981575" imgH="5429250" progId="Paint.Picture">
                  <p:embed/>
                  <p:pic>
                    <p:nvPicPr>
                      <p:cNvPr id="0" name="Объект 1"/>
                      <p:cNvPicPr/>
                      <p:nvPr/>
                    </p:nvPicPr>
                    <p:blipFill>
                      <a:blip r:embed="rId5"/>
                      <a:stretch>
                        <a:fillRect/>
                      </a:stretch>
                    </p:blipFill>
                    <p:spPr>
                      <a:xfrm>
                        <a:off x="718560" y="2010886"/>
                        <a:ext cx="4984750" cy="5434013"/>
                      </a:xfrm>
                      <a:prstGeom prst="rect">
                        <a:avLst/>
                      </a:prstGeom>
                    </p:spPr>
                  </p:pic>
                </p:oleObj>
              </mc:Fallback>
            </mc:AlternateContent>
          </a:graphicData>
        </a:graphic>
      </p:graphicFrame>
      <p:graphicFrame>
        <p:nvGraphicFramePr>
          <p:cNvPr id="10" name="Объект 9"/>
          <p:cNvGraphicFramePr/>
          <p:nvPr/>
        </p:nvGraphicFramePr>
        <p:xfrm>
          <a:off x="6358923" y="4324145"/>
          <a:ext cx="333375" cy="314325"/>
        </p:xfrm>
        <a:graphic>
          <a:graphicData uri="http://schemas.openxmlformats.org/presentationml/2006/ole">
            <mc:AlternateContent xmlns:mc="http://schemas.openxmlformats.org/markup-compatibility/2006">
              <mc:Choice xmlns:v="urn:schemas-microsoft-com:vml" Requires="v">
                <p:oleObj spid="_x0000_s2067" name="" r:id="rId6" imgW="333375" imgH="314325" progId="Paint.Picture">
                  <p:embed/>
                </p:oleObj>
              </mc:Choice>
              <mc:Fallback>
                <p:oleObj name="" r:id="rId6" imgW="333375" imgH="314325" progId="Paint.Picture">
                  <p:embed/>
                  <p:pic>
                    <p:nvPicPr>
                      <p:cNvPr id="0" name="Объект 3"/>
                      <p:cNvPicPr/>
                      <p:nvPr/>
                    </p:nvPicPr>
                    <p:blipFill>
                      <a:blip r:embed="rId7"/>
                      <a:stretch>
                        <a:fillRect/>
                      </a:stretch>
                    </p:blipFill>
                    <p:spPr>
                      <a:xfrm>
                        <a:off x="6358923" y="4324145"/>
                        <a:ext cx="333375" cy="314325"/>
                      </a:xfrm>
                      <a:prstGeom prst="rect">
                        <a:avLst/>
                      </a:prstGeom>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879360" cy="551332"/>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spc="-5" dirty="0" smtClean="0">
                <a:solidFill>
                  <a:schemeClr val="bg1"/>
                </a:solidFill>
                <a:latin typeface="Trebuchet MS" panose="020B0603020202020204"/>
                <a:cs typeface="Trebuchet MS" panose="020B0603020202020204"/>
              </a:rPr>
              <a:t>Стройка PON в городских условиях на </a:t>
            </a:r>
            <a:r>
              <a:rPr lang="en-US" altLang="ru-RU" sz="2000" b="1" spc="-5" dirty="0" smtClean="0">
                <a:solidFill>
                  <a:schemeClr val="bg1"/>
                </a:solidFill>
                <a:latin typeface="Trebuchet MS" panose="020B0603020202020204"/>
                <a:cs typeface="Trebuchet MS" panose="020B0603020202020204"/>
              </a:rPr>
              <a:t>PLC-</a:t>
            </a:r>
            <a:r>
              <a:rPr lang="ru-RU" altLang="ru-RU" sz="2000" b="1" spc="-5" dirty="0" smtClean="0">
                <a:solidFill>
                  <a:schemeClr val="bg1"/>
                </a:solidFill>
                <a:latin typeface="Trebuchet MS" panose="020B0603020202020204"/>
                <a:cs typeface="Trebuchet MS" panose="020B0603020202020204"/>
              </a:rPr>
              <a:t>делителях</a:t>
            </a:r>
            <a:endParaRPr lang="ru-RU" altLang="ru-RU" sz="2000" b="1" spc="-5" dirty="0">
              <a:solidFill>
                <a:schemeClr val="bg1"/>
              </a:solidFill>
              <a:latin typeface="Trebuchet MS" panose="020B0603020202020204"/>
              <a:cs typeface="Trebuchet MS" panose="020B0603020202020204"/>
            </a:endParaRPr>
          </a:p>
        </p:txBody>
      </p:sp>
      <p:sp>
        <p:nvSpPr>
          <p:cNvPr id="6" name="Прямоугольник 5"/>
          <p:cNvSpPr/>
          <p:nvPr/>
        </p:nvSpPr>
        <p:spPr>
          <a:xfrm>
            <a:off x="0" y="2125663"/>
            <a:ext cx="11976100" cy="92843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ru-RU"/>
          </a:p>
        </p:txBody>
      </p:sp>
      <p:pic>
        <p:nvPicPr>
          <p:cNvPr id="5" name="Изображение 1"/>
          <p:cNvPicPr>
            <a:picLocks noChangeAspect="1"/>
          </p:cNvPicPr>
          <p:nvPr/>
        </p:nvPicPr>
        <p:blipFill rotWithShape="1">
          <a:blip r:embed="rId3"/>
          <a:srcRect t="1" b="8705"/>
          <a:stretch>
            <a:fillRect/>
          </a:stretch>
        </p:blipFill>
        <p:spPr>
          <a:xfrm>
            <a:off x="1583303" y="2155590"/>
            <a:ext cx="8568111" cy="434784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a:xfrm>
          <a:off x="0" y="0"/>
          <a:ext cx="0" cy="0"/>
          <a:chOff x="0" y="0"/>
          <a:chExt cx="0" cy="0"/>
        </a:xfrm>
      </p:grpSpPr>
      <p:sp>
        <p:nvSpPr>
          <p:cNvPr id="155" name="CustomShape 1"/>
          <p:cNvSpPr/>
          <p:nvPr/>
        </p:nvSpPr>
        <p:spPr>
          <a:xfrm>
            <a:off x="718560" y="527400"/>
            <a:ext cx="5141160" cy="17640"/>
          </a:xfrm>
          <a:prstGeom prst="rect">
            <a:avLst/>
          </a:prstGeom>
          <a:blipFill rotWithShape="0">
            <a:blip r:embed="rId2"/>
            <a:stretch>
              <a:fillRect/>
            </a:stretch>
          </a:blipFill>
          <a:ln>
            <a:noFill/>
          </a:ln>
        </p:spPr>
        <p:style>
          <a:lnRef idx="0">
            <a:scrgbClr r="0" g="0" b="0"/>
          </a:lnRef>
          <a:fillRef idx="0">
            <a:scrgbClr r="0" g="0" b="0"/>
          </a:fillRef>
          <a:effectRef idx="0">
            <a:scrgbClr r="0" g="0" b="0"/>
          </a:effectRef>
          <a:fontRef idx="minor"/>
        </p:style>
      </p:sp>
      <p:sp>
        <p:nvSpPr>
          <p:cNvPr id="156" name="CustomShape 2"/>
          <p:cNvSpPr/>
          <p:nvPr/>
        </p:nvSpPr>
        <p:spPr>
          <a:xfrm>
            <a:off x="6107400" y="536400"/>
            <a:ext cx="5141160" cy="360"/>
          </a:xfrm>
          <a:custGeom>
            <a:avLst/>
            <a:gdLst/>
            <a:ahLst/>
            <a:cxnLst/>
            <a:rect l="l" t="t" r="r" b="b"/>
            <a:pathLst>
              <a:path w="5141595">
                <a:moveTo>
                  <a:pt x="0" y="0"/>
                </a:moveTo>
                <a:lnTo>
                  <a:pt x="5141426"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59" name="TextShape 5"/>
          <p:cNvSpPr txBox="1"/>
          <p:nvPr/>
        </p:nvSpPr>
        <p:spPr>
          <a:xfrm>
            <a:off x="692640" y="701280"/>
            <a:ext cx="3879360" cy="551332"/>
          </a:xfrm>
          <a:prstGeom prst="rect">
            <a:avLst/>
          </a:prstGeom>
          <a:noFill/>
          <a:ln>
            <a:noFill/>
          </a:ln>
        </p:spPr>
        <p:txBody>
          <a:bodyPr wrap="square" lIns="0" tIns="12600" rIns="0" bIns="0">
            <a:spAutoFit/>
          </a:bodyPr>
          <a:lstStyle/>
          <a:p>
            <a:pPr marL="12700">
              <a:lnSpc>
                <a:spcPts val="2130"/>
              </a:lnSpc>
              <a:spcBef>
                <a:spcPts val="100"/>
              </a:spcBef>
            </a:pPr>
            <a:r>
              <a:rPr lang="ru-RU" altLang="ru-RU" sz="2000" b="1" dirty="0">
                <a:solidFill>
                  <a:schemeClr val="bg1"/>
                </a:solidFill>
                <a:latin typeface="Trebuchet MS" panose="020B0603020202020204"/>
                <a:cs typeface="Trebuchet MS" panose="020B0603020202020204"/>
              </a:rPr>
              <a:t>Выбор варианта строительства для многоэтажной застройки</a:t>
            </a:r>
            <a:endParaRPr lang="ru-RU" altLang="ru-RU" sz="2000" b="1" dirty="0">
              <a:solidFill>
                <a:schemeClr val="bg1"/>
              </a:solidFill>
              <a:latin typeface="Trebuchet MS" panose="020B0603020202020204"/>
              <a:cs typeface="Trebuchet MS" panose="020B0603020202020204"/>
            </a:endParaRPr>
          </a:p>
        </p:txBody>
      </p:sp>
      <p:pic>
        <p:nvPicPr>
          <p:cNvPr id="5" name="Рисунок 4"/>
          <p:cNvPicPr>
            <a:picLocks noChangeAspect="1"/>
          </p:cNvPicPr>
          <p:nvPr/>
        </p:nvPicPr>
        <p:blipFill>
          <a:blip r:embed="rId3"/>
          <a:stretch>
            <a:fillRect/>
          </a:stretch>
        </p:blipFill>
        <p:spPr>
          <a:xfrm>
            <a:off x="9087195" y="2908671"/>
            <a:ext cx="1472291" cy="848889"/>
          </a:xfrm>
          <a:prstGeom prst="rect">
            <a:avLst/>
          </a:prstGeom>
        </p:spPr>
      </p:pic>
      <p:sp>
        <p:nvSpPr>
          <p:cNvPr id="10" name="Скругленный прямоугольник 9"/>
          <p:cNvSpPr/>
          <p:nvPr/>
        </p:nvSpPr>
        <p:spPr>
          <a:xfrm>
            <a:off x="2561698" y="5190155"/>
            <a:ext cx="2208437" cy="83948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30" dirty="0">
                <a:solidFill>
                  <a:schemeClr val="bg1"/>
                </a:solidFill>
              </a:rPr>
              <a:t>Время подключения</a:t>
            </a:r>
            <a:endParaRPr lang="ru-RU" sz="2130" dirty="0">
              <a:solidFill>
                <a:schemeClr val="bg1"/>
              </a:solidFill>
            </a:endParaRPr>
          </a:p>
        </p:txBody>
      </p:sp>
      <p:sp>
        <p:nvSpPr>
          <p:cNvPr id="11" name="Скругленный прямоугольник 10"/>
          <p:cNvSpPr/>
          <p:nvPr/>
        </p:nvSpPr>
        <p:spPr>
          <a:xfrm>
            <a:off x="7697416" y="5190155"/>
            <a:ext cx="2233821" cy="83948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30" spc="-5" dirty="0" smtClean="0">
                <a:solidFill>
                  <a:schemeClr val="bg1"/>
                </a:solidFill>
                <a:latin typeface="Arial" panose="020B0604020202020204"/>
                <a:cs typeface="Arial" panose="020B0604020202020204"/>
              </a:rPr>
              <a:t>Быстрое подключение</a:t>
            </a:r>
            <a:endParaRPr lang="ru-RU" sz="2130" dirty="0">
              <a:solidFill>
                <a:schemeClr val="bg1"/>
              </a:solidFill>
            </a:endParaRPr>
          </a:p>
        </p:txBody>
      </p:sp>
      <p:pic>
        <p:nvPicPr>
          <p:cNvPr id="12" name="Рисунок 5"/>
          <p:cNvPicPr>
            <a:picLocks noChangeAspect="1"/>
          </p:cNvPicPr>
          <p:nvPr/>
        </p:nvPicPr>
        <p:blipFill>
          <a:blip r:embed="rId4"/>
          <a:stretch>
            <a:fillRect/>
          </a:stretch>
        </p:blipFill>
        <p:spPr>
          <a:xfrm>
            <a:off x="7382631" y="2962488"/>
            <a:ext cx="1504022" cy="685377"/>
          </a:xfrm>
          <a:prstGeom prst="rect">
            <a:avLst/>
          </a:prstGeom>
        </p:spPr>
      </p:pic>
      <p:sp>
        <p:nvSpPr>
          <p:cNvPr id="13" name="Текстовое поле 5"/>
          <p:cNvSpPr txBox="1"/>
          <p:nvPr/>
        </p:nvSpPr>
        <p:spPr>
          <a:xfrm>
            <a:off x="3061970" y="2019935"/>
            <a:ext cx="2076450" cy="368300"/>
          </a:xfrm>
          <a:prstGeom prst="rect">
            <a:avLst/>
          </a:prstGeom>
          <a:noFill/>
        </p:spPr>
        <p:txBody>
          <a:bodyPr wrap="square" rtlCol="0" anchor="t">
            <a:spAutoFit/>
          </a:bodyPr>
          <a:lstStyle/>
          <a:p>
            <a:pPr>
              <a:lnSpc>
                <a:spcPct val="100000"/>
              </a:lnSpc>
              <a:spcBef>
                <a:spcPts val="1040"/>
              </a:spcBef>
            </a:pPr>
            <a:r>
              <a:rPr lang="ru-RU" b="1" spc="-10" dirty="0">
                <a:solidFill>
                  <a:srgbClr val="6D28AA"/>
                </a:solidFill>
                <a:sym typeface="+mn-ea"/>
              </a:rPr>
              <a:t>«Борода»</a:t>
            </a:r>
            <a:endParaRPr lang="ru-RU" b="1" spc="-10" dirty="0">
              <a:solidFill>
                <a:srgbClr val="6D28AA"/>
              </a:solidFill>
              <a:sym typeface="+mn-ea"/>
            </a:endParaRPr>
          </a:p>
        </p:txBody>
      </p:sp>
      <p:sp>
        <p:nvSpPr>
          <p:cNvPr id="14" name="Текстовое поле 9"/>
          <p:cNvSpPr txBox="1"/>
          <p:nvPr/>
        </p:nvSpPr>
        <p:spPr>
          <a:xfrm>
            <a:off x="8077835" y="2019935"/>
            <a:ext cx="2076450" cy="368300"/>
          </a:xfrm>
          <a:prstGeom prst="rect">
            <a:avLst/>
          </a:prstGeom>
          <a:noFill/>
        </p:spPr>
        <p:txBody>
          <a:bodyPr wrap="square" rtlCol="0" anchor="t">
            <a:spAutoFit/>
          </a:bodyPr>
          <a:lstStyle/>
          <a:p>
            <a:pPr>
              <a:lnSpc>
                <a:spcPct val="100000"/>
              </a:lnSpc>
              <a:spcBef>
                <a:spcPts val="1040"/>
              </a:spcBef>
            </a:pPr>
            <a:r>
              <a:rPr lang="en-US" altLang="ru-RU" b="1" spc="-10" dirty="0">
                <a:solidFill>
                  <a:srgbClr val="6D28AA"/>
                </a:solidFill>
                <a:sym typeface="+mn-ea"/>
              </a:rPr>
              <a:t>PLC + CP</a:t>
            </a:r>
            <a:endParaRPr lang="en-US" altLang="ru-RU" b="1" spc="-10" dirty="0">
              <a:solidFill>
                <a:srgbClr val="6D28AA"/>
              </a:solidFill>
              <a:sym typeface="+mn-ea"/>
            </a:endParaRPr>
          </a:p>
        </p:txBody>
      </p:sp>
      <p:sp>
        <p:nvSpPr>
          <p:cNvPr id="2" name="Скругленный прямоугольник 1"/>
          <p:cNvSpPr/>
          <p:nvPr/>
        </p:nvSpPr>
        <p:spPr>
          <a:xfrm>
            <a:off x="2561536" y="4199773"/>
            <a:ext cx="2233821" cy="83948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ru-RU" sz="2130" spc="-5" dirty="0" smtClean="0">
                <a:solidFill>
                  <a:schemeClr val="bg1"/>
                </a:solidFill>
                <a:latin typeface="Arial" panose="020B0604020202020204"/>
                <a:cs typeface="Arial" panose="020B0604020202020204"/>
              </a:rPr>
              <a:t>Загруженность слаботочки</a:t>
            </a:r>
            <a:endParaRPr lang="ru-RU" sz="2130" dirty="0">
              <a:solidFill>
                <a:schemeClr val="bg1"/>
              </a:solidFill>
            </a:endParaRPr>
          </a:p>
        </p:txBody>
      </p:sp>
      <p:sp>
        <p:nvSpPr>
          <p:cNvPr id="15" name="Скругленный прямоугольник 14"/>
          <p:cNvSpPr/>
          <p:nvPr/>
        </p:nvSpPr>
        <p:spPr>
          <a:xfrm>
            <a:off x="7697585" y="4199773"/>
            <a:ext cx="2233821" cy="83948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ru-RU" sz="2130" dirty="0">
                <a:solidFill>
                  <a:schemeClr val="bg1"/>
                </a:solidFill>
              </a:rPr>
              <a:t>Свободная слаботочка</a:t>
            </a:r>
            <a:endParaRPr lang="ru-RU" sz="2130" dirty="0">
              <a:solidFill>
                <a:schemeClr val="bg1"/>
              </a:solidFill>
            </a:endParaRPr>
          </a:p>
        </p:txBody>
      </p:sp>
      <p:sp>
        <p:nvSpPr>
          <p:cNvPr id="3" name="Скругленный прямоугольник 2"/>
          <p:cNvSpPr/>
          <p:nvPr/>
        </p:nvSpPr>
        <p:spPr>
          <a:xfrm>
            <a:off x="2536136" y="6182243"/>
            <a:ext cx="2233821" cy="83948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ru-RU" sz="2130" spc="-5" dirty="0" smtClean="0">
                <a:solidFill>
                  <a:schemeClr val="bg1"/>
                </a:solidFill>
                <a:latin typeface="Arial" panose="020B0604020202020204"/>
                <a:cs typeface="Arial" panose="020B0604020202020204"/>
              </a:rPr>
              <a:t>Дешевле на старте</a:t>
            </a:r>
            <a:endParaRPr lang="ru-RU" sz="2130" dirty="0">
              <a:solidFill>
                <a:schemeClr val="bg1"/>
              </a:solidFill>
            </a:endParaRPr>
          </a:p>
        </p:txBody>
      </p:sp>
      <p:sp>
        <p:nvSpPr>
          <p:cNvPr id="4" name="Скругленный прямоугольник 3"/>
          <p:cNvSpPr/>
          <p:nvPr/>
        </p:nvSpPr>
        <p:spPr>
          <a:xfrm>
            <a:off x="7698213" y="6183295"/>
            <a:ext cx="2208437" cy="83948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ru-RU" sz="2130" dirty="0">
                <a:solidFill>
                  <a:schemeClr val="bg1"/>
                </a:solidFill>
              </a:rPr>
              <a:t>Затратнее в начале</a:t>
            </a:r>
            <a:endParaRPr lang="ru-RU" sz="2130" dirty="0">
              <a:solidFill>
                <a:schemeClr val="bg1"/>
              </a:solidFill>
            </a:endParaRPr>
          </a:p>
        </p:txBody>
      </p:sp>
      <p:pic>
        <p:nvPicPr>
          <p:cNvPr id="7" name="Изображение 6"/>
          <p:cNvPicPr>
            <a:picLocks noChangeAspect="1"/>
          </p:cNvPicPr>
          <p:nvPr/>
        </p:nvPicPr>
        <p:blipFill>
          <a:blip r:embed="rId5"/>
          <a:stretch>
            <a:fillRect/>
          </a:stretch>
        </p:blipFill>
        <p:spPr>
          <a:xfrm>
            <a:off x="2648585" y="2445385"/>
            <a:ext cx="2047240" cy="15354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 name="Изображение 103"/>
          <p:cNvPicPr/>
          <p:nvPr/>
        </p:nvPicPr>
        <p:blipFill>
          <a:blip r:embed="rId1"/>
          <a:stretch>
            <a:fillRect/>
          </a:stretch>
        </p:blipFill>
        <p:spPr>
          <a:xfrm rot="10800000">
            <a:off x="360" y="0"/>
            <a:ext cx="11979360" cy="7570800"/>
          </a:xfrm>
          <a:prstGeom prst="rect">
            <a:avLst/>
          </a:prstGeom>
          <a:ln>
            <a:noFill/>
          </a:ln>
        </p:spPr>
      </p:pic>
      <p:sp>
        <p:nvSpPr>
          <p:cNvPr id="196" name="CustomShape 1"/>
          <p:cNvSpPr/>
          <p:nvPr/>
        </p:nvSpPr>
        <p:spPr>
          <a:xfrm>
            <a:off x="724680" y="523440"/>
            <a:ext cx="3345480" cy="360"/>
          </a:xfrm>
          <a:custGeom>
            <a:avLst/>
            <a:gdLst/>
            <a:ahLst/>
            <a:cxnLst/>
            <a:rect l="l" t="t" r="r" b="b"/>
            <a:pathLst>
              <a:path w="3345815">
                <a:moveTo>
                  <a:pt x="0" y="0"/>
                </a:moveTo>
                <a:lnTo>
                  <a:pt x="3345238" y="0"/>
                </a:lnTo>
              </a:path>
            </a:pathLst>
          </a:custGeom>
          <a:noFill/>
          <a:ln w="18000">
            <a:solidFill>
              <a:srgbClr val="6D28AA"/>
            </a:solidFill>
            <a:round/>
          </a:ln>
        </p:spPr>
        <p:style>
          <a:lnRef idx="0">
            <a:scrgbClr r="0" g="0" b="0"/>
          </a:lnRef>
          <a:fillRef idx="0">
            <a:scrgbClr r="0" g="0" b="0"/>
          </a:fillRef>
          <a:effectRef idx="0">
            <a:scrgbClr r="0" g="0" b="0"/>
          </a:effectRef>
          <a:fontRef idx="minor"/>
        </p:style>
      </p:sp>
      <p:sp>
        <p:nvSpPr>
          <p:cNvPr id="197" name="CustomShape 2"/>
          <p:cNvSpPr/>
          <p:nvPr/>
        </p:nvSpPr>
        <p:spPr>
          <a:xfrm>
            <a:off x="4317120" y="523440"/>
            <a:ext cx="1549080" cy="360"/>
          </a:xfrm>
          <a:custGeom>
            <a:avLst/>
            <a:gdLst/>
            <a:ahLst/>
            <a:cxnLst/>
            <a:rect l="l" t="t" r="r" b="b"/>
            <a:pathLst>
              <a:path w="1549400">
                <a:moveTo>
                  <a:pt x="0" y="0"/>
                </a:moveTo>
                <a:lnTo>
                  <a:pt x="1549044"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98" name="CustomShape 3"/>
          <p:cNvSpPr/>
          <p:nvPr/>
        </p:nvSpPr>
        <p:spPr>
          <a:xfrm>
            <a:off x="6113520" y="523440"/>
            <a:ext cx="1549080" cy="360"/>
          </a:xfrm>
          <a:custGeom>
            <a:avLst/>
            <a:gdLst/>
            <a:ahLst/>
            <a:cxnLst/>
            <a:rect l="l" t="t" r="r" b="b"/>
            <a:pathLst>
              <a:path w="1549400">
                <a:moveTo>
                  <a:pt x="0" y="0"/>
                </a:moveTo>
                <a:lnTo>
                  <a:pt x="1549044"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199" name="CustomShape 4"/>
          <p:cNvSpPr/>
          <p:nvPr/>
        </p:nvSpPr>
        <p:spPr>
          <a:xfrm>
            <a:off x="7909560" y="523440"/>
            <a:ext cx="1549080" cy="360"/>
          </a:xfrm>
          <a:custGeom>
            <a:avLst/>
            <a:gdLst/>
            <a:ahLst/>
            <a:cxnLst/>
            <a:rect l="l" t="t" r="r" b="b"/>
            <a:pathLst>
              <a:path w="1549400">
                <a:moveTo>
                  <a:pt x="0" y="0"/>
                </a:moveTo>
                <a:lnTo>
                  <a:pt x="1549043"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200" name="CustomShape 5"/>
          <p:cNvSpPr/>
          <p:nvPr/>
        </p:nvSpPr>
        <p:spPr>
          <a:xfrm>
            <a:off x="9705600" y="523440"/>
            <a:ext cx="1549080" cy="360"/>
          </a:xfrm>
          <a:custGeom>
            <a:avLst/>
            <a:gdLst/>
            <a:ahLst/>
            <a:cxnLst/>
            <a:rect l="l" t="t" r="r" b="b"/>
            <a:pathLst>
              <a:path w="1549400">
                <a:moveTo>
                  <a:pt x="0" y="0"/>
                </a:moveTo>
                <a:lnTo>
                  <a:pt x="1549048" y="0"/>
                </a:lnTo>
              </a:path>
            </a:pathLst>
          </a:custGeom>
          <a:noFill/>
          <a:ln w="18000">
            <a:solidFill>
              <a:srgbClr val="00B179"/>
            </a:solidFill>
            <a:round/>
          </a:ln>
        </p:spPr>
        <p:style>
          <a:lnRef idx="0">
            <a:scrgbClr r="0" g="0" b="0"/>
          </a:lnRef>
          <a:fillRef idx="0">
            <a:scrgbClr r="0" g="0" b="0"/>
          </a:fillRef>
          <a:effectRef idx="0">
            <a:scrgbClr r="0" g="0" b="0"/>
          </a:effectRef>
          <a:fontRef idx="minor"/>
        </p:style>
      </p:sp>
      <p:sp>
        <p:nvSpPr>
          <p:cNvPr id="201" name="CustomShape 6"/>
          <p:cNvSpPr/>
          <p:nvPr/>
        </p:nvSpPr>
        <p:spPr>
          <a:xfrm>
            <a:off x="7890840" y="2382480"/>
            <a:ext cx="1308960" cy="1134360"/>
          </a:xfrm>
          <a:prstGeom prst="rect">
            <a:avLst/>
          </a:prstGeom>
          <a:noFill/>
          <a:ln>
            <a:noFill/>
          </a:ln>
        </p:spPr>
        <p:style>
          <a:lnRef idx="0">
            <a:scrgbClr r="0" g="0" b="0"/>
          </a:lnRef>
          <a:fillRef idx="0">
            <a:scrgbClr r="0" g="0" b="0"/>
          </a:fillRef>
          <a:effectRef idx="0">
            <a:scrgbClr r="0" g="0" b="0"/>
          </a:effectRef>
          <a:fontRef idx="minor"/>
        </p:style>
        <p:txBody>
          <a:bodyPr lIns="0" tIns="106200" rIns="0" bIns="0">
            <a:spAutoFit/>
          </a:bodyPr>
          <a:lstStyle/>
          <a:p>
            <a:pPr marL="12700">
              <a:lnSpc>
                <a:spcPct val="100000"/>
              </a:lnSpc>
              <a:spcBef>
                <a:spcPts val="835"/>
              </a:spcBef>
            </a:pPr>
            <a:r>
              <a:rPr lang="ru-RU" sz="1300" b="0" strike="noStrike" spc="-1">
                <a:solidFill>
                  <a:srgbClr val="00B179"/>
                </a:solidFill>
                <a:latin typeface="Trebuchet MS" panose="020B0603020202020204"/>
              </a:rPr>
              <a:t>Санкт-Петербург</a:t>
            </a:r>
            <a:endParaRPr lang="ru-RU" sz="1300" b="0" strike="noStrike" spc="-1">
              <a:latin typeface="Arial" panose="020B0604020202020204"/>
            </a:endParaRPr>
          </a:p>
          <a:p>
            <a:pPr marL="12700">
              <a:lnSpc>
                <a:spcPct val="100000"/>
              </a:lnSpc>
              <a:spcBef>
                <a:spcPts val="620"/>
              </a:spcBef>
            </a:pPr>
            <a:r>
              <a:rPr lang="ru-RU" sz="1100" b="0" strike="noStrike" spc="-7">
                <a:solidFill>
                  <a:srgbClr val="4E4E4E"/>
                </a:solidFill>
                <a:latin typeface="Trebuchet MS" panose="020B0603020202020204"/>
              </a:rPr>
              <a:t>ул. </a:t>
            </a:r>
            <a:r>
              <a:rPr lang="ru-RU" sz="1100" b="0" strike="noStrike" spc="-1">
                <a:solidFill>
                  <a:srgbClr val="4E4E4E"/>
                </a:solidFill>
                <a:latin typeface="Trebuchet MS" panose="020B0603020202020204"/>
              </a:rPr>
              <a:t>Литовская,</a:t>
            </a:r>
            <a:r>
              <a:rPr lang="ru-RU" sz="1100" b="0" strike="noStrike" spc="-35">
                <a:solidFill>
                  <a:srgbClr val="4E4E4E"/>
                </a:solidFill>
                <a:latin typeface="Trebuchet MS" panose="020B0603020202020204"/>
              </a:rPr>
              <a:t> </a:t>
            </a:r>
            <a:r>
              <a:rPr lang="ru-RU" sz="1100" b="0" strike="noStrike" spc="-7">
                <a:solidFill>
                  <a:srgbClr val="4E4E4E"/>
                </a:solidFill>
                <a:latin typeface="Trebuchet MS" panose="020B0603020202020204"/>
              </a:rPr>
              <a:t>10</a:t>
            </a:r>
            <a:endParaRPr lang="ru-RU" sz="1100" b="0" strike="noStrike" spc="-1">
              <a:latin typeface="Arial" panose="020B0604020202020204"/>
            </a:endParaRPr>
          </a:p>
          <a:p>
            <a:pPr marL="12700">
              <a:lnSpc>
                <a:spcPct val="100000"/>
              </a:lnSpc>
              <a:spcBef>
                <a:spcPts val="215"/>
              </a:spcBef>
            </a:pPr>
            <a:r>
              <a:rPr lang="ru-RU" sz="1100" b="0" strike="noStrike" spc="-7">
                <a:solidFill>
                  <a:srgbClr val="4E4E4E"/>
                </a:solidFill>
                <a:latin typeface="Trebuchet MS" panose="020B0603020202020204"/>
              </a:rPr>
              <a:t>оф.</a:t>
            </a:r>
            <a:r>
              <a:rPr lang="ru-RU" sz="1100" b="0" strike="noStrike" spc="-15">
                <a:solidFill>
                  <a:srgbClr val="4E4E4E"/>
                </a:solidFill>
                <a:latin typeface="Trebuchet MS" panose="020B0603020202020204"/>
              </a:rPr>
              <a:t> </a:t>
            </a:r>
            <a:r>
              <a:rPr lang="ru-RU" sz="1100" b="0" strike="noStrike" spc="-7">
                <a:solidFill>
                  <a:srgbClr val="4E4E4E"/>
                </a:solidFill>
                <a:latin typeface="Trebuchet MS" panose="020B0603020202020204"/>
              </a:rPr>
              <a:t>2204</a:t>
            </a:r>
            <a:endParaRPr lang="ru-RU" sz="1100" b="0" strike="noStrike" spc="-1">
              <a:latin typeface="Arial" panose="020B0604020202020204"/>
            </a:endParaRPr>
          </a:p>
          <a:p>
            <a:pPr marL="12700">
              <a:lnSpc>
                <a:spcPct val="100000"/>
              </a:lnSpc>
              <a:spcBef>
                <a:spcPts val="210"/>
              </a:spcBef>
            </a:pPr>
            <a:r>
              <a:rPr lang="ru-RU" sz="1100" b="0" strike="noStrike" spc="-7">
                <a:solidFill>
                  <a:srgbClr val="4E4E4E"/>
                </a:solidFill>
                <a:latin typeface="Trebuchet MS" panose="020B0603020202020204"/>
              </a:rPr>
              <a:t>+7 (812)</a:t>
            </a:r>
            <a:r>
              <a:rPr lang="ru-RU" sz="1100" b="0" strike="noStrike" spc="-41">
                <a:solidFill>
                  <a:srgbClr val="4E4E4E"/>
                </a:solidFill>
                <a:latin typeface="Trebuchet MS" panose="020B0603020202020204"/>
              </a:rPr>
              <a:t> </a:t>
            </a:r>
            <a:r>
              <a:rPr lang="ru-RU" sz="1100" b="0" strike="noStrike" spc="-7">
                <a:solidFill>
                  <a:srgbClr val="4E4E4E"/>
                </a:solidFill>
                <a:latin typeface="Trebuchet MS" panose="020B0603020202020204"/>
              </a:rPr>
              <a:t>900-14-74</a:t>
            </a:r>
            <a:endParaRPr lang="ru-RU" sz="1100" b="0" strike="noStrike" spc="-1">
              <a:latin typeface="Arial" panose="020B0604020202020204"/>
            </a:endParaRPr>
          </a:p>
          <a:p>
            <a:pPr marL="12700">
              <a:lnSpc>
                <a:spcPct val="100000"/>
              </a:lnSpc>
              <a:spcBef>
                <a:spcPts val="215"/>
              </a:spcBef>
            </a:pPr>
            <a:r>
              <a:rPr lang="ru-RU" sz="1100" b="0" u="sng" strike="noStrike" spc="-1">
                <a:solidFill>
                  <a:srgbClr val="4E4E4E"/>
                </a:solidFill>
                <a:uFillTx/>
                <a:latin typeface="Trebuchet MS" panose="020B0603020202020204"/>
                <a:hlinkClick r:id="rId2"/>
              </a:rPr>
              <a:t>spb@nag.ru</a:t>
            </a:r>
            <a:endParaRPr lang="ru-RU" sz="1100" b="0" strike="noStrike" spc="-1">
              <a:latin typeface="Arial" panose="020B0604020202020204"/>
            </a:endParaRPr>
          </a:p>
        </p:txBody>
      </p:sp>
      <p:sp>
        <p:nvSpPr>
          <p:cNvPr id="202" name="CustomShape 7"/>
          <p:cNvSpPr/>
          <p:nvPr/>
        </p:nvSpPr>
        <p:spPr>
          <a:xfrm>
            <a:off x="705960" y="2382480"/>
            <a:ext cx="1404720" cy="1328400"/>
          </a:xfrm>
          <a:prstGeom prst="rect">
            <a:avLst/>
          </a:prstGeom>
          <a:noFill/>
          <a:ln>
            <a:noFill/>
          </a:ln>
        </p:spPr>
        <p:style>
          <a:lnRef idx="0">
            <a:scrgbClr r="0" g="0" b="0"/>
          </a:lnRef>
          <a:fillRef idx="0">
            <a:scrgbClr r="0" g="0" b="0"/>
          </a:fillRef>
          <a:effectRef idx="0">
            <a:scrgbClr r="0" g="0" b="0"/>
          </a:effectRef>
          <a:fontRef idx="minor"/>
        </p:style>
        <p:txBody>
          <a:bodyPr lIns="0" tIns="106200" rIns="0" bIns="0">
            <a:spAutoFit/>
          </a:bodyPr>
          <a:lstStyle/>
          <a:p>
            <a:pPr marL="12700">
              <a:lnSpc>
                <a:spcPct val="100000"/>
              </a:lnSpc>
              <a:spcBef>
                <a:spcPts val="835"/>
              </a:spcBef>
            </a:pPr>
            <a:r>
              <a:rPr lang="ru-RU" sz="1300" b="0" strike="noStrike" spc="-1">
                <a:solidFill>
                  <a:srgbClr val="6D28AA"/>
                </a:solidFill>
                <a:latin typeface="Trebuchet MS" panose="020B0603020202020204"/>
              </a:rPr>
              <a:t>Екатеринбург</a:t>
            </a:r>
            <a:endParaRPr lang="ru-RU" sz="1300" b="0" strike="noStrike" spc="-1">
              <a:latin typeface="Arial" panose="020B0604020202020204"/>
            </a:endParaRPr>
          </a:p>
          <a:p>
            <a:pPr marL="12700">
              <a:lnSpc>
                <a:spcPct val="116000"/>
              </a:lnSpc>
              <a:spcBef>
                <a:spcPts val="410"/>
              </a:spcBef>
            </a:pPr>
            <a:r>
              <a:rPr lang="ru-RU" sz="1100" b="0" strike="noStrike" spc="-7">
                <a:solidFill>
                  <a:srgbClr val="4E4E4E"/>
                </a:solidFill>
                <a:latin typeface="Trebuchet MS" panose="020B0603020202020204"/>
              </a:rPr>
              <a:t>ул. </a:t>
            </a:r>
            <a:r>
              <a:rPr lang="ru-RU" sz="1100" b="0" strike="noStrike" spc="-1">
                <a:solidFill>
                  <a:srgbClr val="4E4E4E"/>
                </a:solidFill>
                <a:latin typeface="Trebuchet MS" panose="020B0603020202020204"/>
              </a:rPr>
              <a:t>Краснолесья,</a:t>
            </a:r>
            <a:r>
              <a:rPr lang="ru-RU" sz="1100" b="0" strike="noStrike" spc="-86">
                <a:solidFill>
                  <a:srgbClr val="4E4E4E"/>
                </a:solidFill>
                <a:latin typeface="Trebuchet MS" panose="020B0603020202020204"/>
              </a:rPr>
              <a:t> </a:t>
            </a:r>
            <a:r>
              <a:rPr lang="ru-RU" sz="1100" b="0" strike="noStrike" spc="-7">
                <a:solidFill>
                  <a:srgbClr val="4E4E4E"/>
                </a:solidFill>
                <a:latin typeface="Trebuchet MS" panose="020B0603020202020204"/>
              </a:rPr>
              <a:t>12а  (ТЦ</a:t>
            </a:r>
            <a:r>
              <a:rPr lang="ru-RU" sz="1100" b="0" strike="noStrike" spc="-21">
                <a:solidFill>
                  <a:srgbClr val="4E4E4E"/>
                </a:solidFill>
                <a:latin typeface="Trebuchet MS" panose="020B0603020202020204"/>
              </a:rPr>
              <a:t> </a:t>
            </a:r>
            <a:r>
              <a:rPr lang="ru-RU" sz="1100" b="0" strike="noStrike" spc="-1">
                <a:solidFill>
                  <a:srgbClr val="4E4E4E"/>
                </a:solidFill>
                <a:latin typeface="Trebuchet MS" panose="020B0603020202020204"/>
              </a:rPr>
              <a:t>Краснолесье)</a:t>
            </a:r>
            <a:endParaRPr lang="ru-RU" sz="1100" b="0" strike="noStrike" spc="-1">
              <a:latin typeface="Arial" panose="020B0604020202020204"/>
            </a:endParaRPr>
          </a:p>
          <a:p>
            <a:pPr marL="12700">
              <a:lnSpc>
                <a:spcPct val="100000"/>
              </a:lnSpc>
              <a:spcBef>
                <a:spcPts val="210"/>
              </a:spcBef>
            </a:pPr>
            <a:r>
              <a:rPr lang="ru-RU" sz="1100" b="0" strike="noStrike" spc="-7">
                <a:solidFill>
                  <a:srgbClr val="4E4E4E"/>
                </a:solidFill>
                <a:latin typeface="Trebuchet MS" panose="020B0603020202020204"/>
              </a:rPr>
              <a:t>4-й</a:t>
            </a:r>
            <a:r>
              <a:rPr lang="ru-RU" sz="1100" b="0" strike="noStrike" spc="-12">
                <a:solidFill>
                  <a:srgbClr val="4E4E4E"/>
                </a:solidFill>
                <a:latin typeface="Trebuchet MS" panose="020B0603020202020204"/>
              </a:rPr>
              <a:t> </a:t>
            </a:r>
            <a:r>
              <a:rPr lang="ru-RU" sz="1100" b="0" strike="noStrike" spc="-7">
                <a:solidFill>
                  <a:srgbClr val="4E4E4E"/>
                </a:solidFill>
                <a:latin typeface="Trebuchet MS" panose="020B0603020202020204"/>
              </a:rPr>
              <a:t>этаж</a:t>
            </a:r>
            <a:endParaRPr lang="ru-RU" sz="1100" b="0" strike="noStrike" spc="-1">
              <a:latin typeface="Arial" panose="020B0604020202020204"/>
            </a:endParaRPr>
          </a:p>
          <a:p>
            <a:pPr marL="12700">
              <a:lnSpc>
                <a:spcPct val="100000"/>
              </a:lnSpc>
              <a:spcBef>
                <a:spcPts val="215"/>
              </a:spcBef>
            </a:pPr>
            <a:r>
              <a:rPr lang="ru-RU" sz="1100" b="0" strike="noStrike" spc="-7">
                <a:solidFill>
                  <a:srgbClr val="4E4E4E"/>
                </a:solidFill>
                <a:latin typeface="Trebuchet MS" panose="020B0603020202020204"/>
              </a:rPr>
              <a:t>+7 (343)</a:t>
            </a:r>
            <a:r>
              <a:rPr lang="ru-RU" sz="1100" b="0" strike="noStrike" spc="-32">
                <a:solidFill>
                  <a:srgbClr val="4E4E4E"/>
                </a:solidFill>
                <a:latin typeface="Trebuchet MS" panose="020B0603020202020204"/>
              </a:rPr>
              <a:t> </a:t>
            </a:r>
            <a:r>
              <a:rPr lang="ru-RU" sz="1100" b="0" strike="noStrike" spc="-7">
                <a:solidFill>
                  <a:srgbClr val="4E4E4E"/>
                </a:solidFill>
                <a:latin typeface="Trebuchet MS" panose="020B0603020202020204"/>
              </a:rPr>
              <a:t>379-98-38</a:t>
            </a:r>
            <a:endParaRPr lang="ru-RU" sz="1100" b="0" strike="noStrike" spc="-1">
              <a:latin typeface="Arial" panose="020B0604020202020204"/>
            </a:endParaRPr>
          </a:p>
          <a:p>
            <a:pPr marL="12700">
              <a:lnSpc>
                <a:spcPct val="100000"/>
              </a:lnSpc>
              <a:spcBef>
                <a:spcPts val="215"/>
              </a:spcBef>
            </a:pPr>
            <a:r>
              <a:rPr lang="ru-RU" sz="1100" b="0" u="sng" strike="noStrike" spc="-1">
                <a:solidFill>
                  <a:srgbClr val="4E4E4E"/>
                </a:solidFill>
                <a:uFillTx/>
                <a:latin typeface="Trebuchet MS" panose="020B0603020202020204"/>
                <a:hlinkClick r:id="rId3"/>
              </a:rPr>
              <a:t>sales@nag.ru</a:t>
            </a:r>
            <a:endParaRPr lang="ru-RU" sz="1100" b="0" strike="noStrike" spc="-1">
              <a:latin typeface="Arial" panose="020B0604020202020204"/>
            </a:endParaRPr>
          </a:p>
        </p:txBody>
      </p:sp>
      <p:sp>
        <p:nvSpPr>
          <p:cNvPr id="203" name="CustomShape 8"/>
          <p:cNvSpPr/>
          <p:nvPr/>
        </p:nvSpPr>
        <p:spPr>
          <a:xfrm>
            <a:off x="4298400" y="2382480"/>
            <a:ext cx="1459440" cy="1832760"/>
          </a:xfrm>
          <a:prstGeom prst="rect">
            <a:avLst/>
          </a:prstGeom>
          <a:noFill/>
          <a:ln>
            <a:noFill/>
          </a:ln>
        </p:spPr>
        <p:style>
          <a:lnRef idx="0">
            <a:scrgbClr r="0" g="0" b="0"/>
          </a:lnRef>
          <a:fillRef idx="0">
            <a:scrgbClr r="0" g="0" b="0"/>
          </a:fillRef>
          <a:effectRef idx="0">
            <a:scrgbClr r="0" g="0" b="0"/>
          </a:effectRef>
          <a:fontRef idx="minor"/>
        </p:style>
        <p:txBody>
          <a:bodyPr lIns="0" tIns="106200" rIns="0" bIns="0">
            <a:spAutoFit/>
          </a:bodyPr>
          <a:lstStyle/>
          <a:p>
            <a:pPr marL="12700">
              <a:lnSpc>
                <a:spcPct val="100000"/>
              </a:lnSpc>
              <a:spcBef>
                <a:spcPts val="835"/>
              </a:spcBef>
            </a:pPr>
            <a:r>
              <a:rPr lang="ru-RU" sz="1300" b="0" strike="noStrike" spc="-7">
                <a:solidFill>
                  <a:srgbClr val="00B179"/>
                </a:solidFill>
                <a:latin typeface="Trebuchet MS" panose="020B0603020202020204"/>
              </a:rPr>
              <a:t>Москва</a:t>
            </a:r>
            <a:endParaRPr lang="ru-RU" sz="1300" b="0" strike="noStrike" spc="-1">
              <a:latin typeface="Arial" panose="020B0604020202020204"/>
            </a:endParaRPr>
          </a:p>
          <a:p>
            <a:pPr marL="12700">
              <a:lnSpc>
                <a:spcPts val="1280"/>
              </a:lnSpc>
              <a:spcBef>
                <a:spcPts val="700"/>
              </a:spcBef>
            </a:pPr>
            <a:r>
              <a:rPr lang="ru-RU" sz="1100" b="0" strike="noStrike" spc="-1">
                <a:solidFill>
                  <a:srgbClr val="4E4E4E"/>
                </a:solidFill>
                <a:latin typeface="Trebuchet MS" panose="020B0603020202020204"/>
              </a:rPr>
              <a:t>Семёновская  площадь,</a:t>
            </a:r>
            <a:r>
              <a:rPr lang="ru-RU" sz="1100" b="0" strike="noStrike" spc="-55">
                <a:solidFill>
                  <a:srgbClr val="4E4E4E"/>
                </a:solidFill>
                <a:latin typeface="Trebuchet MS" panose="020B0603020202020204"/>
              </a:rPr>
              <a:t> </a:t>
            </a:r>
            <a:r>
              <a:rPr lang="ru-RU" sz="1100" b="0" strike="noStrike" spc="-7">
                <a:solidFill>
                  <a:srgbClr val="4E4E4E"/>
                </a:solidFill>
                <a:latin typeface="Trebuchet MS" panose="020B0603020202020204"/>
              </a:rPr>
              <a:t>1а</a:t>
            </a:r>
            <a:endParaRPr lang="ru-RU" sz="1100" b="0" strike="noStrike" spc="-1">
              <a:latin typeface="Arial" panose="020B0604020202020204"/>
            </a:endParaRPr>
          </a:p>
          <a:p>
            <a:pPr marL="12700">
              <a:lnSpc>
                <a:spcPts val="1215"/>
              </a:lnSpc>
            </a:pPr>
            <a:r>
              <a:rPr lang="ru-RU" sz="1100" b="0" strike="noStrike" spc="-1">
                <a:solidFill>
                  <a:srgbClr val="4E4E4E"/>
                </a:solidFill>
                <a:latin typeface="Trebuchet MS" panose="020B0603020202020204"/>
              </a:rPr>
              <a:t>БЦ </a:t>
            </a:r>
            <a:r>
              <a:rPr lang="ru-RU" sz="1100" b="0" strike="noStrike" spc="-7">
                <a:solidFill>
                  <a:srgbClr val="4E4E4E"/>
                </a:solidFill>
                <a:latin typeface="Trebuchet MS" panose="020B0603020202020204"/>
              </a:rPr>
              <a:t>«Соколиная</a:t>
            </a:r>
            <a:r>
              <a:rPr lang="ru-RU" sz="1100" b="0" strike="noStrike" spc="-86">
                <a:solidFill>
                  <a:srgbClr val="4E4E4E"/>
                </a:solidFill>
                <a:latin typeface="Trebuchet MS" panose="020B0603020202020204"/>
              </a:rPr>
              <a:t> </a:t>
            </a:r>
            <a:r>
              <a:rPr lang="ru-RU" sz="1100" b="0" strike="noStrike" spc="-1">
                <a:solidFill>
                  <a:srgbClr val="4E4E4E"/>
                </a:solidFill>
                <a:latin typeface="Trebuchet MS" panose="020B0603020202020204"/>
              </a:rPr>
              <a:t>Гора»,</a:t>
            </a:r>
            <a:endParaRPr lang="ru-RU" sz="1100" b="0" strike="noStrike" spc="-1">
              <a:latin typeface="Arial" panose="020B0604020202020204"/>
            </a:endParaRPr>
          </a:p>
          <a:p>
            <a:pPr marL="12700">
              <a:lnSpc>
                <a:spcPts val="1275"/>
              </a:lnSpc>
            </a:pPr>
            <a:r>
              <a:rPr lang="ru-RU" sz="1100" b="0" strike="noStrike" spc="-7">
                <a:solidFill>
                  <a:srgbClr val="4E4E4E"/>
                </a:solidFill>
                <a:latin typeface="Trebuchet MS" panose="020B0603020202020204"/>
              </a:rPr>
              <a:t>13</a:t>
            </a:r>
            <a:r>
              <a:rPr lang="ru-RU" sz="1100" b="0" strike="noStrike" spc="-12">
                <a:solidFill>
                  <a:srgbClr val="4E4E4E"/>
                </a:solidFill>
                <a:latin typeface="Trebuchet MS" panose="020B0603020202020204"/>
              </a:rPr>
              <a:t> </a:t>
            </a:r>
            <a:r>
              <a:rPr lang="ru-RU" sz="1100" b="0" strike="noStrike" spc="-7">
                <a:solidFill>
                  <a:srgbClr val="4E4E4E"/>
                </a:solidFill>
                <a:latin typeface="Trebuchet MS" panose="020B0603020202020204"/>
              </a:rPr>
              <a:t>этаж</a:t>
            </a:r>
            <a:endParaRPr lang="ru-RU" sz="1100" b="0" strike="noStrike" spc="-1">
              <a:latin typeface="Arial" panose="020B0604020202020204"/>
            </a:endParaRPr>
          </a:p>
          <a:p>
            <a:pPr marL="12700">
              <a:lnSpc>
                <a:spcPts val="1275"/>
              </a:lnSpc>
            </a:pPr>
            <a:r>
              <a:rPr lang="ru-RU" sz="1100" b="0" strike="noStrike" spc="-7">
                <a:solidFill>
                  <a:srgbClr val="4E4E4E"/>
                </a:solidFill>
                <a:latin typeface="Trebuchet MS" panose="020B0603020202020204"/>
              </a:rPr>
              <a:t>+7 (495)</a:t>
            </a:r>
            <a:r>
              <a:rPr lang="ru-RU" sz="1100" b="0" strike="noStrike" spc="-26">
                <a:solidFill>
                  <a:srgbClr val="4E4E4E"/>
                </a:solidFill>
                <a:latin typeface="Trebuchet MS" panose="020B0603020202020204"/>
              </a:rPr>
              <a:t> </a:t>
            </a:r>
            <a:r>
              <a:rPr lang="ru-RU" sz="1100" b="0" strike="noStrike" spc="-7">
                <a:solidFill>
                  <a:srgbClr val="4E4E4E"/>
                </a:solidFill>
                <a:latin typeface="Trebuchet MS" panose="020B0603020202020204"/>
              </a:rPr>
              <a:t>950-57-11</a:t>
            </a:r>
            <a:endParaRPr lang="ru-RU" sz="1100" b="0" strike="noStrike" spc="-1">
              <a:latin typeface="Arial" panose="020B0604020202020204"/>
            </a:endParaRPr>
          </a:p>
          <a:p>
            <a:pPr marL="12700">
              <a:lnSpc>
                <a:spcPts val="1300"/>
              </a:lnSpc>
            </a:pPr>
            <a:r>
              <a:rPr lang="ru-RU" sz="1100" b="0" u="sng" strike="noStrike" spc="-7">
                <a:solidFill>
                  <a:srgbClr val="4E4E4E"/>
                </a:solidFill>
                <a:uFillTx/>
                <a:latin typeface="Trebuchet MS" panose="020B0603020202020204"/>
                <a:hlinkClick r:id="rId4"/>
              </a:rPr>
              <a:t>msk@nag.ru</a:t>
            </a:r>
            <a:endParaRPr lang="ru-RU" sz="1100" b="0" strike="noStrike" spc="-1">
              <a:latin typeface="Arial" panose="020B0604020202020204"/>
            </a:endParaRPr>
          </a:p>
        </p:txBody>
      </p:sp>
      <p:sp>
        <p:nvSpPr>
          <p:cNvPr id="204" name="CustomShape 9"/>
          <p:cNvSpPr/>
          <p:nvPr/>
        </p:nvSpPr>
        <p:spPr>
          <a:xfrm>
            <a:off x="6094440" y="2382480"/>
            <a:ext cx="1192680" cy="939600"/>
          </a:xfrm>
          <a:prstGeom prst="rect">
            <a:avLst/>
          </a:prstGeom>
          <a:noFill/>
          <a:ln>
            <a:noFill/>
          </a:ln>
        </p:spPr>
        <p:style>
          <a:lnRef idx="0">
            <a:scrgbClr r="0" g="0" b="0"/>
          </a:lnRef>
          <a:fillRef idx="0">
            <a:scrgbClr r="0" g="0" b="0"/>
          </a:fillRef>
          <a:effectRef idx="0">
            <a:scrgbClr r="0" g="0" b="0"/>
          </a:effectRef>
          <a:fontRef idx="minor"/>
        </p:style>
        <p:txBody>
          <a:bodyPr lIns="0" tIns="106200" rIns="0" bIns="0">
            <a:spAutoFit/>
          </a:bodyPr>
          <a:lstStyle/>
          <a:p>
            <a:pPr marL="12700">
              <a:lnSpc>
                <a:spcPct val="100000"/>
              </a:lnSpc>
              <a:spcBef>
                <a:spcPts val="835"/>
              </a:spcBef>
            </a:pPr>
            <a:r>
              <a:rPr lang="ru-RU" sz="1300" b="0" strike="noStrike" spc="-1">
                <a:solidFill>
                  <a:srgbClr val="00B179"/>
                </a:solidFill>
                <a:latin typeface="Trebuchet MS" panose="020B0603020202020204"/>
              </a:rPr>
              <a:t>Новосибирск</a:t>
            </a:r>
            <a:endParaRPr lang="ru-RU" sz="1300" b="0" strike="noStrike" spc="-1">
              <a:latin typeface="Arial" panose="020B0604020202020204"/>
            </a:endParaRPr>
          </a:p>
          <a:p>
            <a:pPr marL="12700">
              <a:lnSpc>
                <a:spcPct val="100000"/>
              </a:lnSpc>
              <a:spcBef>
                <a:spcPts val="620"/>
              </a:spcBef>
            </a:pPr>
            <a:r>
              <a:rPr lang="ru-RU" sz="1100" b="0" strike="noStrike" spc="-7">
                <a:solidFill>
                  <a:srgbClr val="4E4E4E"/>
                </a:solidFill>
                <a:latin typeface="Trebuchet MS" panose="020B0603020202020204"/>
              </a:rPr>
              <a:t>ул. </a:t>
            </a:r>
            <a:r>
              <a:rPr lang="ru-RU" sz="1100" b="0" strike="noStrike" spc="-1">
                <a:solidFill>
                  <a:srgbClr val="4E4E4E"/>
                </a:solidFill>
                <a:latin typeface="Trebuchet MS" panose="020B0603020202020204"/>
              </a:rPr>
              <a:t>Гоголя,</a:t>
            </a:r>
            <a:r>
              <a:rPr lang="ru-RU" sz="1100" b="0" strike="noStrike" spc="-100">
                <a:solidFill>
                  <a:srgbClr val="4E4E4E"/>
                </a:solidFill>
                <a:latin typeface="Trebuchet MS" panose="020B0603020202020204"/>
              </a:rPr>
              <a:t> </a:t>
            </a:r>
            <a:r>
              <a:rPr lang="ru-RU" sz="1100" b="0" strike="noStrike" spc="-7">
                <a:solidFill>
                  <a:srgbClr val="4E4E4E"/>
                </a:solidFill>
                <a:latin typeface="Trebuchet MS" panose="020B0603020202020204"/>
              </a:rPr>
              <a:t>51</a:t>
            </a:r>
            <a:endParaRPr lang="ru-RU" sz="1100" b="0" strike="noStrike" spc="-1">
              <a:latin typeface="Arial" panose="020B0604020202020204"/>
            </a:endParaRPr>
          </a:p>
          <a:p>
            <a:pPr marL="12700">
              <a:lnSpc>
                <a:spcPct val="100000"/>
              </a:lnSpc>
              <a:spcBef>
                <a:spcPts val="215"/>
              </a:spcBef>
            </a:pPr>
            <a:r>
              <a:rPr lang="ru-RU" sz="1100" b="0" strike="noStrike" spc="-7">
                <a:solidFill>
                  <a:srgbClr val="4E4E4E"/>
                </a:solidFill>
                <a:latin typeface="Trebuchet MS" panose="020B0603020202020204"/>
              </a:rPr>
              <a:t>+7 (383)</a:t>
            </a:r>
            <a:r>
              <a:rPr lang="ru-RU" sz="1100" b="0" strike="noStrike" spc="-80">
                <a:solidFill>
                  <a:srgbClr val="4E4E4E"/>
                </a:solidFill>
                <a:latin typeface="Trebuchet MS" panose="020B0603020202020204"/>
              </a:rPr>
              <a:t> </a:t>
            </a:r>
            <a:r>
              <a:rPr lang="ru-RU" sz="1100" b="0" strike="noStrike" spc="-7">
                <a:solidFill>
                  <a:srgbClr val="4E4E4E"/>
                </a:solidFill>
                <a:latin typeface="Trebuchet MS" panose="020B0603020202020204"/>
              </a:rPr>
              <a:t>251-02-56</a:t>
            </a:r>
            <a:endParaRPr lang="ru-RU" sz="1100" b="0" strike="noStrike" spc="-1">
              <a:latin typeface="Arial" panose="020B0604020202020204"/>
            </a:endParaRPr>
          </a:p>
          <a:p>
            <a:pPr marL="12700">
              <a:lnSpc>
                <a:spcPct val="100000"/>
              </a:lnSpc>
              <a:spcBef>
                <a:spcPts val="210"/>
              </a:spcBef>
            </a:pPr>
            <a:r>
              <a:rPr lang="ru-RU" sz="1100" b="0" u="sng" strike="noStrike" spc="-7">
                <a:solidFill>
                  <a:srgbClr val="4E4E4E"/>
                </a:solidFill>
                <a:uFillTx/>
                <a:latin typeface="Trebuchet MS" panose="020B0603020202020204"/>
                <a:hlinkClick r:id="rId5"/>
              </a:rPr>
              <a:t>ns@nag.ru</a:t>
            </a:r>
            <a:endParaRPr lang="ru-RU" sz="1100" b="0" strike="noStrike" spc="-1">
              <a:latin typeface="Arial" panose="020B0604020202020204"/>
            </a:endParaRPr>
          </a:p>
        </p:txBody>
      </p:sp>
      <p:sp>
        <p:nvSpPr>
          <p:cNvPr id="205" name="CustomShape 10"/>
          <p:cNvSpPr/>
          <p:nvPr/>
        </p:nvSpPr>
        <p:spPr>
          <a:xfrm>
            <a:off x="9686880" y="2382480"/>
            <a:ext cx="1460160" cy="1102680"/>
          </a:xfrm>
          <a:prstGeom prst="rect">
            <a:avLst/>
          </a:prstGeom>
          <a:noFill/>
          <a:ln>
            <a:noFill/>
          </a:ln>
        </p:spPr>
        <p:style>
          <a:lnRef idx="0">
            <a:scrgbClr r="0" g="0" b="0"/>
          </a:lnRef>
          <a:fillRef idx="0">
            <a:scrgbClr r="0" g="0" b="0"/>
          </a:fillRef>
          <a:effectRef idx="0">
            <a:scrgbClr r="0" g="0" b="0"/>
          </a:effectRef>
          <a:fontRef idx="minor"/>
        </p:style>
        <p:txBody>
          <a:bodyPr lIns="0" tIns="106200" rIns="0" bIns="0">
            <a:spAutoFit/>
          </a:bodyPr>
          <a:lstStyle/>
          <a:p>
            <a:pPr marL="12700">
              <a:lnSpc>
                <a:spcPct val="100000"/>
              </a:lnSpc>
              <a:spcBef>
                <a:spcPts val="835"/>
              </a:spcBef>
            </a:pPr>
            <a:r>
              <a:rPr lang="ru-RU" sz="1300" b="0" strike="noStrike" spc="-7">
                <a:solidFill>
                  <a:srgbClr val="00B179"/>
                </a:solidFill>
                <a:latin typeface="Trebuchet MS" panose="020B0603020202020204"/>
              </a:rPr>
              <a:t>Ростов-на-Дону</a:t>
            </a:r>
            <a:endParaRPr lang="ru-RU" sz="1300" b="0" strike="noStrike" spc="-1">
              <a:latin typeface="Arial" panose="020B0604020202020204"/>
            </a:endParaRPr>
          </a:p>
          <a:p>
            <a:pPr marL="12700">
              <a:lnSpc>
                <a:spcPts val="1300"/>
              </a:lnSpc>
              <a:spcBef>
                <a:spcPts val="620"/>
              </a:spcBef>
            </a:pPr>
            <a:r>
              <a:rPr lang="ru-RU" sz="1100" b="0" strike="noStrike" spc="-1">
                <a:solidFill>
                  <a:srgbClr val="4E4E4E"/>
                </a:solidFill>
                <a:latin typeface="Trebuchet MS" panose="020B0603020202020204"/>
              </a:rPr>
              <a:t>пр. Ворошиловский,</a:t>
            </a:r>
            <a:r>
              <a:rPr lang="ru-RU" sz="1100" b="0" strike="noStrike" spc="-97">
                <a:solidFill>
                  <a:srgbClr val="4E4E4E"/>
                </a:solidFill>
                <a:latin typeface="Trebuchet MS" panose="020B0603020202020204"/>
              </a:rPr>
              <a:t> </a:t>
            </a:r>
            <a:r>
              <a:rPr lang="ru-RU" sz="1100" b="0" strike="noStrike" spc="-1">
                <a:solidFill>
                  <a:srgbClr val="4E4E4E"/>
                </a:solidFill>
                <a:latin typeface="Trebuchet MS" panose="020B0603020202020204"/>
              </a:rPr>
              <a:t>2</a:t>
            </a:r>
            <a:endParaRPr lang="ru-RU" sz="1100" b="0" strike="noStrike" spc="-1">
              <a:latin typeface="Arial" panose="020B0604020202020204"/>
            </a:endParaRPr>
          </a:p>
          <a:p>
            <a:pPr marL="12700">
              <a:lnSpc>
                <a:spcPts val="1300"/>
              </a:lnSpc>
            </a:pPr>
            <a:r>
              <a:rPr lang="ru-RU" sz="1100" b="0" strike="noStrike" spc="-7">
                <a:solidFill>
                  <a:srgbClr val="4E4E4E"/>
                </a:solidFill>
                <a:latin typeface="Trebuchet MS" panose="020B0603020202020204"/>
              </a:rPr>
              <a:t>оф.</a:t>
            </a:r>
            <a:r>
              <a:rPr lang="ru-RU" sz="1100" b="0" strike="noStrike" spc="-12">
                <a:solidFill>
                  <a:srgbClr val="4E4E4E"/>
                </a:solidFill>
                <a:latin typeface="Trebuchet MS" panose="020B0603020202020204"/>
              </a:rPr>
              <a:t> </a:t>
            </a:r>
            <a:r>
              <a:rPr lang="ru-RU" sz="1100" b="0" strike="noStrike" spc="-7">
                <a:solidFill>
                  <a:srgbClr val="4E4E4E"/>
                </a:solidFill>
                <a:latin typeface="Trebuchet MS" panose="020B0603020202020204"/>
              </a:rPr>
              <a:t>208</a:t>
            </a:r>
            <a:endParaRPr lang="ru-RU" sz="1100" b="0" strike="noStrike" spc="-1">
              <a:latin typeface="Arial" panose="020B0604020202020204"/>
            </a:endParaRPr>
          </a:p>
          <a:p>
            <a:pPr marL="12700">
              <a:lnSpc>
                <a:spcPct val="100000"/>
              </a:lnSpc>
              <a:spcBef>
                <a:spcPts val="215"/>
              </a:spcBef>
            </a:pPr>
            <a:r>
              <a:rPr lang="ru-RU" sz="1100" b="0" strike="noStrike" spc="-7">
                <a:solidFill>
                  <a:srgbClr val="4E4E4E"/>
                </a:solidFill>
                <a:latin typeface="Trebuchet MS" panose="020B0603020202020204"/>
              </a:rPr>
              <a:t>+7 (863)</a:t>
            </a:r>
            <a:r>
              <a:rPr lang="ru-RU" sz="1100" b="0" strike="noStrike" spc="-26">
                <a:solidFill>
                  <a:srgbClr val="4E4E4E"/>
                </a:solidFill>
                <a:latin typeface="Trebuchet MS" panose="020B0603020202020204"/>
              </a:rPr>
              <a:t> </a:t>
            </a:r>
            <a:r>
              <a:rPr lang="ru-RU" sz="1100" b="0" strike="noStrike" spc="-7">
                <a:solidFill>
                  <a:srgbClr val="4E4E4E"/>
                </a:solidFill>
                <a:latin typeface="Trebuchet MS" panose="020B0603020202020204"/>
              </a:rPr>
              <a:t>270-45-21</a:t>
            </a:r>
            <a:endParaRPr lang="ru-RU" sz="1100" b="0" strike="noStrike" spc="-1">
              <a:latin typeface="Arial" panose="020B0604020202020204"/>
            </a:endParaRPr>
          </a:p>
          <a:p>
            <a:pPr marL="12700">
              <a:lnSpc>
                <a:spcPct val="100000"/>
              </a:lnSpc>
              <a:spcBef>
                <a:spcPts val="210"/>
              </a:spcBef>
            </a:pPr>
            <a:r>
              <a:rPr lang="ru-RU" sz="1100" b="0" u="sng" strike="noStrike" spc="-1">
                <a:solidFill>
                  <a:srgbClr val="4E4E4E"/>
                </a:solidFill>
                <a:uFillTx/>
                <a:latin typeface="Trebuchet MS" panose="020B0603020202020204"/>
                <a:hlinkClick r:id="rId6"/>
              </a:rPr>
              <a:t>rostov@nag.ru</a:t>
            </a:r>
            <a:endParaRPr lang="ru-RU" sz="1100" b="0" strike="noStrike" spc="-1">
              <a:latin typeface="Arial" panose="020B0604020202020204"/>
            </a:endParaRPr>
          </a:p>
        </p:txBody>
      </p:sp>
      <p:pic>
        <p:nvPicPr>
          <p:cNvPr id="206" name="Изображение 102"/>
          <p:cNvPicPr/>
          <p:nvPr/>
        </p:nvPicPr>
        <p:blipFill>
          <a:blip r:embed="rId7"/>
          <a:stretch>
            <a:fillRect/>
          </a:stretch>
        </p:blipFill>
        <p:spPr>
          <a:xfrm>
            <a:off x="-5040" y="5738040"/>
            <a:ext cx="11981160" cy="1852920"/>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E4E4E"/>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4E4E4E"/>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4418</Words>
  <Application>WPS Presentation</Application>
  <PresentationFormat>Произвольный</PresentationFormat>
  <Paragraphs>529</Paragraphs>
  <Slides>19</Slides>
  <Notes>0</Notes>
  <HiddenSlides>0</HiddenSlides>
  <MMClips>0</MMClips>
  <ScaleCrop>false</ScaleCrop>
  <HeadingPairs>
    <vt:vector size="8" baseType="variant">
      <vt:variant>
        <vt:lpstr>已用的字体</vt:lpstr>
      </vt:variant>
      <vt:variant>
        <vt:i4>15</vt:i4>
      </vt:variant>
      <vt:variant>
        <vt:lpstr>主题</vt:lpstr>
      </vt:variant>
      <vt:variant>
        <vt:i4>2</vt:i4>
      </vt:variant>
      <vt:variant>
        <vt:lpstr>嵌入 OLE 服务器</vt:lpstr>
      </vt:variant>
      <vt:variant>
        <vt:i4>3</vt:i4>
      </vt:variant>
      <vt:variant>
        <vt:lpstr>幻灯片标题</vt:lpstr>
      </vt:variant>
      <vt:variant>
        <vt:i4>19</vt:i4>
      </vt:variant>
    </vt:vector>
  </HeadingPairs>
  <TitlesOfParts>
    <vt:vector size="39" baseType="lpstr">
      <vt:lpstr>Arial</vt:lpstr>
      <vt:lpstr>SimSun</vt:lpstr>
      <vt:lpstr>Wingdings</vt:lpstr>
      <vt:lpstr>Times New Roman</vt:lpstr>
      <vt:lpstr>Trebuchet MS</vt:lpstr>
      <vt:lpstr>Calibri</vt:lpstr>
      <vt:lpstr>Symbol</vt:lpstr>
      <vt:lpstr>Arial</vt:lpstr>
      <vt:lpstr>MagistralC</vt:lpstr>
      <vt:lpstr>MagistralC</vt:lpstr>
      <vt:lpstr>Microsoft YaHei</vt:lpstr>
      <vt:lpstr/>
      <vt:lpstr>Arial Unicode MS</vt:lpstr>
      <vt:lpstr>Segoe Print</vt:lpstr>
      <vt:lpstr>Calibri</vt:lpstr>
      <vt:lpstr>Office Theme</vt:lpstr>
      <vt:lpstr>Office Theme</vt:lpstr>
      <vt:lpstr>Paint.Picture</vt:lpstr>
      <vt:lpstr>Paint.Picture</vt:lpstr>
      <vt:lpstr>Paint.Picture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Корпоративная_презентация_Trebuchet_text.cdr</dc:title>
  <dc:creator>Duchman</dc:creator>
  <cp:lastModifiedBy>Константин</cp:lastModifiedBy>
  <cp:revision>38</cp:revision>
  <dcterms:created xsi:type="dcterms:W3CDTF">2019-09-23T08:29:00Z</dcterms:created>
  <dcterms:modified xsi:type="dcterms:W3CDTF">2019-10-10T07:05:30Z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Created">
    <vt:filetime>2019-08-19T00:00:00Z</vt:filetime>
  </property>
  <property fmtid="{D5CDD505-2E9C-101B-9397-08002B2CF9AE}" pid="4" name="Creator">
    <vt:lpwstr>CorelDRAW 2019</vt:lpwstr>
  </property>
  <property fmtid="{D5CDD505-2E9C-101B-9397-08002B2CF9AE}" pid="5" name="HiddenSlides">
    <vt:i4>0</vt:i4>
  </property>
  <property fmtid="{D5CDD505-2E9C-101B-9397-08002B2CF9AE}" pid="6" name="HyperlinksChanged">
    <vt:bool>false</vt:bool>
  </property>
  <property fmtid="{D5CDD505-2E9C-101B-9397-08002B2CF9AE}" pid="7" name="KSOProductBuildVer">
    <vt:lpwstr>1049-10.2.0.7646</vt:lpwstr>
  </property>
  <property fmtid="{D5CDD505-2E9C-101B-9397-08002B2CF9AE}" pid="8" name="LastSaved">
    <vt:filetime>2019-08-28T00:00:00Z</vt:filetime>
  </property>
  <property fmtid="{D5CDD505-2E9C-101B-9397-08002B2CF9AE}" pid="9" name="LinksUpToDate">
    <vt:bool>false</vt:bool>
  </property>
  <property fmtid="{D5CDD505-2E9C-101B-9397-08002B2CF9AE}" pid="10" name="MMClips">
    <vt:i4>0</vt:i4>
  </property>
  <property fmtid="{D5CDD505-2E9C-101B-9397-08002B2CF9AE}" pid="11" name="Notes">
    <vt:i4>0</vt:i4>
  </property>
  <property fmtid="{D5CDD505-2E9C-101B-9397-08002B2CF9AE}" pid="12" name="PresentationFormat">
    <vt:lpwstr>On-screen Show (4:3)</vt:lpwstr>
  </property>
  <property fmtid="{D5CDD505-2E9C-101B-9397-08002B2CF9AE}" pid="13" name="ScaleCrop">
    <vt:bool>false</vt:bool>
  </property>
  <property fmtid="{D5CDD505-2E9C-101B-9397-08002B2CF9AE}" pid="14" name="ShareDoc">
    <vt:bool>false</vt:bool>
  </property>
  <property fmtid="{D5CDD505-2E9C-101B-9397-08002B2CF9AE}" pid="15" name="Slides">
    <vt:i4>14</vt:i4>
  </property>
</Properties>
</file>