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72"/>
  </p:notesMasterIdLst>
  <p:sldIdLst>
    <p:sldId id="256" r:id="rId2"/>
    <p:sldId id="257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259" r:id="rId45"/>
    <p:sldId id="260" r:id="rId46"/>
    <p:sldId id="261" r:id="rId47"/>
    <p:sldId id="262" r:id="rId48"/>
    <p:sldId id="263" r:id="rId49"/>
    <p:sldId id="264" r:id="rId50"/>
    <p:sldId id="265" r:id="rId51"/>
    <p:sldId id="266" r:id="rId52"/>
    <p:sldId id="270" r:id="rId53"/>
    <p:sldId id="271" r:id="rId54"/>
    <p:sldId id="272" r:id="rId55"/>
    <p:sldId id="267" r:id="rId56"/>
    <p:sldId id="268" r:id="rId57"/>
    <p:sldId id="269" r:id="rId58"/>
    <p:sldId id="273" r:id="rId59"/>
    <p:sldId id="284" r:id="rId60"/>
    <p:sldId id="285" r:id="rId61"/>
    <p:sldId id="274" r:id="rId62"/>
    <p:sldId id="277" r:id="rId63"/>
    <p:sldId id="278" r:id="rId64"/>
    <p:sldId id="275" r:id="rId65"/>
    <p:sldId id="276" r:id="rId66"/>
    <p:sldId id="279" r:id="rId67"/>
    <p:sldId id="280" r:id="rId68"/>
    <p:sldId id="281" r:id="rId69"/>
    <p:sldId id="282" r:id="rId70"/>
    <p:sldId id="283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75" d="100"/>
          <a:sy n="75" d="100"/>
        </p:scale>
        <p:origin x="-1146" y="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99AF7-AF4C-4BA9-AAF5-781D813208D7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23CA0-D9E8-47FF-B0DA-21844E71E8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Тут рассказываем прикол про американцев и испанцев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223CA0-D9E8-47FF-B0DA-21844E71E8E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EE4F163-393A-4E57-A3BE-200DAE5C4E3C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53507E0-AB31-4CD3-80E7-8E178EB71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ООО «Цифровые сети»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выжить альтернативному оператору в сегодняшних реалиях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724150" y="1562894"/>
            <a:ext cx="36957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Федералы наступают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 P70442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151831"/>
            <a:ext cx="7272808" cy="545460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 P70442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097825"/>
            <a:ext cx="6840760" cy="513057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 P70442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81137"/>
            <a:ext cx="6768752" cy="507656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 P70442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 P70443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 IMG_82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 IMG_82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 IMG_82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 IMG_84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1 IMG_83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 IMG_83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 IMG_85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 IMG_85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 IMG_88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7 IMG_905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8" y="1481138"/>
            <a:ext cx="6788943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 IMG_38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3346" y="1481138"/>
            <a:ext cx="3017308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9 IMG_38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 IMG_38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1 IMG_38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IMG_88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3 IMG_87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4 IMG_91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4 IMG_92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 IMG_88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6 IMG_96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6 IMG_97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3842" y="1481138"/>
            <a:ext cx="67363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7 P81236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8 P81237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8 P81237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9 IMG_48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9 IMG_48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1 DSC064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2650" y="1481138"/>
            <a:ext cx="6038699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3 DSC064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4 DSC063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5 DSC063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6 IMG_88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7 DSC059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8 DSC059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9 DSC059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0 DSC059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1 DSC060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185" y="1481138"/>
            <a:ext cx="6785630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332656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Уходим в малые города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1268760"/>
            <a:ext cx="73448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● Маленькая емкость сети на многоэтажной застройке;</a:t>
            </a:r>
          </a:p>
          <a:p>
            <a:endParaRPr lang="ru-RU" sz="2000" dirty="0" smtClean="0"/>
          </a:p>
          <a:p>
            <a:r>
              <a:rPr lang="ru-RU" sz="2000" dirty="0" smtClean="0"/>
              <a:t>● Как правило всего один магистральный провайдер;</a:t>
            </a:r>
          </a:p>
          <a:p>
            <a:pPr>
              <a:buFontTx/>
              <a:buChar char="-"/>
            </a:pPr>
            <a:endParaRPr lang="ru-RU" sz="2000" dirty="0" smtClean="0"/>
          </a:p>
          <a:p>
            <a:r>
              <a:rPr lang="ru-RU" sz="2000" dirty="0" smtClean="0"/>
              <a:t>● Большой частный сектор.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3573016"/>
            <a:ext cx="7416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развития необходимо:</a:t>
            </a:r>
          </a:p>
          <a:p>
            <a:endParaRPr lang="ru-RU" sz="2000" dirty="0" smtClean="0"/>
          </a:p>
          <a:p>
            <a:r>
              <a:rPr lang="ru-RU" sz="2000" dirty="0" smtClean="0"/>
              <a:t>● Снизить цену на трафик;</a:t>
            </a:r>
          </a:p>
          <a:p>
            <a:pPr>
              <a:buFontTx/>
              <a:buChar char="-"/>
            </a:pPr>
            <a:endParaRPr lang="ru-RU" sz="2000" dirty="0" smtClean="0"/>
          </a:p>
          <a:p>
            <a:r>
              <a:rPr lang="ru-RU" sz="2000" dirty="0" smtClean="0"/>
              <a:t>● Научиться переключать клиентов от вековой монополии;</a:t>
            </a:r>
          </a:p>
          <a:p>
            <a:pPr>
              <a:buFontTx/>
              <a:buChar char="-"/>
            </a:pPr>
            <a:endParaRPr lang="ru-RU" sz="2000" dirty="0" smtClean="0"/>
          </a:p>
          <a:p>
            <a:r>
              <a:rPr lang="ru-RU" sz="2000" dirty="0" smtClean="0"/>
              <a:t>● Подключение частного сектора.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404664"/>
            <a:ext cx="548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Снижаем цену на трафик 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268760"/>
            <a:ext cx="7718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Необходимо подключение к еще одному магистральному провайдеру !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9" y="2420888"/>
            <a:ext cx="8460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На помощь приходят </a:t>
            </a:r>
            <a:r>
              <a:rPr lang="ru-RU" sz="2000" dirty="0" err="1" smtClean="0"/>
              <a:t>радиотехнологии</a:t>
            </a:r>
            <a:r>
              <a:rPr lang="ru-RU" sz="2000" dirty="0" smtClean="0"/>
              <a:t> в лице РРЛ и Гигабитных </a:t>
            </a:r>
            <a:r>
              <a:rPr lang="ru-RU" sz="2000" dirty="0" err="1" smtClean="0"/>
              <a:t>радиомостов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3356992"/>
            <a:ext cx="87849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РРЛ</a:t>
            </a:r>
            <a:r>
              <a:rPr lang="ru-RU" sz="2000" dirty="0" smtClean="0"/>
              <a:t>  - скорости до 200 Мбит/с </a:t>
            </a:r>
            <a:r>
              <a:rPr lang="en-US" sz="2000" dirty="0" smtClean="0"/>
              <a:t>full duplex </a:t>
            </a:r>
            <a:r>
              <a:rPr lang="ru-RU" sz="2000" dirty="0" smtClean="0"/>
              <a:t>( разрешенные полосы частот до 28 МГц)</a:t>
            </a:r>
          </a:p>
          <a:p>
            <a:endParaRPr lang="ru-RU" sz="2000" dirty="0" smtClean="0"/>
          </a:p>
          <a:p>
            <a:r>
              <a:rPr lang="ru-RU" sz="2000" dirty="0" smtClean="0"/>
              <a:t>Гигабитный </a:t>
            </a:r>
            <a:r>
              <a:rPr lang="ru-RU" sz="2000" dirty="0" err="1" smtClean="0"/>
              <a:t>радиомост</a:t>
            </a:r>
            <a:r>
              <a:rPr lang="ru-RU" sz="2000" dirty="0" smtClean="0"/>
              <a:t>  (диапазон 70 -80 ГГц </a:t>
            </a:r>
            <a:r>
              <a:rPr lang="ru-RU" sz="2000" dirty="0" err="1" smtClean="0"/>
              <a:t>нелицензируемый</a:t>
            </a:r>
            <a:r>
              <a:rPr lang="ru-RU" sz="2000" dirty="0" smtClean="0"/>
              <a:t>):</a:t>
            </a:r>
          </a:p>
          <a:p>
            <a:endParaRPr lang="ru-RU" sz="2000" dirty="0" smtClean="0"/>
          </a:p>
          <a:p>
            <a:r>
              <a:rPr lang="en-US" sz="2000" dirty="0" smtClean="0"/>
              <a:t>●</a:t>
            </a:r>
            <a:r>
              <a:rPr lang="ru-RU" sz="2000" dirty="0" smtClean="0"/>
              <a:t> </a:t>
            </a:r>
            <a:r>
              <a:rPr lang="en-US" sz="2000" b="1" dirty="0" err="1" smtClean="0"/>
              <a:t>Siklu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EtherHaul</a:t>
            </a:r>
            <a:r>
              <a:rPr lang="en-US" sz="2000" b="1" dirty="0" smtClean="0"/>
              <a:t> 1200</a:t>
            </a:r>
            <a:r>
              <a:rPr lang="ru-RU" sz="2000" b="1" dirty="0" smtClean="0"/>
              <a:t> </a:t>
            </a:r>
            <a:r>
              <a:rPr lang="ru-RU" sz="2000" dirty="0" smtClean="0"/>
              <a:t>- </a:t>
            </a:r>
            <a:r>
              <a:rPr lang="en-US" sz="2000" dirty="0" smtClean="0"/>
              <a:t> </a:t>
            </a:r>
            <a:r>
              <a:rPr lang="ru-RU" sz="2000" dirty="0" smtClean="0"/>
              <a:t>гигабитный </a:t>
            </a:r>
            <a:r>
              <a:rPr lang="en-US" sz="2000" dirty="0" smtClean="0"/>
              <a:t>half duplex</a:t>
            </a:r>
            <a:r>
              <a:rPr lang="ru-RU" sz="2000" dirty="0" smtClean="0"/>
              <a:t> ( цена в районе 300 тыс. руб.);</a:t>
            </a:r>
          </a:p>
          <a:p>
            <a:endParaRPr lang="ru-RU" sz="2000" dirty="0" smtClean="0"/>
          </a:p>
          <a:p>
            <a:r>
              <a:rPr lang="en-US" sz="2000" dirty="0" smtClean="0"/>
              <a:t>● </a:t>
            </a:r>
            <a:r>
              <a:rPr lang="ru-RU" sz="2000" b="1" dirty="0" smtClean="0"/>
              <a:t>ДОК  РРС 1000 </a:t>
            </a:r>
            <a:r>
              <a:rPr lang="ru-RU" sz="2000" dirty="0" smtClean="0"/>
              <a:t>– гигабитный </a:t>
            </a:r>
            <a:r>
              <a:rPr lang="en-US" sz="2000" dirty="0" smtClean="0"/>
              <a:t>full duplex</a:t>
            </a:r>
            <a:r>
              <a:rPr lang="ru-RU" sz="2000" dirty="0" smtClean="0"/>
              <a:t> (цена в районе 800 тыс. руб.).</a:t>
            </a:r>
            <a:endParaRPr lang="ru-RU" sz="2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1" y="548681"/>
          <a:ext cx="8712968" cy="2784256"/>
        </p:xfrm>
        <a:graphic>
          <a:graphicData uri="http://schemas.openxmlformats.org/drawingml/2006/table">
            <a:tbl>
              <a:tblPr/>
              <a:tblGrid>
                <a:gridCol w="2310621"/>
                <a:gridCol w="2310621"/>
                <a:gridCol w="2551312"/>
                <a:gridCol w="1540414"/>
              </a:tblGrid>
              <a:tr h="4221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Стоимость пролета РРЛ</a:t>
                      </a:r>
                    </a:p>
                  </a:txBody>
                  <a:tcPr marL="4513" marR="4513" marT="45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Плата за присвоение частот</a:t>
                      </a:r>
                    </a:p>
                  </a:txBody>
                  <a:tcPr marL="4513" marR="4513" marT="45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Аренда инженерных сооружений</a:t>
                      </a:r>
                    </a:p>
                  </a:txBody>
                  <a:tcPr marL="4513" marR="4513" marT="45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Монтаж пролета</a:t>
                      </a:r>
                    </a:p>
                  </a:txBody>
                  <a:tcPr marL="4513" marR="4513" marT="45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0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Aviat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Networks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Eclipse,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Ceragon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IP 10, NEC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ipasolink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цена от 300 до 600 тыс.</a:t>
                      </a:r>
                    </a:p>
                  </a:txBody>
                  <a:tcPr marL="4513" marR="4513" marT="45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Консалтинг - 300 тыс. руб.  </a:t>
                      </a:r>
                    </a:p>
                  </a:txBody>
                  <a:tcPr marL="4513" marR="4513" marT="45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ОРТПЦ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д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 тыс. руб. в месяц</a:t>
                      </a:r>
                    </a:p>
                  </a:txBody>
                  <a:tcPr marL="4513" marR="4513" marT="45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От 40 до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 тыс. руб.</a:t>
                      </a:r>
                    </a:p>
                  </a:txBody>
                  <a:tcPr marL="4513" marR="4513" marT="45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6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Сами - около 100 тыс. полностью: ГРЧЦ,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Воентелеком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Роскомсвязьнадзор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13" marR="4513" marT="45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Сотовики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до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 тыс. руб. в месяц</a:t>
                      </a:r>
                    </a:p>
                  </a:txBody>
                  <a:tcPr marL="4513" marR="4513" marT="45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520" y="3645024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Чтобы построить профиль трассы и определить проходимость радиосигнала заходим сюда</a:t>
            </a:r>
          </a:p>
          <a:p>
            <a:pPr algn="ctr"/>
            <a:endParaRPr lang="ru-RU" sz="2000" dirty="0" smtClean="0"/>
          </a:p>
          <a:p>
            <a:pPr algn="ctr"/>
            <a:r>
              <a:rPr lang="en-US" sz="2000" b="1" dirty="0" smtClean="0"/>
              <a:t>www. big-vienna.com/</a:t>
            </a:r>
            <a:r>
              <a:rPr lang="en-US" sz="2000" b="1" dirty="0" err="1" smtClean="0"/>
              <a:t>LinkWizard</a:t>
            </a:r>
            <a:endParaRPr lang="en-US" sz="2000" b="1" dirty="0" smtClean="0"/>
          </a:p>
          <a:p>
            <a:pPr algn="ctr"/>
            <a:endParaRPr lang="en-US" sz="2000" b="1" dirty="0" smtClean="0"/>
          </a:p>
          <a:p>
            <a:pPr algn="ctr"/>
            <a:r>
              <a:rPr lang="ru-RU" sz="2000" dirty="0" smtClean="0"/>
              <a:t>Будьте внимательны программа не учитывает высоту деревьев!!!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5733256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ТТХ на РРЛ можно взять у продавца либо здесь  </a:t>
            </a:r>
            <a:r>
              <a:rPr lang="en-US" sz="2000" b="1" dirty="0" smtClean="0"/>
              <a:t>ets-res.ru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051720" y="4221088"/>
            <a:ext cx="244827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620688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Присвоение частот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196752"/>
            <a:ext cx="835005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● Регистрируемся на сайте  </a:t>
            </a:r>
            <a:r>
              <a:rPr lang="en-US" sz="2000" b="1" dirty="0" smtClean="0"/>
              <a:t>grfc.ru</a:t>
            </a:r>
          </a:p>
          <a:p>
            <a:endParaRPr lang="en-US" sz="2000" b="1" dirty="0" smtClean="0"/>
          </a:p>
          <a:p>
            <a:r>
              <a:rPr lang="ru-RU" sz="2000" dirty="0" smtClean="0"/>
              <a:t>●</a:t>
            </a:r>
            <a:r>
              <a:rPr lang="en-US" sz="2000" dirty="0" smtClean="0"/>
              <a:t> </a:t>
            </a:r>
            <a:r>
              <a:rPr lang="ru-RU" sz="2000" dirty="0" smtClean="0"/>
              <a:t>С помощью инструмента « Умная пишущая машинка» заполняем</a:t>
            </a:r>
          </a:p>
          <a:p>
            <a:r>
              <a:rPr lang="ru-RU" sz="2000" dirty="0" smtClean="0"/>
              <a:t>данные таблиц  1- ФС , ФС-1 и ИД-ФС</a:t>
            </a:r>
          </a:p>
          <a:p>
            <a:endParaRPr lang="ru-RU" sz="2000" dirty="0" smtClean="0"/>
          </a:p>
          <a:p>
            <a:r>
              <a:rPr lang="ru-RU" sz="2000" dirty="0" smtClean="0"/>
              <a:t>● В </a:t>
            </a:r>
            <a:r>
              <a:rPr lang="en-US" sz="2000" dirty="0" smtClean="0"/>
              <a:t>Excel </a:t>
            </a:r>
            <a:r>
              <a:rPr lang="ru-RU" sz="2000" dirty="0" smtClean="0"/>
              <a:t>делаем частотный план и формате </a:t>
            </a:r>
            <a:r>
              <a:rPr lang="en-US" sz="2000" dirty="0" smtClean="0"/>
              <a:t>CSV </a:t>
            </a:r>
            <a:r>
              <a:rPr lang="ru-RU" sz="2000" dirty="0" smtClean="0"/>
              <a:t>записываем на диск</a:t>
            </a:r>
          </a:p>
          <a:p>
            <a:endParaRPr lang="ru-RU" sz="2000" dirty="0" smtClean="0"/>
          </a:p>
          <a:p>
            <a:r>
              <a:rPr lang="ru-RU" sz="2000" dirty="0" smtClean="0"/>
              <a:t>● Покупаем карту области и отмечаем расположение РРЛ </a:t>
            </a:r>
          </a:p>
          <a:p>
            <a:endParaRPr lang="ru-RU" sz="2000" dirty="0" smtClean="0"/>
          </a:p>
          <a:p>
            <a:r>
              <a:rPr lang="ru-RU" sz="2000" dirty="0" smtClean="0"/>
              <a:t>● Рисуем схему сети </a:t>
            </a:r>
          </a:p>
          <a:p>
            <a:endParaRPr lang="ru-RU" sz="2000" dirty="0" smtClean="0"/>
          </a:p>
          <a:p>
            <a:r>
              <a:rPr lang="ru-RU" sz="2000" dirty="0" smtClean="0"/>
              <a:t>● Пишем сопроводительное письмо и письмо на регистрацию</a:t>
            </a:r>
          </a:p>
          <a:p>
            <a:r>
              <a:rPr lang="ru-RU" sz="2000" b="1" dirty="0" smtClean="0"/>
              <a:t>Личного кабинета</a:t>
            </a:r>
          </a:p>
          <a:p>
            <a:pPr algn="ctr"/>
            <a:endParaRPr lang="ru-RU" sz="2000" b="1" dirty="0" smtClean="0"/>
          </a:p>
          <a:p>
            <a:r>
              <a:rPr lang="ru-RU" sz="2000" dirty="0" smtClean="0"/>
              <a:t>● Все это в пяти экземплярах кроме карты отправляем в ГРЧЦ</a:t>
            </a:r>
            <a:endParaRPr lang="ru-RU" sz="2000" b="1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6912767" cy="5704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33265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Подсказки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7" y="908721"/>
            <a:ext cx="856895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● </a:t>
            </a:r>
            <a:r>
              <a:rPr lang="ru-RU" sz="2000" dirty="0" smtClean="0"/>
              <a:t>Разнос частот на прием и передачу и сами частоты можно посмотреть</a:t>
            </a:r>
          </a:p>
          <a:p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en-US" sz="2000" dirty="0" smtClean="0"/>
              <a:t> </a:t>
            </a:r>
            <a:r>
              <a:rPr lang="ru-RU" sz="2000" dirty="0" smtClean="0"/>
              <a:t>«Рекомендации </a:t>
            </a:r>
            <a:r>
              <a:rPr lang="en-US" sz="2000" dirty="0" smtClean="0"/>
              <a:t>ITU-R F. ***-*</a:t>
            </a:r>
            <a:r>
              <a:rPr lang="ru-RU" sz="2000" dirty="0" smtClean="0"/>
              <a:t>» для диапазона 7 ГГц </a:t>
            </a:r>
            <a:r>
              <a:rPr lang="en-US" sz="2000" b="1" dirty="0" smtClean="0"/>
              <a:t>ITU-R F. 385-9</a:t>
            </a:r>
          </a:p>
          <a:p>
            <a:endParaRPr lang="en-US" sz="2000" b="1" dirty="0" smtClean="0"/>
          </a:p>
          <a:p>
            <a:r>
              <a:rPr lang="ru-RU" sz="2000" dirty="0" smtClean="0"/>
              <a:t>●</a:t>
            </a:r>
            <a:r>
              <a:rPr lang="en-US" sz="2000" dirty="0" smtClean="0"/>
              <a:t> </a:t>
            </a:r>
            <a:r>
              <a:rPr lang="ru-RU" sz="2000" dirty="0" smtClean="0"/>
              <a:t>Какие частоты свободны в вашем районе можно узнать:</a:t>
            </a:r>
          </a:p>
          <a:p>
            <a:endParaRPr lang="ru-RU" sz="2000" b="1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Если вы покупаете РРЛ у крупного поставщика, то у него обязательно есть </a:t>
            </a:r>
            <a:r>
              <a:rPr lang="ru-RU" sz="2000" dirty="0" err="1" smtClean="0"/>
              <a:t>консалтер</a:t>
            </a:r>
            <a:r>
              <a:rPr lang="ru-RU" sz="2000" dirty="0" smtClean="0"/>
              <a:t> с которым он может об этом пошептаться</a:t>
            </a:r>
          </a:p>
          <a:p>
            <a:pPr marL="457200" indent="-457200">
              <a:buAutoNum type="arabicParenR"/>
            </a:pPr>
            <a:endParaRPr lang="ru-RU" sz="2000" dirty="0" smtClean="0"/>
          </a:p>
          <a:p>
            <a:pPr marL="457200" indent="-457200">
              <a:buAutoNum type="arabicParenR"/>
            </a:pPr>
            <a:r>
              <a:rPr lang="ru-RU" sz="2000" dirty="0" smtClean="0"/>
              <a:t>В вашем регионе есть группа мобильного </a:t>
            </a:r>
            <a:r>
              <a:rPr lang="ru-RU" sz="2000" dirty="0" err="1" smtClean="0"/>
              <a:t>радиоконтроля</a:t>
            </a:r>
            <a:r>
              <a:rPr lang="ru-RU" sz="2000" dirty="0" smtClean="0"/>
              <a:t> РЧЦ , например, в Челябинской области базируются в г. Златоуст и г. Магнитогорск, они точно знают какие частоты заняты в вашем регионе</a:t>
            </a:r>
          </a:p>
          <a:p>
            <a:pPr marL="457200" indent="-457200"/>
            <a:endParaRPr lang="ru-RU" sz="2000" dirty="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04664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Подключение частного сектора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19872" y="98072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xPON</a:t>
            </a:r>
            <a:endParaRPr lang="ru-RU" sz="2000" b="1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0" y="2204864"/>
          <a:ext cx="9144000" cy="2362200"/>
        </p:xfrm>
        <a:graphic>
          <a:graphicData uri="http://schemas.openxmlformats.org/presentationml/2006/ole">
            <p:oleObj spid="_x0000_s23560" name="Visio" r:id="rId3" imgW="14642673" imgH="3783119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70" y="404672"/>
          <a:ext cx="7920878" cy="5976655"/>
        </p:xfrm>
        <a:graphic>
          <a:graphicData uri="http://schemas.openxmlformats.org/drawingml/2006/table">
            <a:tbl>
              <a:tblPr/>
              <a:tblGrid>
                <a:gridCol w="4648016"/>
                <a:gridCol w="1265140"/>
                <a:gridCol w="825091"/>
                <a:gridCol w="1182631"/>
              </a:tblGrid>
              <a:tr h="3307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материала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Цена в руб.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Кол-во 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Активное оборудование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OLT 2 </a:t>
                      </a:r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порта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GPON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SFP </a:t>
                      </a:r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для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OLT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ONU абонентское устройство с КТВ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256000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Оптический усилитель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EDFA 16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Компоненты линии связи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оптический 8 волокон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оптический 4 волокна SNR-UT1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11,3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22600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Кросс оптический абонентский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Муфта оптическая + комплект ввода 2.шт.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Кросс магистральный  8 портов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Шкаф распределительный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Патч-корд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7040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Делитель оптический 1*8 тип PLC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Фильтр 1310 нм/1490 нм/1550 нм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218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Крепеж кабеля (анкерный зажим 4 шт. на дом)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22100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Крепление для запаса кабеля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6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3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555840</a:t>
                      </a:r>
                    </a:p>
                  </a:txBody>
                  <a:tcPr marL="7596" marR="7596" marT="75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13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3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3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69269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EoC</a:t>
            </a:r>
            <a:endParaRPr lang="ru-RU" sz="2400" b="1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0" y="2082800"/>
          <a:ext cx="9144000" cy="2692400"/>
        </p:xfrm>
        <a:graphic>
          <a:graphicData uri="http://schemas.openxmlformats.org/presentationml/2006/ole">
            <p:oleObj spid="_x0000_s26629" name="Visio" r:id="rId3" imgW="13617437" imgH="4010403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764703"/>
          <a:ext cx="7488831" cy="5112573"/>
        </p:xfrm>
        <a:graphic>
          <a:graphicData uri="http://schemas.openxmlformats.org/drawingml/2006/table">
            <a:tbl>
              <a:tblPr/>
              <a:tblGrid>
                <a:gridCol w="4229427"/>
                <a:gridCol w="1188357"/>
                <a:gridCol w="848380"/>
                <a:gridCol w="1222667"/>
              </a:tblGrid>
              <a:tr h="3490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материала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Цена в руб.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Кол-во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Активное оборудование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Master </a:t>
                      </a:r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модем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Slave </a:t>
                      </a:r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модем (абонентское устройство)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Оптический приемник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SDO 1202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Усилитель SU1100 M ООО "Планар"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Компоненты линии связи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</a:t>
                      </a:r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RG-11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Крепление для кабеля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10880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Шкаф для усилителя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Распред коробка для ответвителя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Ответвитель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Диплексор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Изолятор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52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13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112110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692696"/>
            <a:ext cx="1720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WI –FI </a:t>
            </a:r>
            <a:r>
              <a:rPr lang="ru-RU" sz="2000" dirty="0" smtClean="0"/>
              <a:t>с </a:t>
            </a:r>
            <a:r>
              <a:rPr lang="en-US" sz="2000" dirty="0" smtClean="0"/>
              <a:t>TDMA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0" y="1833563"/>
          <a:ext cx="9144000" cy="3189287"/>
        </p:xfrm>
        <a:graphic>
          <a:graphicData uri="http://schemas.openxmlformats.org/presentationml/2006/ole">
            <p:oleObj spid="_x0000_s31746" name="Visio" r:id="rId3" imgW="14380020" imgH="5015366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576" y="548681"/>
          <a:ext cx="7632848" cy="5328595"/>
        </p:xfrm>
        <a:graphic>
          <a:graphicData uri="http://schemas.openxmlformats.org/drawingml/2006/table">
            <a:tbl>
              <a:tblPr/>
              <a:tblGrid>
                <a:gridCol w="3968271"/>
                <a:gridCol w="1587308"/>
                <a:gridCol w="959674"/>
                <a:gridCol w="1117595"/>
              </a:tblGrid>
              <a:tr h="453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материала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Цена в 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Кол-во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Активное оборудование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БС 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Rocket M5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AirGrid M5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Секторная антенна 90 град.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Присвоение частот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Компоненты линии связи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FTP 4*2*0,52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Разъем 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RG-45 </a:t>
                      </a: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металл.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Крепление абонентское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Мачта для БС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92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158590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Wi-f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i-fi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83671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Ethernet + </a:t>
            </a:r>
            <a:r>
              <a:rPr lang="ru-RU" sz="2000" b="1" dirty="0" smtClean="0"/>
              <a:t>КТВ</a:t>
            </a:r>
            <a:endParaRPr lang="ru-RU" sz="2000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0" y="1924050"/>
          <a:ext cx="9144000" cy="3008313"/>
        </p:xfrm>
        <a:graphic>
          <a:graphicData uri="http://schemas.openxmlformats.org/presentationml/2006/ole">
            <p:oleObj spid="_x0000_s33794" name="Visio" r:id="rId3" imgW="14041514" imgH="4620183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072011(00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512676"/>
            <a:ext cx="7920880" cy="594066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7072011(00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3" y="944725"/>
            <a:ext cx="7152794" cy="5364595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476664"/>
          <a:ext cx="7560840" cy="5760647"/>
        </p:xfrm>
        <a:graphic>
          <a:graphicData uri="http://schemas.openxmlformats.org/drawingml/2006/table">
            <a:tbl>
              <a:tblPr/>
              <a:tblGrid>
                <a:gridCol w="4706341"/>
                <a:gridCol w="1295949"/>
                <a:gridCol w="750286"/>
                <a:gridCol w="808264"/>
              </a:tblGrid>
              <a:tr h="2652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материала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Цена в руб.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Кол-во 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Активное оборудование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Коммутатор 8 портов L2 -управляемый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23200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Оптический приемник 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MXO 900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SFP 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пара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Компоненты линии связи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Оптический тракт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оптический 8 волокон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19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Крепеж кабеля (анкерный зажим 2 шт. на дом)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10880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Ящик 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IP-65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16000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Кросс КРН 4 порта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Крепление для запаса кабеля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Коаксиальный тракт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RG-11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Крепление для кабеля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10880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Распред коробка для ответвителя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Ответвитель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4480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Изолятор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Ethernet </a:t>
                      </a:r>
                      <a:r>
                        <a:rPr lang="ru-RU" sz="1100" b="1" i="1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тракт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81" marR="6281" marT="62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FTP 10 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пар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18300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FTP 4 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пары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305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4575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Кабель ПВ3 для зануления RG11+FTP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536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Сумма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153915</a:t>
                      </a:r>
                    </a:p>
                  </a:txBody>
                  <a:tcPr marL="6281" marR="6281" marT="62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548680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Стоимость одного абонента</a:t>
            </a:r>
            <a:endParaRPr lang="ru-RU" sz="24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61" y="1772813"/>
          <a:ext cx="7848872" cy="2592290"/>
        </p:xfrm>
        <a:graphic>
          <a:graphicData uri="http://schemas.openxmlformats.org/drawingml/2006/table">
            <a:tbl>
              <a:tblPr/>
              <a:tblGrid>
                <a:gridCol w="1876072"/>
                <a:gridCol w="1876072"/>
                <a:gridCol w="2973638"/>
                <a:gridCol w="1123090"/>
              </a:tblGrid>
              <a:tr h="12961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xPON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Wi-Fi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Ethernet + </a:t>
                      </a:r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КТВ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EoC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1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17370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4955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4809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3500</a:t>
                      </a:r>
                    </a:p>
                  </a:txBody>
                  <a:tcPr marL="7434" marR="7434" marT="7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404664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Выводы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052736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xPON</a:t>
            </a:r>
            <a:endParaRPr lang="en-US" sz="2000" b="1" dirty="0" smtClean="0"/>
          </a:p>
          <a:p>
            <a:endParaRPr lang="en-US" sz="2000" b="1" dirty="0" smtClean="0"/>
          </a:p>
          <a:p>
            <a:r>
              <a:rPr lang="ru-RU" sz="2000" b="1" dirty="0" smtClean="0"/>
              <a:t>Плюсы: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Высокие скорости;</a:t>
            </a:r>
          </a:p>
          <a:p>
            <a:pPr>
              <a:buFontTx/>
              <a:buChar char="-"/>
            </a:pPr>
            <a:r>
              <a:rPr lang="ru-RU" sz="2000" b="1" dirty="0" smtClean="0"/>
              <a:t>Высокая помехозащищенность;</a:t>
            </a:r>
          </a:p>
          <a:p>
            <a:pPr>
              <a:buFontTx/>
              <a:buChar char="-"/>
            </a:pPr>
            <a:r>
              <a:rPr lang="ru-RU" sz="2000" b="1" dirty="0" smtClean="0"/>
              <a:t>Хорошая управляемость и функционал;</a:t>
            </a:r>
          </a:p>
          <a:p>
            <a:pPr>
              <a:buFontTx/>
              <a:buChar char="-"/>
            </a:pPr>
            <a:r>
              <a:rPr lang="ru-RU" sz="2000" b="1" dirty="0" smtClean="0"/>
              <a:t>Нет промежуточного активного оборудования</a:t>
            </a:r>
          </a:p>
          <a:p>
            <a:pPr>
              <a:buFontTx/>
              <a:buChar char="-"/>
            </a:pPr>
            <a:endParaRPr lang="ru-RU" sz="2000" b="1" dirty="0" smtClean="0"/>
          </a:p>
          <a:p>
            <a:pPr>
              <a:buFontTx/>
              <a:buChar char="-"/>
            </a:pPr>
            <a:r>
              <a:rPr lang="ru-RU" sz="2000" b="1" dirty="0" smtClean="0"/>
              <a:t>Минусы: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 Необходимость развертывания сети КТВ на длине волны 1550 нм;</a:t>
            </a:r>
          </a:p>
          <a:p>
            <a:pPr>
              <a:buFontTx/>
              <a:buChar char="-"/>
            </a:pPr>
            <a:r>
              <a:rPr lang="ru-RU" sz="2000" b="1" dirty="0" smtClean="0"/>
              <a:t> Высокая цена за абонента.</a:t>
            </a:r>
          </a:p>
          <a:p>
            <a:pPr>
              <a:buFontTx/>
              <a:buChar char="-"/>
            </a:pPr>
            <a:endParaRPr lang="ru-RU" sz="2000" b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35292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EoC</a:t>
            </a:r>
            <a:endParaRPr lang="en-US" sz="24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dirty="0" smtClean="0"/>
              <a:t>Плюсы: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По одному кабелю предоставляем две услуги;</a:t>
            </a:r>
          </a:p>
          <a:p>
            <a:pPr>
              <a:buFontTx/>
              <a:buChar char="-"/>
            </a:pPr>
            <a:r>
              <a:rPr lang="ru-RU" sz="2000" b="1" dirty="0" smtClean="0"/>
              <a:t>Простота монтажа.</a:t>
            </a:r>
          </a:p>
          <a:p>
            <a:pPr>
              <a:buFontTx/>
              <a:buChar char="-"/>
            </a:pPr>
            <a:r>
              <a:rPr lang="ru-RU" sz="2000" b="1" dirty="0" smtClean="0"/>
              <a:t>Низкая цена за абонента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Минусы: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 Ограничение длины линии связи из-за не возможности использования усилителя в полосе 5-30 МГц;</a:t>
            </a:r>
          </a:p>
          <a:p>
            <a:pPr>
              <a:buFontTx/>
              <a:buChar char="-"/>
            </a:pPr>
            <a:r>
              <a:rPr lang="ru-RU" sz="2000" b="1" dirty="0" smtClean="0"/>
              <a:t>Придется все равно развертывать магистральную линию на оптике;</a:t>
            </a:r>
          </a:p>
          <a:p>
            <a:pPr>
              <a:buFontTx/>
              <a:buChar char="-"/>
            </a:pPr>
            <a:r>
              <a:rPr lang="ru-RU" sz="2000" b="1" dirty="0" smtClean="0"/>
              <a:t>Малый функционал по управлению;</a:t>
            </a:r>
          </a:p>
          <a:p>
            <a:pPr>
              <a:buFontTx/>
              <a:buChar char="-"/>
            </a:pPr>
            <a:r>
              <a:rPr lang="ru-RU" sz="2000" b="1" dirty="0" smtClean="0"/>
              <a:t>Ограниченные скорости (пропускная способность </a:t>
            </a:r>
            <a:r>
              <a:rPr lang="en-US" sz="2000" b="1" dirty="0" err="1" smtClean="0"/>
              <a:t>Mastera</a:t>
            </a:r>
            <a:r>
              <a:rPr lang="ru-RU" sz="2000" b="1" dirty="0" smtClean="0"/>
              <a:t> </a:t>
            </a:r>
            <a:r>
              <a:rPr lang="en-US" sz="2000" b="1" dirty="0" smtClean="0"/>
              <a:t>6</a:t>
            </a:r>
            <a:r>
              <a:rPr lang="ru-RU" sz="2000" b="1" dirty="0" smtClean="0"/>
              <a:t>0 Мбит /с на </a:t>
            </a:r>
            <a:r>
              <a:rPr lang="ru-RU" sz="2000" b="1" dirty="0" err="1" smtClean="0"/>
              <a:t>чипсете</a:t>
            </a:r>
            <a:r>
              <a:rPr lang="ru-RU" sz="2000" b="1" dirty="0" smtClean="0"/>
              <a:t> </a:t>
            </a:r>
            <a:r>
              <a:rPr lang="en-US" sz="2000" b="1" dirty="0" smtClean="0"/>
              <a:t>SPIDCOM SPC 200 C </a:t>
            </a:r>
            <a:r>
              <a:rPr lang="ru-RU" sz="2000" b="1" dirty="0" smtClean="0"/>
              <a:t>и 160 Мбит/с на </a:t>
            </a:r>
            <a:r>
              <a:rPr lang="ru-RU" sz="2000" b="1" dirty="0" err="1" smtClean="0"/>
              <a:t>чипсете</a:t>
            </a:r>
            <a:r>
              <a:rPr lang="ru-RU" sz="2000" b="1" dirty="0" smtClean="0"/>
              <a:t> </a:t>
            </a:r>
            <a:r>
              <a:rPr lang="en-US" sz="2000" b="1" dirty="0" smtClean="0"/>
              <a:t>SPIDCOM 300 C</a:t>
            </a:r>
            <a:r>
              <a:rPr lang="ru-RU" sz="2000" b="1" dirty="0" smtClean="0"/>
              <a:t> </a:t>
            </a:r>
            <a:r>
              <a:rPr lang="en-US" sz="2000" b="1" dirty="0" smtClean="0"/>
              <a:t>)</a:t>
            </a:r>
            <a:endParaRPr lang="ru-RU" sz="2000" b="1" dirty="0" smtClean="0"/>
          </a:p>
          <a:p>
            <a:pPr>
              <a:buFontTx/>
              <a:buChar char="-"/>
            </a:pPr>
            <a:r>
              <a:rPr lang="ru-RU" sz="2000" b="1" dirty="0" smtClean="0"/>
              <a:t>Нужно защититься от гроз.</a:t>
            </a:r>
            <a:endParaRPr lang="ru-RU" sz="2000" b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764704"/>
            <a:ext cx="835292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Wi-Fi</a:t>
            </a:r>
          </a:p>
          <a:p>
            <a:endParaRPr lang="en-US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dirty="0" smtClean="0"/>
              <a:t>Плюсы: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Нет зависимости от длины линии связи;</a:t>
            </a:r>
          </a:p>
          <a:p>
            <a:pPr>
              <a:buFontTx/>
              <a:buChar char="-"/>
            </a:pPr>
            <a:r>
              <a:rPr lang="ru-RU" sz="2000" b="1" dirty="0" smtClean="0"/>
              <a:t>Простота монтажа.</a:t>
            </a:r>
          </a:p>
          <a:p>
            <a:pPr>
              <a:buFontTx/>
              <a:buChar char="-"/>
            </a:pPr>
            <a:endParaRPr lang="ru-RU" sz="2000" b="1" dirty="0" smtClean="0"/>
          </a:p>
          <a:p>
            <a:r>
              <a:rPr lang="ru-RU" sz="2000" b="1" dirty="0" smtClean="0"/>
              <a:t>Минусы: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Ограниченные скорости ;</a:t>
            </a:r>
          </a:p>
          <a:p>
            <a:pPr>
              <a:buFontTx/>
              <a:buChar char="-"/>
            </a:pPr>
            <a:r>
              <a:rPr lang="ru-RU" sz="2000" b="1" dirty="0" smtClean="0"/>
              <a:t>Плохая помехозащищенность.</a:t>
            </a:r>
          </a:p>
          <a:p>
            <a:pPr>
              <a:buFontTx/>
              <a:buChar char="-"/>
            </a:pPr>
            <a:endParaRPr lang="ru-RU" sz="20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4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Ethernet </a:t>
            </a:r>
            <a:r>
              <a:rPr lang="ru-RU" sz="2400" b="1" dirty="0" smtClean="0"/>
              <a:t>+ КТВ</a:t>
            </a:r>
            <a:endParaRPr lang="en-US" sz="2400" b="1" dirty="0" smtClean="0"/>
          </a:p>
          <a:p>
            <a:endParaRPr lang="en-US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dirty="0" smtClean="0"/>
              <a:t>Плюсы: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Все хорошо.</a:t>
            </a:r>
          </a:p>
          <a:p>
            <a:pPr>
              <a:buFontTx/>
              <a:buChar char="-"/>
            </a:pPr>
            <a:endParaRPr lang="ru-RU" sz="2000" b="1" dirty="0" smtClean="0"/>
          </a:p>
          <a:p>
            <a:r>
              <a:rPr lang="ru-RU" sz="2000" b="1" dirty="0" smtClean="0"/>
              <a:t>Минусы:</a:t>
            </a:r>
          </a:p>
          <a:p>
            <a:pPr>
              <a:buFontTx/>
              <a:buChar char="-"/>
            </a:pPr>
            <a:r>
              <a:rPr lang="ru-RU" sz="2000" b="1" dirty="0" smtClean="0"/>
              <a:t>Нужно защититься от грозовых наводок.</a:t>
            </a:r>
            <a:endParaRPr lang="ru-RU" sz="2000" b="1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5" y="2348880"/>
            <a:ext cx="8064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Спасибо за внимание !</a:t>
            </a:r>
            <a:endParaRPr lang="ru-R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6581</TotalTime>
  <Words>1008</Words>
  <Application>Microsoft Office PowerPoint</Application>
  <PresentationFormat>Экран (4:3)</PresentationFormat>
  <Paragraphs>405</Paragraphs>
  <Slides>70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2" baseType="lpstr">
      <vt:lpstr>Открытая</vt:lpstr>
      <vt:lpstr>Visio</vt:lpstr>
      <vt:lpstr>ООО «Цифровые сети»</vt:lpstr>
      <vt:lpstr>Федералы наступают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 «Цифровые сети»</dc:title>
  <dc:creator>Закиров Артур</dc:creator>
  <cp:lastModifiedBy>Закиров Артур</cp:lastModifiedBy>
  <cp:revision>136</cp:revision>
  <dcterms:created xsi:type="dcterms:W3CDTF">2012-04-24T09:44:24Z</dcterms:created>
  <dcterms:modified xsi:type="dcterms:W3CDTF">2012-05-25T04:32:51Z</dcterms:modified>
</cp:coreProperties>
</file>