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9" r:id="rId2"/>
  </p:sldMasterIdLst>
  <p:notesMasterIdLst>
    <p:notesMasterId r:id="rId14"/>
  </p:notesMasterIdLst>
  <p:sldIdLst>
    <p:sldId id="259" r:id="rId3"/>
    <p:sldId id="260" r:id="rId4"/>
    <p:sldId id="295" r:id="rId5"/>
    <p:sldId id="305" r:id="rId6"/>
    <p:sldId id="297" r:id="rId7"/>
    <p:sldId id="309" r:id="rId8"/>
    <p:sldId id="299" r:id="rId9"/>
    <p:sldId id="311" r:id="rId10"/>
    <p:sldId id="307" r:id="rId11"/>
    <p:sldId id="304" r:id="rId12"/>
    <p:sldId id="294" r:id="rId13"/>
  </p:sldIdLst>
  <p:sldSz cx="9144000" cy="6858000" type="screen4x3"/>
  <p:notesSz cx="6858000" cy="9144000"/>
  <p:defaultTextStyle>
    <a:defPPr>
      <a:defRPr lang="ru-RU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36" autoAdjust="0"/>
    <p:restoredTop sz="94660"/>
  </p:normalViewPr>
  <p:slideViewPr>
    <p:cSldViewPr snapToGrid="0" snapToObjects="1">
      <p:cViewPr>
        <p:scale>
          <a:sx n="66" d="100"/>
          <a:sy n="66" d="100"/>
        </p:scale>
        <p:origin x="-2112" y="-6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notesMaster" Target="notesMasters/notesMaster1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63BADA-C8A7-964C-A17D-29FF596F35F3}" type="datetimeFigureOut">
              <a:rPr lang="ru-RU" smtClean="0"/>
              <a:t>5/22/12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70C610-A35A-AF48-8E7C-1D23EFBC3F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73061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73732" name="Footer Placeholder 3"/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28182" indent="-28007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20280" indent="-224056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568392" indent="-224056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16504" indent="-224056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464615" indent="-2240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12728" indent="-2240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360840" indent="-2240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08952" indent="-2240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smtClean="0"/>
              <a:t>© 2011 Extreme Networks, Inc. All rights reserved. </a:t>
            </a:r>
          </a:p>
        </p:txBody>
      </p:sp>
      <p:sp>
        <p:nvSpPr>
          <p:cNvPr id="73733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28182" indent="-28007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20280" indent="-224056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568392" indent="-224056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16504" indent="-224056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464615" indent="-2240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12728" indent="-2240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360840" indent="-2240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08952" indent="-2240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AD5A99BB-663C-404C-AF5E-75D362FD2F40}" type="slidenum">
              <a:rPr lang="en-US" smtClean="0">
                <a:latin typeface="Calibri" pitchFamily="34" charset="0"/>
              </a:rPr>
              <a:pPr eaLnBrk="1" hangingPunct="1"/>
              <a:t>2</a:t>
            </a:fld>
            <a:endParaRPr 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© 2011 Extreme Networks, Inc. All rights reserved.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D1346B-89EE-43B8-8E76-1A5357F0FE0B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/>
          </a:p>
        </p:txBody>
      </p:sp>
      <p:sp>
        <p:nvSpPr>
          <p:cNvPr id="73732" name="Footer Placeholder 3"/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28182" indent="-28007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20280" indent="-224056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568392" indent="-224056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16504" indent="-224056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464615" indent="-2240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12728" indent="-2240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360840" indent="-2240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08952" indent="-2240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smtClean="0"/>
              <a:t>© 2011 Extreme Networks, Inc. All rights reserved. </a:t>
            </a:r>
          </a:p>
        </p:txBody>
      </p:sp>
      <p:sp>
        <p:nvSpPr>
          <p:cNvPr id="73733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28182" indent="-28007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20280" indent="-224056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568392" indent="-224056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16504" indent="-224056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464615" indent="-2240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12728" indent="-2240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360840" indent="-2240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08952" indent="-2240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AD5A99BB-663C-404C-AF5E-75D362FD2F40}" type="slidenum">
              <a:rPr lang="en-US" smtClean="0">
                <a:latin typeface="Calibri" pitchFamily="34" charset="0"/>
              </a:rPr>
              <a:pPr eaLnBrk="1" hangingPunct="1"/>
              <a:t>8</a:t>
            </a:fld>
            <a:endParaRPr 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© 2011 Extreme Networks, Inc. All rights reserved.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66F64AD-A2DF-46C9-8176-010A8C071A07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4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4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4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4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tags" Target="../tags/tag2.xml"/><Relationship Id="rId2" Type="http://schemas.openxmlformats.org/officeDocument/2006/relationships/tags" Target="../tags/tag3.xml"/><Relationship Id="rId3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4" Type="http://schemas.openxmlformats.org/officeDocument/2006/relationships/image" Target="../media/image9.jpeg"/><Relationship Id="rId5" Type="http://schemas.openxmlformats.org/officeDocument/2006/relationships/image" Target="../media/image10.png"/><Relationship Id="rId6" Type="http://schemas.openxmlformats.org/officeDocument/2006/relationships/image" Target="../media/image2.png"/><Relationship Id="rId1" Type="http://schemas.openxmlformats.org/officeDocument/2006/relationships/tags" Target="../tags/tag4.xml"/><Relationship Id="rId2" Type="http://schemas.openxmlformats.org/officeDocument/2006/relationships/tags" Target="../tags/tag5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emf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4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4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4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4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8.pn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tags" Target="../tags/tag6.xml"/><Relationship Id="rId2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4" Type="http://schemas.openxmlformats.org/officeDocument/2006/relationships/image" Target="../media/image9.jpeg"/><Relationship Id="rId5" Type="http://schemas.openxmlformats.org/officeDocument/2006/relationships/image" Target="../media/image10.png"/><Relationship Id="rId6" Type="http://schemas.openxmlformats.org/officeDocument/2006/relationships/image" Target="../media/image2.png"/><Relationship Id="rId1" Type="http://schemas.openxmlformats.org/officeDocument/2006/relationships/tags" Target="../tags/tag9.xml"/><Relationship Id="rId2" Type="http://schemas.openxmlformats.org/officeDocument/2006/relationships/tags" Target="../tags/tag10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hutterstock_13803868 copy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89" y="-5926"/>
            <a:ext cx="9140637" cy="5323668"/>
          </a:xfrm>
          <a:prstGeom prst="rect">
            <a:avLst/>
          </a:prstGeom>
        </p:spPr>
      </p:pic>
      <p:pic>
        <p:nvPicPr>
          <p:cNvPr id="7" name="Picture 6" descr="title_bg_01.jp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5092700"/>
            <a:ext cx="9144000" cy="1765300"/>
          </a:xfrm>
          <a:prstGeom prst="rect">
            <a:avLst/>
          </a:prstGeom>
        </p:spPr>
      </p:pic>
      <p:pic>
        <p:nvPicPr>
          <p:cNvPr id="15" name="Picture 14" descr="Untitled-19.png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0675" y="5853047"/>
            <a:ext cx="2308845" cy="446153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44804" y="6227345"/>
            <a:ext cx="4345225" cy="3370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Font typeface="Arial" pitchFamily="34" charset="0"/>
              <a:buNone/>
              <a:defRPr lang="en-US" sz="2200" kern="1200" dirty="0">
                <a:solidFill>
                  <a:srgbClr val="FFFFFF"/>
                </a:solidFill>
                <a:latin typeface="+mj-lt"/>
                <a:ea typeface="+mn-ea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Subtitle of Presentation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44804" y="5275580"/>
            <a:ext cx="5293996" cy="939800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en-US" sz="3000" b="1" kern="1200" cap="none" baseline="0" dirty="0">
                <a:solidFill>
                  <a:srgbClr val="FFFFFF"/>
                </a:solidFill>
                <a:latin typeface="+mj-lt"/>
                <a:ea typeface="+mj-ea"/>
                <a:cs typeface="Arial" pitchFamily="34" charset="0"/>
              </a:defRPr>
            </a:lvl1pPr>
          </a:lstStyle>
          <a:p>
            <a:r>
              <a:rPr lang="en-US" dirty="0" smtClean="0"/>
              <a:t>Title of Presentation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030712"/>
      </p:ext>
    </p:extLst>
  </p:cSld>
  <p:clrMapOvr>
    <a:masterClrMapping/>
  </p:clrMapOvr>
  <p:transition xmlns:p14="http://schemas.microsoft.com/office/powerpoint/2010/main" spd="med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_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utterstock_24656650.png"/>
          <p:cNvPicPr>
            <a:picLocks noChangeAspect="1"/>
          </p:cNvPicPr>
          <p:nvPr userDrawn="1"/>
        </p:nvPicPr>
        <p:blipFill>
          <a:blip r:embed="rId2"/>
          <a:srcRect t="8636"/>
          <a:stretch>
            <a:fillRect/>
          </a:stretch>
        </p:blipFill>
        <p:spPr>
          <a:xfrm>
            <a:off x="0" y="-22534"/>
            <a:ext cx="9144000" cy="5572434"/>
          </a:xfrm>
          <a:prstGeom prst="rect">
            <a:avLst/>
          </a:prstGeom>
        </p:spPr>
      </p:pic>
      <p:pic>
        <p:nvPicPr>
          <p:cNvPr id="7" name="Picture 6" descr="title_bg_01.jp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5092700"/>
            <a:ext cx="9144000" cy="1765300"/>
          </a:xfrm>
          <a:prstGeom prst="rect">
            <a:avLst/>
          </a:prstGeom>
        </p:spPr>
      </p:pic>
      <p:pic>
        <p:nvPicPr>
          <p:cNvPr id="15" name="Picture 14" descr="Untitled-19.png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0675" y="5853047"/>
            <a:ext cx="2308845" cy="446153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44804" y="6227345"/>
            <a:ext cx="4345225" cy="3370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Font typeface="Arial" pitchFamily="34" charset="0"/>
              <a:buNone/>
              <a:defRPr lang="en-US" sz="2200" kern="1200" dirty="0">
                <a:solidFill>
                  <a:srgbClr val="FFFFFF"/>
                </a:solidFill>
                <a:latin typeface="+mj-lt"/>
                <a:ea typeface="+mn-ea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Subtitle of Presentation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44804" y="5275580"/>
            <a:ext cx="5293996" cy="939800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en-US" sz="3000" b="1" kern="1200" cap="none" baseline="0" dirty="0">
                <a:solidFill>
                  <a:srgbClr val="FFFFFF"/>
                </a:solidFill>
                <a:latin typeface="+mj-lt"/>
                <a:ea typeface="+mj-ea"/>
                <a:cs typeface="Arial" pitchFamily="34" charset="0"/>
              </a:defRPr>
            </a:lvl1pPr>
          </a:lstStyle>
          <a:p>
            <a:r>
              <a:rPr lang="en-US" dirty="0" smtClean="0"/>
              <a:t>Title of Presentation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4878288"/>
      </p:ext>
    </p:extLst>
  </p:cSld>
  <p:clrMapOvr>
    <a:masterClrMapping/>
  </p:clrMapOvr>
  <p:transition xmlns:p14="http://schemas.microsoft.com/office/powerpoint/2010/main" spd="med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hutterstock_55870720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632"/>
            <a:ext cx="9144000" cy="6858000"/>
          </a:xfrm>
          <a:prstGeom prst="rect">
            <a:avLst/>
          </a:prstGeom>
        </p:spPr>
      </p:pic>
      <p:pic>
        <p:nvPicPr>
          <p:cNvPr id="7" name="Picture 6" descr="title_bg_01.jp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5092700"/>
            <a:ext cx="9144000" cy="1765300"/>
          </a:xfrm>
          <a:prstGeom prst="rect">
            <a:avLst/>
          </a:prstGeom>
        </p:spPr>
      </p:pic>
      <p:pic>
        <p:nvPicPr>
          <p:cNvPr id="15" name="Picture 14" descr="Untitled-19.png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0675" y="5853047"/>
            <a:ext cx="2308845" cy="446153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44804" y="6227345"/>
            <a:ext cx="4345225" cy="3370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Font typeface="Arial" pitchFamily="34" charset="0"/>
              <a:buNone/>
              <a:defRPr lang="en-US" sz="2200" kern="1200" dirty="0">
                <a:solidFill>
                  <a:srgbClr val="FFFFFF"/>
                </a:solidFill>
                <a:latin typeface="+mj-lt"/>
                <a:ea typeface="+mn-ea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Subtitle of Presentation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44804" y="5275580"/>
            <a:ext cx="5293996" cy="939800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en-US" sz="3000" b="1" kern="1200" cap="none" baseline="0" dirty="0">
                <a:solidFill>
                  <a:srgbClr val="FFFFFF"/>
                </a:solidFill>
                <a:latin typeface="+mj-lt"/>
                <a:ea typeface="+mj-ea"/>
                <a:cs typeface="Arial" pitchFamily="34" charset="0"/>
              </a:defRPr>
            </a:lvl1pPr>
          </a:lstStyle>
          <a:p>
            <a:r>
              <a:rPr lang="en-US" dirty="0" smtClean="0"/>
              <a:t>Title of Presentation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3023576"/>
      </p:ext>
    </p:extLst>
  </p:cSld>
  <p:clrMapOvr>
    <a:masterClrMapping/>
  </p:clrMapOvr>
  <p:transition xmlns:p14="http://schemas.microsoft.com/office/powerpoint/2010/main" spd="med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hutterstock_84739009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1"/>
          </a:xfrm>
          <a:prstGeom prst="rect">
            <a:avLst/>
          </a:prstGeom>
        </p:spPr>
      </p:pic>
      <p:pic>
        <p:nvPicPr>
          <p:cNvPr id="7" name="Picture 6" descr="title_bg_01.jp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5092700"/>
            <a:ext cx="9144000" cy="1765300"/>
          </a:xfrm>
          <a:prstGeom prst="rect">
            <a:avLst/>
          </a:prstGeom>
        </p:spPr>
      </p:pic>
      <p:pic>
        <p:nvPicPr>
          <p:cNvPr id="15" name="Picture 14" descr="Untitled-19.png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0675" y="5853047"/>
            <a:ext cx="2308845" cy="446153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44804" y="6227345"/>
            <a:ext cx="4345225" cy="3370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Font typeface="Arial" pitchFamily="34" charset="0"/>
              <a:buNone/>
              <a:defRPr lang="en-US" sz="2200" kern="1200" dirty="0">
                <a:solidFill>
                  <a:srgbClr val="FFFFFF"/>
                </a:solidFill>
                <a:latin typeface="+mj-lt"/>
                <a:ea typeface="+mn-ea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Subtitle of Presentation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44804" y="5275580"/>
            <a:ext cx="5293996" cy="939800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en-US" sz="3000" b="1" kern="1200" cap="none" baseline="0" dirty="0">
                <a:solidFill>
                  <a:srgbClr val="FFFFFF"/>
                </a:solidFill>
                <a:latin typeface="+mj-lt"/>
                <a:ea typeface="+mj-ea"/>
                <a:cs typeface="Arial" pitchFamily="34" charset="0"/>
              </a:defRPr>
            </a:lvl1pPr>
          </a:lstStyle>
          <a:p>
            <a:r>
              <a:rPr lang="en-US" dirty="0" smtClean="0"/>
              <a:t>Title of Presentation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8146942"/>
      </p:ext>
    </p:extLst>
  </p:cSld>
  <p:clrMapOvr>
    <a:masterClrMapping/>
  </p:clrMapOvr>
  <p:transition xmlns:p14="http://schemas.microsoft.com/office/powerpoint/2010/main" spd="med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8CECAA-BC25-4A20-A0F9-515508910486}" type="slidenum">
              <a:rPr lang="en-US" smtClean="0">
                <a:solidFill>
                  <a:srgbClr val="584A83"/>
                </a:solidFill>
                <a:latin typeface="Arial"/>
              </a:rPr>
              <a:pPr/>
              <a:t>‹#›</a:t>
            </a:fld>
            <a:endParaRPr lang="en-US" dirty="0">
              <a:solidFill>
                <a:srgbClr val="584A83"/>
              </a:solidFill>
              <a:latin typeface="Arial"/>
            </a:endParaRP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225424" y="1411240"/>
            <a:ext cx="8691563" cy="4507865"/>
          </a:xfrm>
        </p:spPr>
        <p:txBody>
          <a:bodyPr/>
          <a:lstStyle>
            <a:lvl1pPr>
              <a:defRPr sz="2000">
                <a:solidFill>
                  <a:schemeClr val="accent6"/>
                </a:solidFill>
              </a:defRPr>
            </a:lvl1pPr>
            <a:lvl2pPr>
              <a:buFont typeface="Lucida Grande"/>
              <a:buChar char="–"/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806947156"/>
      </p:ext>
    </p:extLst>
  </p:cSld>
  <p:clrMapOvr>
    <a:masterClrMapping/>
  </p:clrMapOvr>
  <p:transition xmlns:p14="http://schemas.microsoft.com/office/powerpoint/2010/main" spd="med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8CECAA-BC25-4A20-A0F9-515508910486}" type="slidenum">
              <a:rPr lang="en-US" smtClean="0">
                <a:solidFill>
                  <a:srgbClr val="584A83"/>
                </a:solidFill>
                <a:latin typeface="Arial"/>
              </a:rPr>
              <a:pPr/>
              <a:t>‹#›</a:t>
            </a:fld>
            <a:endParaRPr lang="en-US" dirty="0">
              <a:solidFill>
                <a:srgbClr val="584A83"/>
              </a:solidFill>
              <a:latin typeface="Arial"/>
            </a:endParaRPr>
          </a:p>
        </p:txBody>
      </p:sp>
      <p:sp>
        <p:nvSpPr>
          <p:cNvPr id="4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225424" y="1737360"/>
            <a:ext cx="8691563" cy="4507865"/>
          </a:xfrm>
        </p:spPr>
        <p:txBody>
          <a:bodyPr/>
          <a:lstStyle>
            <a:lvl1pPr>
              <a:defRPr sz="2000">
                <a:solidFill>
                  <a:schemeClr val="accent6"/>
                </a:solidFill>
              </a:defRPr>
            </a:lvl1pPr>
            <a:lvl2pPr>
              <a:buFont typeface="Lucida Grande"/>
              <a:buChar char="–"/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4154" y="1249680"/>
            <a:ext cx="8696325" cy="406399"/>
          </a:xfrm>
        </p:spPr>
        <p:txBody>
          <a:bodyPr anchor="ctr">
            <a:noAutofit/>
          </a:bodyPr>
          <a:lstStyle>
            <a:lvl1pPr algn="ctr">
              <a:buNone/>
              <a:defRPr sz="2200" b="1"/>
            </a:lvl1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4511609"/>
      </p:ext>
    </p:extLst>
  </p:cSld>
  <p:clrMapOvr>
    <a:masterClrMapping/>
  </p:clrMapOvr>
  <p:transition xmlns:p14="http://schemas.microsoft.com/office/powerpoint/2010/main" spd="med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  <p:custDataLst>
              <p:tags r:id="rId1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fld id="{902A1B50-F458-4694-974F-79A3AC43FDAF}" type="slidenum">
              <a:rPr lang="en-US">
                <a:solidFill>
                  <a:srgbClr val="584A83"/>
                </a:solidFill>
                <a:latin typeface="Arial"/>
              </a:rPr>
              <a:pPr/>
              <a:t>‹#›</a:t>
            </a:fld>
            <a:endParaRPr lang="en-US">
              <a:solidFill>
                <a:srgbClr val="584A83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09805139"/>
      </p:ext>
    </p:extLst>
  </p:cSld>
  <p:clrMapOvr>
    <a:masterClrMapping/>
  </p:clrMapOvr>
  <p:transition xmlns:p14="http://schemas.microsoft.com/office/powerpoint/2010/main"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6400"/>
            <a:ext cx="4038600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4038600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C8DFAF-C78A-5C47-AA75-02F9B362DAA9}" type="slidenum">
              <a:rPr lang="en-US">
                <a:solidFill>
                  <a:srgbClr val="584A83"/>
                </a:solidFill>
                <a:latin typeface="Arial"/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02179461"/>
      </p:ext>
    </p:extLst>
  </p:cSld>
  <p:clrMapOvr>
    <a:masterClrMapping/>
  </p:clrMapOvr>
  <p:transition xmlns:p14="http://schemas.microsoft.com/office/powerpoint/2010/main" spd="med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  <p:custDataLst>
              <p:tags r:id="rId2"/>
            </p:custDataLst>
          </p:nvPr>
        </p:nvSpPr>
        <p:spPr>
          <a:xfrm>
            <a:off x="225425" y="6493052"/>
            <a:ext cx="536781" cy="251994"/>
          </a:xfrm>
        </p:spPr>
        <p:txBody>
          <a:bodyPr/>
          <a:lstStyle>
            <a:lvl1pPr>
              <a:defRPr/>
            </a:lvl1pPr>
          </a:lstStyle>
          <a:p>
            <a:fld id="{902A1B50-F458-4694-974F-79A3AC43FDAF}" type="slidenum">
              <a:rPr lang="en-US">
                <a:solidFill>
                  <a:srgbClr val="584A83"/>
                </a:solidFill>
                <a:latin typeface="Arial"/>
              </a:rPr>
              <a:pPr/>
              <a:t>‹#›</a:t>
            </a:fld>
            <a:endParaRPr lang="en-US">
              <a:solidFill>
                <a:srgbClr val="584A83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868863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fld id="{146A6F46-683B-45AE-A3C0-F3DB77F15E3A}" type="slidenum">
              <a:rPr lang="en-US">
                <a:solidFill>
                  <a:srgbClr val="584A83"/>
                </a:solidFill>
                <a:latin typeface="Arial"/>
              </a:rPr>
              <a:pPr/>
              <a:t>‹#›</a:t>
            </a:fld>
            <a:endParaRPr lang="en-US">
              <a:solidFill>
                <a:srgbClr val="584A83"/>
              </a:solidFill>
              <a:latin typeface="Arial"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/>
            </a:endParaRPr>
          </a:p>
        </p:txBody>
      </p:sp>
      <p:pic>
        <p:nvPicPr>
          <p:cNvPr id="6" name="Picture 5" descr="template_2.jpg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2103135"/>
            <a:ext cx="9144000" cy="4754865"/>
          </a:xfrm>
          <a:prstGeom prst="rect">
            <a:avLst/>
          </a:prstGeom>
        </p:spPr>
      </p:pic>
      <p:pic>
        <p:nvPicPr>
          <p:cNvPr id="9" name="Picture 8" descr="bg_gradient_01.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-1" y="1907646"/>
            <a:ext cx="9144001" cy="22479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225425" y="2349500"/>
            <a:ext cx="5836707" cy="85598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Transition Slide Title</a:t>
            </a:r>
            <a:endParaRPr lang="en-US" dirty="0"/>
          </a:p>
        </p:txBody>
      </p:sp>
      <p:pic>
        <p:nvPicPr>
          <p:cNvPr id="10" name="Picture 9" descr="Untitled-19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6321739" y="2556935"/>
            <a:ext cx="2563181" cy="49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599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225424" y="749299"/>
            <a:ext cx="8691563" cy="5751576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31483" y="6480709"/>
            <a:ext cx="536781" cy="365125"/>
          </a:xfrm>
        </p:spPr>
        <p:txBody>
          <a:bodyPr/>
          <a:lstStyle/>
          <a:p>
            <a:fld id="{028CECAA-BC25-4A20-A0F9-515508910486}" type="slidenum">
              <a:rPr lang="en-US" smtClean="0">
                <a:solidFill>
                  <a:srgbClr val="584A83"/>
                </a:solidFill>
                <a:latin typeface="Arial"/>
              </a:rPr>
              <a:pPr/>
              <a:t>‹#›</a:t>
            </a:fld>
            <a:endParaRPr lang="en-US" dirty="0">
              <a:solidFill>
                <a:srgbClr val="584A83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83828319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ullet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8CECAA-BC25-4A20-A0F9-515508910486}" type="slidenum">
              <a:rPr lang="en-US" smtClean="0">
                <a:solidFill>
                  <a:srgbClr val="584A83"/>
                </a:solidFill>
                <a:latin typeface="Arial"/>
              </a:rPr>
              <a:pPr/>
              <a:t>‹#›</a:t>
            </a:fld>
            <a:endParaRPr lang="en-US" dirty="0">
              <a:solidFill>
                <a:srgbClr val="584A83"/>
              </a:solidFill>
              <a:latin typeface="Arial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225425" y="682626"/>
            <a:ext cx="8691563" cy="5446712"/>
          </a:xfrm>
          <a:prstGeom prst="rect">
            <a:avLst/>
          </a:prstGeom>
        </p:spPr>
        <p:txBody>
          <a:bodyPr/>
          <a:lstStyle/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02868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8CECAA-BC25-4A20-A0F9-515508910486}" type="slidenum">
              <a:rPr lang="en-US" smtClean="0">
                <a:solidFill>
                  <a:srgbClr val="584A83"/>
                </a:solidFill>
                <a:latin typeface="Arial"/>
              </a:rPr>
              <a:pPr/>
              <a:t>‹#›</a:t>
            </a:fld>
            <a:endParaRPr lang="en-US" dirty="0">
              <a:solidFill>
                <a:srgbClr val="584A83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35095017"/>
      </p:ext>
    </p:extLst>
  </p:cSld>
  <p:clrMapOvr>
    <a:masterClrMapping/>
  </p:clrMapOvr>
  <p:transition xmlns:p14="http://schemas.microsoft.com/office/powerpoint/2010/main" spd="med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8CECAA-BC25-4A20-A0F9-515508910486}" type="slidenum">
              <a:rPr lang="en-US" smtClean="0">
                <a:solidFill>
                  <a:srgbClr val="584A83"/>
                </a:solidFill>
                <a:latin typeface="Arial"/>
              </a:rPr>
              <a:pPr/>
              <a:t>‹#›</a:t>
            </a:fld>
            <a:endParaRPr lang="en-US" dirty="0">
              <a:solidFill>
                <a:srgbClr val="584A83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91099083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8CECAA-BC25-4A20-A0F9-515508910486}" type="slidenum">
              <a:rPr lang="en-US" smtClean="0">
                <a:solidFill>
                  <a:srgbClr val="584A83"/>
                </a:solidFill>
                <a:latin typeface="Arial"/>
              </a:rPr>
              <a:pPr/>
              <a:t>‹#›</a:t>
            </a:fld>
            <a:endParaRPr lang="en-US" dirty="0">
              <a:solidFill>
                <a:srgbClr val="584A83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56896304"/>
      </p:ext>
    </p:extLst>
  </p:cSld>
  <p:clrMapOvr>
    <a:masterClrMapping/>
  </p:clrMapOvr>
  <p:transition xmlns:p14="http://schemas.microsoft.com/office/powerpoint/2010/main" spd="med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8CECAA-BC25-4A20-A0F9-51550891048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0" y="1"/>
            <a:ext cx="9144000" cy="6434138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07374" y="3829050"/>
            <a:ext cx="2927666" cy="56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 userDrawn="1"/>
        </p:nvSpPr>
        <p:spPr>
          <a:xfrm>
            <a:off x="377825" y="2043952"/>
            <a:ext cx="83772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Thank you</a:t>
            </a:r>
            <a:endParaRPr lang="en-US" sz="54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2254278" y="2992638"/>
            <a:ext cx="4635444" cy="71807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AECB45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92502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/>
            </a:lvl1pPr>
          </a:lstStyle>
          <a:p>
            <a:r>
              <a:rPr lang="en-US" smtClean="0">
                <a:solidFill>
                  <a:prstClr val="white"/>
                </a:solidFill>
                <a:latin typeface="Arial"/>
              </a:rPr>
              <a:t>Page </a:t>
            </a:r>
            <a:fld id="{E0945A5B-6FD1-4E75-90E0-1022EA54FCBA}" type="slidenum">
              <a:rPr lang="en-US" smtClean="0">
                <a:solidFill>
                  <a:prstClr val="white"/>
                </a:solidFill>
                <a:latin typeface="Arial"/>
              </a:rPr>
              <a:pPr/>
              <a:t>‹#›</a:t>
            </a:fld>
            <a:endParaRPr lang="en-US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00408" y="6553200"/>
            <a:ext cx="27219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i="1">
                <a:solidFill>
                  <a:schemeClr val="bg1"/>
                </a:solidFill>
              </a:defRPr>
            </a:lvl1pPr>
          </a:lstStyle>
          <a:p>
            <a:pPr defTabSz="914400"/>
            <a:r>
              <a:rPr lang="en-US" dirty="0" smtClean="0">
                <a:solidFill>
                  <a:prstClr val="white"/>
                </a:solidFill>
                <a:latin typeface="Arial"/>
              </a:rPr>
              <a:t>Extreme Networks Confidential and Proprietary. </a:t>
            </a:r>
          </a:p>
          <a:p>
            <a:pPr defTabSz="914400"/>
            <a:r>
              <a:rPr lang="en-US" dirty="0" smtClean="0">
                <a:solidFill>
                  <a:prstClr val="white"/>
                </a:solidFill>
                <a:latin typeface="Arial"/>
              </a:rPr>
              <a:t>© 2009 Extreme Networks Inc. All rights reserved.</a:t>
            </a:r>
            <a:endParaRPr lang="en-US" dirty="0">
              <a:solidFill>
                <a:prstClr val="white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647029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8CECAA-BC25-4A20-A0F9-515508910486}" type="slidenum">
              <a:rPr lang="en-US" smtClean="0">
                <a:solidFill>
                  <a:srgbClr val="584A83"/>
                </a:solidFill>
                <a:latin typeface="Arial"/>
              </a:rPr>
              <a:pPr/>
              <a:t>‹#›</a:t>
            </a:fld>
            <a:endParaRPr lang="en-US" dirty="0">
              <a:solidFill>
                <a:srgbClr val="584A83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42534173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8CECAA-BC25-4A20-A0F9-515508910486}" type="slidenum">
              <a:rPr lang="en-US" smtClean="0">
                <a:solidFill>
                  <a:srgbClr val="584A83"/>
                </a:solidFill>
                <a:latin typeface="Arial"/>
              </a:rPr>
              <a:pPr/>
              <a:t>‹#›</a:t>
            </a:fld>
            <a:endParaRPr lang="en-US" dirty="0">
              <a:solidFill>
                <a:srgbClr val="584A83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63027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ullet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8CECAA-BC25-4A20-A0F9-515508910486}" type="slidenum">
              <a:rPr lang="en-US" smtClean="0">
                <a:solidFill>
                  <a:srgbClr val="584A83"/>
                </a:solidFill>
                <a:latin typeface="Arial"/>
              </a:rPr>
              <a:pPr/>
              <a:t>‹#›</a:t>
            </a:fld>
            <a:endParaRPr lang="en-US" dirty="0">
              <a:solidFill>
                <a:srgbClr val="584A83"/>
              </a:solidFill>
              <a:latin typeface="Arial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225425" y="682626"/>
            <a:ext cx="8691563" cy="5446712"/>
          </a:xfrm>
          <a:prstGeom prst="rect">
            <a:avLst/>
          </a:prstGeom>
        </p:spPr>
        <p:txBody>
          <a:bodyPr/>
          <a:lstStyle/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76945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hutterstock_13803868 copy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89" y="-5926"/>
            <a:ext cx="9140637" cy="5323668"/>
          </a:xfrm>
          <a:prstGeom prst="rect">
            <a:avLst/>
          </a:prstGeom>
        </p:spPr>
      </p:pic>
      <p:pic>
        <p:nvPicPr>
          <p:cNvPr id="7" name="Picture 6" descr="title_bg_01.jp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5092700"/>
            <a:ext cx="9144000" cy="1765300"/>
          </a:xfrm>
          <a:prstGeom prst="rect">
            <a:avLst/>
          </a:prstGeom>
        </p:spPr>
      </p:pic>
      <p:pic>
        <p:nvPicPr>
          <p:cNvPr id="15" name="Picture 14" descr="Untitled-19.png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0675" y="5853047"/>
            <a:ext cx="2308845" cy="446153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44804" y="6227345"/>
            <a:ext cx="4345225" cy="3370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Font typeface="Arial" pitchFamily="34" charset="0"/>
              <a:buNone/>
              <a:defRPr lang="en-US" sz="2200" kern="1200" dirty="0">
                <a:solidFill>
                  <a:srgbClr val="FFFFFF"/>
                </a:solidFill>
                <a:latin typeface="+mj-lt"/>
                <a:ea typeface="+mn-ea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Subtitle of Presentation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44804" y="5275580"/>
            <a:ext cx="5293996" cy="939800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en-US" sz="3000" b="1" kern="1200" cap="none" baseline="0" dirty="0">
                <a:solidFill>
                  <a:srgbClr val="FFFFFF"/>
                </a:solidFill>
                <a:latin typeface="+mj-lt"/>
                <a:ea typeface="+mj-ea"/>
                <a:cs typeface="Arial" pitchFamily="34" charset="0"/>
              </a:defRPr>
            </a:lvl1pPr>
          </a:lstStyle>
          <a:p>
            <a:r>
              <a:rPr lang="en-US" dirty="0" smtClean="0"/>
              <a:t>Title of Presentation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9907744"/>
      </p:ext>
    </p:extLst>
  </p:cSld>
  <p:clrMapOvr>
    <a:masterClrMapping/>
  </p:clrMapOvr>
  <p:transition xmlns:p14="http://schemas.microsoft.com/office/powerpoint/2010/main" spd="med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_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utterstock_24656650.png"/>
          <p:cNvPicPr>
            <a:picLocks noChangeAspect="1"/>
          </p:cNvPicPr>
          <p:nvPr userDrawn="1"/>
        </p:nvPicPr>
        <p:blipFill>
          <a:blip r:embed="rId2"/>
          <a:srcRect t="8636"/>
          <a:stretch>
            <a:fillRect/>
          </a:stretch>
        </p:blipFill>
        <p:spPr>
          <a:xfrm>
            <a:off x="0" y="-22534"/>
            <a:ext cx="9144000" cy="5572434"/>
          </a:xfrm>
          <a:prstGeom prst="rect">
            <a:avLst/>
          </a:prstGeom>
        </p:spPr>
      </p:pic>
      <p:pic>
        <p:nvPicPr>
          <p:cNvPr id="7" name="Picture 6" descr="title_bg_01.jp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5092700"/>
            <a:ext cx="9144000" cy="1765300"/>
          </a:xfrm>
          <a:prstGeom prst="rect">
            <a:avLst/>
          </a:prstGeom>
        </p:spPr>
      </p:pic>
      <p:pic>
        <p:nvPicPr>
          <p:cNvPr id="15" name="Picture 14" descr="Untitled-19.png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0675" y="5853047"/>
            <a:ext cx="2308845" cy="446153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44804" y="6227345"/>
            <a:ext cx="4345225" cy="3370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Font typeface="Arial" pitchFamily="34" charset="0"/>
              <a:buNone/>
              <a:defRPr lang="en-US" sz="2200" kern="1200" dirty="0">
                <a:solidFill>
                  <a:srgbClr val="FFFFFF"/>
                </a:solidFill>
                <a:latin typeface="+mj-lt"/>
                <a:ea typeface="+mn-ea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Subtitle of Presentation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44804" y="5275580"/>
            <a:ext cx="5293996" cy="939800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en-US" sz="3000" b="1" kern="1200" cap="none" baseline="0" dirty="0">
                <a:solidFill>
                  <a:srgbClr val="FFFFFF"/>
                </a:solidFill>
                <a:latin typeface="+mj-lt"/>
                <a:ea typeface="+mj-ea"/>
                <a:cs typeface="Arial" pitchFamily="34" charset="0"/>
              </a:defRPr>
            </a:lvl1pPr>
          </a:lstStyle>
          <a:p>
            <a:r>
              <a:rPr lang="en-US" dirty="0" smtClean="0"/>
              <a:t>Title of Presentation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4244116"/>
      </p:ext>
    </p:extLst>
  </p:cSld>
  <p:clrMapOvr>
    <a:masterClrMapping/>
  </p:clrMapOvr>
  <p:transition xmlns:p14="http://schemas.microsoft.com/office/powerpoint/2010/main" spd="med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hutterstock_55870720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632"/>
            <a:ext cx="9144000" cy="6858000"/>
          </a:xfrm>
          <a:prstGeom prst="rect">
            <a:avLst/>
          </a:prstGeom>
        </p:spPr>
      </p:pic>
      <p:pic>
        <p:nvPicPr>
          <p:cNvPr id="7" name="Picture 6" descr="title_bg_01.jp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5092700"/>
            <a:ext cx="9144000" cy="1765300"/>
          </a:xfrm>
          <a:prstGeom prst="rect">
            <a:avLst/>
          </a:prstGeom>
        </p:spPr>
      </p:pic>
      <p:pic>
        <p:nvPicPr>
          <p:cNvPr id="15" name="Picture 14" descr="Untitled-19.png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0675" y="5853047"/>
            <a:ext cx="2308845" cy="446153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44804" y="6227345"/>
            <a:ext cx="4345225" cy="3370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Font typeface="Arial" pitchFamily="34" charset="0"/>
              <a:buNone/>
              <a:defRPr lang="en-US" sz="2200" kern="1200" dirty="0">
                <a:solidFill>
                  <a:srgbClr val="FFFFFF"/>
                </a:solidFill>
                <a:latin typeface="+mj-lt"/>
                <a:ea typeface="+mn-ea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Subtitle of Presentation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44804" y="5275580"/>
            <a:ext cx="5293996" cy="939800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en-US" sz="3000" b="1" kern="1200" cap="none" baseline="0" dirty="0">
                <a:solidFill>
                  <a:srgbClr val="FFFFFF"/>
                </a:solidFill>
                <a:latin typeface="+mj-lt"/>
                <a:ea typeface="+mj-ea"/>
                <a:cs typeface="Arial" pitchFamily="34" charset="0"/>
              </a:defRPr>
            </a:lvl1pPr>
          </a:lstStyle>
          <a:p>
            <a:r>
              <a:rPr lang="en-US" dirty="0" smtClean="0"/>
              <a:t>Title of Presentation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8149856"/>
      </p:ext>
    </p:extLst>
  </p:cSld>
  <p:clrMapOvr>
    <a:masterClrMapping/>
  </p:clrMapOvr>
  <p:transition xmlns:p14="http://schemas.microsoft.com/office/powerpoint/2010/main" spd="med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hutterstock_84739009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1"/>
          </a:xfrm>
          <a:prstGeom prst="rect">
            <a:avLst/>
          </a:prstGeom>
        </p:spPr>
      </p:pic>
      <p:pic>
        <p:nvPicPr>
          <p:cNvPr id="7" name="Picture 6" descr="title_bg_01.jp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5092700"/>
            <a:ext cx="9144000" cy="1765300"/>
          </a:xfrm>
          <a:prstGeom prst="rect">
            <a:avLst/>
          </a:prstGeom>
        </p:spPr>
      </p:pic>
      <p:pic>
        <p:nvPicPr>
          <p:cNvPr id="15" name="Picture 14" descr="Untitled-19.png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0675" y="5853047"/>
            <a:ext cx="2308845" cy="446153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44804" y="6227345"/>
            <a:ext cx="4345225" cy="3370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Font typeface="Arial" pitchFamily="34" charset="0"/>
              <a:buNone/>
              <a:defRPr lang="en-US" sz="2200" kern="1200" dirty="0">
                <a:solidFill>
                  <a:srgbClr val="FFFFFF"/>
                </a:solidFill>
                <a:latin typeface="+mj-lt"/>
                <a:ea typeface="+mn-ea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Subtitle of Presentation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44804" y="5275580"/>
            <a:ext cx="5293996" cy="939800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en-US" sz="3000" b="1" kern="1200" cap="none" baseline="0" dirty="0">
                <a:solidFill>
                  <a:srgbClr val="FFFFFF"/>
                </a:solidFill>
                <a:latin typeface="+mj-lt"/>
                <a:ea typeface="+mj-ea"/>
                <a:cs typeface="Arial" pitchFamily="34" charset="0"/>
              </a:defRPr>
            </a:lvl1pPr>
          </a:lstStyle>
          <a:p>
            <a:r>
              <a:rPr lang="en-US" dirty="0" smtClean="0"/>
              <a:t>Title of Presentation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5346957"/>
      </p:ext>
    </p:extLst>
  </p:cSld>
  <p:clrMapOvr>
    <a:masterClrMapping/>
  </p:clrMapOvr>
  <p:transition xmlns:p14="http://schemas.microsoft.com/office/powerpoint/2010/main" spd="med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8CECAA-BC25-4A20-A0F9-515508910486}" type="slidenum">
              <a:rPr lang="en-US" smtClean="0">
                <a:solidFill>
                  <a:srgbClr val="584A83"/>
                </a:solidFill>
                <a:latin typeface="Arial"/>
              </a:rPr>
              <a:pPr/>
              <a:t>‹#›</a:t>
            </a:fld>
            <a:endParaRPr lang="en-US" dirty="0">
              <a:solidFill>
                <a:srgbClr val="584A83"/>
              </a:solidFill>
              <a:latin typeface="Arial"/>
            </a:endParaRP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225424" y="1411240"/>
            <a:ext cx="8691563" cy="4507865"/>
          </a:xfrm>
        </p:spPr>
        <p:txBody>
          <a:bodyPr/>
          <a:lstStyle>
            <a:lvl1pPr>
              <a:defRPr sz="2000">
                <a:solidFill>
                  <a:schemeClr val="accent6"/>
                </a:solidFill>
              </a:defRPr>
            </a:lvl1pPr>
            <a:lvl2pPr>
              <a:buFont typeface="Lucida Grande"/>
              <a:buChar char="–"/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338867365"/>
      </p:ext>
    </p:extLst>
  </p:cSld>
  <p:clrMapOvr>
    <a:masterClrMapping/>
  </p:clrMapOvr>
  <p:transition xmlns:p14="http://schemas.microsoft.com/office/powerpoint/2010/main" spd="med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8CECAA-BC25-4A20-A0F9-515508910486}" type="slidenum">
              <a:rPr lang="en-US" smtClean="0">
                <a:solidFill>
                  <a:srgbClr val="584A83"/>
                </a:solidFill>
                <a:latin typeface="Arial"/>
              </a:rPr>
              <a:pPr/>
              <a:t>‹#›</a:t>
            </a:fld>
            <a:endParaRPr lang="en-US" dirty="0">
              <a:solidFill>
                <a:srgbClr val="584A83"/>
              </a:solidFill>
              <a:latin typeface="Arial"/>
            </a:endParaRPr>
          </a:p>
        </p:txBody>
      </p:sp>
      <p:sp>
        <p:nvSpPr>
          <p:cNvPr id="4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225424" y="1737360"/>
            <a:ext cx="8691563" cy="4507865"/>
          </a:xfrm>
        </p:spPr>
        <p:txBody>
          <a:bodyPr/>
          <a:lstStyle>
            <a:lvl1pPr>
              <a:defRPr sz="2000">
                <a:solidFill>
                  <a:schemeClr val="accent6"/>
                </a:solidFill>
              </a:defRPr>
            </a:lvl1pPr>
            <a:lvl2pPr>
              <a:buFont typeface="Lucida Grande"/>
              <a:buChar char="–"/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4154" y="1249680"/>
            <a:ext cx="8696325" cy="406399"/>
          </a:xfrm>
        </p:spPr>
        <p:txBody>
          <a:bodyPr anchor="ctr">
            <a:noAutofit/>
          </a:bodyPr>
          <a:lstStyle>
            <a:lvl1pPr algn="ctr">
              <a:buNone/>
              <a:defRPr sz="2200" b="1"/>
            </a:lvl1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9286653"/>
      </p:ext>
    </p:extLst>
  </p:cSld>
  <p:clrMapOvr>
    <a:masterClrMapping/>
  </p:clrMapOvr>
  <p:transition xmlns:p14="http://schemas.microsoft.com/office/powerpoint/2010/main" spd="med">
    <p:wipe dir="r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  <p:custDataLst>
              <p:tags r:id="rId1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fld id="{902A1B50-F458-4694-974F-79A3AC43FDAF}" type="slidenum">
              <a:rPr lang="en-US">
                <a:solidFill>
                  <a:srgbClr val="584A83"/>
                </a:solidFill>
                <a:latin typeface="Arial"/>
              </a:rPr>
              <a:pPr/>
              <a:t>‹#›</a:t>
            </a:fld>
            <a:endParaRPr lang="en-US">
              <a:solidFill>
                <a:srgbClr val="584A83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30492876"/>
      </p:ext>
    </p:extLst>
  </p:cSld>
  <p:clrMapOvr>
    <a:masterClrMapping/>
  </p:clrMapOvr>
  <p:transition xmlns:p14="http://schemas.microsoft.com/office/powerpoint/2010/main" spd="med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6400"/>
            <a:ext cx="4038600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4038600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C8DFAF-C78A-5C47-AA75-02F9B362DAA9}" type="slidenum">
              <a:rPr lang="en-US">
                <a:solidFill>
                  <a:srgbClr val="584A83"/>
                </a:solidFill>
                <a:latin typeface="Arial"/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31546622"/>
      </p:ext>
    </p:extLst>
  </p:cSld>
  <p:clrMapOvr>
    <a:masterClrMapping/>
  </p:clrMapOvr>
  <p:transition xmlns:p14="http://schemas.microsoft.com/office/powerpoint/2010/main" spd="med">
    <p:pull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  <p:custDataLst>
              <p:tags r:id="rId2"/>
            </p:custDataLst>
          </p:nvPr>
        </p:nvSpPr>
        <p:spPr>
          <a:xfrm>
            <a:off x="225425" y="6493052"/>
            <a:ext cx="536781" cy="251994"/>
          </a:xfrm>
        </p:spPr>
        <p:txBody>
          <a:bodyPr/>
          <a:lstStyle>
            <a:lvl1pPr>
              <a:defRPr/>
            </a:lvl1pPr>
          </a:lstStyle>
          <a:p>
            <a:fld id="{902A1B50-F458-4694-974F-79A3AC43FDAF}" type="slidenum">
              <a:rPr lang="en-US">
                <a:solidFill>
                  <a:srgbClr val="584A83"/>
                </a:solidFill>
                <a:latin typeface="Arial"/>
              </a:rPr>
              <a:pPr/>
              <a:t>‹#›</a:t>
            </a:fld>
            <a:endParaRPr lang="en-US">
              <a:solidFill>
                <a:srgbClr val="584A83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989772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fld id="{146A6F46-683B-45AE-A3C0-F3DB77F15E3A}" type="slidenum">
              <a:rPr lang="en-US">
                <a:solidFill>
                  <a:srgbClr val="584A83"/>
                </a:solidFill>
                <a:latin typeface="Arial"/>
              </a:rPr>
              <a:pPr/>
              <a:t>‹#›</a:t>
            </a:fld>
            <a:endParaRPr lang="en-US">
              <a:solidFill>
                <a:srgbClr val="584A83"/>
              </a:solidFill>
              <a:latin typeface="Arial"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/>
            </a:endParaRPr>
          </a:p>
        </p:txBody>
      </p:sp>
      <p:pic>
        <p:nvPicPr>
          <p:cNvPr id="6" name="Picture 5" descr="template_2.jpg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2103135"/>
            <a:ext cx="9144000" cy="4754865"/>
          </a:xfrm>
          <a:prstGeom prst="rect">
            <a:avLst/>
          </a:prstGeom>
        </p:spPr>
      </p:pic>
      <p:pic>
        <p:nvPicPr>
          <p:cNvPr id="9" name="Picture 8" descr="bg_gradient_01.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-1" y="1907646"/>
            <a:ext cx="9144001" cy="22479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225425" y="2349500"/>
            <a:ext cx="5836707" cy="85598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Transition Slide Title</a:t>
            </a:r>
            <a:endParaRPr lang="en-US" dirty="0"/>
          </a:p>
        </p:txBody>
      </p:sp>
      <p:pic>
        <p:nvPicPr>
          <p:cNvPr id="10" name="Picture 9" descr="Untitled-19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6321739" y="2556935"/>
            <a:ext cx="2563181" cy="49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836090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225424" y="749299"/>
            <a:ext cx="8691563" cy="5751576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31483" y="6480709"/>
            <a:ext cx="536781" cy="365125"/>
          </a:xfrm>
        </p:spPr>
        <p:txBody>
          <a:bodyPr/>
          <a:lstStyle/>
          <a:p>
            <a:fld id="{028CECAA-BC25-4A20-A0F9-515508910486}" type="slidenum">
              <a:rPr lang="en-US" smtClean="0">
                <a:solidFill>
                  <a:srgbClr val="584A83"/>
                </a:solidFill>
                <a:latin typeface="Arial"/>
              </a:rPr>
              <a:pPr/>
              <a:t>‹#›</a:t>
            </a:fld>
            <a:endParaRPr lang="en-US" dirty="0">
              <a:solidFill>
                <a:srgbClr val="584A83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63726212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8CECAA-BC25-4A20-A0F9-515508910486}" type="slidenum">
              <a:rPr lang="en-US" smtClean="0">
                <a:solidFill>
                  <a:srgbClr val="584A83"/>
                </a:solidFill>
                <a:latin typeface="Arial"/>
              </a:rPr>
              <a:pPr/>
              <a:t>‹#›</a:t>
            </a:fld>
            <a:endParaRPr lang="en-US" dirty="0">
              <a:solidFill>
                <a:srgbClr val="584A83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92907956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ransi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425" y="3125788"/>
            <a:ext cx="7791450" cy="1524000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85000"/>
              </a:lnSpc>
              <a:spcBef>
                <a:spcPts val="1200"/>
              </a:spcBef>
              <a:buFont typeface="Arial" pitchFamily="34" charset="0"/>
              <a:buNone/>
              <a:defRPr lang="en-US" sz="3000" b="0" kern="1200" dirty="0" smtClean="0">
                <a:solidFill>
                  <a:schemeClr val="accent1"/>
                </a:solidFill>
                <a:latin typeface="+mj-lt"/>
                <a:ea typeface="+mn-ea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8CECAA-BC25-4A20-A0F9-515508910486}" type="slidenum">
              <a:rPr lang="en-US" smtClean="0">
                <a:solidFill>
                  <a:srgbClr val="584A83"/>
                </a:solidFill>
                <a:latin typeface="Arial"/>
              </a:rPr>
              <a:pPr/>
              <a:t>‹#›</a:t>
            </a:fld>
            <a:endParaRPr lang="en-US" dirty="0">
              <a:solidFill>
                <a:srgbClr val="584A83"/>
              </a:solidFill>
              <a:latin typeface="Arial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225425" y="4649788"/>
            <a:ext cx="7791450" cy="1357312"/>
          </a:xfrm>
        </p:spPr>
        <p:txBody>
          <a:bodyPr>
            <a:noAutofit/>
          </a:bodyPr>
          <a:lstStyle>
            <a:lvl1pPr>
              <a:buNone/>
              <a:def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+mj-lt"/>
                <a:ea typeface="+mj-ea"/>
                <a:cs typeface="Arial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3125085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ullet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8CECAA-BC25-4A20-A0F9-515508910486}" type="slidenum">
              <a:rPr lang="en-US" smtClean="0">
                <a:solidFill>
                  <a:srgbClr val="584A83"/>
                </a:solidFill>
                <a:latin typeface="Arial"/>
              </a:rPr>
              <a:pPr/>
              <a:t>‹#›</a:t>
            </a:fld>
            <a:endParaRPr lang="en-US" dirty="0">
              <a:solidFill>
                <a:srgbClr val="584A83"/>
              </a:solidFill>
              <a:latin typeface="Arial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225425" y="682626"/>
            <a:ext cx="8691563" cy="5446712"/>
          </a:xfrm>
          <a:prstGeom prst="rect">
            <a:avLst/>
          </a:prstGeom>
        </p:spPr>
        <p:txBody>
          <a:bodyPr/>
          <a:lstStyle/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852328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8CECAA-BC25-4A20-A0F9-515508910486}" type="slidenum">
              <a:rPr lang="en-US" smtClean="0">
                <a:solidFill>
                  <a:srgbClr val="584A83"/>
                </a:solidFill>
                <a:latin typeface="Arial"/>
              </a:rPr>
              <a:pPr/>
              <a:t>‹#›</a:t>
            </a:fld>
            <a:endParaRPr lang="en-US" dirty="0">
              <a:solidFill>
                <a:srgbClr val="584A83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87040999"/>
      </p:ext>
    </p:extLst>
  </p:cSld>
  <p:clrMapOvr>
    <a:masterClrMapping/>
  </p:clrMapOvr>
  <p:transition xmlns:p14="http://schemas.microsoft.com/office/powerpoint/2010/main" spd="med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ullet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8CECAA-BC25-4A20-A0F9-515508910486}" type="slidenum">
              <a:rPr lang="en-US" smtClean="0">
                <a:solidFill>
                  <a:srgbClr val="584A83"/>
                </a:solidFill>
                <a:latin typeface="Arial"/>
              </a:rPr>
              <a:pPr/>
              <a:t>‹#›</a:t>
            </a:fld>
            <a:endParaRPr lang="en-US" dirty="0">
              <a:solidFill>
                <a:srgbClr val="584A83"/>
              </a:solidFill>
              <a:latin typeface="Arial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225425" y="682626"/>
            <a:ext cx="8691563" cy="5446712"/>
          </a:xfrm>
          <a:prstGeom prst="rect">
            <a:avLst/>
          </a:prstGeom>
        </p:spPr>
        <p:txBody>
          <a:bodyPr/>
          <a:lstStyle/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551467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8CECAA-BC25-4A20-A0F9-515508910486}" type="slidenum">
              <a:rPr lang="en-US" smtClean="0">
                <a:solidFill>
                  <a:srgbClr val="584A83"/>
                </a:solidFill>
                <a:latin typeface="Arial"/>
              </a:rPr>
              <a:pPr/>
              <a:t>‹#›</a:t>
            </a:fld>
            <a:endParaRPr lang="en-US" dirty="0">
              <a:solidFill>
                <a:srgbClr val="584A83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36448102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8CECAA-BC25-4A20-A0F9-515508910486}" type="slidenum">
              <a:rPr lang="en-US" smtClean="0">
                <a:solidFill>
                  <a:srgbClr val="584A83"/>
                </a:solidFill>
                <a:latin typeface="Arial"/>
              </a:rPr>
              <a:pPr/>
              <a:t>‹#›</a:t>
            </a:fld>
            <a:endParaRPr lang="en-US" dirty="0">
              <a:solidFill>
                <a:srgbClr val="584A83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67936459"/>
      </p:ext>
    </p:extLst>
  </p:cSld>
  <p:clrMapOvr>
    <a:masterClrMapping/>
  </p:clrMapOvr>
  <p:transition xmlns:p14="http://schemas.microsoft.com/office/powerpoint/2010/main" spd="med">
    <p:wipe dir="r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theme" Target="../theme/theme1.xml"/><Relationship Id="rId22" Type="http://schemas.openxmlformats.org/officeDocument/2006/relationships/image" Target="../media/image1.png"/><Relationship Id="rId23" Type="http://schemas.openxmlformats.org/officeDocument/2006/relationships/image" Target="../media/image2.png"/><Relationship Id="rId24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9.xml"/><Relationship Id="rId20" Type="http://schemas.openxmlformats.org/officeDocument/2006/relationships/image" Target="../media/image1.png"/><Relationship Id="rId21" Type="http://schemas.openxmlformats.org/officeDocument/2006/relationships/image" Target="../media/image2.png"/><Relationship Id="rId22" Type="http://schemas.openxmlformats.org/officeDocument/2006/relationships/image" Target="../media/image3.png"/><Relationship Id="rId1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37.xml"/><Relationship Id="rId18" Type="http://schemas.openxmlformats.org/officeDocument/2006/relationships/slideLayout" Target="../slideLayouts/slideLayout38.xml"/><Relationship Id="rId19" Type="http://schemas.openxmlformats.org/officeDocument/2006/relationships/theme" Target="../theme/theme2.xml"/><Relationship Id="rId1" Type="http://schemas.openxmlformats.org/officeDocument/2006/relationships/slideLayout" Target="../slideLayouts/slideLayout21.xml"/><Relationship Id="rId2" Type="http://schemas.openxmlformats.org/officeDocument/2006/relationships/slideLayout" Target="../slideLayouts/slideLayout22.xml"/><Relationship Id="rId3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5.xml"/><Relationship Id="rId6" Type="http://schemas.openxmlformats.org/officeDocument/2006/relationships/slideLayout" Target="../slideLayouts/slideLayout26.xml"/><Relationship Id="rId7" Type="http://schemas.openxmlformats.org/officeDocument/2006/relationships/slideLayout" Target="../slideLayouts/slideLayout27.xml"/><Relationship Id="rId8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olored_header_01.png"/>
          <p:cNvPicPr>
            <a:picLocks noChangeAspect="1"/>
          </p:cNvPicPr>
          <p:nvPr userDrawn="1"/>
        </p:nvPicPr>
        <p:blipFill>
          <a:blip r:embed="rId22"/>
          <a:stretch>
            <a:fillRect/>
          </a:stretch>
        </p:blipFill>
        <p:spPr>
          <a:xfrm>
            <a:off x="0" y="444"/>
            <a:ext cx="9144000" cy="3450336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5425" y="139700"/>
            <a:ext cx="8695055" cy="7747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5425" y="6493052"/>
            <a:ext cx="536781" cy="2519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accent1"/>
                </a:solidFill>
                <a:latin typeface="+mj-lt"/>
              </a:defRPr>
            </a:lvl1pPr>
          </a:lstStyle>
          <a:p>
            <a:fld id="{028CECAA-BC25-4A20-A0F9-515508910486}" type="slidenum">
              <a:rPr lang="en-US" smtClean="0">
                <a:solidFill>
                  <a:srgbClr val="584A83"/>
                </a:solidFill>
                <a:latin typeface="Arial"/>
              </a:rPr>
              <a:pPr/>
              <a:t>‹#›</a:t>
            </a:fld>
            <a:endParaRPr lang="en-US" dirty="0">
              <a:solidFill>
                <a:srgbClr val="584A83"/>
              </a:solidFill>
              <a:latin typeface="Arial"/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idx="1"/>
          </p:nvPr>
        </p:nvSpPr>
        <p:spPr>
          <a:xfrm>
            <a:off x="225424" y="1414463"/>
            <a:ext cx="8691563" cy="48339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TextBox 34"/>
          <p:cNvSpPr txBox="1"/>
          <p:nvPr userDrawn="1"/>
        </p:nvSpPr>
        <p:spPr>
          <a:xfrm>
            <a:off x="1384665" y="6511327"/>
            <a:ext cx="6374673" cy="21544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rgbClr val="584A83"/>
                </a:solidFill>
                <a:latin typeface="Arial"/>
                <a:cs typeface="Arial" pitchFamily="34" charset="0"/>
              </a:rPr>
              <a:t>© 2011 Extreme Networks, Inc. All rights reserved.</a:t>
            </a:r>
          </a:p>
        </p:txBody>
      </p:sp>
      <p:pic>
        <p:nvPicPr>
          <p:cNvPr id="39" name="Picture 38" descr="Untitled-19.png"/>
          <p:cNvPicPr>
            <a:picLocks noChangeAspect="1"/>
          </p:cNvPicPr>
          <p:nvPr userDrawn="1"/>
        </p:nvPicPr>
        <p:blipFill>
          <a:blip r:embed="rId2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00434" y="2355784"/>
            <a:ext cx="1730486" cy="334393"/>
          </a:xfrm>
          <a:prstGeom prst="rect">
            <a:avLst/>
          </a:prstGeom>
        </p:spPr>
      </p:pic>
      <p:pic>
        <p:nvPicPr>
          <p:cNvPr id="30" name="Picture 29" descr="Untitled-19.png"/>
          <p:cNvPicPr>
            <a:picLocks noChangeAspect="1"/>
          </p:cNvPicPr>
          <p:nvPr userDrawn="1"/>
        </p:nvPicPr>
        <p:blipFill>
          <a:blip r:embed="rId2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66000" y="6426956"/>
            <a:ext cx="1595120" cy="306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067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4" r:id="rId12"/>
    <p:sldLayoutId id="2147483675" r:id="rId13"/>
    <p:sldLayoutId id="2147483677" r:id="rId14"/>
    <p:sldLayoutId id="2147483678" r:id="rId15"/>
    <p:sldLayoutId id="2147483699" r:id="rId16"/>
    <p:sldLayoutId id="2147483700" r:id="rId17"/>
    <p:sldLayoutId id="2147483701" r:id="rId18"/>
    <p:sldLayoutId id="2147483702" r:id="rId19"/>
    <p:sldLayoutId id="2147483703" r:id="rId20"/>
  </p:sldLayoutIdLst>
  <p:transition xmlns:p14="http://schemas.microsoft.com/office/powerpoint/2010/main" spd="med">
    <p:wipe dir="r"/>
  </p:transition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lang="en-US" sz="2600" b="1" kern="1200" dirty="0">
          <a:solidFill>
            <a:srgbClr val="FFFFFF"/>
          </a:solidFill>
          <a:latin typeface="+mj-lt"/>
          <a:ea typeface="+mj-ea"/>
          <a:cs typeface="Arial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85000"/>
        </a:lnSpc>
        <a:spcBef>
          <a:spcPts val="1200"/>
        </a:spcBef>
        <a:buFont typeface="Arial" pitchFamily="34" charset="0"/>
        <a:buChar char="•"/>
        <a:defRPr sz="2000" b="0" kern="1200">
          <a:solidFill>
            <a:srgbClr val="3F3F3F"/>
          </a:solidFill>
          <a:latin typeface="+mj-lt"/>
          <a:ea typeface="+mn-ea"/>
          <a:cs typeface="Arial" pitchFamily="34" charset="0"/>
        </a:defRPr>
      </a:lvl1pPr>
      <a:lvl2pPr marL="406400" indent="-177800" algn="l" defTabSz="914400" rtl="0" eaLnBrk="1" latinLnBrk="0" hangingPunct="1">
        <a:lnSpc>
          <a:spcPct val="85000"/>
        </a:lnSpc>
        <a:spcBef>
          <a:spcPts val="1200"/>
        </a:spcBef>
        <a:buClrTx/>
        <a:buFont typeface="Lucida Grande"/>
        <a:buChar char="–"/>
        <a:defRPr sz="1800" b="0" kern="1200">
          <a:solidFill>
            <a:schemeClr val="accent6"/>
          </a:solidFill>
          <a:latin typeface="+mj-lt"/>
          <a:ea typeface="+mn-ea"/>
          <a:cs typeface="Arial" pitchFamily="34" charset="0"/>
        </a:defRPr>
      </a:lvl2pPr>
      <a:lvl3pPr marL="635000" indent="-228600" algn="l" defTabSz="914400" rtl="0" eaLnBrk="1" latinLnBrk="0" hangingPunct="1">
        <a:lnSpc>
          <a:spcPct val="85000"/>
        </a:lnSpc>
        <a:spcBef>
          <a:spcPts val="1200"/>
        </a:spcBef>
        <a:buClrTx/>
        <a:buFont typeface="Arial" pitchFamily="34" charset="0"/>
        <a:buChar char="•"/>
        <a:tabLst/>
        <a:defRPr sz="1600" b="0" kern="1200">
          <a:solidFill>
            <a:schemeClr val="accent6"/>
          </a:solidFill>
          <a:latin typeface="+mj-lt"/>
          <a:ea typeface="+mn-ea"/>
          <a:cs typeface="Arial" pitchFamily="34" charset="0"/>
        </a:defRPr>
      </a:lvl3pPr>
      <a:lvl4pPr marL="863600" indent="-228600" algn="l" defTabSz="914400" rtl="0" eaLnBrk="1" latinLnBrk="0" hangingPunct="1">
        <a:lnSpc>
          <a:spcPct val="85000"/>
        </a:lnSpc>
        <a:spcBef>
          <a:spcPts val="1200"/>
        </a:spcBef>
        <a:buClrTx/>
        <a:buFont typeface="Arial" pitchFamily="34" charset="0"/>
        <a:buChar char="•"/>
        <a:defRPr sz="1800" b="0" kern="1200">
          <a:solidFill>
            <a:schemeClr val="accent6"/>
          </a:solidFill>
          <a:latin typeface="+mj-lt"/>
          <a:ea typeface="+mn-ea"/>
          <a:cs typeface="Arial" pitchFamily="34" charset="0"/>
        </a:defRPr>
      </a:lvl4pPr>
      <a:lvl5pPr marL="1092200" indent="-228600" algn="l" defTabSz="914400" rtl="0" eaLnBrk="1" latinLnBrk="0" hangingPunct="1">
        <a:lnSpc>
          <a:spcPct val="85000"/>
        </a:lnSpc>
        <a:spcBef>
          <a:spcPts val="1200"/>
        </a:spcBef>
        <a:buClrTx/>
        <a:buFont typeface="Arial" pitchFamily="34" charset="0"/>
        <a:buChar char="•"/>
        <a:defRPr sz="1800" b="0" kern="1200">
          <a:solidFill>
            <a:schemeClr val="accent6"/>
          </a:solidFill>
          <a:latin typeface="+mj-lt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olored_header_01.png"/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0" y="444"/>
            <a:ext cx="9144000" cy="3450336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5425" y="139700"/>
            <a:ext cx="8695055" cy="7747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5425" y="6493052"/>
            <a:ext cx="536781" cy="2519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accent1"/>
                </a:solidFill>
                <a:latin typeface="+mj-lt"/>
              </a:defRPr>
            </a:lvl1pPr>
          </a:lstStyle>
          <a:p>
            <a:fld id="{028CECAA-BC25-4A20-A0F9-515508910486}" type="slidenum">
              <a:rPr lang="en-US" smtClean="0">
                <a:solidFill>
                  <a:srgbClr val="584A83"/>
                </a:solidFill>
                <a:latin typeface="Arial"/>
              </a:rPr>
              <a:pPr/>
              <a:t>‹#›</a:t>
            </a:fld>
            <a:endParaRPr lang="en-US" dirty="0">
              <a:solidFill>
                <a:srgbClr val="584A83"/>
              </a:solidFill>
              <a:latin typeface="Arial"/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idx="1"/>
          </p:nvPr>
        </p:nvSpPr>
        <p:spPr>
          <a:xfrm>
            <a:off x="225424" y="1414463"/>
            <a:ext cx="8691563" cy="48339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TextBox 34"/>
          <p:cNvSpPr txBox="1"/>
          <p:nvPr userDrawn="1"/>
        </p:nvSpPr>
        <p:spPr>
          <a:xfrm>
            <a:off x="1384665" y="6511327"/>
            <a:ext cx="6374673" cy="21544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rgbClr val="584A83"/>
                </a:solidFill>
                <a:latin typeface="Arial"/>
                <a:cs typeface="Arial" pitchFamily="34" charset="0"/>
              </a:rPr>
              <a:t>© 2011 Extreme Networks, Inc. All rights reserved.</a:t>
            </a:r>
          </a:p>
        </p:txBody>
      </p:sp>
      <p:pic>
        <p:nvPicPr>
          <p:cNvPr id="39" name="Picture 38" descr="Untitled-19.png"/>
          <p:cNvPicPr>
            <a:picLocks noChangeAspect="1"/>
          </p:cNvPicPr>
          <p:nvPr userDrawn="1"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00434" y="2355784"/>
            <a:ext cx="1730486" cy="334393"/>
          </a:xfrm>
          <a:prstGeom prst="rect">
            <a:avLst/>
          </a:prstGeom>
        </p:spPr>
      </p:pic>
      <p:pic>
        <p:nvPicPr>
          <p:cNvPr id="30" name="Picture 29" descr="Untitled-19.png"/>
          <p:cNvPicPr>
            <a:picLocks noChangeAspect="1"/>
          </p:cNvPicPr>
          <p:nvPr userDrawn="1"/>
        </p:nvPicPr>
        <p:blipFill>
          <a:blip r:embed="rId2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66000" y="6426956"/>
            <a:ext cx="1595120" cy="306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143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695" r:id="rId16"/>
    <p:sldLayoutId id="2147483696" r:id="rId17"/>
    <p:sldLayoutId id="2147483697" r:id="rId18"/>
  </p:sldLayoutIdLst>
  <p:transition xmlns:p14="http://schemas.microsoft.com/office/powerpoint/2010/main" spd="med">
    <p:wipe dir="r"/>
  </p:transition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lang="en-US" sz="2600" b="1" kern="1200" dirty="0">
          <a:solidFill>
            <a:srgbClr val="FFFFFF"/>
          </a:solidFill>
          <a:latin typeface="+mj-lt"/>
          <a:ea typeface="+mj-ea"/>
          <a:cs typeface="Arial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85000"/>
        </a:lnSpc>
        <a:spcBef>
          <a:spcPts val="1200"/>
        </a:spcBef>
        <a:buFont typeface="Arial" pitchFamily="34" charset="0"/>
        <a:buChar char="•"/>
        <a:defRPr sz="2000" b="0" kern="1200">
          <a:solidFill>
            <a:srgbClr val="3F3F3F"/>
          </a:solidFill>
          <a:latin typeface="+mj-lt"/>
          <a:ea typeface="+mn-ea"/>
          <a:cs typeface="Arial" pitchFamily="34" charset="0"/>
        </a:defRPr>
      </a:lvl1pPr>
      <a:lvl2pPr marL="406400" indent="-177800" algn="l" defTabSz="914400" rtl="0" eaLnBrk="1" latinLnBrk="0" hangingPunct="1">
        <a:lnSpc>
          <a:spcPct val="85000"/>
        </a:lnSpc>
        <a:spcBef>
          <a:spcPts val="1200"/>
        </a:spcBef>
        <a:buClrTx/>
        <a:buFont typeface="Lucida Grande"/>
        <a:buChar char="–"/>
        <a:defRPr sz="1800" b="0" kern="1200">
          <a:solidFill>
            <a:schemeClr val="accent6"/>
          </a:solidFill>
          <a:latin typeface="+mj-lt"/>
          <a:ea typeface="+mn-ea"/>
          <a:cs typeface="Arial" pitchFamily="34" charset="0"/>
        </a:defRPr>
      </a:lvl2pPr>
      <a:lvl3pPr marL="635000" indent="-228600" algn="l" defTabSz="914400" rtl="0" eaLnBrk="1" latinLnBrk="0" hangingPunct="1">
        <a:lnSpc>
          <a:spcPct val="85000"/>
        </a:lnSpc>
        <a:spcBef>
          <a:spcPts val="1200"/>
        </a:spcBef>
        <a:buClrTx/>
        <a:buFont typeface="Arial" pitchFamily="34" charset="0"/>
        <a:buChar char="•"/>
        <a:tabLst/>
        <a:defRPr sz="1600" b="0" kern="1200">
          <a:solidFill>
            <a:schemeClr val="accent6"/>
          </a:solidFill>
          <a:latin typeface="+mj-lt"/>
          <a:ea typeface="+mn-ea"/>
          <a:cs typeface="Arial" pitchFamily="34" charset="0"/>
        </a:defRPr>
      </a:lvl3pPr>
      <a:lvl4pPr marL="863600" indent="-228600" algn="l" defTabSz="914400" rtl="0" eaLnBrk="1" latinLnBrk="0" hangingPunct="1">
        <a:lnSpc>
          <a:spcPct val="85000"/>
        </a:lnSpc>
        <a:spcBef>
          <a:spcPts val="1200"/>
        </a:spcBef>
        <a:buClrTx/>
        <a:buFont typeface="Arial" pitchFamily="34" charset="0"/>
        <a:buChar char="•"/>
        <a:defRPr sz="1800" b="0" kern="1200">
          <a:solidFill>
            <a:schemeClr val="accent6"/>
          </a:solidFill>
          <a:latin typeface="+mj-lt"/>
          <a:ea typeface="+mn-ea"/>
          <a:cs typeface="Arial" pitchFamily="34" charset="0"/>
        </a:defRPr>
      </a:lvl4pPr>
      <a:lvl5pPr marL="1092200" indent="-228600" algn="l" defTabSz="914400" rtl="0" eaLnBrk="1" latinLnBrk="0" hangingPunct="1">
        <a:lnSpc>
          <a:spcPct val="85000"/>
        </a:lnSpc>
        <a:spcBef>
          <a:spcPts val="1200"/>
        </a:spcBef>
        <a:buClrTx/>
        <a:buFont typeface="Arial" pitchFamily="34" charset="0"/>
        <a:buChar char="•"/>
        <a:defRPr sz="1800" b="0" kern="1200">
          <a:solidFill>
            <a:schemeClr val="accent6"/>
          </a:solidFill>
          <a:latin typeface="+mj-lt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2.gi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0.PNG"/><Relationship Id="rId12" Type="http://schemas.openxmlformats.org/officeDocument/2006/relationships/image" Target="../media/image21.PNG"/><Relationship Id="rId13" Type="http://schemas.openxmlformats.org/officeDocument/2006/relationships/image" Target="../media/image22.PNG"/><Relationship Id="rId14" Type="http://schemas.openxmlformats.org/officeDocument/2006/relationships/image" Target="../media/image23.jpeg"/><Relationship Id="rId15" Type="http://schemas.openxmlformats.org/officeDocument/2006/relationships/image" Target="../media/image24.gif"/><Relationship Id="rId1" Type="http://schemas.openxmlformats.org/officeDocument/2006/relationships/tags" Target="../tags/tag11.xml"/><Relationship Id="rId2" Type="http://schemas.openxmlformats.org/officeDocument/2006/relationships/tags" Target="../tags/tag12.xml"/><Relationship Id="rId3" Type="http://schemas.openxmlformats.org/officeDocument/2006/relationships/tags" Target="../tags/tag13.xml"/><Relationship Id="rId4" Type="http://schemas.openxmlformats.org/officeDocument/2006/relationships/tags" Target="../tags/tag14.xml"/><Relationship Id="rId5" Type="http://schemas.openxmlformats.org/officeDocument/2006/relationships/tags" Target="../tags/tag15.xml"/><Relationship Id="rId6" Type="http://schemas.openxmlformats.org/officeDocument/2006/relationships/tags" Target="../tags/tag16.xml"/><Relationship Id="rId7" Type="http://schemas.openxmlformats.org/officeDocument/2006/relationships/tags" Target="../tags/tag17.xml"/><Relationship Id="rId8" Type="http://schemas.openxmlformats.org/officeDocument/2006/relationships/tags" Target="../tags/tag18.xml"/><Relationship Id="rId9" Type="http://schemas.openxmlformats.org/officeDocument/2006/relationships/slideLayout" Target="../slideLayouts/slideLayout18.xml"/><Relationship Id="rId10" Type="http://schemas.openxmlformats.org/officeDocument/2006/relationships/notesSlide" Target="../notesSlides/notesSlide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4804" y="6227345"/>
            <a:ext cx="6165178" cy="337074"/>
          </a:xfrm>
        </p:spPr>
        <p:txBody>
          <a:bodyPr>
            <a:noAutofit/>
          </a:bodyPr>
          <a:lstStyle/>
          <a:p>
            <a:r>
              <a:rPr lang="en-US" sz="1800" dirty="0" smtClean="0"/>
              <a:t>CIS@EXTREMENETWORKS.COM</a:t>
            </a:r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4803" y="5275580"/>
            <a:ext cx="6432610" cy="9398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Михаил Родионов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700" dirty="0" smtClean="0"/>
              <a:t>Account Manager, Extreme Networks</a:t>
            </a:r>
            <a:endParaRPr lang="en-US" sz="2700" dirty="0"/>
          </a:p>
        </p:txBody>
      </p:sp>
      <p:sp>
        <p:nvSpPr>
          <p:cNvPr id="4" name="Rectangle 3"/>
          <p:cNvSpPr/>
          <p:nvPr/>
        </p:nvSpPr>
        <p:spPr>
          <a:xfrm>
            <a:off x="315913" y="271464"/>
            <a:ext cx="6798554" cy="1929870"/>
          </a:xfrm>
          <a:prstGeom prst="rect">
            <a:avLst/>
          </a:prstGeom>
          <a:solidFill>
            <a:schemeClr val="tx2">
              <a:alpha val="83137"/>
            </a:schemeClr>
          </a:solidFill>
          <a:ln w="952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20040" rtlCol="0" anchor="t"/>
          <a:lstStyle/>
          <a:p>
            <a:pPr marL="177800">
              <a:spcBef>
                <a:spcPts val="3000"/>
              </a:spcBef>
            </a:pPr>
            <a:r>
              <a:rPr lang="ru-RU" sz="2800" dirty="0" smtClean="0">
                <a:solidFill>
                  <a:prstClr val="white"/>
                </a:solidFill>
                <a:latin typeface="Gotham Light"/>
                <a:ea typeface="Kozuka Gothic Pro EL" pitchFamily="34" charset="-128"/>
                <a:cs typeface="Gotham Light"/>
              </a:rPr>
              <a:t>Стандарты 10</a:t>
            </a:r>
            <a:r>
              <a:rPr lang="en-US" sz="2800" dirty="0" smtClean="0">
                <a:solidFill>
                  <a:prstClr val="white"/>
                </a:solidFill>
                <a:latin typeface="Gotham Light"/>
                <a:ea typeface="Kozuka Gothic Pro EL" pitchFamily="34" charset="-128"/>
                <a:cs typeface="Gotham Light"/>
              </a:rPr>
              <a:t>G/40G/100G</a:t>
            </a:r>
            <a:endParaRPr lang="ru-RU" sz="2800" dirty="0" smtClean="0">
              <a:solidFill>
                <a:prstClr val="white"/>
              </a:solidFill>
              <a:latin typeface="Gotham Light"/>
              <a:ea typeface="Kozuka Gothic Pro EL" pitchFamily="34" charset="-128"/>
              <a:cs typeface="Gotham Light"/>
            </a:endParaRPr>
          </a:p>
          <a:p>
            <a:pPr marL="177800">
              <a:spcBef>
                <a:spcPts val="3000"/>
              </a:spcBef>
            </a:pPr>
            <a:r>
              <a:rPr lang="ru-RU" sz="2800" dirty="0" smtClean="0">
                <a:solidFill>
                  <a:prstClr val="white"/>
                </a:solidFill>
                <a:latin typeface="Gotham Light"/>
                <a:ea typeface="Kozuka Gothic Pro EL" pitchFamily="34" charset="-128"/>
                <a:cs typeface="Gotham Light"/>
              </a:rPr>
              <a:t>Перспективы дальнейшего развития</a:t>
            </a:r>
            <a:endParaRPr lang="en-US" sz="2800" dirty="0">
              <a:solidFill>
                <a:prstClr val="white"/>
              </a:solidFill>
              <a:latin typeface="Gotham Light"/>
              <a:ea typeface="Kozuka Gothic Pro EL" pitchFamily="34" charset="-128"/>
              <a:cs typeface="Gotham Light"/>
            </a:endParaRPr>
          </a:p>
        </p:txBody>
      </p:sp>
    </p:spTree>
    <p:extLst>
      <p:ext uri="{BB962C8B-B14F-4D97-AF65-F5344CB8AC3E}">
        <p14:creationId xmlns:p14="http://schemas.microsoft.com/office/powerpoint/2010/main" val="3311233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itle 1"/>
          <p:cNvSpPr>
            <a:spLocks noGrp="1"/>
          </p:cNvSpPr>
          <p:nvPr>
            <p:ph type="title"/>
          </p:nvPr>
        </p:nvSpPr>
        <p:spPr>
          <a:xfrm>
            <a:off x="200025" y="84729"/>
            <a:ext cx="8599488" cy="855980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Рост трафика. Прогноз на ближайшие годы.</a:t>
            </a:r>
            <a:endParaRPr lang="en-US" dirty="0" smtClean="0">
              <a:solidFill>
                <a:schemeClr val="bg1"/>
              </a:solidFill>
            </a:endParaRPr>
          </a:p>
        </p:txBody>
      </p:sp>
      <p:pic>
        <p:nvPicPr>
          <p:cNvPr id="12290" name="Picture 2" descr="global cisco internet traffic forecast 20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647" y="2020956"/>
            <a:ext cx="7418935" cy="4330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84132" y="996286"/>
            <a:ext cx="7615450" cy="887105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/>
          <a:p>
            <a:pPr marL="228600" indent="-228600" defTabSz="914400">
              <a:lnSpc>
                <a:spcPct val="85000"/>
              </a:lnSpc>
              <a:spcBef>
                <a:spcPts val="1200"/>
              </a:spcBef>
              <a:buFont typeface="Arial" pitchFamily="34" charset="0"/>
              <a:buChar char="•"/>
            </a:pPr>
            <a:endParaRPr lang="en-US" sz="2000" dirty="0" smtClean="0"/>
          </a:p>
          <a:p>
            <a:pPr defTabSz="914400">
              <a:lnSpc>
                <a:spcPct val="85000"/>
              </a:lnSpc>
              <a:spcBef>
                <a:spcPts val="1200"/>
              </a:spcBef>
            </a:pPr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</a:rPr>
              <a:t>767 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</a:rPr>
              <a:t>Exabytes by </a:t>
            </a:r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</a:rPr>
              <a:t>2014</a:t>
            </a:r>
          </a:p>
        </p:txBody>
      </p:sp>
      <p:sp>
        <p:nvSpPr>
          <p:cNvPr id="3" name="Rectangle 2"/>
          <p:cNvSpPr/>
          <p:nvPr/>
        </p:nvSpPr>
        <p:spPr>
          <a:xfrm>
            <a:off x="682388" y="6086901"/>
            <a:ext cx="1678675" cy="382138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Группа 6"/>
          <p:cNvGrpSpPr/>
          <p:nvPr/>
        </p:nvGrpSpPr>
        <p:grpSpPr>
          <a:xfrm>
            <a:off x="-4332517" y="5542719"/>
            <a:ext cx="3993444" cy="874886"/>
            <a:chOff x="1538112" y="5700891"/>
            <a:chExt cx="3993444" cy="874886"/>
          </a:xfrm>
        </p:grpSpPr>
        <p:sp>
          <p:nvSpPr>
            <p:cNvPr id="4" name="TextBox 3"/>
            <p:cNvSpPr txBox="1"/>
            <p:nvPr/>
          </p:nvSpPr>
          <p:spPr>
            <a:xfrm>
              <a:off x="1900110" y="6086900"/>
              <a:ext cx="3631446" cy="48887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>
              <a:noAutofit/>
            </a:bodyPr>
            <a:lstStyle/>
            <a:p>
              <a:pPr marR="0" algn="l" defTabSz="914400" rtl="0" eaLnBrk="1" fontAlgn="auto" latinLnBrk="0" hangingPunct="1">
                <a:lnSpc>
                  <a:spcPct val="85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ru-RU" sz="1400" b="1" dirty="0" smtClean="0">
                  <a:solidFill>
                    <a:srgbClr val="FFFFFF"/>
                  </a:solidFill>
                  <a:latin typeface="Arial Narrow" pitchFamily="34" charset="0"/>
                  <a:cs typeface="Arial" pitchFamily="34" charset="0"/>
                </a:rPr>
                <a:t>Появление на рынке коммутаторов с 24 портами </a:t>
              </a:r>
              <a:r>
                <a:rPr lang="en-US" sz="1400" b="1" dirty="0" smtClean="0">
                  <a:solidFill>
                    <a:srgbClr val="FFFFFF"/>
                  </a:solidFill>
                  <a:latin typeface="Arial Narrow" pitchFamily="34" charset="0"/>
                  <a:cs typeface="Arial" pitchFamily="34" charset="0"/>
                </a:rPr>
                <a:t>SFP+</a:t>
              </a:r>
              <a:endPara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cs typeface="Arial" pitchFamily="34" charset="0"/>
              </a:endParaRPr>
            </a:p>
          </p:txBody>
        </p:sp>
        <p:cxnSp>
          <p:nvCxnSpPr>
            <p:cNvPr id="6" name="Прямая со стрелкой 5"/>
            <p:cNvCxnSpPr>
              <a:stCxn id="4" idx="1"/>
            </p:cNvCxnSpPr>
            <p:nvPr/>
          </p:nvCxnSpPr>
          <p:spPr>
            <a:xfrm flipH="1" flipV="1">
              <a:off x="1538112" y="5700891"/>
              <a:ext cx="361998" cy="630448"/>
            </a:xfrm>
            <a:prstGeom prst="straightConnector1">
              <a:avLst/>
            </a:prstGeom>
            <a:ln w="57150" cmpd="sng">
              <a:solidFill>
                <a:srgbClr val="74639B"/>
              </a:solidFill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Группа 12"/>
          <p:cNvGrpSpPr/>
          <p:nvPr/>
        </p:nvGrpSpPr>
        <p:grpSpPr>
          <a:xfrm>
            <a:off x="-4106991" y="3271097"/>
            <a:ext cx="3631446" cy="1122981"/>
            <a:chOff x="2196747" y="6331338"/>
            <a:chExt cx="3631446" cy="1122981"/>
          </a:xfrm>
        </p:grpSpPr>
        <p:sp>
          <p:nvSpPr>
            <p:cNvPr id="14" name="TextBox 13"/>
            <p:cNvSpPr txBox="1"/>
            <p:nvPr/>
          </p:nvSpPr>
          <p:spPr>
            <a:xfrm>
              <a:off x="2196747" y="6331338"/>
              <a:ext cx="3631446" cy="48887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>
              <a:noAutofit/>
            </a:bodyPr>
            <a:lstStyle/>
            <a:p>
              <a:pPr marR="0" algn="l" defTabSz="914400" rtl="0" eaLnBrk="1" fontAlgn="auto" latinLnBrk="0" hangingPunct="1">
                <a:lnSpc>
                  <a:spcPct val="85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ru-RU" sz="1400" b="1" dirty="0" smtClean="0">
                  <a:solidFill>
                    <a:srgbClr val="FFFFFF"/>
                  </a:solidFill>
                  <a:latin typeface="Arial Narrow" pitchFamily="34" charset="0"/>
                  <a:cs typeface="Arial" pitchFamily="34" charset="0"/>
                </a:rPr>
                <a:t>Появление на рынке серии 10</a:t>
              </a:r>
              <a:r>
                <a:rPr lang="en-US" sz="1400" b="1" dirty="0" smtClean="0">
                  <a:solidFill>
                    <a:srgbClr val="FFFFFF"/>
                  </a:solidFill>
                  <a:latin typeface="Arial Narrow" pitchFamily="34" charset="0"/>
                  <a:cs typeface="Arial" pitchFamily="34" charset="0"/>
                </a:rPr>
                <a:t>G </a:t>
              </a:r>
              <a:r>
                <a:rPr lang="ru-RU" sz="1400" b="1" dirty="0" smtClean="0">
                  <a:solidFill>
                    <a:srgbClr val="FFFFFF"/>
                  </a:solidFill>
                  <a:latin typeface="Arial Narrow" pitchFamily="34" charset="0"/>
                  <a:cs typeface="Arial" pitchFamily="34" charset="0"/>
                </a:rPr>
                <a:t>коммутаторов с 48 портами </a:t>
              </a:r>
              <a:r>
                <a:rPr lang="en-US" sz="1400" b="1" dirty="0" smtClean="0">
                  <a:solidFill>
                    <a:srgbClr val="FFFFFF"/>
                  </a:solidFill>
                  <a:latin typeface="Arial Narrow" pitchFamily="34" charset="0"/>
                  <a:cs typeface="Arial" pitchFamily="34" charset="0"/>
                </a:rPr>
                <a:t>SFP+</a:t>
              </a:r>
              <a:r>
                <a:rPr lang="ru-RU" sz="1400" b="1" dirty="0" smtClean="0">
                  <a:solidFill>
                    <a:srgbClr val="FFFFFF"/>
                  </a:solidFill>
                  <a:latin typeface="Arial Narrow" pitchFamily="34" charset="0"/>
                  <a:cs typeface="Arial" pitchFamily="34" charset="0"/>
                </a:rPr>
                <a:t> и 40</a:t>
              </a:r>
              <a:r>
                <a:rPr lang="en-US" sz="1400" b="1" dirty="0" smtClean="0">
                  <a:solidFill>
                    <a:srgbClr val="FFFFFF"/>
                  </a:solidFill>
                  <a:latin typeface="Arial Narrow" pitchFamily="34" charset="0"/>
                  <a:cs typeface="Arial" pitchFamily="34" charset="0"/>
                </a:rPr>
                <a:t>G </a:t>
              </a:r>
              <a:r>
                <a:rPr lang="ru-RU" sz="1400" b="1" dirty="0" err="1" smtClean="0">
                  <a:solidFill>
                    <a:srgbClr val="FFFFFF"/>
                  </a:solidFill>
                  <a:latin typeface="Arial Narrow" pitchFamily="34" charset="0"/>
                  <a:cs typeface="Arial" pitchFamily="34" charset="0"/>
                </a:rPr>
                <a:t>аплинками</a:t>
              </a:r>
              <a:endPara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cs typeface="Arial" pitchFamily="34" charset="0"/>
              </a:endParaRPr>
            </a:p>
          </p:txBody>
        </p:sp>
        <p:cxnSp>
          <p:nvCxnSpPr>
            <p:cNvPr id="15" name="Прямая со стрелкой 14"/>
            <p:cNvCxnSpPr/>
            <p:nvPr/>
          </p:nvCxnSpPr>
          <p:spPr>
            <a:xfrm>
              <a:off x="4357785" y="6820215"/>
              <a:ext cx="581105" cy="634104"/>
            </a:xfrm>
            <a:prstGeom prst="straightConnector1">
              <a:avLst/>
            </a:prstGeom>
            <a:ln w="57150" cmpd="sng">
              <a:solidFill>
                <a:srgbClr val="74639B"/>
              </a:solidFill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Группа 23"/>
          <p:cNvGrpSpPr/>
          <p:nvPr/>
        </p:nvGrpSpPr>
        <p:grpSpPr>
          <a:xfrm>
            <a:off x="9974112" y="3294823"/>
            <a:ext cx="3631446" cy="1235279"/>
            <a:chOff x="2196747" y="6331338"/>
            <a:chExt cx="3631446" cy="1122981"/>
          </a:xfrm>
        </p:grpSpPr>
        <p:sp>
          <p:nvSpPr>
            <p:cNvPr id="25" name="TextBox 24"/>
            <p:cNvSpPr txBox="1"/>
            <p:nvPr/>
          </p:nvSpPr>
          <p:spPr>
            <a:xfrm>
              <a:off x="2196747" y="6331338"/>
              <a:ext cx="3631446" cy="48887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>
              <a:noAutofit/>
            </a:bodyPr>
            <a:lstStyle/>
            <a:p>
              <a:pPr marR="0" algn="l" defTabSz="914400" rtl="0" eaLnBrk="1" fontAlgn="auto" latinLnBrk="0" hangingPunct="1">
                <a:lnSpc>
                  <a:spcPct val="85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ru-RU" sz="1400" b="1" dirty="0" smtClean="0">
                  <a:solidFill>
                    <a:srgbClr val="FFFFFF"/>
                  </a:solidFill>
                  <a:latin typeface="Arial Narrow" pitchFamily="34" charset="0"/>
                  <a:cs typeface="Arial" pitchFamily="34" charset="0"/>
                </a:rPr>
                <a:t>Появление на рынке серии модульного оборудования с емкостью более 20ТБ</a:t>
              </a:r>
              <a:endPara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cs typeface="Arial" pitchFamily="34" charset="0"/>
              </a:endParaRPr>
            </a:p>
          </p:txBody>
        </p:sp>
        <p:cxnSp>
          <p:nvCxnSpPr>
            <p:cNvPr id="26" name="Прямая со стрелкой 25"/>
            <p:cNvCxnSpPr/>
            <p:nvPr/>
          </p:nvCxnSpPr>
          <p:spPr>
            <a:xfrm>
              <a:off x="4357785" y="6820215"/>
              <a:ext cx="466072" cy="634104"/>
            </a:xfrm>
            <a:prstGeom prst="straightConnector1">
              <a:avLst/>
            </a:prstGeom>
            <a:ln w="57150" cmpd="sng">
              <a:solidFill>
                <a:srgbClr val="74639B"/>
              </a:solidFill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Группа 27"/>
          <p:cNvGrpSpPr/>
          <p:nvPr/>
        </p:nvGrpSpPr>
        <p:grpSpPr>
          <a:xfrm>
            <a:off x="-2589388" y="1939356"/>
            <a:ext cx="1924002" cy="1099973"/>
            <a:chOff x="3125917" y="6454344"/>
            <a:chExt cx="1924002" cy="999975"/>
          </a:xfrm>
        </p:grpSpPr>
        <p:sp>
          <p:nvSpPr>
            <p:cNvPr id="29" name="TextBox 28"/>
            <p:cNvSpPr txBox="1"/>
            <p:nvPr/>
          </p:nvSpPr>
          <p:spPr>
            <a:xfrm>
              <a:off x="3125917" y="6454344"/>
              <a:ext cx="1924002" cy="35304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rtlCol="0">
              <a:noAutofit/>
            </a:bodyPr>
            <a:lstStyle/>
            <a:p>
              <a:pPr marR="0" algn="l" defTabSz="914400" rtl="0" eaLnBrk="1" fontAlgn="auto" latinLnBrk="0" hangingPunct="1">
                <a:lnSpc>
                  <a:spcPct val="85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ru-RU" b="1" noProof="0" dirty="0" smtClean="0">
                  <a:solidFill>
                    <a:srgbClr val="FFFFFF"/>
                  </a:solidFill>
                  <a:latin typeface="Arial Narrow" pitchFamily="34" charset="0"/>
                  <a:cs typeface="Arial" pitchFamily="34" charset="0"/>
                </a:rPr>
                <a:t>Новые решения?</a:t>
              </a:r>
              <a:endPara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itchFamily="34" charset="0"/>
                <a:cs typeface="Arial" pitchFamily="34" charset="0"/>
              </a:endParaRPr>
            </a:p>
          </p:txBody>
        </p:sp>
        <p:cxnSp>
          <p:nvCxnSpPr>
            <p:cNvPr id="30" name="Прямая со стрелкой 29"/>
            <p:cNvCxnSpPr/>
            <p:nvPr/>
          </p:nvCxnSpPr>
          <p:spPr>
            <a:xfrm>
              <a:off x="4357785" y="6820215"/>
              <a:ext cx="466072" cy="634104"/>
            </a:xfrm>
            <a:prstGeom prst="straightConnector1">
              <a:avLst/>
            </a:prstGeom>
            <a:ln w="57150" cmpd="sng">
              <a:solidFill>
                <a:srgbClr val="74639B"/>
              </a:solidFill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TextBox 22"/>
          <p:cNvSpPr txBox="1"/>
          <p:nvPr/>
        </p:nvSpPr>
        <p:spPr>
          <a:xfrm>
            <a:off x="-874889" y="5630333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>
            <a:normAutofit/>
          </a:bodyPr>
          <a:lstStyle/>
          <a:p>
            <a:pPr marL="228600" marR="0" indent="-228600" algn="l" defTabSz="914400" rtl="0" eaLnBrk="1" fontAlgn="auto" latinLnBrk="0" hangingPunct="1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rgbClr val="74639B"/>
              </a:solidFill>
              <a:effectLst/>
              <a:uLnTx/>
              <a:uFillTx/>
              <a:latin typeface="Arial Narrow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5709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5851 -0.54722 L 0.61632 0.02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118" y="286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753 -0.475 L 0.48715 -0.0078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972" y="233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8611 -0.48657 L -0.9698 -0.0912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184" y="197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4045 -0.36296 L 0.59878 0.03449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83" y="198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Стандарт 40</a:t>
            </a:r>
            <a:r>
              <a:rPr lang="en-US" dirty="0" smtClean="0"/>
              <a:t>G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8CECAA-BC25-4A20-A0F9-515508910486}" type="slidenum">
              <a:rPr lang="en-US" smtClean="0">
                <a:solidFill>
                  <a:srgbClr val="584A83"/>
                </a:solidFill>
                <a:latin typeface="Arial"/>
              </a:rPr>
              <a:pPr/>
              <a:t>3</a:t>
            </a:fld>
            <a:endParaRPr lang="en-US" dirty="0">
              <a:solidFill>
                <a:srgbClr val="584A83"/>
              </a:solidFill>
              <a:latin typeface="Arial"/>
            </a:endParaRPr>
          </a:p>
        </p:txBody>
      </p:sp>
      <p:pic>
        <p:nvPicPr>
          <p:cNvPr id="6" name="Изображение 5" descr="Screen Shot 2011-08-04 at 9.39.30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388" y="1310839"/>
            <a:ext cx="8267622" cy="4014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9997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225425" y="1259466"/>
            <a:ext cx="8702675" cy="2606675"/>
          </a:xfrm>
          <a:prstGeom prst="roundRect">
            <a:avLst>
              <a:gd name="adj" fmla="val 3019"/>
            </a:avLst>
          </a:prstGeom>
          <a:gradFill>
            <a:gsLst>
              <a:gs pos="6300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0"/>
          </a:gradFill>
          <a:ln w="2540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570672" y="3143308"/>
            <a:ext cx="4218786" cy="400050"/>
          </a:xfrm>
          <a:prstGeom prst="roundRect">
            <a:avLst/>
          </a:prstGeom>
          <a:gradFill>
            <a:gsLst>
              <a:gs pos="6300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0"/>
          </a:gradFill>
          <a:ln w="1270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accent1"/>
                </a:solidFill>
                <a:latin typeface="Arial Narrow" pitchFamily="34" charset="0"/>
              </a:rPr>
              <a:t>48-port Dual Speed 1 GbE/10 GbE (SFP+) passive copper</a:t>
            </a:r>
            <a:endParaRPr lang="en-US" sz="1400" b="1" dirty="0">
              <a:solidFill>
                <a:schemeClr val="accent1"/>
              </a:solidFill>
              <a:latin typeface="Arial Narrow" pitchFamily="34" charset="0"/>
            </a:endParaRPr>
          </a:p>
        </p:txBody>
      </p:sp>
      <p:cxnSp>
        <p:nvCxnSpPr>
          <p:cNvPr id="11" name="Elbow Connector 10"/>
          <p:cNvCxnSpPr/>
          <p:nvPr/>
        </p:nvCxnSpPr>
        <p:spPr>
          <a:xfrm>
            <a:off x="2017726" y="2965529"/>
            <a:ext cx="5312588" cy="1588"/>
          </a:xfrm>
          <a:prstGeom prst="bentConnector3">
            <a:avLst>
              <a:gd name="adj1" fmla="val 50000"/>
            </a:avLst>
          </a:prstGeom>
          <a:ln w="190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rot="5400000">
            <a:off x="4557832" y="3053572"/>
            <a:ext cx="177778" cy="1701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ounded Rectangle 45"/>
          <p:cNvSpPr/>
          <p:nvPr/>
        </p:nvSpPr>
        <p:spPr>
          <a:xfrm>
            <a:off x="225425" y="3985729"/>
            <a:ext cx="8702675" cy="2463234"/>
          </a:xfrm>
          <a:prstGeom prst="roundRect">
            <a:avLst>
              <a:gd name="adj" fmla="val 3019"/>
            </a:avLst>
          </a:prstGeom>
          <a:gradFill>
            <a:gsLst>
              <a:gs pos="6300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0"/>
          </a:gradFill>
          <a:ln w="2540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cxnSp>
        <p:nvCxnSpPr>
          <p:cNvPr id="61" name="Straight Arrow Connector 60"/>
          <p:cNvCxnSpPr/>
          <p:nvPr/>
        </p:nvCxnSpPr>
        <p:spPr>
          <a:xfrm rot="5400000" flipH="1" flipV="1">
            <a:off x="1634368" y="5630860"/>
            <a:ext cx="399237" cy="6879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ounded Rectangle 35"/>
          <p:cNvSpPr/>
          <p:nvPr/>
        </p:nvSpPr>
        <p:spPr>
          <a:xfrm>
            <a:off x="3045448" y="5816742"/>
            <a:ext cx="1580605" cy="400050"/>
          </a:xfrm>
          <a:prstGeom prst="roundRect">
            <a:avLst/>
          </a:prstGeom>
          <a:gradFill>
            <a:gsLst>
              <a:gs pos="6300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0"/>
          </a:gradFill>
          <a:ln w="1270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accent1"/>
                </a:solidFill>
                <a:latin typeface="Arial Narrow" pitchFamily="34" charset="0"/>
              </a:rPr>
              <a:t>2+1 Fan Tray</a:t>
            </a:r>
          </a:p>
        </p:txBody>
      </p:sp>
      <p:cxnSp>
        <p:nvCxnSpPr>
          <p:cNvPr id="37" name="Straight Arrow Connector 36"/>
          <p:cNvCxnSpPr>
            <a:stCxn id="36" idx="0"/>
          </p:cNvCxnSpPr>
          <p:nvPr/>
        </p:nvCxnSpPr>
        <p:spPr>
          <a:xfrm rot="16200000" flipV="1">
            <a:off x="3624656" y="5605647"/>
            <a:ext cx="417851" cy="434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ounded Rectangle 40"/>
          <p:cNvSpPr/>
          <p:nvPr/>
        </p:nvSpPr>
        <p:spPr>
          <a:xfrm>
            <a:off x="4714865" y="5806933"/>
            <a:ext cx="1580605" cy="400050"/>
          </a:xfrm>
          <a:prstGeom prst="roundRect">
            <a:avLst/>
          </a:prstGeom>
          <a:gradFill>
            <a:gsLst>
              <a:gs pos="6300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0"/>
          </a:gradFill>
          <a:ln w="1270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accent1"/>
                </a:solidFill>
                <a:latin typeface="Arial Narrow" pitchFamily="34" charset="0"/>
              </a:rPr>
              <a:t>AC/DC Power Supply</a:t>
            </a:r>
          </a:p>
        </p:txBody>
      </p:sp>
      <p:cxnSp>
        <p:nvCxnSpPr>
          <p:cNvPr id="44" name="Straight Arrow Connector 43"/>
          <p:cNvCxnSpPr>
            <a:stCxn id="41" idx="0"/>
          </p:cNvCxnSpPr>
          <p:nvPr/>
        </p:nvCxnSpPr>
        <p:spPr>
          <a:xfrm rot="16200000" flipV="1">
            <a:off x="5295542" y="5597307"/>
            <a:ext cx="400485" cy="1876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ounded Rectangle 48"/>
          <p:cNvSpPr/>
          <p:nvPr/>
        </p:nvSpPr>
        <p:spPr>
          <a:xfrm>
            <a:off x="6353300" y="5797124"/>
            <a:ext cx="1710158" cy="400050"/>
          </a:xfrm>
          <a:prstGeom prst="roundRect">
            <a:avLst/>
          </a:prstGeom>
          <a:gradFill>
            <a:gsLst>
              <a:gs pos="6300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0"/>
          </a:gradFill>
          <a:ln w="1270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accent1"/>
                </a:solidFill>
                <a:latin typeface="Arial Narrow" pitchFamily="34" charset="0"/>
              </a:rPr>
              <a:t>Optional Redundant AC/DC Power Supply</a:t>
            </a:r>
          </a:p>
        </p:txBody>
      </p:sp>
      <p:cxnSp>
        <p:nvCxnSpPr>
          <p:cNvPr id="50" name="Straight Arrow Connector 49"/>
          <p:cNvCxnSpPr/>
          <p:nvPr/>
        </p:nvCxnSpPr>
        <p:spPr>
          <a:xfrm rot="16200000" flipV="1">
            <a:off x="7069597" y="5606709"/>
            <a:ext cx="392966" cy="755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31"/>
          <p:cNvGrpSpPr/>
          <p:nvPr/>
        </p:nvGrpSpPr>
        <p:grpSpPr>
          <a:xfrm>
            <a:off x="7712015" y="1621806"/>
            <a:ext cx="414070" cy="759124"/>
            <a:chOff x="7712015" y="1535502"/>
            <a:chExt cx="414070" cy="777965"/>
          </a:xfrm>
        </p:grpSpPr>
        <p:cxnSp>
          <p:nvCxnSpPr>
            <p:cNvPr id="33" name="Straight Arrow Connector 32"/>
            <p:cNvCxnSpPr/>
            <p:nvPr/>
          </p:nvCxnSpPr>
          <p:spPr>
            <a:xfrm rot="10800000">
              <a:off x="7712015" y="2311879"/>
              <a:ext cx="414070" cy="1588"/>
            </a:xfrm>
            <a:prstGeom prst="straightConnector1">
              <a:avLst/>
            </a:prstGeom>
            <a:ln w="19050">
              <a:solidFill>
                <a:schemeClr val="accent1"/>
              </a:solidFill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/>
            <p:nvPr/>
          </p:nvCxnSpPr>
          <p:spPr>
            <a:xfrm rot="16200000" flipV="1">
              <a:off x="7739334" y="1913626"/>
              <a:ext cx="764875" cy="8627"/>
            </a:xfrm>
            <a:prstGeom prst="straightConnector1">
              <a:avLst/>
            </a:prstGeom>
            <a:ln w="19050">
              <a:solidFill>
                <a:schemeClr val="accent1"/>
              </a:solidFill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1" name="Rounded Rectangle 30"/>
          <p:cNvSpPr/>
          <p:nvPr/>
        </p:nvSpPr>
        <p:spPr>
          <a:xfrm>
            <a:off x="7433999" y="1439091"/>
            <a:ext cx="1321812" cy="400050"/>
          </a:xfrm>
          <a:prstGeom prst="roundRect">
            <a:avLst/>
          </a:prstGeom>
          <a:gradFill>
            <a:gsLst>
              <a:gs pos="6300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0"/>
          </a:gradFill>
          <a:ln w="1270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accent1"/>
                </a:solidFill>
                <a:latin typeface="Arial Narrow" pitchFamily="34" charset="0"/>
              </a:rPr>
              <a:t>Motion Sensor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560717" y="5808034"/>
            <a:ext cx="2401637" cy="400050"/>
          </a:xfrm>
          <a:prstGeom prst="roundRect">
            <a:avLst/>
          </a:prstGeom>
          <a:gradFill>
            <a:gsLst>
              <a:gs pos="6300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0"/>
          </a:gradFill>
          <a:ln w="1270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accent1"/>
                </a:solidFill>
                <a:latin typeface="Arial Narrow" pitchFamily="34" charset="0"/>
              </a:rPr>
              <a:t>Expansion Slot with Optional 4-port 40 GbE Module (QSFP+) </a:t>
            </a:r>
          </a:p>
        </p:txBody>
      </p:sp>
      <p:pic>
        <p:nvPicPr>
          <p:cNvPr id="39" name="Picture 38" descr="SummitX670_stack_Top_Front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67945" y="987916"/>
            <a:ext cx="6756855" cy="2695987"/>
          </a:xfrm>
          <a:prstGeom prst="rect">
            <a:avLst/>
          </a:prstGeom>
        </p:spPr>
      </p:pic>
      <p:pic>
        <p:nvPicPr>
          <p:cNvPr id="43" name="Picture 42" descr="SummitX670V_Back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37432" y="3915350"/>
            <a:ext cx="7030243" cy="1961438"/>
          </a:xfrm>
          <a:prstGeom prst="rect">
            <a:avLst/>
          </a:prstGeom>
        </p:spPr>
      </p:pic>
      <p:sp>
        <p:nvSpPr>
          <p:cNvPr id="45" name="Title 44"/>
          <p:cNvSpPr>
            <a:spLocks noGrp="1"/>
          </p:cNvSpPr>
          <p:nvPr>
            <p:ph type="title"/>
          </p:nvPr>
        </p:nvSpPr>
        <p:spPr>
          <a:xfrm>
            <a:off x="106098" y="28222"/>
            <a:ext cx="8695055" cy="774700"/>
          </a:xfrm>
        </p:spPr>
        <p:txBody>
          <a:bodyPr/>
          <a:lstStyle/>
          <a:p>
            <a:r>
              <a:rPr lang="ru-RU" dirty="0" smtClean="0"/>
              <a:t>Коммутатор</a:t>
            </a:r>
            <a:r>
              <a:rPr lang="ru-RU" dirty="0" smtClean="0"/>
              <a:t>ы серии</a:t>
            </a:r>
            <a:r>
              <a:rPr lang="ru-RU" dirty="0" smtClean="0"/>
              <a:t> </a:t>
            </a:r>
            <a:r>
              <a:rPr lang="en-US" dirty="0" smtClean="0"/>
              <a:t>Summit</a:t>
            </a:r>
            <a:r>
              <a:rPr lang="en-US" baseline="30000" dirty="0" smtClean="0"/>
              <a:t>®</a:t>
            </a:r>
            <a:r>
              <a:rPr lang="en-US" dirty="0" smtClean="0"/>
              <a:t> </a:t>
            </a:r>
            <a:r>
              <a:rPr lang="en-US" dirty="0" smtClean="0"/>
              <a:t>X670</a:t>
            </a:r>
            <a:r>
              <a:rPr lang="ru-RU" dirty="0" smtClean="0"/>
              <a:t> и </a:t>
            </a:r>
            <a:r>
              <a:rPr lang="en-US" dirty="0" smtClean="0"/>
              <a:t>X670V</a:t>
            </a:r>
            <a:endParaRPr lang="en-US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314070" y="726176"/>
            <a:ext cx="5981400" cy="4478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4000"/>
              </a:lnSpc>
              <a:tabLst>
                <a:tab pos="798513" algn="l"/>
              </a:tabLst>
            </a:pPr>
            <a:r>
              <a:rPr lang="ru-RU" b="1" dirty="0" smtClean="0">
                <a:solidFill>
                  <a:schemeClr val="accent1"/>
                </a:solidFill>
              </a:rPr>
              <a:t>Листовая стоимость коммутатора Х670 от: </a:t>
            </a:r>
            <a:r>
              <a:rPr lang="ru-RU" b="1" dirty="0" smtClean="0">
                <a:solidFill>
                  <a:srgbClr val="FF0000"/>
                </a:solidFill>
              </a:rPr>
              <a:t>22,368</a:t>
            </a:r>
            <a:r>
              <a:rPr lang="en-US" b="1" dirty="0" smtClean="0">
                <a:solidFill>
                  <a:srgbClr val="FF0000"/>
                </a:solidFill>
              </a:rPr>
              <a:t>$</a:t>
            </a:r>
            <a:endParaRPr lang="ru-RU" b="1" dirty="0">
              <a:solidFill>
                <a:srgbClr val="FF0000"/>
              </a:solidFill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5486400" y="3445526"/>
            <a:ext cx="2612589" cy="1080405"/>
            <a:chOff x="-3519908" y="1146789"/>
            <a:chExt cx="2612589" cy="1080405"/>
          </a:xfrm>
        </p:grpSpPr>
        <p:sp>
          <p:nvSpPr>
            <p:cNvPr id="3" name="Пятно 2 2"/>
            <p:cNvSpPr/>
            <p:nvPr/>
          </p:nvSpPr>
          <p:spPr>
            <a:xfrm rot="1513364">
              <a:off x="-3519908" y="1146789"/>
              <a:ext cx="2612589" cy="1080405"/>
            </a:xfrm>
            <a:prstGeom prst="irregularSeal2">
              <a:avLst/>
            </a:prstGeom>
            <a:ln w="952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 rot="1285084">
              <a:off x="-3143255" y="1397897"/>
              <a:ext cx="1794181" cy="44781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34000"/>
                </a:lnSpc>
                <a:tabLst>
                  <a:tab pos="798513" algn="l"/>
                </a:tabLst>
              </a:pPr>
              <a:r>
                <a:rPr lang="ru-RU" b="1" dirty="0" smtClean="0">
                  <a:solidFill>
                    <a:schemeClr val="bg1"/>
                  </a:solidFill>
                </a:rPr>
                <a:t>10</a:t>
              </a:r>
              <a:r>
                <a:rPr lang="en-US" b="1" dirty="0" smtClean="0">
                  <a:solidFill>
                    <a:schemeClr val="bg1"/>
                  </a:solidFill>
                </a:rPr>
                <a:t>G</a:t>
              </a:r>
              <a:r>
                <a:rPr lang="en-US" b="1" dirty="0">
                  <a:solidFill>
                    <a:schemeClr val="bg1"/>
                  </a:solidFill>
                </a:rPr>
                <a:t> </a:t>
              </a:r>
              <a:r>
                <a:rPr lang="ru-RU" b="1" dirty="0" smtClean="0">
                  <a:solidFill>
                    <a:schemeClr val="bg1"/>
                  </a:solidFill>
                </a:rPr>
                <a:t>порт 466</a:t>
              </a:r>
              <a:r>
                <a:rPr lang="en-US" b="1" dirty="0" smtClean="0">
                  <a:solidFill>
                    <a:schemeClr val="bg1"/>
                  </a:solidFill>
                </a:rPr>
                <a:t>$</a:t>
              </a:r>
              <a:endParaRPr lang="ru-RU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7299193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19377" y="30460"/>
            <a:ext cx="8695055" cy="774700"/>
          </a:xfrm>
        </p:spPr>
        <p:txBody>
          <a:bodyPr/>
          <a:lstStyle/>
          <a:p>
            <a:r>
              <a:rPr lang="ru-RU" dirty="0" smtClean="0"/>
              <a:t>Стандарт </a:t>
            </a:r>
            <a:r>
              <a:rPr lang="en-US" dirty="0" smtClean="0"/>
              <a:t>100G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>
                <a:solidFill>
                  <a:prstClr val="white"/>
                </a:solidFill>
                <a:latin typeface="Arial"/>
              </a:rPr>
              <a:t>Page </a:t>
            </a:r>
            <a:fld id="{E0945A5B-6FD1-4E75-90E0-1022EA54FCBA}" type="slidenum">
              <a:rPr lang="en-US" smtClean="0">
                <a:solidFill>
                  <a:prstClr val="white"/>
                </a:solidFill>
                <a:latin typeface="Arial"/>
              </a:rPr>
              <a:pPr/>
              <a:t>5</a:t>
            </a:fld>
            <a:endParaRPr lang="en-US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03113" y="1138112"/>
            <a:ext cx="60770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Текущий стандарт принят в следующих вариантах:</a:t>
            </a:r>
            <a:endParaRPr lang="ru-RU" b="1" dirty="0"/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2541194"/>
              </p:ext>
            </p:extLst>
          </p:nvPr>
        </p:nvGraphicFramePr>
        <p:xfrm>
          <a:off x="225425" y="1858962"/>
          <a:ext cx="8691564" cy="1800059"/>
        </p:xfrm>
        <a:graphic>
          <a:graphicData uri="http://schemas.openxmlformats.org/drawingml/2006/table">
            <a:tbl>
              <a:tblPr/>
              <a:tblGrid>
                <a:gridCol w="2228606"/>
                <a:gridCol w="2203844"/>
                <a:gridCol w="2203844"/>
                <a:gridCol w="2055270"/>
              </a:tblGrid>
              <a:tr h="29467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9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100GBASE-CR10</a:t>
                      </a:r>
                    </a:p>
                  </a:txBody>
                  <a:tcPr marL="12381" marR="12381" marT="123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100GBASE-ER4</a:t>
                      </a:r>
                    </a:p>
                  </a:txBody>
                  <a:tcPr marL="12381" marR="12381" marT="123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100GBASE-LR4</a:t>
                      </a:r>
                    </a:p>
                  </a:txBody>
                  <a:tcPr marL="12381" marR="12381" marT="123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9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100GBASE-SR10</a:t>
                      </a:r>
                    </a:p>
                  </a:txBody>
                  <a:tcPr marL="12381" marR="12381" marT="123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66"/>
                    </a:solidFill>
                  </a:tcPr>
                </a:tc>
              </a:tr>
              <a:tr h="149811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900" b="0" i="0" u="none" strike="noStrike" dirty="0">
                          <a:solidFill>
                            <a:srgbClr val="3F3F3F"/>
                          </a:solidFill>
                          <a:effectLst/>
                          <a:latin typeface="Arial"/>
                        </a:rPr>
                        <a:t>Encoding over ten lanes of shielded balanced copper cabling, with reach up to at least 7 m</a:t>
                      </a:r>
                    </a:p>
                  </a:txBody>
                  <a:tcPr marL="12381" marR="12381" marT="123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900" b="0" i="0" u="none" strike="noStrike" dirty="0">
                          <a:solidFill>
                            <a:srgbClr val="3F3F3F"/>
                          </a:solidFill>
                          <a:effectLst/>
                          <a:latin typeface="Arial"/>
                        </a:rPr>
                        <a:t>Encoding over four WDM lanes on single-mode fiber, with reach up to at least 40 km</a:t>
                      </a:r>
                    </a:p>
                  </a:txBody>
                  <a:tcPr marL="12381" marR="12381" marT="123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900" b="0" i="0" u="none" strike="noStrike" dirty="0">
                          <a:solidFill>
                            <a:srgbClr val="3F3F3F"/>
                          </a:solidFill>
                          <a:effectLst/>
                          <a:latin typeface="Arial"/>
                        </a:rPr>
                        <a:t>Encoding over four WDM lanes on single-mode fiber, with reach up to at least 10 km</a:t>
                      </a:r>
                    </a:p>
                  </a:txBody>
                  <a:tcPr marL="12381" marR="12381" marT="123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900" b="0" i="0" u="none" strike="noStrike" dirty="0">
                          <a:solidFill>
                            <a:srgbClr val="3F3F3F"/>
                          </a:solidFill>
                          <a:effectLst/>
                          <a:latin typeface="Arial"/>
                        </a:rPr>
                        <a:t>Encoding over ten lanes of multimode fiber, with reach up to at least 100 m</a:t>
                      </a:r>
                    </a:p>
                  </a:txBody>
                  <a:tcPr marL="12381" marR="12381" marT="1238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4" name="Изображение 13" descr="Screen Shot 2012-05-23 at 10.09.32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902" y="4270396"/>
            <a:ext cx="4229100" cy="17526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6" name="Прямоугольник 15"/>
          <p:cNvSpPr/>
          <p:nvPr/>
        </p:nvSpPr>
        <p:spPr>
          <a:xfrm>
            <a:off x="256736" y="3816398"/>
            <a:ext cx="34982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Текущий форм-фактор 100</a:t>
            </a:r>
            <a:r>
              <a:rPr lang="en-US" b="1" dirty="0" smtClean="0"/>
              <a:t>G:</a:t>
            </a:r>
            <a:endParaRPr lang="ru-RU" b="1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515472" y="4200971"/>
            <a:ext cx="4685898" cy="17543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Множество нюансов:</a:t>
            </a:r>
          </a:p>
          <a:p>
            <a:pPr marL="285750" indent="-285750">
              <a:buFont typeface="Arial"/>
              <a:buChar char="•"/>
            </a:pPr>
            <a:r>
              <a:rPr lang="ru-RU" b="1" dirty="0" smtClean="0"/>
              <a:t>Высокое энергопотребление до 32</a:t>
            </a:r>
            <a:r>
              <a:rPr lang="en-US" b="1" dirty="0" smtClean="0"/>
              <a:t>W</a:t>
            </a:r>
            <a:endParaRPr lang="ru-RU" b="1" dirty="0" smtClean="0"/>
          </a:p>
          <a:p>
            <a:pPr marL="285750" indent="-285750">
              <a:buFont typeface="Arial"/>
              <a:buChar char="•"/>
            </a:pPr>
            <a:r>
              <a:rPr lang="ru-RU" b="1" dirty="0" smtClean="0"/>
              <a:t>Большой размер</a:t>
            </a:r>
          </a:p>
          <a:p>
            <a:pPr marL="285750" indent="-285750">
              <a:buFont typeface="Arial"/>
              <a:buChar char="•"/>
            </a:pPr>
            <a:r>
              <a:rPr lang="ru-RU" b="1" dirty="0" smtClean="0"/>
              <a:t>Высокая стоимость 100</a:t>
            </a:r>
            <a:r>
              <a:rPr lang="en-US" b="1" dirty="0" smtClean="0"/>
              <a:t>G</a:t>
            </a:r>
            <a:endParaRPr lang="ru-RU" b="1" dirty="0" smtClean="0"/>
          </a:p>
          <a:p>
            <a:endParaRPr lang="en-US" b="1" dirty="0" smtClean="0"/>
          </a:p>
          <a:p>
            <a:pPr marL="285750" indent="-285750">
              <a:buFontTx/>
              <a:buChar char="-"/>
            </a:pP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7704117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8CECAA-BC25-4A20-A0F9-515508910486}" type="slidenum">
              <a:rPr lang="en-US" smtClean="0">
                <a:solidFill>
                  <a:srgbClr val="584A83"/>
                </a:solidFill>
                <a:latin typeface="Arial"/>
              </a:rPr>
              <a:pPr/>
              <a:t>6</a:t>
            </a:fld>
            <a:endParaRPr lang="en-US" dirty="0">
              <a:solidFill>
                <a:srgbClr val="584A83"/>
              </a:solidFill>
              <a:latin typeface="Arial"/>
            </a:endParaRPr>
          </a:p>
        </p:txBody>
      </p:sp>
      <p:pic>
        <p:nvPicPr>
          <p:cNvPr id="5" name="Изображение 4" descr="Screen Shot 2012-05-21 at 3.56.30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51484"/>
            <a:ext cx="9144000" cy="381662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31482" y="837066"/>
            <a:ext cx="891373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Характеристики </a:t>
            </a:r>
            <a:r>
              <a:rPr lang="en-US" b="1" dirty="0" smtClean="0"/>
              <a:t>CFP2:</a:t>
            </a:r>
          </a:p>
          <a:p>
            <a:pPr marL="285750" indent="-285750">
              <a:buFont typeface="Arial"/>
              <a:buChar char="•"/>
            </a:pPr>
            <a:r>
              <a:rPr lang="ru-RU" b="1" dirty="0" smtClean="0"/>
              <a:t>Модули </a:t>
            </a:r>
            <a:r>
              <a:rPr lang="en-US" b="1" dirty="0" smtClean="0"/>
              <a:t>CFP2 </a:t>
            </a:r>
            <a:r>
              <a:rPr lang="ru-RU" b="1" dirty="0" smtClean="0"/>
              <a:t>придут на смену </a:t>
            </a:r>
            <a:r>
              <a:rPr lang="en-US" b="1" dirty="0" smtClean="0"/>
              <a:t>CFP </a:t>
            </a:r>
            <a:r>
              <a:rPr lang="ru-RU" b="1" dirty="0" smtClean="0"/>
              <a:t>уже в ближайшее время</a:t>
            </a:r>
            <a:endParaRPr lang="en-US" b="1" dirty="0"/>
          </a:p>
          <a:p>
            <a:pPr marL="285750" indent="-285750">
              <a:buFont typeface="Arial"/>
              <a:buChar char="•"/>
            </a:pPr>
            <a:r>
              <a:rPr lang="ru-RU" b="1" dirty="0" smtClean="0"/>
              <a:t>Модули </a:t>
            </a:r>
            <a:r>
              <a:rPr lang="en-US" b="1" dirty="0" smtClean="0"/>
              <a:t>CFP2 </a:t>
            </a:r>
            <a:r>
              <a:rPr lang="ru-RU" b="1" dirty="0" smtClean="0"/>
              <a:t>имеют размер как и </a:t>
            </a:r>
            <a:r>
              <a:rPr lang="en-US" b="1" dirty="0" smtClean="0"/>
              <a:t>QSFP+</a:t>
            </a:r>
            <a:endParaRPr lang="fr-FR" b="1" dirty="0"/>
          </a:p>
          <a:p>
            <a:pPr marL="285750" indent="-285750">
              <a:buFont typeface="Arial"/>
              <a:buChar char="•"/>
            </a:pPr>
            <a:r>
              <a:rPr lang="ru-RU" b="1" dirty="0" smtClean="0"/>
              <a:t>Потребление </a:t>
            </a:r>
            <a:r>
              <a:rPr lang="en-US" b="1" dirty="0" smtClean="0"/>
              <a:t>CFP2 </a:t>
            </a:r>
            <a:r>
              <a:rPr lang="en-US" b="1" dirty="0"/>
              <a:t>100GBASE-</a:t>
            </a:r>
            <a:r>
              <a:rPr lang="en-US" b="1" dirty="0" smtClean="0"/>
              <a:t>LR4 </a:t>
            </a:r>
            <a:r>
              <a:rPr lang="ru-RU" b="1" dirty="0" smtClean="0"/>
              <a:t>в разы меньше </a:t>
            </a:r>
            <a:r>
              <a:rPr lang="en-US" b="1" dirty="0" smtClean="0"/>
              <a:t>CFP,</a:t>
            </a:r>
            <a:r>
              <a:rPr lang="ru-RU" b="1" dirty="0" smtClean="0"/>
              <a:t> ожидается на уровне 8</a:t>
            </a:r>
            <a:r>
              <a:rPr lang="en-US" b="1" dirty="0" smtClean="0"/>
              <a:t>W </a:t>
            </a:r>
          </a:p>
          <a:p>
            <a:pPr marL="285750" indent="-285750">
              <a:buFont typeface="Arial"/>
              <a:buChar char="•"/>
            </a:pPr>
            <a:r>
              <a:rPr lang="ru-RU" b="1" dirty="0" smtClean="0"/>
              <a:t>Отсутствие проблем с охлаж</a:t>
            </a:r>
            <a:r>
              <a:rPr lang="ru-RU" b="1" dirty="0"/>
              <a:t>д</a:t>
            </a:r>
            <a:r>
              <a:rPr lang="ru-RU" b="1" dirty="0" smtClean="0"/>
              <a:t>ением в сравнении </a:t>
            </a:r>
            <a:r>
              <a:rPr lang="en-US" b="1" dirty="0" smtClean="0"/>
              <a:t>CFP4/QSFP28</a:t>
            </a:r>
            <a:endParaRPr lang="en-US" b="1" dirty="0"/>
          </a:p>
          <a:p>
            <a:pPr marL="285750" indent="-285750">
              <a:buFont typeface="Arial"/>
              <a:buChar char="•"/>
            </a:pPr>
            <a:r>
              <a:rPr lang="ru-RU" b="1" dirty="0" smtClean="0"/>
              <a:t>Конструктив </a:t>
            </a:r>
            <a:r>
              <a:rPr lang="en-US" b="1" dirty="0" smtClean="0"/>
              <a:t>CFP2 </a:t>
            </a:r>
            <a:r>
              <a:rPr lang="ru-RU" b="1" dirty="0" smtClean="0"/>
              <a:t>сложнее</a:t>
            </a:r>
            <a:r>
              <a:rPr lang="en-US" b="1" dirty="0" smtClean="0"/>
              <a:t> CFP, </a:t>
            </a:r>
            <a:r>
              <a:rPr lang="ru-RU" b="1" dirty="0" smtClean="0"/>
              <a:t>особенно для </a:t>
            </a:r>
            <a:r>
              <a:rPr lang="en-US" b="1" dirty="0" smtClean="0"/>
              <a:t>LR4</a:t>
            </a:r>
            <a:r>
              <a:rPr lang="en-US" b="1" dirty="0"/>
              <a:t>/</a:t>
            </a:r>
            <a:r>
              <a:rPr lang="en-US" b="1" dirty="0" smtClean="0"/>
              <a:t>ER4</a:t>
            </a:r>
            <a:endParaRPr lang="en-US" b="1" dirty="0"/>
          </a:p>
          <a:p>
            <a:endParaRPr lang="ru-RU" dirty="0"/>
          </a:p>
        </p:txBody>
      </p:sp>
      <p:sp>
        <p:nvSpPr>
          <p:cNvPr id="9" name="Название 1"/>
          <p:cNvSpPr>
            <a:spLocks noGrp="1"/>
          </p:cNvSpPr>
          <p:nvPr>
            <p:ph type="title"/>
          </p:nvPr>
        </p:nvSpPr>
        <p:spPr>
          <a:xfrm>
            <a:off x="91155" y="30460"/>
            <a:ext cx="8695055" cy="774700"/>
          </a:xfrm>
        </p:spPr>
        <p:txBody>
          <a:bodyPr/>
          <a:lstStyle/>
          <a:p>
            <a:r>
              <a:rPr lang="ru-RU" dirty="0" smtClean="0">
                <a:solidFill>
                  <a:srgbClr val="FFFFFF"/>
                </a:solidFill>
              </a:rPr>
              <a:t>Стандарт </a:t>
            </a:r>
            <a:r>
              <a:rPr lang="en-US" dirty="0" smtClean="0">
                <a:solidFill>
                  <a:srgbClr val="FFFFFF"/>
                </a:solidFill>
              </a:rPr>
              <a:t>100G</a:t>
            </a:r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8125381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8CECAA-BC25-4A20-A0F9-515508910486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1630" y="1939609"/>
            <a:ext cx="6621367" cy="4443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Название 1"/>
          <p:cNvSpPr>
            <a:spLocks noGrp="1"/>
          </p:cNvSpPr>
          <p:nvPr>
            <p:ph type="title"/>
          </p:nvPr>
        </p:nvSpPr>
        <p:spPr>
          <a:xfrm>
            <a:off x="77044" y="30460"/>
            <a:ext cx="8695055" cy="774700"/>
          </a:xfrm>
        </p:spPr>
        <p:txBody>
          <a:bodyPr/>
          <a:lstStyle/>
          <a:p>
            <a:r>
              <a:rPr lang="ru-RU" dirty="0" smtClean="0">
                <a:solidFill>
                  <a:srgbClr val="FFFFFF"/>
                </a:solidFill>
              </a:rPr>
              <a:t>Стандарт </a:t>
            </a:r>
            <a:r>
              <a:rPr lang="en-US" dirty="0" smtClean="0">
                <a:solidFill>
                  <a:srgbClr val="FFFFFF"/>
                </a:solidFill>
              </a:rPr>
              <a:t>100G</a:t>
            </a:r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1483" y="1017390"/>
            <a:ext cx="761844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Возможная портовая плотность 100</a:t>
            </a:r>
            <a:r>
              <a:rPr lang="en-US" b="1" dirty="0" smtClean="0"/>
              <a:t>GE CFP2: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3476837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3066292" y="5020880"/>
            <a:ext cx="3205455" cy="1062361"/>
          </a:xfrm>
          <a:prstGeom prst="ellipse">
            <a:avLst/>
          </a:prstGeom>
          <a:solidFill>
            <a:schemeClr val="tx2">
              <a:lumMod val="75000"/>
            </a:schemeClr>
          </a:solidFill>
          <a:ln w="9525">
            <a:noFill/>
          </a:ln>
          <a:effectLst>
            <a:glow>
              <a:schemeClr val="accent2">
                <a:satMod val="175000"/>
                <a:alpha val="46000"/>
              </a:schemeClr>
            </a:glow>
            <a:softEdge rad="292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749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smtClean="0">
                <a:cs typeface="Arial" charset="0"/>
              </a:rPr>
              <a:t>BlackDiamond</a:t>
            </a:r>
            <a:r>
              <a:rPr baseline="30000" dirty="0" smtClean="0">
                <a:cs typeface="Arial" charset="0"/>
              </a:rPr>
              <a:t>®</a:t>
            </a:r>
            <a:r>
              <a:rPr dirty="0" smtClean="0">
                <a:cs typeface="Arial" charset="0"/>
              </a:rPr>
              <a:t> X8</a:t>
            </a:r>
            <a:endParaRPr dirty="0" smtClean="0">
              <a:cs typeface="Arial" charset="0"/>
            </a:endParaRPr>
          </a:p>
        </p:txBody>
      </p:sp>
      <p:grpSp>
        <p:nvGrpSpPr>
          <p:cNvPr id="3" name="Group 4"/>
          <p:cNvGrpSpPr>
            <a:grpSpLocks/>
          </p:cNvGrpSpPr>
          <p:nvPr/>
        </p:nvGrpSpPr>
        <p:grpSpPr bwMode="auto">
          <a:xfrm>
            <a:off x="265740" y="1219141"/>
            <a:ext cx="2700338" cy="1398587"/>
            <a:chOff x="221868" y="1250038"/>
            <a:chExt cx="2701389" cy="1398350"/>
          </a:xfrm>
        </p:grpSpPr>
        <p:sp>
          <p:nvSpPr>
            <p:cNvPr id="22" name="Rounded Rectangle 21"/>
            <p:cNvSpPr/>
            <p:nvPr/>
          </p:nvSpPr>
          <p:spPr>
            <a:xfrm>
              <a:off x="225044" y="1278608"/>
              <a:ext cx="2698213" cy="1341210"/>
            </a:xfrm>
            <a:prstGeom prst="roundRect">
              <a:avLst>
                <a:gd name="adj" fmla="val 3019"/>
              </a:avLst>
            </a:prstGeom>
            <a:gradFill>
              <a:gsLst>
                <a:gs pos="6300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0"/>
            </a:gradFill>
            <a:ln w="25400">
              <a:solidFill>
                <a:schemeClr val="accent3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ysClr val="windowText" lastClr="000000"/>
                  </a:solidFill>
                </a:ln>
              </a:endParaRPr>
            </a:p>
          </p:txBody>
        </p:sp>
        <p:sp>
          <p:nvSpPr>
            <p:cNvPr id="4" name="Rounded Rectangle 3"/>
            <p:cNvSpPr/>
            <p:nvPr/>
          </p:nvSpPr>
          <p:spPr>
            <a:xfrm>
              <a:off x="221868" y="1250038"/>
              <a:ext cx="2701389" cy="1398350"/>
            </a:xfrm>
            <a:prstGeom prst="round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sz="1600" b="1" dirty="0">
                  <a:solidFill>
                    <a:schemeClr val="accent1">
                      <a:lumMod val="50000"/>
                    </a:schemeClr>
                  </a:solidFill>
                </a:rPr>
                <a:t>Highest Consolidation</a:t>
              </a:r>
            </a:p>
            <a:p>
              <a:pPr marL="109538" lvl="1" indent="-109538">
                <a:buFont typeface="Arial" pitchFamily="34" charset="0"/>
                <a:buChar char="•"/>
                <a:defRPr/>
              </a:pPr>
              <a:r>
                <a:rPr lang="en-US" sz="1600" dirty="0">
                  <a:solidFill>
                    <a:schemeClr val="accent1">
                      <a:lumMod val="50000"/>
                    </a:schemeClr>
                  </a:solidFill>
                </a:rPr>
                <a:t>14.5 RU - 1/3</a:t>
              </a:r>
              <a:r>
                <a:rPr lang="en-US" sz="1600" baseline="30000" dirty="0">
                  <a:solidFill>
                    <a:schemeClr val="accent1">
                      <a:lumMod val="50000"/>
                    </a:schemeClr>
                  </a:solidFill>
                </a:rPr>
                <a:t>rd</a:t>
              </a:r>
              <a:r>
                <a:rPr lang="en-US" sz="1600" dirty="0">
                  <a:solidFill>
                    <a:schemeClr val="accent1">
                      <a:lumMod val="50000"/>
                    </a:schemeClr>
                  </a:solidFill>
                </a:rPr>
                <a:t> of Rack</a:t>
              </a:r>
            </a:p>
            <a:p>
              <a:pPr marL="109538" lvl="1" indent="-109538">
                <a:buFont typeface="Arial" pitchFamily="34" charset="0"/>
                <a:buChar char="•"/>
                <a:defRPr/>
              </a:pPr>
              <a:r>
                <a:rPr lang="en-US" sz="1600" dirty="0">
                  <a:solidFill>
                    <a:schemeClr val="accent1">
                      <a:lumMod val="50000"/>
                    </a:schemeClr>
                  </a:solidFill>
                </a:rPr>
                <a:t>768 x 10GbE </a:t>
              </a:r>
              <a:r>
                <a:rPr lang="en-US" sz="1600" dirty="0" smtClean="0">
                  <a:solidFill>
                    <a:schemeClr val="accent1">
                      <a:lumMod val="50000"/>
                    </a:schemeClr>
                  </a:solidFill>
                </a:rPr>
                <a:t>wire-speed</a:t>
              </a:r>
              <a:endParaRPr lang="en-US" sz="1600" dirty="0">
                <a:solidFill>
                  <a:schemeClr val="accent1">
                    <a:lumMod val="50000"/>
                  </a:schemeClr>
                </a:solidFill>
              </a:endParaRPr>
            </a:p>
            <a:p>
              <a:pPr marL="109538" lvl="1" indent="-109538">
                <a:buFont typeface="Arial" pitchFamily="34" charset="0"/>
                <a:buChar char="•"/>
                <a:defRPr/>
              </a:pPr>
              <a:r>
                <a:rPr lang="en-US" sz="1600" dirty="0">
                  <a:solidFill>
                    <a:schemeClr val="accent1">
                      <a:lumMod val="50000"/>
                    </a:schemeClr>
                  </a:solidFill>
                </a:rPr>
                <a:t>192 x 40GbE </a:t>
              </a:r>
              <a:r>
                <a:rPr lang="en-US" sz="1600" dirty="0" smtClean="0">
                  <a:solidFill>
                    <a:schemeClr val="accent1">
                      <a:lumMod val="50000"/>
                    </a:schemeClr>
                  </a:solidFill>
                </a:rPr>
                <a:t>wire-speed</a:t>
              </a:r>
              <a:endParaRPr lang="en-US" sz="1600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grpSp>
        <p:nvGrpSpPr>
          <p:cNvPr id="5" name="Group 6"/>
          <p:cNvGrpSpPr>
            <a:grpSpLocks/>
          </p:cNvGrpSpPr>
          <p:nvPr/>
        </p:nvGrpSpPr>
        <p:grpSpPr bwMode="auto">
          <a:xfrm>
            <a:off x="216528" y="2779653"/>
            <a:ext cx="2849562" cy="1398588"/>
            <a:chOff x="173560" y="2809979"/>
            <a:chExt cx="2849242" cy="1398350"/>
          </a:xfrm>
        </p:grpSpPr>
        <p:sp>
          <p:nvSpPr>
            <p:cNvPr id="21" name="Rounded Rectangle 20"/>
            <p:cNvSpPr/>
            <p:nvPr/>
          </p:nvSpPr>
          <p:spPr>
            <a:xfrm>
              <a:off x="221180" y="2833788"/>
              <a:ext cx="2701622" cy="1339622"/>
            </a:xfrm>
            <a:prstGeom prst="roundRect">
              <a:avLst>
                <a:gd name="adj" fmla="val 3019"/>
              </a:avLst>
            </a:prstGeom>
            <a:gradFill>
              <a:gsLst>
                <a:gs pos="6300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0"/>
            </a:gradFill>
            <a:ln w="25400">
              <a:solidFill>
                <a:schemeClr val="accent3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173560" y="2809979"/>
              <a:ext cx="2849242" cy="1398350"/>
            </a:xfrm>
            <a:prstGeom prst="round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sz="1600" b="1" dirty="0">
                  <a:solidFill>
                    <a:schemeClr val="accent1">
                      <a:lumMod val="50000"/>
                    </a:schemeClr>
                  </a:solidFill>
                </a:rPr>
                <a:t>Unmatched Capacity</a:t>
              </a:r>
              <a:endParaRPr lang="en-US" sz="1600" dirty="0">
                <a:solidFill>
                  <a:schemeClr val="accent1">
                    <a:lumMod val="50000"/>
                  </a:schemeClr>
                </a:solidFill>
              </a:endParaRPr>
            </a:p>
            <a:p>
              <a:pPr marL="109538" lvl="1" indent="-109538">
                <a:buFont typeface="Arial" pitchFamily="34" charset="0"/>
                <a:buChar char="•"/>
                <a:defRPr/>
              </a:pPr>
              <a:r>
                <a:rPr lang="en-US" sz="1600" dirty="0">
                  <a:solidFill>
                    <a:schemeClr val="accent1">
                      <a:lumMod val="50000"/>
                    </a:schemeClr>
                  </a:solidFill>
                </a:rPr>
                <a:t>20+ Tbps Capacity/Switch</a:t>
              </a:r>
            </a:p>
            <a:p>
              <a:pPr marL="109538" lvl="1" indent="-109538">
                <a:buFont typeface="Arial" pitchFamily="34" charset="0"/>
                <a:buChar char="•"/>
                <a:defRPr/>
              </a:pPr>
              <a:r>
                <a:rPr lang="en-US" sz="1600" dirty="0" smtClean="0">
                  <a:solidFill>
                    <a:schemeClr val="accent1">
                      <a:lumMod val="50000"/>
                    </a:schemeClr>
                  </a:solidFill>
                </a:rPr>
                <a:t>2.56 </a:t>
              </a:r>
              <a:r>
                <a:rPr lang="en-US" sz="1600" dirty="0">
                  <a:solidFill>
                    <a:schemeClr val="accent1">
                      <a:lumMod val="50000"/>
                    </a:schemeClr>
                  </a:solidFill>
                </a:rPr>
                <a:t>Tbps Bandwidth/Slot</a:t>
              </a:r>
            </a:p>
          </p:txBody>
        </p:sp>
      </p:grpSp>
      <p:grpSp>
        <p:nvGrpSpPr>
          <p:cNvPr id="7" name="Group 26"/>
          <p:cNvGrpSpPr>
            <a:grpSpLocks/>
          </p:cNvGrpSpPr>
          <p:nvPr/>
        </p:nvGrpSpPr>
        <p:grpSpPr bwMode="auto">
          <a:xfrm>
            <a:off x="3228015" y="1270368"/>
            <a:ext cx="2724150" cy="910348"/>
            <a:chOff x="3147556" y="885434"/>
            <a:chExt cx="2724984" cy="729208"/>
          </a:xfrm>
        </p:grpSpPr>
        <p:sp>
          <p:nvSpPr>
            <p:cNvPr id="25" name="Rounded Rectangle 24"/>
            <p:cNvSpPr/>
            <p:nvPr/>
          </p:nvSpPr>
          <p:spPr>
            <a:xfrm>
              <a:off x="3147556" y="885434"/>
              <a:ext cx="2724984" cy="729208"/>
            </a:xfrm>
            <a:prstGeom prst="roundRect">
              <a:avLst>
                <a:gd name="adj" fmla="val 3019"/>
              </a:avLst>
            </a:prstGeom>
            <a:gradFill>
              <a:gsLst>
                <a:gs pos="6300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0"/>
            </a:gradFill>
            <a:ln w="25400">
              <a:solidFill>
                <a:schemeClr val="accent3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3184079" y="885434"/>
              <a:ext cx="2536014" cy="729208"/>
            </a:xfrm>
            <a:prstGeom prst="round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sz="1600" b="1" dirty="0">
                  <a:solidFill>
                    <a:schemeClr val="accent1">
                      <a:lumMod val="50000"/>
                    </a:schemeClr>
                  </a:solidFill>
                </a:rPr>
                <a:t>Ultra-Low Latency</a:t>
              </a:r>
              <a:endParaRPr lang="en-US" sz="1600" dirty="0">
                <a:solidFill>
                  <a:schemeClr val="accent1">
                    <a:lumMod val="50000"/>
                  </a:schemeClr>
                </a:solidFill>
              </a:endParaRPr>
            </a:p>
            <a:p>
              <a:pPr marL="109538" lvl="1" indent="-109538">
                <a:buFont typeface="Arial" pitchFamily="34" charset="0"/>
                <a:buChar char="•"/>
                <a:defRPr/>
              </a:pPr>
              <a:r>
                <a:rPr lang="en-US" sz="1600" dirty="0">
                  <a:solidFill>
                    <a:schemeClr val="accent1">
                      <a:lumMod val="50000"/>
                    </a:schemeClr>
                  </a:solidFill>
                </a:rPr>
                <a:t>2.3 uSec – </a:t>
              </a:r>
              <a:r>
                <a:rPr lang="en-US" sz="1600" dirty="0" smtClean="0">
                  <a:solidFill>
                    <a:schemeClr val="accent1">
                      <a:lumMod val="50000"/>
                    </a:schemeClr>
                  </a:solidFill>
                </a:rPr>
                <a:t>Unicast*</a:t>
              </a:r>
            </a:p>
            <a:p>
              <a:pPr marL="109538" lvl="1" indent="-109538">
                <a:buFont typeface="Arial" pitchFamily="34" charset="0"/>
                <a:buChar char="•"/>
                <a:defRPr/>
              </a:pPr>
              <a:r>
                <a:rPr lang="en-US" sz="1600" dirty="0" smtClean="0">
                  <a:solidFill>
                    <a:schemeClr val="accent1">
                      <a:lumMod val="50000"/>
                    </a:schemeClr>
                  </a:solidFill>
                </a:rPr>
                <a:t>2.4 uSec</a:t>
              </a:r>
              <a:r>
                <a:rPr lang="en-US" sz="1600" dirty="0">
                  <a:solidFill>
                    <a:schemeClr val="accent1">
                      <a:lumMod val="50000"/>
                    </a:schemeClr>
                  </a:solidFill>
                </a:rPr>
                <a:t> </a:t>
              </a:r>
              <a:r>
                <a:rPr lang="en-US" sz="1600" dirty="0" smtClean="0">
                  <a:solidFill>
                    <a:schemeClr val="accent1">
                      <a:lumMod val="50000"/>
                    </a:schemeClr>
                  </a:solidFill>
                </a:rPr>
                <a:t>– Multicast *</a:t>
              </a:r>
            </a:p>
          </p:txBody>
        </p:sp>
      </p:grp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216528" y="4362391"/>
            <a:ext cx="2801937" cy="1398587"/>
            <a:chOff x="173560" y="4392511"/>
            <a:chExt cx="2800934" cy="1398350"/>
          </a:xfrm>
        </p:grpSpPr>
        <p:sp>
          <p:nvSpPr>
            <p:cNvPr id="15" name="Rounded Rectangle 14"/>
            <p:cNvSpPr/>
            <p:nvPr/>
          </p:nvSpPr>
          <p:spPr>
            <a:xfrm>
              <a:off x="221168" y="4451238"/>
              <a:ext cx="2702544" cy="1339623"/>
            </a:xfrm>
            <a:prstGeom prst="roundRect">
              <a:avLst>
                <a:gd name="adj" fmla="val 3019"/>
              </a:avLst>
            </a:prstGeom>
            <a:gradFill>
              <a:gsLst>
                <a:gs pos="6300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0"/>
            </a:gradFill>
            <a:ln w="25400">
              <a:solidFill>
                <a:schemeClr val="accent3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173560" y="4392511"/>
              <a:ext cx="2800934" cy="1398350"/>
            </a:xfrm>
            <a:prstGeom prst="round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sz="1600" b="1" dirty="0">
                  <a:solidFill>
                    <a:schemeClr val="accent1">
                      <a:lumMod val="50000"/>
                    </a:schemeClr>
                  </a:solidFill>
                </a:rPr>
                <a:t>High Availability</a:t>
              </a:r>
              <a:endParaRPr lang="en-US" sz="1600" dirty="0">
                <a:solidFill>
                  <a:schemeClr val="accent1">
                    <a:lumMod val="50000"/>
                  </a:schemeClr>
                </a:solidFill>
              </a:endParaRPr>
            </a:p>
            <a:p>
              <a:pPr marL="109538" lvl="1" indent="-109538">
                <a:buFont typeface="Arial" pitchFamily="34" charset="0"/>
                <a:buChar char="•"/>
                <a:defRPr/>
              </a:pPr>
              <a:r>
                <a:rPr lang="en-US" sz="1600" dirty="0">
                  <a:solidFill>
                    <a:schemeClr val="accent1">
                      <a:lumMod val="50000"/>
                    </a:schemeClr>
                  </a:solidFill>
                </a:rPr>
                <a:t>1+1 Management</a:t>
              </a:r>
            </a:p>
            <a:p>
              <a:pPr marL="109538" lvl="1" indent="-109538">
                <a:buFont typeface="Arial" pitchFamily="34" charset="0"/>
                <a:buChar char="•"/>
                <a:defRPr/>
              </a:pPr>
              <a:r>
                <a:rPr lang="en-US" sz="1600" dirty="0">
                  <a:solidFill>
                    <a:schemeClr val="accent1">
                      <a:lumMod val="50000"/>
                    </a:schemeClr>
                  </a:solidFill>
                </a:rPr>
                <a:t>N+1 Fabric, Power &amp; Fan</a:t>
              </a:r>
            </a:p>
            <a:p>
              <a:pPr marL="109538" lvl="1" indent="-109538">
                <a:buFont typeface="Arial" pitchFamily="34" charset="0"/>
                <a:buChar char="•"/>
                <a:defRPr/>
              </a:pPr>
              <a:r>
                <a:rPr lang="en-US" sz="1600" dirty="0">
                  <a:solidFill>
                    <a:schemeClr val="accent1">
                      <a:lumMod val="50000"/>
                    </a:schemeClr>
                  </a:solidFill>
                </a:rPr>
                <a:t>N+N Power Grid</a:t>
              </a:r>
            </a:p>
          </p:txBody>
        </p:sp>
      </p:grp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6149015" y="1249303"/>
            <a:ext cx="2822575" cy="1339850"/>
            <a:chOff x="6105970" y="1279014"/>
            <a:chExt cx="2822790" cy="1340398"/>
          </a:xfrm>
        </p:grpSpPr>
        <p:sp>
          <p:nvSpPr>
            <p:cNvPr id="24" name="Rounded Rectangle 23"/>
            <p:cNvSpPr/>
            <p:nvPr/>
          </p:nvSpPr>
          <p:spPr>
            <a:xfrm>
              <a:off x="6117084" y="1279014"/>
              <a:ext cx="2716419" cy="1340398"/>
            </a:xfrm>
            <a:prstGeom prst="roundRect">
              <a:avLst>
                <a:gd name="adj" fmla="val 3019"/>
              </a:avLst>
            </a:prstGeom>
            <a:gradFill>
              <a:gsLst>
                <a:gs pos="6300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0"/>
            </a:gradFill>
            <a:ln w="25400">
              <a:solidFill>
                <a:schemeClr val="accent3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6105970" y="1290132"/>
              <a:ext cx="2822790" cy="1329280"/>
            </a:xfrm>
            <a:prstGeom prst="round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sz="1600" b="1" dirty="0">
                  <a:solidFill>
                    <a:schemeClr val="accent1">
                      <a:lumMod val="50000"/>
                    </a:schemeClr>
                  </a:solidFill>
                </a:rPr>
                <a:t>Server Virtualization</a:t>
              </a:r>
            </a:p>
            <a:p>
              <a:pPr marL="109538" lvl="1" indent="-109538">
                <a:buFont typeface="Arial" pitchFamily="34" charset="0"/>
                <a:buChar char="•"/>
                <a:defRPr/>
              </a:pPr>
              <a:r>
                <a:rPr lang="en-US" sz="1600" dirty="0">
                  <a:solidFill>
                    <a:schemeClr val="accent1">
                      <a:lumMod val="50000"/>
                    </a:schemeClr>
                  </a:solidFill>
                </a:rPr>
                <a:t>128K Virtual Machines</a:t>
              </a:r>
            </a:p>
            <a:p>
              <a:pPr marL="109538" lvl="1" indent="-109538">
                <a:buFont typeface="Arial" pitchFamily="34" charset="0"/>
                <a:buChar char="•"/>
                <a:defRPr/>
              </a:pPr>
              <a:r>
                <a:rPr lang="en-US" sz="1600" dirty="0">
                  <a:solidFill>
                    <a:schemeClr val="accent1">
                      <a:lumMod val="50000"/>
                    </a:schemeClr>
                  </a:solidFill>
                </a:rPr>
                <a:t>VM Lifecycle Management</a:t>
              </a:r>
            </a:p>
            <a:p>
              <a:pPr marL="109538" lvl="1" indent="-109538">
                <a:buFont typeface="Arial" pitchFamily="34" charset="0"/>
                <a:buChar char="•"/>
                <a:defRPr/>
              </a:pPr>
              <a:r>
                <a:rPr lang="en-US" sz="1600" dirty="0" smtClean="0">
                  <a:solidFill>
                    <a:schemeClr val="accent1">
                      <a:lumMod val="50000"/>
                    </a:schemeClr>
                  </a:solidFill>
                </a:rPr>
                <a:t>VEPA, VPP, XNV</a:t>
              </a:r>
              <a:r>
                <a:rPr lang="en-US" sz="1600" dirty="0">
                  <a:solidFill>
                    <a:schemeClr val="accent1">
                      <a:lumMod val="50000"/>
                    </a:schemeClr>
                  </a:solidFill>
                </a:rPr>
                <a:t>™</a:t>
              </a:r>
            </a:p>
          </p:txBody>
        </p:sp>
      </p:grp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6160128" y="2774891"/>
            <a:ext cx="2716212" cy="1344612"/>
            <a:chOff x="6117342" y="2804524"/>
            <a:chExt cx="2715460" cy="1345854"/>
          </a:xfrm>
        </p:grpSpPr>
        <p:sp>
          <p:nvSpPr>
            <p:cNvPr id="23" name="Rounded Rectangle 22"/>
            <p:cNvSpPr/>
            <p:nvPr/>
          </p:nvSpPr>
          <p:spPr>
            <a:xfrm>
              <a:off x="6131625" y="2809290"/>
              <a:ext cx="2701177" cy="1341088"/>
            </a:xfrm>
            <a:prstGeom prst="roundRect">
              <a:avLst>
                <a:gd name="adj" fmla="val 3019"/>
              </a:avLst>
            </a:prstGeom>
            <a:gradFill>
              <a:gsLst>
                <a:gs pos="6300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0"/>
            </a:gradFill>
            <a:ln w="25400">
              <a:solidFill>
                <a:schemeClr val="accent3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6117342" y="2804524"/>
              <a:ext cx="2551993" cy="1345854"/>
            </a:xfrm>
            <a:prstGeom prst="round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sz="1600" b="1" dirty="0">
                  <a:solidFill>
                    <a:schemeClr val="accent1">
                      <a:lumMod val="50000"/>
                    </a:schemeClr>
                  </a:solidFill>
                </a:rPr>
                <a:t>Storage Convergence</a:t>
              </a:r>
              <a:endParaRPr lang="en-US" sz="1600" dirty="0">
                <a:solidFill>
                  <a:schemeClr val="accent1">
                    <a:lumMod val="50000"/>
                  </a:schemeClr>
                </a:solidFill>
              </a:endParaRPr>
            </a:p>
            <a:p>
              <a:pPr marL="109538" lvl="1" indent="-109538">
                <a:buFont typeface="Arial" pitchFamily="34" charset="0"/>
                <a:buChar char="•"/>
                <a:defRPr/>
              </a:pPr>
              <a:r>
                <a:rPr lang="en-US" sz="1600" dirty="0">
                  <a:solidFill>
                    <a:schemeClr val="accent1">
                      <a:lumMod val="50000"/>
                    </a:schemeClr>
                  </a:solidFill>
                </a:rPr>
                <a:t>iSCSI, NFS, CIFS</a:t>
              </a:r>
            </a:p>
            <a:p>
              <a:pPr marL="109538" lvl="1" indent="-109538">
                <a:buFont typeface="Arial" pitchFamily="34" charset="0"/>
                <a:buChar char="•"/>
                <a:defRPr/>
              </a:pPr>
              <a:r>
                <a:rPr lang="en-US" sz="1600" dirty="0">
                  <a:solidFill>
                    <a:schemeClr val="accent1">
                      <a:lumMod val="50000"/>
                    </a:schemeClr>
                  </a:solidFill>
                </a:rPr>
                <a:t>DCBx (PFC, FS, ETS)</a:t>
              </a:r>
            </a:p>
            <a:p>
              <a:pPr marL="109538" lvl="1" indent="-109538">
                <a:buFont typeface="Arial" pitchFamily="34" charset="0"/>
                <a:buChar char="•"/>
                <a:defRPr/>
              </a:pPr>
              <a:r>
                <a:rPr lang="en-US" sz="1600" dirty="0">
                  <a:solidFill>
                    <a:schemeClr val="accent1">
                      <a:lumMod val="50000"/>
                    </a:schemeClr>
                  </a:solidFill>
                </a:rPr>
                <a:t>FCoE Transit</a:t>
              </a:r>
            </a:p>
          </p:txBody>
        </p:sp>
      </p:grpSp>
      <p:grpSp>
        <p:nvGrpSpPr>
          <p:cNvPr id="17" name="Group 25"/>
          <p:cNvGrpSpPr>
            <a:grpSpLocks/>
          </p:cNvGrpSpPr>
          <p:nvPr/>
        </p:nvGrpSpPr>
        <p:grpSpPr bwMode="auto">
          <a:xfrm>
            <a:off x="6174415" y="4362391"/>
            <a:ext cx="2701925" cy="1398587"/>
            <a:chOff x="6131413" y="4392978"/>
            <a:chExt cx="2701390" cy="1397883"/>
          </a:xfrm>
        </p:grpSpPr>
        <p:sp>
          <p:nvSpPr>
            <p:cNvPr id="19" name="Rounded Rectangle 18"/>
            <p:cNvSpPr/>
            <p:nvPr/>
          </p:nvSpPr>
          <p:spPr>
            <a:xfrm>
              <a:off x="6134587" y="4421539"/>
              <a:ext cx="2698216" cy="1340762"/>
            </a:xfrm>
            <a:prstGeom prst="roundRect">
              <a:avLst>
                <a:gd name="adj" fmla="val 3019"/>
              </a:avLst>
            </a:prstGeom>
            <a:gradFill>
              <a:gsLst>
                <a:gs pos="6300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0"/>
            </a:gradFill>
            <a:ln w="25400">
              <a:solidFill>
                <a:schemeClr val="accent3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0" name="Rounded Rectangle 19"/>
            <p:cNvSpPr/>
            <p:nvPr/>
          </p:nvSpPr>
          <p:spPr>
            <a:xfrm>
              <a:off x="6131413" y="4392978"/>
              <a:ext cx="2701390" cy="1397883"/>
            </a:xfrm>
            <a:prstGeom prst="round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sz="1600" b="1" dirty="0">
                  <a:solidFill>
                    <a:schemeClr val="accent1">
                      <a:lumMod val="50000"/>
                    </a:schemeClr>
                  </a:solidFill>
                </a:rPr>
                <a:t>Power &amp; Cooling</a:t>
              </a:r>
              <a:endParaRPr lang="en-US" sz="1600" dirty="0">
                <a:solidFill>
                  <a:schemeClr val="accent1">
                    <a:lumMod val="50000"/>
                  </a:schemeClr>
                </a:solidFill>
              </a:endParaRPr>
            </a:p>
            <a:p>
              <a:pPr marL="109538" lvl="1" indent="-109538">
                <a:buFont typeface="Arial" pitchFamily="34" charset="0"/>
                <a:buChar char="•"/>
                <a:defRPr/>
              </a:pPr>
              <a:r>
                <a:rPr lang="en-US" sz="1600" dirty="0">
                  <a:solidFill>
                    <a:schemeClr val="accent1">
                      <a:lumMod val="50000"/>
                    </a:schemeClr>
                  </a:solidFill>
                </a:rPr>
                <a:t>Front-to-Back Cooling</a:t>
              </a:r>
            </a:p>
            <a:p>
              <a:pPr marL="109538" lvl="1" indent="-109538">
                <a:buFont typeface="Arial" pitchFamily="34" charset="0"/>
                <a:buChar char="•"/>
                <a:defRPr/>
              </a:pPr>
              <a:r>
                <a:rPr lang="en-US" sz="1600" dirty="0">
                  <a:solidFill>
                    <a:schemeClr val="accent1">
                      <a:lumMod val="50000"/>
                    </a:schemeClr>
                  </a:solidFill>
                </a:rPr>
                <a:t>Variable Fan Speed</a:t>
              </a:r>
            </a:p>
            <a:p>
              <a:pPr marL="109538" lvl="1" indent="-109538">
                <a:buFont typeface="Arial" pitchFamily="34" charset="0"/>
                <a:buChar char="•"/>
                <a:defRPr/>
              </a:pPr>
              <a:r>
                <a:rPr lang="en-US" sz="1600" dirty="0" smtClean="0">
                  <a:solidFill>
                    <a:schemeClr val="accent1">
                      <a:lumMod val="50000"/>
                    </a:schemeClr>
                  </a:solidFill>
                </a:rPr>
                <a:t>5.6W </a:t>
              </a:r>
              <a:r>
                <a:rPr lang="en-US" sz="1600" dirty="0">
                  <a:solidFill>
                    <a:schemeClr val="accent1">
                      <a:lumMod val="50000"/>
                    </a:schemeClr>
                  </a:solidFill>
                </a:rPr>
                <a:t>per 10GbE </a:t>
              </a:r>
              <a:r>
                <a:rPr lang="en-US" sz="1600" dirty="0" smtClean="0">
                  <a:solidFill>
                    <a:schemeClr val="accent1">
                      <a:lumMod val="50000"/>
                    </a:schemeClr>
                  </a:solidFill>
                </a:rPr>
                <a:t>port *</a:t>
              </a:r>
              <a:endParaRPr lang="en-US" sz="1600" dirty="0">
                <a:solidFill>
                  <a:schemeClr val="accent1">
                    <a:lumMod val="50000"/>
                  </a:schemeClr>
                </a:solidFill>
              </a:endParaRPr>
            </a:p>
            <a:p>
              <a:pPr marL="109538" lvl="1" indent="-109538">
                <a:buFont typeface="Arial" pitchFamily="34" charset="0"/>
                <a:buChar char="•"/>
                <a:defRPr/>
              </a:pPr>
              <a:r>
                <a:rPr lang="en-US" sz="1600" dirty="0">
                  <a:solidFill>
                    <a:schemeClr val="accent1">
                      <a:lumMod val="50000"/>
                    </a:schemeClr>
                  </a:solidFill>
                </a:rPr>
                <a:t>Intelligent Power Mgmt.</a:t>
              </a:r>
            </a:p>
          </p:txBody>
        </p:sp>
      </p:grp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031165" y="2327042"/>
            <a:ext cx="3044825" cy="32210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1758" name="Slide Number Placeholder 27"/>
          <p:cNvSpPr>
            <a:spLocks noGrp="1"/>
          </p:cNvSpPr>
          <p:nvPr>
            <p:ph type="sldNum" sz="quarter" idx="4294967295"/>
          </p:nvPr>
        </p:nvSpPr>
        <p:spPr bwMode="auto">
          <a:xfrm>
            <a:off x="131763" y="6480175"/>
            <a:ext cx="536575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fld id="{F7A1BBD6-329D-4052-8DA3-E1903474CFAC}" type="slidenum">
              <a:rPr lang="en-US" smtClean="0">
                <a:solidFill>
                  <a:schemeClr val="accent1"/>
                </a:solidFill>
              </a:rPr>
              <a:pPr eaLnBrk="1" hangingPunct="1"/>
              <a:t>8</a:t>
            </a:fld>
            <a:endParaRPr lang="en-US" smtClean="0">
              <a:solidFill>
                <a:schemeClr val="accent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3038" y="6113463"/>
            <a:ext cx="3500437" cy="301625"/>
          </a:xfrm>
          <a:prstGeom prst="rect">
            <a:avLst/>
          </a:prstGeom>
        </p:spPr>
        <p:txBody>
          <a:bodyPr>
            <a:normAutofit/>
          </a:bodyPr>
          <a:lstStyle/>
          <a:p>
            <a:pPr fontAlgn="auto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rgbClr val="74639B"/>
                </a:solidFill>
                <a:latin typeface="Arial Narrow" pitchFamily="34" charset="0"/>
                <a:ea typeface="+mn-ea"/>
                <a:cs typeface="Arial" pitchFamily="34" charset="0"/>
              </a:rPr>
              <a:t>* </a:t>
            </a:r>
            <a:r>
              <a:rPr lang="ru-RU" sz="1600" dirty="0" smtClean="0">
                <a:solidFill>
                  <a:srgbClr val="74639B"/>
                </a:solidFill>
                <a:latin typeface="Arial Narrow" pitchFamily="34" charset="0"/>
                <a:cs typeface="Arial" pitchFamily="34" charset="0"/>
              </a:rPr>
              <a:t>Согласно отчёту </a:t>
            </a:r>
            <a:r>
              <a:rPr lang="en-US" sz="1600" dirty="0" err="1" smtClean="0">
                <a:solidFill>
                  <a:srgbClr val="74639B"/>
                </a:solidFill>
                <a:latin typeface="Arial Narrow" pitchFamily="34" charset="0"/>
                <a:ea typeface="+mn-ea"/>
                <a:cs typeface="Arial" pitchFamily="34" charset="0"/>
              </a:rPr>
              <a:t>Lippis</a:t>
            </a:r>
            <a:r>
              <a:rPr lang="en-US" sz="1600" dirty="0" smtClean="0">
                <a:solidFill>
                  <a:srgbClr val="74639B"/>
                </a:solidFill>
                <a:latin typeface="Arial Narrow" pitchFamily="34" charset="0"/>
                <a:ea typeface="+mn-ea"/>
                <a:cs typeface="Arial" pitchFamily="34" charset="0"/>
              </a:rPr>
              <a:t> </a:t>
            </a:r>
            <a:r>
              <a:rPr lang="en-US" sz="1600" dirty="0">
                <a:solidFill>
                  <a:srgbClr val="74639B"/>
                </a:solidFill>
                <a:latin typeface="Arial Narrow" pitchFamily="34" charset="0"/>
                <a:ea typeface="+mn-ea"/>
                <a:cs typeface="Arial" pitchFamily="34" charset="0"/>
              </a:rPr>
              <a:t>Test Report</a:t>
            </a:r>
          </a:p>
        </p:txBody>
      </p:sp>
    </p:spTree>
    <p:extLst>
      <p:ext uri="{BB962C8B-B14F-4D97-AF65-F5344CB8AC3E}">
        <p14:creationId xmlns:p14="http://schemas.microsoft.com/office/powerpoint/2010/main" val="1265250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5164666" y="3059760"/>
            <a:ext cx="1253065" cy="1863609"/>
          </a:xfrm>
          <a:prstGeom prst="ellipse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Straight Arrow Connector 32"/>
          <p:cNvCxnSpPr/>
          <p:nvPr/>
        </p:nvCxnSpPr>
        <p:spPr>
          <a:xfrm flipV="1">
            <a:off x="2741084" y="4219223"/>
            <a:ext cx="3799417" cy="2822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0"/>
            <a:ext cx="8229600" cy="614855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FFFFFF"/>
                </a:solidFill>
              </a:rPr>
              <a:t>Доступный </a:t>
            </a:r>
            <a:r>
              <a:rPr lang="en-US" sz="2800" dirty="0" smtClean="0">
                <a:solidFill>
                  <a:srgbClr val="FFFFFF"/>
                </a:solidFill>
              </a:rPr>
              <a:t>100G</a:t>
            </a:r>
            <a:endParaRPr lang="en-US" sz="2800" dirty="0">
              <a:solidFill>
                <a:srgbClr val="FFFFFF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4294967295"/>
          </p:nvPr>
        </p:nvSpPr>
        <p:spPr>
          <a:xfrm>
            <a:off x="225426" y="749299"/>
            <a:ext cx="8691563" cy="619479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sz="2000" dirty="0" smtClean="0"/>
              <a:t>Аппаратная часть готова, ждём оптических </a:t>
            </a:r>
            <a:r>
              <a:rPr lang="ru-RU" sz="2000" dirty="0" err="1" smtClean="0"/>
              <a:t>вендоров</a:t>
            </a:r>
            <a:endParaRPr lang="en-US" sz="2000" dirty="0"/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1862667" y="5771452"/>
            <a:ext cx="4370916" cy="1411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 flipV="1">
            <a:off x="1830918" y="1439335"/>
            <a:ext cx="10583" cy="431799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000500" y="5545676"/>
            <a:ext cx="0" cy="49388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554817" y="5537209"/>
            <a:ext cx="0" cy="49388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391150" y="5537209"/>
            <a:ext cx="0" cy="49388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190750" y="6067780"/>
            <a:ext cx="4254500" cy="606777"/>
          </a:xfrm>
          <a:prstGeom prst="rect">
            <a:avLst/>
          </a:prstGeom>
        </p:spPr>
        <p:txBody>
          <a:bodyPr vert="horz" wrap="none" lIns="91440" tIns="45720" rIns="91440" bIns="45720" rtlCol="0">
            <a:normAutofit/>
          </a:bodyPr>
          <a:lstStyle/>
          <a:p>
            <a:pPr marR="0" algn="l" defTabSz="914400" rtl="0" eaLnBrk="1" fontAlgn="auto" latinLnBrk="0" hangingPunct="1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Tx/>
              <a:buSzTx/>
              <a:tabLst/>
            </a:pP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rgbClr val="74639B"/>
                </a:solidFill>
                <a:effectLst/>
                <a:uLnTx/>
                <a:uFillTx/>
                <a:latin typeface="+mj-lt"/>
                <a:ea typeface="+mn-ea"/>
                <a:cs typeface="Arial" pitchFamily="34" charset="0"/>
              </a:rPr>
              <a:t>2009	</a:t>
            </a:r>
            <a:r>
              <a:rPr kumimoji="0" lang="en-US" b="0" i="0" u="none" strike="noStrike" kern="1200" cap="none" spc="0" normalizeH="0" noProof="0" dirty="0" smtClean="0">
                <a:ln>
                  <a:noFill/>
                </a:ln>
                <a:solidFill>
                  <a:srgbClr val="74639B"/>
                </a:solidFill>
                <a:effectLst/>
                <a:uLnTx/>
                <a:uFillTx/>
                <a:latin typeface="+mj-lt"/>
                <a:ea typeface="+mn-ea"/>
                <a:cs typeface="Arial" pitchFamily="34" charset="0"/>
              </a:rPr>
              <a:t>         2011	  2013</a:t>
            </a:r>
            <a:endParaRPr kumimoji="0" lang="en-US" b="0" i="0" u="none" strike="noStrike" kern="1200" cap="none" spc="0" normalizeH="0" baseline="0" noProof="0" dirty="0" smtClean="0">
              <a:ln>
                <a:noFill/>
              </a:ln>
              <a:solidFill>
                <a:srgbClr val="74639B"/>
              </a:solidFill>
              <a:effectLst/>
              <a:uLnTx/>
              <a:uFillTx/>
              <a:latin typeface="+mj-lt"/>
              <a:ea typeface="+mn-ea"/>
              <a:cs typeface="Arial" pitchFamily="34" charset="0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 flipH="1" flipV="1">
            <a:off x="1545168" y="4247446"/>
            <a:ext cx="628650" cy="565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Diamond 20"/>
          <p:cNvSpPr/>
          <p:nvPr/>
        </p:nvSpPr>
        <p:spPr>
          <a:xfrm>
            <a:off x="4113387" y="4064000"/>
            <a:ext cx="264584" cy="338667"/>
          </a:xfrm>
          <a:prstGeom prst="diamond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3628674" y="4518381"/>
            <a:ext cx="1403350" cy="606777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pPr marR="0" algn="l" defTabSz="914400" rtl="0" eaLnBrk="1" fontAlgn="auto" latinLnBrk="0" hangingPunct="1">
              <a:lnSpc>
                <a:spcPct val="7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tabLst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4639B"/>
                </a:solidFill>
                <a:effectLst/>
                <a:uLnTx/>
                <a:uFillTx/>
                <a:latin typeface="+mj-lt"/>
                <a:cs typeface="Arial" pitchFamily="34" charset="0"/>
              </a:rPr>
              <a:t>10G:  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4639B"/>
                </a:solidFill>
                <a:effectLst/>
                <a:uLnTx/>
                <a:uFillTx/>
                <a:latin typeface="+mj-lt"/>
                <a:cs typeface="Arial" pitchFamily="34" charset="0"/>
              </a:rPr>
              <a:t>$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4639B"/>
                </a:solidFill>
                <a:effectLst/>
                <a:uLnTx/>
                <a:uFillTx/>
                <a:latin typeface="+mj-lt"/>
                <a:cs typeface="Arial" pitchFamily="34" charset="0"/>
              </a:rPr>
              <a:t>5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4639B"/>
                </a:solidFill>
                <a:effectLst/>
                <a:uLnTx/>
                <a:uFillTx/>
                <a:latin typeface="+mj-lt"/>
                <a:cs typeface="Arial" pitchFamily="34" charset="0"/>
              </a:rPr>
              <a:t>00</a:t>
            </a:r>
            <a:endParaRPr kumimoji="0" lang="en-US" sz="1400" b="0" i="0" u="none" strike="noStrike" kern="1200" cap="none" spc="0" normalizeH="0" baseline="0" noProof="0" dirty="0" smtClean="0">
              <a:ln>
                <a:noFill/>
              </a:ln>
              <a:solidFill>
                <a:srgbClr val="74639B"/>
              </a:solidFill>
              <a:effectLst/>
              <a:uLnTx/>
              <a:uFillTx/>
              <a:latin typeface="+mj-lt"/>
              <a:cs typeface="Arial" pitchFamily="34" charset="0"/>
            </a:endParaRPr>
          </a:p>
          <a:p>
            <a:pPr marR="0" algn="l" defTabSz="914400" rtl="0" eaLnBrk="1" fontAlgn="auto" latinLnBrk="0" hangingPunct="1">
              <a:lnSpc>
                <a:spcPct val="7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tabLst/>
            </a:pPr>
            <a:r>
              <a:rPr lang="en-US" sz="1400" dirty="0" smtClean="0">
                <a:solidFill>
                  <a:srgbClr val="74639B"/>
                </a:solidFill>
                <a:latin typeface="+mj-lt"/>
                <a:cs typeface="Arial" pitchFamily="34" charset="0"/>
              </a:rPr>
              <a:t>40G:  </a:t>
            </a:r>
            <a:r>
              <a:rPr lang="en-US" sz="1400" dirty="0" smtClean="0">
                <a:solidFill>
                  <a:srgbClr val="74639B"/>
                </a:solidFill>
                <a:latin typeface="+mj-lt"/>
                <a:cs typeface="Arial" pitchFamily="34" charset="0"/>
              </a:rPr>
              <a:t>$</a:t>
            </a:r>
            <a:r>
              <a:rPr lang="ru-RU" sz="1400" dirty="0" smtClean="0">
                <a:solidFill>
                  <a:srgbClr val="74639B"/>
                </a:solidFill>
                <a:latin typeface="+mj-lt"/>
                <a:cs typeface="Arial" pitchFamily="34" charset="0"/>
              </a:rPr>
              <a:t>1</a:t>
            </a:r>
            <a:r>
              <a:rPr lang="en-US" sz="1400" dirty="0" smtClean="0">
                <a:solidFill>
                  <a:srgbClr val="74639B"/>
                </a:solidFill>
                <a:latin typeface="+mj-lt"/>
                <a:cs typeface="Arial" pitchFamily="34" charset="0"/>
              </a:rPr>
              <a:t>000</a:t>
            </a:r>
            <a:endParaRPr kumimoji="0" lang="en-US" sz="1400" b="0" i="0" u="none" strike="noStrike" kern="1200" cap="none" spc="0" normalizeH="0" baseline="0" noProof="0" dirty="0" smtClean="0">
              <a:ln>
                <a:noFill/>
              </a:ln>
              <a:solidFill>
                <a:srgbClr val="74639B"/>
              </a:solidFill>
              <a:effectLst/>
              <a:uLnTx/>
              <a:uFillTx/>
              <a:latin typeface="+mj-lt"/>
              <a:cs typeface="Arial" pitchFamily="34" charset="0"/>
            </a:endParaRPr>
          </a:p>
        </p:txBody>
      </p:sp>
      <p:sp>
        <p:nvSpPr>
          <p:cNvPr id="25" name="Text Placeholder 3"/>
          <p:cNvSpPr txBox="1">
            <a:spLocks/>
          </p:cNvSpPr>
          <p:nvPr/>
        </p:nvSpPr>
        <p:spPr>
          <a:xfrm>
            <a:off x="304271" y="3817056"/>
            <a:ext cx="1103313" cy="6194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85000"/>
              </a:lnSpc>
              <a:spcBef>
                <a:spcPts val="1200"/>
              </a:spcBef>
              <a:buFont typeface="Arial" pitchFamily="34" charset="0"/>
              <a:buChar char="•"/>
              <a:defRPr sz="2400" b="0" kern="1200">
                <a:solidFill>
                  <a:schemeClr val="accent1"/>
                </a:solidFill>
                <a:latin typeface="+mj-lt"/>
                <a:ea typeface="+mn-ea"/>
                <a:cs typeface="Arial" pitchFamily="34" charset="0"/>
              </a:defRPr>
            </a:lvl1pPr>
            <a:lvl2pPr marL="406400" indent="-177800" algn="l" defTabSz="914400" rtl="0" eaLnBrk="1" latinLnBrk="0" hangingPunct="1">
              <a:lnSpc>
                <a:spcPct val="85000"/>
              </a:lnSpc>
              <a:spcBef>
                <a:spcPts val="1200"/>
              </a:spcBef>
              <a:buClrTx/>
              <a:buFont typeface="Arial" pitchFamily="34" charset="0"/>
              <a:buChar char="•"/>
              <a:defRPr sz="2000" b="0" kern="1200">
                <a:solidFill>
                  <a:schemeClr val="accent6"/>
                </a:solidFill>
                <a:latin typeface="+mj-lt"/>
                <a:ea typeface="+mn-ea"/>
                <a:cs typeface="Arial" pitchFamily="34" charset="0"/>
              </a:defRPr>
            </a:lvl2pPr>
            <a:lvl3pPr marL="635000" indent="-228600" algn="l" defTabSz="914400" rtl="0" eaLnBrk="1" latinLnBrk="0" hangingPunct="1">
              <a:lnSpc>
                <a:spcPct val="85000"/>
              </a:lnSpc>
              <a:spcBef>
                <a:spcPts val="1200"/>
              </a:spcBef>
              <a:buClrTx/>
              <a:buFont typeface="Arial" pitchFamily="34" charset="0"/>
              <a:buChar char="•"/>
              <a:tabLst/>
              <a:defRPr sz="1800" b="0" kern="1200">
                <a:solidFill>
                  <a:schemeClr val="accent6"/>
                </a:solidFill>
                <a:latin typeface="+mj-lt"/>
                <a:ea typeface="+mn-ea"/>
                <a:cs typeface="Arial" pitchFamily="34" charset="0"/>
              </a:defRPr>
            </a:lvl3pPr>
            <a:lvl4pPr marL="863600" indent="-228600" algn="l" defTabSz="914400" rtl="0" eaLnBrk="1" latinLnBrk="0" hangingPunct="1">
              <a:lnSpc>
                <a:spcPct val="85000"/>
              </a:lnSpc>
              <a:spcBef>
                <a:spcPts val="1200"/>
              </a:spcBef>
              <a:buClrTx/>
              <a:buFont typeface="Arial" pitchFamily="34" charset="0"/>
              <a:buChar char="•"/>
              <a:defRPr sz="1800" b="0" kern="1200">
                <a:solidFill>
                  <a:schemeClr val="accent6"/>
                </a:solidFill>
                <a:latin typeface="+mj-lt"/>
                <a:ea typeface="+mn-ea"/>
                <a:cs typeface="Arial" pitchFamily="34" charset="0"/>
              </a:defRPr>
            </a:lvl4pPr>
            <a:lvl5pPr marL="1092200" indent="-228600" algn="l" defTabSz="914400" rtl="0" eaLnBrk="1" latinLnBrk="0" hangingPunct="1">
              <a:lnSpc>
                <a:spcPct val="85000"/>
              </a:lnSpc>
              <a:spcBef>
                <a:spcPts val="1200"/>
              </a:spcBef>
              <a:buClrTx/>
              <a:buFont typeface="Arial" pitchFamily="34" charset="0"/>
              <a:buChar char="•"/>
              <a:defRPr sz="1800" b="0" kern="1200">
                <a:solidFill>
                  <a:schemeClr val="accent6"/>
                </a:solidFill>
                <a:latin typeface="+mj-lt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sz="1600" dirty="0" smtClean="0"/>
              <a:t>$</a:t>
            </a:r>
            <a:r>
              <a:rPr lang="ru-RU" sz="1600" dirty="0" smtClean="0"/>
              <a:t>5</a:t>
            </a:r>
            <a:r>
              <a:rPr lang="en-US" sz="1600" dirty="0" smtClean="0"/>
              <a:t>00 </a:t>
            </a:r>
            <a:r>
              <a:rPr lang="en-US" sz="1600" dirty="0" smtClean="0"/>
              <a:t>per 10 Gig</a:t>
            </a:r>
            <a:endParaRPr lang="en-US" sz="1600" dirty="0"/>
          </a:p>
        </p:txBody>
      </p:sp>
      <p:sp>
        <p:nvSpPr>
          <p:cNvPr id="27" name="Text Placeholder 3"/>
          <p:cNvSpPr txBox="1">
            <a:spLocks/>
          </p:cNvSpPr>
          <p:nvPr/>
        </p:nvSpPr>
        <p:spPr>
          <a:xfrm>
            <a:off x="382587" y="2157590"/>
            <a:ext cx="1103313" cy="6194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85000"/>
              </a:lnSpc>
              <a:spcBef>
                <a:spcPts val="1200"/>
              </a:spcBef>
              <a:buFont typeface="Arial" pitchFamily="34" charset="0"/>
              <a:buChar char="•"/>
              <a:defRPr sz="2400" b="0" kern="1200">
                <a:solidFill>
                  <a:schemeClr val="accent1"/>
                </a:solidFill>
                <a:latin typeface="+mj-lt"/>
                <a:ea typeface="+mn-ea"/>
                <a:cs typeface="Arial" pitchFamily="34" charset="0"/>
              </a:defRPr>
            </a:lvl1pPr>
            <a:lvl2pPr marL="406400" indent="-177800" algn="l" defTabSz="914400" rtl="0" eaLnBrk="1" latinLnBrk="0" hangingPunct="1">
              <a:lnSpc>
                <a:spcPct val="85000"/>
              </a:lnSpc>
              <a:spcBef>
                <a:spcPts val="1200"/>
              </a:spcBef>
              <a:buClrTx/>
              <a:buFont typeface="Arial" pitchFamily="34" charset="0"/>
              <a:buChar char="•"/>
              <a:defRPr sz="2000" b="0" kern="1200">
                <a:solidFill>
                  <a:schemeClr val="accent6"/>
                </a:solidFill>
                <a:latin typeface="+mj-lt"/>
                <a:ea typeface="+mn-ea"/>
                <a:cs typeface="Arial" pitchFamily="34" charset="0"/>
              </a:defRPr>
            </a:lvl2pPr>
            <a:lvl3pPr marL="635000" indent="-228600" algn="l" defTabSz="914400" rtl="0" eaLnBrk="1" latinLnBrk="0" hangingPunct="1">
              <a:lnSpc>
                <a:spcPct val="85000"/>
              </a:lnSpc>
              <a:spcBef>
                <a:spcPts val="1200"/>
              </a:spcBef>
              <a:buClrTx/>
              <a:buFont typeface="Arial" pitchFamily="34" charset="0"/>
              <a:buChar char="•"/>
              <a:tabLst/>
              <a:defRPr sz="1800" b="0" kern="1200">
                <a:solidFill>
                  <a:schemeClr val="accent6"/>
                </a:solidFill>
                <a:latin typeface="+mj-lt"/>
                <a:ea typeface="+mn-ea"/>
                <a:cs typeface="Arial" pitchFamily="34" charset="0"/>
              </a:defRPr>
            </a:lvl3pPr>
            <a:lvl4pPr marL="863600" indent="-228600" algn="l" defTabSz="914400" rtl="0" eaLnBrk="1" latinLnBrk="0" hangingPunct="1">
              <a:lnSpc>
                <a:spcPct val="85000"/>
              </a:lnSpc>
              <a:spcBef>
                <a:spcPts val="1200"/>
              </a:spcBef>
              <a:buClrTx/>
              <a:buFont typeface="Arial" pitchFamily="34" charset="0"/>
              <a:buChar char="•"/>
              <a:defRPr sz="1800" b="0" kern="1200">
                <a:solidFill>
                  <a:schemeClr val="accent6"/>
                </a:solidFill>
                <a:latin typeface="+mj-lt"/>
                <a:ea typeface="+mn-ea"/>
                <a:cs typeface="Arial" pitchFamily="34" charset="0"/>
              </a:defRPr>
            </a:lvl4pPr>
            <a:lvl5pPr marL="1092200" indent="-228600" algn="l" defTabSz="914400" rtl="0" eaLnBrk="1" latinLnBrk="0" hangingPunct="1">
              <a:lnSpc>
                <a:spcPct val="85000"/>
              </a:lnSpc>
              <a:spcBef>
                <a:spcPts val="1200"/>
              </a:spcBef>
              <a:buClrTx/>
              <a:buFont typeface="Arial" pitchFamily="34" charset="0"/>
              <a:buChar char="•"/>
              <a:defRPr sz="1800" b="0" kern="1200">
                <a:solidFill>
                  <a:schemeClr val="accent6"/>
                </a:solidFill>
                <a:latin typeface="+mj-lt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sz="1600" dirty="0" smtClean="0"/>
              <a:t>$5000 per 10 Gig</a:t>
            </a:r>
            <a:endParaRPr lang="en-US" sz="1600" dirty="0"/>
          </a:p>
        </p:txBody>
      </p:sp>
      <p:cxnSp>
        <p:nvCxnSpPr>
          <p:cNvPr id="28" name="Straight Connector 27"/>
          <p:cNvCxnSpPr/>
          <p:nvPr/>
        </p:nvCxnSpPr>
        <p:spPr>
          <a:xfrm flipH="1" flipV="1">
            <a:off x="1559985" y="2587979"/>
            <a:ext cx="628650" cy="565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6551087" y="4078114"/>
            <a:ext cx="1403350" cy="606777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pPr marR="0" algn="l" defTabSz="914400" rtl="0" eaLnBrk="1" fontAlgn="auto" latinLnBrk="0" hangingPunct="1">
              <a:lnSpc>
                <a:spcPct val="7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tabLst/>
            </a:pP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rgbClr val="74639B"/>
                </a:solidFill>
                <a:effectLst/>
                <a:uLnTx/>
                <a:uFillTx/>
                <a:latin typeface="+mj-lt"/>
                <a:cs typeface="Arial" pitchFamily="34" charset="0"/>
              </a:rPr>
              <a:t>Extreme</a:t>
            </a:r>
          </a:p>
        </p:txBody>
      </p:sp>
      <p:sp>
        <p:nvSpPr>
          <p:cNvPr id="38" name="Text Placeholder 3"/>
          <p:cNvSpPr txBox="1">
            <a:spLocks/>
          </p:cNvSpPr>
          <p:nvPr/>
        </p:nvSpPr>
        <p:spPr>
          <a:xfrm>
            <a:off x="137583" y="4923369"/>
            <a:ext cx="1555750" cy="6194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85000"/>
              </a:lnSpc>
              <a:spcBef>
                <a:spcPts val="1200"/>
              </a:spcBef>
              <a:buFont typeface="Arial" pitchFamily="34" charset="0"/>
              <a:buChar char="•"/>
              <a:defRPr sz="2400" b="0" kern="1200">
                <a:solidFill>
                  <a:schemeClr val="accent1"/>
                </a:solidFill>
                <a:latin typeface="+mj-lt"/>
                <a:ea typeface="+mn-ea"/>
                <a:cs typeface="Arial" pitchFamily="34" charset="0"/>
              </a:defRPr>
            </a:lvl1pPr>
            <a:lvl2pPr marL="406400" indent="-177800" algn="l" defTabSz="914400" rtl="0" eaLnBrk="1" latinLnBrk="0" hangingPunct="1">
              <a:lnSpc>
                <a:spcPct val="85000"/>
              </a:lnSpc>
              <a:spcBef>
                <a:spcPts val="1200"/>
              </a:spcBef>
              <a:buClrTx/>
              <a:buFont typeface="Arial" pitchFamily="34" charset="0"/>
              <a:buChar char="•"/>
              <a:defRPr sz="2000" b="0" kern="1200">
                <a:solidFill>
                  <a:schemeClr val="accent6"/>
                </a:solidFill>
                <a:latin typeface="+mj-lt"/>
                <a:ea typeface="+mn-ea"/>
                <a:cs typeface="Arial" pitchFamily="34" charset="0"/>
              </a:defRPr>
            </a:lvl2pPr>
            <a:lvl3pPr marL="635000" indent="-228600" algn="l" defTabSz="914400" rtl="0" eaLnBrk="1" latinLnBrk="0" hangingPunct="1">
              <a:lnSpc>
                <a:spcPct val="85000"/>
              </a:lnSpc>
              <a:spcBef>
                <a:spcPts val="1200"/>
              </a:spcBef>
              <a:buClrTx/>
              <a:buFont typeface="Arial" pitchFamily="34" charset="0"/>
              <a:buChar char="•"/>
              <a:tabLst/>
              <a:defRPr sz="1800" b="0" kern="1200">
                <a:solidFill>
                  <a:schemeClr val="accent6"/>
                </a:solidFill>
                <a:latin typeface="+mj-lt"/>
                <a:ea typeface="+mn-ea"/>
                <a:cs typeface="Arial" pitchFamily="34" charset="0"/>
              </a:defRPr>
            </a:lvl3pPr>
            <a:lvl4pPr marL="863600" indent="-228600" algn="l" defTabSz="914400" rtl="0" eaLnBrk="1" latinLnBrk="0" hangingPunct="1">
              <a:lnSpc>
                <a:spcPct val="85000"/>
              </a:lnSpc>
              <a:spcBef>
                <a:spcPts val="1200"/>
              </a:spcBef>
              <a:buClrTx/>
              <a:buFont typeface="Arial" pitchFamily="34" charset="0"/>
              <a:buChar char="•"/>
              <a:defRPr sz="1800" b="0" kern="1200">
                <a:solidFill>
                  <a:schemeClr val="accent6"/>
                </a:solidFill>
                <a:latin typeface="+mj-lt"/>
                <a:ea typeface="+mn-ea"/>
                <a:cs typeface="Arial" pitchFamily="34" charset="0"/>
              </a:defRPr>
            </a:lvl4pPr>
            <a:lvl5pPr marL="1092200" indent="-228600" algn="l" defTabSz="914400" rtl="0" eaLnBrk="1" latinLnBrk="0" hangingPunct="1">
              <a:lnSpc>
                <a:spcPct val="85000"/>
              </a:lnSpc>
              <a:spcBef>
                <a:spcPts val="1200"/>
              </a:spcBef>
              <a:buClrTx/>
              <a:buFont typeface="Arial" pitchFamily="34" charset="0"/>
              <a:buChar char="•"/>
              <a:defRPr sz="1800" b="0" kern="1200">
                <a:solidFill>
                  <a:schemeClr val="accent6"/>
                </a:solidFill>
                <a:latin typeface="+mj-lt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</p:txBody>
      </p:sp>
      <p:sp>
        <p:nvSpPr>
          <p:cNvPr id="9" name="Rectangle 8"/>
          <p:cNvSpPr/>
          <p:nvPr/>
        </p:nvSpPr>
        <p:spPr>
          <a:xfrm rot="2807844">
            <a:off x="2084643" y="3581629"/>
            <a:ext cx="3361952" cy="285473"/>
          </a:xfrm>
          <a:prstGeom prst="rect">
            <a:avLst/>
          </a:prstGeom>
          <a:solidFill>
            <a:schemeClr val="accent1">
              <a:alpha val="2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 rot="2763163">
            <a:off x="2769306" y="3310977"/>
            <a:ext cx="1403350" cy="296335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pPr marR="0" algn="l" defTabSz="914400" rtl="0" eaLnBrk="1" fontAlgn="auto" latinLnBrk="0" hangingPunct="1">
              <a:lnSpc>
                <a:spcPct val="6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tabLst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4639B"/>
                </a:solidFill>
                <a:effectLst/>
                <a:uLnTx/>
                <a:uFillTx/>
                <a:latin typeface="+mj-lt"/>
                <a:cs typeface="Arial" pitchFamily="34" charset="0"/>
              </a:rPr>
              <a:t>40G Curve</a:t>
            </a:r>
          </a:p>
        </p:txBody>
      </p:sp>
      <p:grpSp>
        <p:nvGrpSpPr>
          <p:cNvPr id="7" name="Group 14"/>
          <p:cNvGrpSpPr/>
          <p:nvPr/>
        </p:nvGrpSpPr>
        <p:grpSpPr>
          <a:xfrm>
            <a:off x="3617307" y="1228396"/>
            <a:ext cx="2038762" cy="4197583"/>
            <a:chOff x="3521722" y="921297"/>
            <a:chExt cx="2038762" cy="3148187"/>
          </a:xfrm>
        </p:grpSpPr>
        <p:sp>
          <p:nvSpPr>
            <p:cNvPr id="32" name="Rectangle 31"/>
            <p:cNvSpPr/>
            <p:nvPr/>
          </p:nvSpPr>
          <p:spPr>
            <a:xfrm rot="2932277">
              <a:off x="3100065" y="2339021"/>
              <a:ext cx="3148187" cy="312740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Diamond 25"/>
            <p:cNvSpPr/>
            <p:nvPr/>
          </p:nvSpPr>
          <p:spPr>
            <a:xfrm>
              <a:off x="3888317" y="1803399"/>
              <a:ext cx="264584" cy="254000"/>
            </a:xfrm>
            <a:prstGeom prst="diamond">
              <a:avLst/>
            </a:prstGeom>
            <a:solidFill>
              <a:srgbClr val="FF0000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Diamond 29"/>
            <p:cNvSpPr/>
            <p:nvPr/>
          </p:nvSpPr>
          <p:spPr>
            <a:xfrm>
              <a:off x="5295900" y="3020485"/>
              <a:ext cx="264584" cy="254000"/>
            </a:xfrm>
            <a:prstGeom prst="diamond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6" name="Straight Arrow Connector 35"/>
            <p:cNvCxnSpPr/>
            <p:nvPr/>
          </p:nvCxnSpPr>
          <p:spPr>
            <a:xfrm>
              <a:off x="4191000" y="2063750"/>
              <a:ext cx="1111250" cy="941917"/>
            </a:xfrm>
            <a:prstGeom prst="straightConnector1">
              <a:avLst/>
            </a:prstGeom>
            <a:ln>
              <a:solidFill>
                <a:srgbClr val="800000"/>
              </a:solidFill>
              <a:prstDash val="dash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 rot="2761961">
              <a:off x="3143634" y="1524862"/>
              <a:ext cx="1052512" cy="296335"/>
            </a:xfrm>
            <a:prstGeom prst="rect">
              <a:avLst/>
            </a:prstGeom>
          </p:spPr>
          <p:txBody>
            <a:bodyPr vert="horz" wrap="none" lIns="91440" tIns="45720" rIns="91440" bIns="45720" rtlCol="0">
              <a:noAutofit/>
            </a:bodyPr>
            <a:lstStyle/>
            <a:p>
              <a:pPr marR="0" algn="l" defTabSz="914400" rtl="0" eaLnBrk="1" fontAlgn="auto" latinLnBrk="0" hangingPunct="1">
                <a:lnSpc>
                  <a:spcPct val="6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tabLst/>
              </a:pPr>
              <a:r>
                <a:rPr lang="en-US" sz="1400" dirty="0" smtClean="0">
                  <a:solidFill>
                    <a:srgbClr val="74639B"/>
                  </a:solidFill>
                  <a:latin typeface="+mj-lt"/>
                  <a:cs typeface="Arial" pitchFamily="34" charset="0"/>
                </a:rPr>
                <a:t>10</a:t>
              </a:r>
              <a:r>
                <a:rPr kumimoji="0" 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74639B"/>
                  </a:solidFill>
                  <a:effectLst/>
                  <a:uLnTx/>
                  <a:uFillTx/>
                  <a:latin typeface="+mj-lt"/>
                  <a:cs typeface="Arial" pitchFamily="34" charset="0"/>
                </a:rPr>
                <a:t>0G Curve</a:t>
              </a:r>
            </a:p>
          </p:txBody>
        </p:sp>
      </p:grpSp>
      <p:sp>
        <p:nvSpPr>
          <p:cNvPr id="17" name="Diamond 16"/>
          <p:cNvSpPr/>
          <p:nvPr/>
        </p:nvSpPr>
        <p:spPr>
          <a:xfrm>
            <a:off x="2578805" y="2441223"/>
            <a:ext cx="264583" cy="338667"/>
          </a:xfrm>
          <a:prstGeom prst="diamond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>
                <a:lumMod val="75000"/>
                <a:lumOff val="2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131483" y="6480709"/>
            <a:ext cx="536781" cy="365125"/>
          </a:xfrm>
        </p:spPr>
        <p:txBody>
          <a:bodyPr/>
          <a:lstStyle/>
          <a:p>
            <a:fld id="{028CECAA-BC25-4A20-A0F9-515508910486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32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ru-RU" dirty="0" smtClean="0"/>
              <a:t>Слова аналитиков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/>
          <a:lstStyle/>
          <a:p>
            <a:fld id="{356D5273-8130-4737-BEB5-5DF873CE55C5}" type="slidenum">
              <a:rPr lang="en-US" smtClean="0"/>
              <a:pPr/>
              <a:t>10</a:t>
            </a:fld>
            <a:endParaRPr lang="en-US"/>
          </a:p>
        </p:txBody>
      </p:sp>
      <p:grpSp>
        <p:nvGrpSpPr>
          <p:cNvPr id="4" name="Group 3"/>
          <p:cNvGrpSpPr/>
          <p:nvPr>
            <p:custDataLst>
              <p:tags r:id="rId4"/>
            </p:custDataLst>
          </p:nvPr>
        </p:nvGrpSpPr>
        <p:grpSpPr>
          <a:xfrm>
            <a:off x="1002983" y="1990769"/>
            <a:ext cx="7955280" cy="967449"/>
            <a:chOff x="2743056" y="2112367"/>
            <a:chExt cx="7955280" cy="967449"/>
          </a:xfrm>
        </p:grpSpPr>
        <p:sp>
          <p:nvSpPr>
            <p:cNvPr id="5" name="Rounded Rectangle 4"/>
            <p:cNvSpPr/>
            <p:nvPr/>
          </p:nvSpPr>
          <p:spPr>
            <a:xfrm>
              <a:off x="2743056" y="2112367"/>
              <a:ext cx="7955280" cy="967449"/>
            </a:xfrm>
            <a:prstGeom prst="roundRect">
              <a:avLst/>
            </a:prstGeom>
            <a:gradFill>
              <a:gsLst>
                <a:gs pos="0">
                  <a:schemeClr val="accent1">
                    <a:shade val="51000"/>
                    <a:satMod val="130000"/>
                  </a:schemeClr>
                </a:gs>
                <a:gs pos="32000">
                  <a:schemeClr val="accent1">
                    <a:shade val="93000"/>
                    <a:satMod val="130000"/>
                  </a:schemeClr>
                </a:gs>
                <a:gs pos="68000">
                  <a:schemeClr val="accent1"/>
                </a:gs>
                <a:gs pos="99000">
                  <a:schemeClr val="bg1"/>
                </a:gs>
              </a:gsLst>
              <a:lin ang="11040000" scaled="0"/>
            </a:gradFill>
            <a:ln>
              <a:solidFill>
                <a:srgbClr val="BBC334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038416" y="2316567"/>
              <a:ext cx="5659919" cy="553998"/>
            </a:xfrm>
            <a:prstGeom prst="rect">
              <a:avLst/>
            </a:prstGeom>
            <a:effectLst>
              <a:outerShdw blurRad="50800" dist="12700" dir="2700000">
                <a:srgbClr val="000000">
                  <a:alpha val="43000"/>
                </a:srgbClr>
              </a:outerShdw>
            </a:effectLst>
          </p:spPr>
          <p:txBody>
            <a:bodyPr vert="horz" wrap="square" lIns="91440" tIns="0" rIns="0" bIns="0" rtlCol="0" anchor="ctr">
              <a:spAutoFit/>
            </a:bodyPr>
            <a:lstStyle/>
            <a:p>
              <a:r>
                <a:rPr lang="ru-RU" b="1" dirty="0">
                  <a:solidFill>
                    <a:schemeClr val="bg1"/>
                  </a:solidFill>
                  <a:latin typeface="Arial"/>
                  <a:cs typeface="Arial"/>
                </a:rPr>
                <a:t>8</a:t>
              </a:r>
              <a:r>
                <a:rPr lang="en-US" b="1" dirty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lang="ru-RU" b="1" dirty="0">
                  <a:solidFill>
                    <a:schemeClr val="bg1"/>
                  </a:solidFill>
                  <a:latin typeface="Arial"/>
                  <a:cs typeface="Arial"/>
                </a:rPr>
                <a:t>ноября – Коммутатор </a:t>
              </a:r>
              <a:r>
                <a:rPr lang="en-US" b="1" dirty="0">
                  <a:solidFill>
                    <a:schemeClr val="bg1"/>
                  </a:solidFill>
                  <a:latin typeface="Arial"/>
                  <a:cs typeface="Arial"/>
                </a:rPr>
                <a:t>X8 </a:t>
              </a:r>
              <a:r>
                <a:rPr lang="ru-RU" b="1" dirty="0">
                  <a:solidFill>
                    <a:schemeClr val="bg1"/>
                  </a:solidFill>
                  <a:latin typeface="Arial"/>
                  <a:cs typeface="Arial"/>
                </a:rPr>
                <a:t>побил все предыдущие рекорды тестирования </a:t>
              </a:r>
              <a:r>
                <a:rPr lang="en-US" b="1" dirty="0" err="1">
                  <a:solidFill>
                    <a:schemeClr val="bg1"/>
                  </a:solidFill>
                  <a:latin typeface="Arial"/>
                  <a:cs typeface="Arial"/>
                </a:rPr>
                <a:t>Lippis</a:t>
              </a:r>
              <a:r>
                <a:rPr lang="en-US" b="1" dirty="0">
                  <a:solidFill>
                    <a:schemeClr val="bg1"/>
                  </a:solidFill>
                  <a:latin typeface="Arial"/>
                  <a:cs typeface="Arial"/>
                </a:rPr>
                <a:t>/IXIA </a:t>
              </a:r>
            </a:p>
          </p:txBody>
        </p:sp>
      </p:grpSp>
      <p:grpSp>
        <p:nvGrpSpPr>
          <p:cNvPr id="8" name="Group 7"/>
          <p:cNvGrpSpPr/>
          <p:nvPr>
            <p:custDataLst>
              <p:tags r:id="rId5"/>
            </p:custDataLst>
          </p:nvPr>
        </p:nvGrpSpPr>
        <p:grpSpPr>
          <a:xfrm>
            <a:off x="262865" y="3140430"/>
            <a:ext cx="8080093" cy="967449"/>
            <a:chOff x="500973" y="3219807"/>
            <a:chExt cx="8080093" cy="967449"/>
          </a:xfrm>
        </p:grpSpPr>
        <p:sp>
          <p:nvSpPr>
            <p:cNvPr id="9" name="Rounded Rectangle 8"/>
            <p:cNvSpPr/>
            <p:nvPr/>
          </p:nvSpPr>
          <p:spPr>
            <a:xfrm>
              <a:off x="500973" y="3219807"/>
              <a:ext cx="7955280" cy="967449"/>
            </a:xfrm>
            <a:prstGeom prst="roundRect">
              <a:avLst/>
            </a:prstGeom>
            <a:gradFill>
              <a:gsLst>
                <a:gs pos="0">
                  <a:schemeClr val="accent1">
                    <a:shade val="51000"/>
                    <a:satMod val="130000"/>
                  </a:schemeClr>
                </a:gs>
                <a:gs pos="32000">
                  <a:schemeClr val="accent1">
                    <a:shade val="93000"/>
                    <a:satMod val="130000"/>
                  </a:schemeClr>
                </a:gs>
                <a:gs pos="68000">
                  <a:schemeClr val="accent1"/>
                </a:gs>
                <a:gs pos="99000">
                  <a:schemeClr val="bg1"/>
                </a:gs>
              </a:gsLst>
              <a:lin ang="11040000" scaled="0"/>
            </a:gradFill>
            <a:ln>
              <a:solidFill>
                <a:srgbClr val="BBC334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548376" y="3415714"/>
              <a:ext cx="6032690" cy="553998"/>
            </a:xfrm>
            <a:prstGeom prst="rect">
              <a:avLst/>
            </a:prstGeom>
            <a:effectLst>
              <a:outerShdw blurRad="50800" dist="12700" dir="2700000">
                <a:srgbClr val="000000">
                  <a:alpha val="43000"/>
                </a:srgbClr>
              </a:outerShdw>
            </a:effectLst>
          </p:spPr>
          <p:txBody>
            <a:bodyPr vert="horz" wrap="square" lIns="91440" tIns="0" rIns="0" bIns="0" rtlCol="0" anchor="ctr">
              <a:spAutoFit/>
            </a:bodyPr>
            <a:lstStyle/>
            <a:p>
              <a:pPr lvl="0"/>
              <a:r>
                <a:rPr lang="en-US" b="1" dirty="0">
                  <a:solidFill>
                    <a:schemeClr val="bg1"/>
                  </a:solidFill>
                  <a:latin typeface="Arial"/>
                  <a:cs typeface="Arial"/>
                </a:rPr>
                <a:t>30 </a:t>
              </a:r>
              <a:r>
                <a:rPr lang="ru-RU" b="1" dirty="0">
                  <a:solidFill>
                    <a:schemeClr val="bg1"/>
                  </a:solidFill>
                  <a:latin typeface="Arial"/>
                  <a:cs typeface="Arial"/>
                </a:rPr>
                <a:t>ноября – </a:t>
              </a:r>
              <a:r>
                <a:rPr lang="en-US" b="1" dirty="0">
                  <a:solidFill>
                    <a:schemeClr val="bg1"/>
                  </a:solidFill>
                  <a:latin typeface="Arial"/>
                  <a:cs typeface="Arial"/>
                </a:rPr>
                <a:t>Extreme Networks </a:t>
              </a:r>
              <a:r>
                <a:rPr lang="ru-RU" b="1" dirty="0">
                  <a:solidFill>
                    <a:schemeClr val="bg1"/>
                  </a:solidFill>
                  <a:latin typeface="Arial"/>
                  <a:cs typeface="Arial"/>
                </a:rPr>
                <a:t>лидер рынка 40Гбит </a:t>
              </a:r>
              <a:r>
                <a:rPr lang="en-US" b="1" dirty="0">
                  <a:solidFill>
                    <a:schemeClr val="bg1"/>
                  </a:solidFill>
                  <a:latin typeface="Arial"/>
                  <a:cs typeface="Arial"/>
                </a:rPr>
                <a:t>Ethernet </a:t>
              </a:r>
              <a:r>
                <a:rPr lang="ru-RU" b="1" dirty="0">
                  <a:solidFill>
                    <a:schemeClr val="bg1"/>
                  </a:solidFill>
                  <a:latin typeface="Arial"/>
                  <a:cs typeface="Arial"/>
                </a:rPr>
                <a:t>по мнению </a:t>
              </a:r>
              <a:r>
                <a:rPr lang="en-US" b="1" dirty="0" err="1">
                  <a:solidFill>
                    <a:schemeClr val="bg1"/>
                  </a:solidFill>
                  <a:latin typeface="Arial"/>
                  <a:cs typeface="Arial"/>
                </a:rPr>
                <a:t>Dell’Oro</a:t>
              </a:r>
              <a:r>
                <a:rPr lang="en-US" b="1" dirty="0">
                  <a:solidFill>
                    <a:schemeClr val="bg1"/>
                  </a:solidFill>
                  <a:latin typeface="Arial"/>
                  <a:cs typeface="Arial"/>
                </a:rPr>
                <a:t> Group</a:t>
              </a:r>
            </a:p>
          </p:txBody>
        </p:sp>
      </p:grpSp>
      <p:grpSp>
        <p:nvGrpSpPr>
          <p:cNvPr id="14" name="Group 13"/>
          <p:cNvGrpSpPr/>
          <p:nvPr>
            <p:custDataLst>
              <p:tags r:id="rId6"/>
            </p:custDataLst>
          </p:nvPr>
        </p:nvGrpSpPr>
        <p:grpSpPr>
          <a:xfrm>
            <a:off x="262865" y="5324830"/>
            <a:ext cx="7955280" cy="967449"/>
            <a:chOff x="500973" y="5404207"/>
            <a:chExt cx="7955280" cy="967449"/>
          </a:xfrm>
        </p:grpSpPr>
        <p:sp>
          <p:nvSpPr>
            <p:cNvPr id="15" name="Rounded Rectangle 14"/>
            <p:cNvSpPr/>
            <p:nvPr/>
          </p:nvSpPr>
          <p:spPr>
            <a:xfrm>
              <a:off x="500973" y="5404207"/>
              <a:ext cx="7955280" cy="967449"/>
            </a:xfrm>
            <a:prstGeom prst="roundRect">
              <a:avLst/>
            </a:prstGeom>
            <a:gradFill>
              <a:gsLst>
                <a:gs pos="0">
                  <a:schemeClr val="accent1">
                    <a:shade val="51000"/>
                    <a:satMod val="130000"/>
                  </a:schemeClr>
                </a:gs>
                <a:gs pos="32000">
                  <a:schemeClr val="accent1">
                    <a:shade val="93000"/>
                    <a:satMod val="130000"/>
                  </a:schemeClr>
                </a:gs>
                <a:gs pos="68000">
                  <a:schemeClr val="accent1"/>
                </a:gs>
                <a:gs pos="99000">
                  <a:schemeClr val="bg1"/>
                </a:gs>
              </a:gsLst>
              <a:lin ang="11040000" scaled="0"/>
            </a:gradFill>
            <a:ln>
              <a:solidFill>
                <a:srgbClr val="BBC334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545335" y="5625246"/>
              <a:ext cx="5537101" cy="553998"/>
            </a:xfrm>
            <a:prstGeom prst="rect">
              <a:avLst/>
            </a:prstGeom>
            <a:effectLst>
              <a:outerShdw blurRad="50800" dist="12700" dir="2700000">
                <a:srgbClr val="000000">
                  <a:alpha val="43000"/>
                </a:srgbClr>
              </a:outerShdw>
            </a:effectLst>
          </p:spPr>
          <p:txBody>
            <a:bodyPr vert="horz" wrap="square" lIns="91440" tIns="0" rIns="0" bIns="0" rtlCol="0" anchor="ctr">
              <a:spAutoFit/>
            </a:bodyPr>
            <a:lstStyle/>
            <a:p>
              <a:pPr lvl="0"/>
              <a:r>
                <a:rPr lang="ru-RU" b="1" dirty="0" smtClean="0">
                  <a:solidFill>
                    <a:schemeClr val="bg1"/>
                  </a:solidFill>
                  <a:latin typeface="Arial"/>
                  <a:cs typeface="Arial"/>
                </a:rPr>
                <a:t>Сентябрь – Согласно отчёту </a:t>
              </a:r>
              <a:r>
                <a:rPr lang="en-US" b="1" dirty="0" smtClean="0">
                  <a:solidFill>
                    <a:schemeClr val="bg1"/>
                  </a:solidFill>
                  <a:latin typeface="Arial"/>
                  <a:cs typeface="Arial"/>
                </a:rPr>
                <a:t>CIO </a:t>
              </a:r>
              <a:r>
                <a:rPr lang="ru-RU" b="1" dirty="0" err="1" smtClean="0">
                  <a:solidFill>
                    <a:schemeClr val="bg1"/>
                  </a:solidFill>
                  <a:latin typeface="Arial"/>
                  <a:cs typeface="Arial"/>
                </a:rPr>
                <a:t>рейтинговали</a:t>
              </a:r>
              <a:r>
                <a:rPr lang="ru-RU" b="1" dirty="0" smtClean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r>
                <a:rPr lang="en-US" b="1" dirty="0" smtClean="0">
                  <a:solidFill>
                    <a:schemeClr val="bg1"/>
                  </a:solidFill>
                  <a:latin typeface="Arial"/>
                  <a:cs typeface="Arial"/>
                </a:rPr>
                <a:t>Extreme </a:t>
              </a:r>
              <a:r>
                <a:rPr lang="ru-RU" b="1" dirty="0" smtClean="0">
                  <a:solidFill>
                    <a:schemeClr val="bg1"/>
                  </a:solidFill>
                  <a:latin typeface="Arial"/>
                  <a:cs typeface="Arial"/>
                </a:rPr>
                <a:t>как в </a:t>
              </a:r>
              <a:r>
                <a:rPr lang="en-US" b="1" dirty="0" smtClean="0">
                  <a:solidFill>
                    <a:schemeClr val="bg1"/>
                  </a:solidFill>
                  <a:latin typeface="Arial"/>
                  <a:cs typeface="Arial"/>
                </a:rPr>
                <a:t>TOP 5 </a:t>
              </a:r>
              <a:r>
                <a:rPr lang="ru-RU" b="1" dirty="0" smtClean="0">
                  <a:solidFill>
                    <a:schemeClr val="bg1"/>
                  </a:solidFill>
                  <a:latin typeface="Arial"/>
                  <a:cs typeface="Arial"/>
                </a:rPr>
                <a:t>сетевых </a:t>
              </a:r>
              <a:r>
                <a:rPr lang="ru-RU" b="1" dirty="0" err="1" smtClean="0">
                  <a:solidFill>
                    <a:schemeClr val="bg1"/>
                  </a:solidFill>
                  <a:latin typeface="Arial"/>
                  <a:cs typeface="Arial"/>
                </a:rPr>
                <a:t>вендоров</a:t>
              </a:r>
              <a:r>
                <a:rPr lang="ru-RU" b="1" dirty="0" smtClean="0">
                  <a:solidFill>
                    <a:schemeClr val="bg1"/>
                  </a:solidFill>
                  <a:latin typeface="Arial"/>
                  <a:cs typeface="Arial"/>
                </a:rPr>
                <a:t> </a:t>
              </a:r>
              <a:endParaRPr lang="en-US" b="1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</p:grpSp>
      <p:grpSp>
        <p:nvGrpSpPr>
          <p:cNvPr id="21" name="Group 20"/>
          <p:cNvGrpSpPr/>
          <p:nvPr>
            <p:custDataLst>
              <p:tags r:id="rId7"/>
            </p:custDataLst>
          </p:nvPr>
        </p:nvGrpSpPr>
        <p:grpSpPr>
          <a:xfrm>
            <a:off x="1002983" y="4237710"/>
            <a:ext cx="7955280" cy="967449"/>
            <a:chOff x="2743056" y="4317087"/>
            <a:chExt cx="7955280" cy="967449"/>
          </a:xfrm>
        </p:grpSpPr>
        <p:sp>
          <p:nvSpPr>
            <p:cNvPr id="22" name="Rounded Rectangle 21"/>
            <p:cNvSpPr/>
            <p:nvPr/>
          </p:nvSpPr>
          <p:spPr>
            <a:xfrm>
              <a:off x="2743056" y="4317087"/>
              <a:ext cx="7955280" cy="967449"/>
            </a:xfrm>
            <a:prstGeom prst="roundRect">
              <a:avLst/>
            </a:prstGeom>
            <a:gradFill>
              <a:gsLst>
                <a:gs pos="0">
                  <a:schemeClr val="accent1">
                    <a:shade val="51000"/>
                    <a:satMod val="130000"/>
                  </a:schemeClr>
                </a:gs>
                <a:gs pos="32000">
                  <a:schemeClr val="accent1">
                    <a:shade val="93000"/>
                    <a:satMod val="130000"/>
                  </a:schemeClr>
                </a:gs>
                <a:gs pos="68000">
                  <a:schemeClr val="accent1"/>
                </a:gs>
                <a:gs pos="99000">
                  <a:schemeClr val="bg1"/>
                </a:gs>
              </a:gsLst>
              <a:lin ang="11040000" scaled="0"/>
            </a:gradFill>
            <a:ln>
              <a:solidFill>
                <a:srgbClr val="BBC334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4662329" y="4506927"/>
              <a:ext cx="6036006" cy="553998"/>
            </a:xfrm>
            <a:prstGeom prst="rect">
              <a:avLst/>
            </a:prstGeom>
            <a:effectLst>
              <a:outerShdw blurRad="50800" dist="12700" dir="2700000">
                <a:srgbClr val="000000">
                  <a:alpha val="43000"/>
                </a:srgbClr>
              </a:outerShdw>
            </a:effectLst>
          </p:spPr>
          <p:txBody>
            <a:bodyPr vert="horz" wrap="square" lIns="91440" tIns="0" rIns="0" bIns="0" rtlCol="0" anchor="ctr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Arial"/>
                  <a:cs typeface="Arial"/>
                </a:rPr>
                <a:t>19 </a:t>
              </a:r>
              <a:r>
                <a:rPr lang="ru-RU" b="1" dirty="0">
                  <a:solidFill>
                    <a:schemeClr val="bg1"/>
                  </a:solidFill>
                  <a:latin typeface="Arial"/>
                  <a:cs typeface="Arial"/>
                </a:rPr>
                <a:t>октября – </a:t>
              </a:r>
              <a:r>
                <a:rPr lang="en-US" b="1" dirty="0">
                  <a:solidFill>
                    <a:schemeClr val="bg1"/>
                  </a:solidFill>
                  <a:latin typeface="Arial"/>
                  <a:cs typeface="Arial"/>
                </a:rPr>
                <a:t>Extreme Networks </a:t>
              </a:r>
              <a:r>
                <a:rPr lang="ru-RU" b="1" dirty="0">
                  <a:solidFill>
                    <a:schemeClr val="bg1"/>
                  </a:solidFill>
                  <a:latin typeface="Arial"/>
                  <a:cs typeface="Arial"/>
                </a:rPr>
                <a:t>является экспертом в Сетях ЦОД по мнению </a:t>
              </a:r>
              <a:r>
                <a:rPr lang="en-US" b="1" dirty="0">
                  <a:solidFill>
                    <a:schemeClr val="bg1"/>
                  </a:solidFill>
                  <a:latin typeface="Arial"/>
                  <a:cs typeface="Arial"/>
                </a:rPr>
                <a:t>Gartner</a:t>
              </a:r>
            </a:p>
          </p:txBody>
        </p:sp>
      </p:grpSp>
      <p:grpSp>
        <p:nvGrpSpPr>
          <p:cNvPr id="27" name="Group 26"/>
          <p:cNvGrpSpPr/>
          <p:nvPr>
            <p:custDataLst>
              <p:tags r:id="rId8"/>
            </p:custDataLst>
          </p:nvPr>
        </p:nvGrpSpPr>
        <p:grpSpPr>
          <a:xfrm>
            <a:off x="188904" y="894019"/>
            <a:ext cx="7949096" cy="967449"/>
            <a:chOff x="469448" y="973396"/>
            <a:chExt cx="7949096" cy="967449"/>
          </a:xfrm>
        </p:grpSpPr>
        <p:sp>
          <p:nvSpPr>
            <p:cNvPr id="28" name="Rounded Rectangle 27"/>
            <p:cNvSpPr/>
            <p:nvPr/>
          </p:nvSpPr>
          <p:spPr>
            <a:xfrm>
              <a:off x="469448" y="973396"/>
              <a:ext cx="7949096" cy="967449"/>
            </a:xfrm>
            <a:prstGeom prst="roundRect">
              <a:avLst/>
            </a:prstGeom>
            <a:gradFill>
              <a:gsLst>
                <a:gs pos="0">
                  <a:schemeClr val="accent1">
                    <a:shade val="51000"/>
                    <a:satMod val="130000"/>
                  </a:schemeClr>
                </a:gs>
                <a:gs pos="32000">
                  <a:schemeClr val="accent1">
                    <a:shade val="93000"/>
                    <a:satMod val="130000"/>
                  </a:schemeClr>
                </a:gs>
                <a:gs pos="68000">
                  <a:schemeClr val="accent1"/>
                </a:gs>
                <a:gs pos="99000">
                  <a:schemeClr val="bg1"/>
                </a:gs>
              </a:gsLst>
              <a:lin ang="11040000" scaled="0"/>
            </a:gradFill>
            <a:ln>
              <a:solidFill>
                <a:srgbClr val="BBC334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 97"/>
            <p:cNvSpPr>
              <a:spLocks noEditPoints="1"/>
            </p:cNvSpPr>
            <p:nvPr/>
          </p:nvSpPr>
          <p:spPr bwMode="auto">
            <a:xfrm>
              <a:off x="2084372" y="1637047"/>
              <a:ext cx="42973" cy="22497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10" y="1"/>
                </a:cxn>
                <a:cxn ang="0">
                  <a:pos x="6" y="1"/>
                </a:cxn>
                <a:cxn ang="0">
                  <a:pos x="6" y="13"/>
                </a:cxn>
                <a:cxn ang="0">
                  <a:pos x="4" y="13"/>
                </a:cxn>
                <a:cxn ang="0">
                  <a:pos x="4" y="1"/>
                </a:cxn>
                <a:cxn ang="0">
                  <a:pos x="0" y="1"/>
                </a:cxn>
                <a:cxn ang="0">
                  <a:pos x="0" y="0"/>
                </a:cxn>
                <a:cxn ang="0">
                  <a:pos x="10" y="0"/>
                </a:cxn>
                <a:cxn ang="0">
                  <a:pos x="24" y="13"/>
                </a:cxn>
                <a:cxn ang="0">
                  <a:pos x="23" y="5"/>
                </a:cxn>
                <a:cxn ang="0">
                  <a:pos x="23" y="1"/>
                </a:cxn>
                <a:cxn ang="0">
                  <a:pos x="23" y="1"/>
                </a:cxn>
                <a:cxn ang="0">
                  <a:pos x="22" y="5"/>
                </a:cxn>
                <a:cxn ang="0">
                  <a:pos x="19" y="13"/>
                </a:cxn>
                <a:cxn ang="0">
                  <a:pos x="17" y="13"/>
                </a:cxn>
                <a:cxn ang="0">
                  <a:pos x="15" y="5"/>
                </a:cxn>
                <a:cxn ang="0">
                  <a:pos x="14" y="1"/>
                </a:cxn>
                <a:cxn ang="0">
                  <a:pos x="14" y="1"/>
                </a:cxn>
                <a:cxn ang="0">
                  <a:pos x="13" y="5"/>
                </a:cxn>
                <a:cxn ang="0">
                  <a:pos x="13" y="13"/>
                </a:cxn>
                <a:cxn ang="0">
                  <a:pos x="11" y="13"/>
                </a:cxn>
                <a:cxn ang="0">
                  <a:pos x="12" y="0"/>
                </a:cxn>
                <a:cxn ang="0">
                  <a:pos x="15" y="0"/>
                </a:cxn>
                <a:cxn ang="0">
                  <a:pos x="17" y="7"/>
                </a:cxn>
                <a:cxn ang="0">
                  <a:pos x="18" y="10"/>
                </a:cxn>
                <a:cxn ang="0">
                  <a:pos x="18" y="10"/>
                </a:cxn>
                <a:cxn ang="0">
                  <a:pos x="19" y="7"/>
                </a:cxn>
                <a:cxn ang="0">
                  <a:pos x="22" y="0"/>
                </a:cxn>
                <a:cxn ang="0">
                  <a:pos x="25" y="0"/>
                </a:cxn>
                <a:cxn ang="0">
                  <a:pos x="26" y="13"/>
                </a:cxn>
                <a:cxn ang="0">
                  <a:pos x="24" y="13"/>
                </a:cxn>
              </a:cxnLst>
              <a:rect l="0" t="0" r="r" b="b"/>
              <a:pathLst>
                <a:path w="26" h="13">
                  <a:moveTo>
                    <a:pt x="10" y="0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" y="0"/>
                    <a:pt x="10" y="0"/>
                    <a:pt x="10" y="0"/>
                  </a:cubicBezTo>
                  <a:close/>
                  <a:moveTo>
                    <a:pt x="24" y="13"/>
                  </a:moveTo>
                  <a:cubicBezTo>
                    <a:pt x="23" y="5"/>
                    <a:pt x="23" y="5"/>
                    <a:pt x="23" y="5"/>
                  </a:cubicBezTo>
                  <a:cubicBezTo>
                    <a:pt x="23" y="4"/>
                    <a:pt x="23" y="3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3" y="3"/>
                    <a:pt x="22" y="4"/>
                    <a:pt x="22" y="5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4" y="4"/>
                    <a:pt x="14" y="2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3"/>
                    <a:pt x="14" y="4"/>
                    <a:pt x="13" y="5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8" y="8"/>
                    <a:pt x="18" y="9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9" y="9"/>
                    <a:pt x="19" y="8"/>
                    <a:pt x="19" y="7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4" y="13"/>
                    <a:pt x="24" y="13"/>
                    <a:pt x="24" y="13"/>
                  </a:cubicBezTo>
                  <a:close/>
                </a:path>
              </a:pathLst>
            </a:custGeom>
            <a:solidFill>
              <a:srgbClr val="568EB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b="1" dirty="0">
                <a:solidFill>
                  <a:schemeClr val="accent1"/>
                </a:solidFill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363226" y="1188974"/>
              <a:ext cx="5940093" cy="553998"/>
            </a:xfrm>
            <a:prstGeom prst="rect">
              <a:avLst/>
            </a:prstGeom>
            <a:effectLst>
              <a:outerShdw blurRad="50800" dist="12700" dir="2700000">
                <a:srgbClr val="000000">
                  <a:alpha val="43000"/>
                </a:srgbClr>
              </a:outerShdw>
            </a:effectLst>
          </p:spPr>
          <p:txBody>
            <a:bodyPr vert="horz" wrap="square" lIns="91440" tIns="0" rIns="0" bIns="0" rtlCol="0" anchor="ctr">
              <a:spAutoFit/>
            </a:bodyPr>
            <a:lstStyle/>
            <a:p>
              <a:pPr lvl="0"/>
              <a:r>
                <a:rPr lang="ru-RU" b="1" dirty="0">
                  <a:solidFill>
                    <a:schemeClr val="bg1"/>
                  </a:solidFill>
                  <a:latin typeface="Arial"/>
                  <a:cs typeface="Arial"/>
                </a:rPr>
                <a:t>2 ноября – </a:t>
              </a:r>
              <a:r>
                <a:rPr lang="en-US" b="1" dirty="0">
                  <a:solidFill>
                    <a:schemeClr val="bg1"/>
                  </a:solidFill>
                  <a:latin typeface="Arial"/>
                  <a:cs typeface="Arial"/>
                </a:rPr>
                <a:t>Extreme Networks </a:t>
              </a:r>
              <a:r>
                <a:rPr lang="ru-RU" b="1" dirty="0">
                  <a:solidFill>
                    <a:schemeClr val="bg1"/>
                  </a:solidFill>
                  <a:latin typeface="Arial"/>
                  <a:cs typeface="Arial"/>
                </a:rPr>
                <a:t>является лидером рынка ЦОД по мнению </a:t>
              </a:r>
            </a:p>
          </p:txBody>
        </p:sp>
      </p:grpSp>
      <p:pic>
        <p:nvPicPr>
          <p:cNvPr id="32" name="Picture 3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929" y="1173128"/>
            <a:ext cx="1586556" cy="409230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133" y="2232917"/>
            <a:ext cx="2004503" cy="567594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92" y="3428999"/>
            <a:ext cx="1743318" cy="362001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2481" y="4422976"/>
            <a:ext cx="1437413" cy="596915"/>
          </a:xfrm>
          <a:prstGeom prst="rect">
            <a:avLst/>
          </a:prstGeom>
        </p:spPr>
      </p:pic>
      <p:pic>
        <p:nvPicPr>
          <p:cNvPr id="1026" name="Picture 2" descr="http://www.eci.com/images/GoldmanSachsLogoBlue.gif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286" y="5451941"/>
            <a:ext cx="1579098" cy="713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402492" y="1620524"/>
            <a:ext cx="1441836" cy="253273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/>
          <a:p>
            <a:pPr marR="0" algn="ctr" defTabSz="914400" rtl="0" eaLnBrk="1" fontAlgn="auto" latinLnBrk="0" hangingPunct="1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Tx/>
              <a:buSzTx/>
              <a:tabLst/>
            </a:pP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itchFamily="34" charset="0"/>
                <a:ea typeface="+mn-ea"/>
                <a:cs typeface="Arial" pitchFamily="34" charset="0"/>
              </a:rPr>
              <a:t>November 2011</a:t>
            </a:r>
            <a:r>
              <a:rPr kumimoji="0" lang="en-US" sz="8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itchFamily="34" charset="0"/>
                <a:ea typeface="+mn-ea"/>
                <a:cs typeface="Arial" pitchFamily="34" charset="0"/>
              </a:rPr>
              <a:t> report</a:t>
            </a:r>
            <a:endParaRPr kumimoji="0" lang="en-US" sz="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Narrow" pitchFamily="34" charset="0"/>
              <a:ea typeface="+mn-ea"/>
              <a:cs typeface="Arial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652867" y="3897999"/>
            <a:ext cx="1441836" cy="253273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/>
          <a:p>
            <a:pPr marR="0" algn="ctr" defTabSz="914400" rtl="0" eaLnBrk="1" fontAlgn="auto" latinLnBrk="0" hangingPunct="1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Tx/>
              <a:buSzTx/>
              <a:tabLst/>
            </a:pP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itchFamily="34" charset="0"/>
                <a:ea typeface="+mn-ea"/>
                <a:cs typeface="Arial" pitchFamily="34" charset="0"/>
              </a:rPr>
              <a:t>November 2011</a:t>
            </a:r>
            <a:r>
              <a:rPr kumimoji="0" lang="en-US" sz="8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itchFamily="34" charset="0"/>
                <a:ea typeface="+mn-ea"/>
                <a:cs typeface="Arial" pitchFamily="34" charset="0"/>
              </a:rPr>
              <a:t> report</a:t>
            </a:r>
            <a:endParaRPr kumimoji="0" lang="en-US" sz="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Narrow" pitchFamily="34" charset="0"/>
              <a:ea typeface="+mn-ea"/>
              <a:cs typeface="Arial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417082" y="5003616"/>
            <a:ext cx="1441836" cy="253273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/>
          <a:p>
            <a:pPr marR="0" algn="l" defTabSz="914400" rtl="0" eaLnBrk="1" fontAlgn="auto" latinLnBrk="0" hangingPunct="1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Tx/>
              <a:buSzTx/>
              <a:tabLst/>
            </a:pP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itchFamily="34" charset="0"/>
                <a:ea typeface="+mn-ea"/>
                <a:cs typeface="Arial" pitchFamily="34" charset="0"/>
              </a:rPr>
              <a:t>November 2011</a:t>
            </a:r>
            <a:r>
              <a:rPr kumimoji="0" lang="en-US" sz="8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itchFamily="34" charset="0"/>
                <a:ea typeface="+mn-ea"/>
                <a:cs typeface="Arial" pitchFamily="34" charset="0"/>
              </a:rPr>
              <a:t> report</a:t>
            </a:r>
            <a:endParaRPr kumimoji="0" lang="en-US" sz="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Narrow" pitchFamily="34" charset="0"/>
              <a:ea typeface="+mn-ea"/>
              <a:cs typeface="Arial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707292" y="6112504"/>
            <a:ext cx="1441836" cy="253273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/>
          <a:p>
            <a:pPr marR="0" algn="l" defTabSz="914400" rtl="0" eaLnBrk="1" fontAlgn="auto" latinLnBrk="0" hangingPunct="1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Tx/>
              <a:buSzTx/>
              <a:tabLst/>
            </a:pP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itchFamily="34" charset="0"/>
                <a:ea typeface="+mn-ea"/>
                <a:cs typeface="Arial" pitchFamily="34" charset="0"/>
              </a:rPr>
              <a:t>September</a:t>
            </a:r>
            <a:r>
              <a:rPr kumimoji="0" lang="en-US" sz="8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itchFamily="34" charset="0"/>
                <a:ea typeface="+mn-ea"/>
                <a:cs typeface="Arial" pitchFamily="34" charset="0"/>
              </a:rPr>
              <a:t> 2</a:t>
            </a: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itchFamily="34" charset="0"/>
                <a:ea typeface="+mn-ea"/>
                <a:cs typeface="Arial" pitchFamily="34" charset="0"/>
              </a:rPr>
              <a:t>011</a:t>
            </a:r>
            <a:r>
              <a:rPr kumimoji="0" lang="en-US" sz="8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itchFamily="34" charset="0"/>
                <a:ea typeface="+mn-ea"/>
                <a:cs typeface="Arial" pitchFamily="34" charset="0"/>
              </a:rPr>
              <a:t> report</a:t>
            </a:r>
            <a:endParaRPr kumimoji="0" lang="en-US" sz="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Narrow" pitchFamily="34" charset="0"/>
              <a:ea typeface="+mn-ea"/>
              <a:cs typeface="Arial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417082" y="2767049"/>
            <a:ext cx="1441836" cy="253273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/>
          <a:p>
            <a:pPr marR="0" algn="ctr" defTabSz="914400" rtl="0" eaLnBrk="1" fontAlgn="auto" latinLnBrk="0" hangingPunct="1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Tx/>
              <a:buSzTx/>
              <a:tabLst/>
            </a:pPr>
            <a:r>
              <a: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itchFamily="34" charset="0"/>
                <a:ea typeface="+mn-ea"/>
                <a:cs typeface="Arial" pitchFamily="34" charset="0"/>
              </a:rPr>
              <a:t>November 2011</a:t>
            </a:r>
            <a:r>
              <a:rPr kumimoji="0" lang="en-US" sz="8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itchFamily="34" charset="0"/>
                <a:ea typeface="+mn-ea"/>
                <a:cs typeface="Arial" pitchFamily="34" charset="0"/>
              </a:rPr>
              <a:t> report</a:t>
            </a:r>
            <a:endParaRPr kumimoji="0" lang="en-US" sz="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Narrow" pitchFamily="34" charset="0"/>
              <a:ea typeface="+mn-ea"/>
              <a:cs typeface="Arial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57721049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0" y="1"/>
            <a:ext cx="9144000" cy="293511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endParaRPr lang="ru-RU" sz="4000" dirty="0" smtClean="0">
              <a:solidFill>
                <a:schemeClr val="bg1"/>
              </a:solidFill>
            </a:endParaRPr>
          </a:p>
          <a:p>
            <a:r>
              <a:rPr lang="ru-RU" sz="4000" dirty="0" smtClean="0">
                <a:solidFill>
                  <a:schemeClr val="bg1"/>
                </a:solidFill>
              </a:rPr>
              <a:t>Спасибо за внимание!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err="1" smtClean="0">
                <a:solidFill>
                  <a:schemeClr val="bg1"/>
                </a:solidFill>
              </a:rPr>
              <a:t>cis@extremenetworks.com</a:t>
            </a:r>
            <a:endParaRPr lang="ru-RU" dirty="0" smtClean="0">
              <a:solidFill>
                <a:schemeClr val="bg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8CECAA-BC25-4A20-A0F9-515508910486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4478973" y="2498783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>
            <a:normAutofit/>
          </a:bodyPr>
          <a:lstStyle/>
          <a:p>
            <a:pPr marL="228600" marR="0" indent="-228600" algn="l" defTabSz="914400" rtl="0" eaLnBrk="1" fontAlgn="auto" latinLnBrk="0" hangingPunct="1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rgbClr val="74639B"/>
              </a:solidFill>
              <a:effectLst/>
              <a:uLnTx/>
              <a:uFillTx/>
              <a:latin typeface="Arial Narrow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16094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LpfzDYmjzA5nvQNnNSYvhN"/>
  <p:tag name="DVSHEQ" val="132606739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OpEpCh18D8TGeij7fyGhgl"/>
  <p:tag name="DVSHEQ" val="-51471839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LpfzDYmjzA5nvQNnNSYvhN"/>
  <p:tag name="DVSHEQ" val="132606739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F5Bp1N0QD4Dat8pwPsv7t"/>
  <p:tag name="DVSHEQ" val="132606739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3K2rummi7KpkZOie35lYS"/>
  <p:tag name="DVSHEQ" val="-51471839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LpfzDYmjzA5nvQNnNSYvhN"/>
  <p:tag name="DVSHEQ" val="132606739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OpEpCh18D8TGeij7fyGhgl"/>
  <p:tag name="DVSHEQ" val="-51471839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LpfzDYmjzA5nvQNnNSYvhN"/>
  <p:tag name="DVSHEQ" val="132606739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F5Bp1N0QD4Dat8pwPsv7t"/>
  <p:tag name="DVSHEQ" val="132606739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3K2rummi7KpkZOie35lYS"/>
  <p:tag name="DVSHEQ" val="-51471839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nZRfhBYVX1QVht5UHDZLUG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OenFTY4ejspOACF6tUA9f"/>
  <p:tag name="DVSHEQ" val="53512520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8K5iYrcbQ8i9XuEIClJEp"/>
  <p:tag name="DVSHEQ" val="-195472429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2Yxxh5cm8QEKW6CABZC28B"/>
  <p:tag name="DVSHEQ" val="-6578118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vrEbsKhfpAr5MyKHm0OHh"/>
  <p:tag name="DVSHEQ" val="-110931355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Dp1n181l6ChqH26CTKBRBf"/>
  <p:tag name="DVSHEQ" val="42816858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9u0Q2Qig2jTZR2DNqCfTjX"/>
  <p:tag name="DVSHEQ" val="101716864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E4vE4sfdQGofwmb6b3QAY"/>
  <p:tag name="DVSHEQ" val="1558266452"/>
</p:tagLst>
</file>

<file path=ppt/theme/theme1.xml><?xml version="1.0" encoding="utf-8"?>
<a:theme xmlns:a="http://schemas.openxmlformats.org/drawingml/2006/main" name="1_XTM20413_Template_6">
  <a:themeElements>
    <a:clrScheme name="Custom 3">
      <a:dk1>
        <a:sysClr val="windowText" lastClr="000000"/>
      </a:dk1>
      <a:lt1>
        <a:sysClr val="window" lastClr="FFFFFF"/>
      </a:lt1>
      <a:dk2>
        <a:srgbClr val="2C2542"/>
      </a:dk2>
      <a:lt2>
        <a:srgbClr val="EEECE1"/>
      </a:lt2>
      <a:accent1>
        <a:srgbClr val="584A83"/>
      </a:accent1>
      <a:accent2>
        <a:srgbClr val="427D97"/>
      </a:accent2>
      <a:accent3>
        <a:srgbClr val="5E926E"/>
      </a:accent3>
      <a:accent4>
        <a:srgbClr val="A3C200"/>
      </a:accent4>
      <a:accent5>
        <a:srgbClr val="777777"/>
      </a:accent5>
      <a:accent6>
        <a:srgbClr val="3F3F3F"/>
      </a:accent6>
      <a:hlink>
        <a:srgbClr val="0000FF"/>
      </a:hlink>
      <a:folHlink>
        <a:srgbClr val="800080"/>
      </a:folHlink>
    </a:clrScheme>
    <a:fontScheme name="Extr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9525">
          <a:solidFill>
            <a:schemeClr val="tx1">
              <a:lumMod val="75000"/>
              <a:lumOff val="25000"/>
            </a:schemeClr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/>
      <a:bodyPr vert="horz" lIns="91440" tIns="45720" rIns="91440" bIns="45720" rtlCol="0">
        <a:normAutofit/>
      </a:bodyPr>
      <a:lstStyle>
        <a:defPPr marL="228600" marR="0" indent="-228600" algn="l" defTabSz="914400" rtl="0" eaLnBrk="1" fontAlgn="auto" latinLnBrk="0" hangingPunct="1">
          <a:lnSpc>
            <a:spcPct val="85000"/>
          </a:lnSpc>
          <a:spcBef>
            <a:spcPts val="1200"/>
          </a:spcBef>
          <a:spcAft>
            <a:spcPts val="0"/>
          </a:spcAft>
          <a:buClrTx/>
          <a:buSzTx/>
          <a:buFont typeface="Arial" pitchFamily="34" charset="0"/>
          <a:buChar char="•"/>
          <a:tabLst/>
          <a:defRPr kumimoji="0" sz="2800" b="0" i="0" u="none" strike="noStrike" kern="1200" cap="none" spc="0" normalizeH="0" baseline="0" noProof="0" smtClean="0">
            <a:ln>
              <a:noFill/>
            </a:ln>
            <a:solidFill>
              <a:srgbClr val="74639B"/>
            </a:solidFill>
            <a:effectLst/>
            <a:uLnTx/>
            <a:uFillTx/>
            <a:latin typeface="Arial Narrow" pitchFamily="34" charset="0"/>
            <a:ea typeface="+mn-ea"/>
            <a:cs typeface="Arial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2_XTM20413_Template_6">
  <a:themeElements>
    <a:clrScheme name="Custom 3">
      <a:dk1>
        <a:sysClr val="windowText" lastClr="000000"/>
      </a:dk1>
      <a:lt1>
        <a:sysClr val="window" lastClr="FFFFFF"/>
      </a:lt1>
      <a:dk2>
        <a:srgbClr val="2C2542"/>
      </a:dk2>
      <a:lt2>
        <a:srgbClr val="EEECE1"/>
      </a:lt2>
      <a:accent1>
        <a:srgbClr val="584A83"/>
      </a:accent1>
      <a:accent2>
        <a:srgbClr val="427D97"/>
      </a:accent2>
      <a:accent3>
        <a:srgbClr val="5E926E"/>
      </a:accent3>
      <a:accent4>
        <a:srgbClr val="A3C200"/>
      </a:accent4>
      <a:accent5>
        <a:srgbClr val="777777"/>
      </a:accent5>
      <a:accent6>
        <a:srgbClr val="3F3F3F"/>
      </a:accent6>
      <a:hlink>
        <a:srgbClr val="0000FF"/>
      </a:hlink>
      <a:folHlink>
        <a:srgbClr val="800080"/>
      </a:folHlink>
    </a:clrScheme>
    <a:fontScheme name="Extr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9525">
          <a:solidFill>
            <a:schemeClr val="tx1">
              <a:lumMod val="75000"/>
              <a:lumOff val="25000"/>
            </a:schemeClr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/>
      <a:bodyPr vert="horz" lIns="91440" tIns="45720" rIns="91440" bIns="45720" rtlCol="0">
        <a:normAutofit/>
      </a:bodyPr>
      <a:lstStyle>
        <a:defPPr marL="228600" marR="0" indent="-228600" algn="l" defTabSz="914400" rtl="0" eaLnBrk="1" fontAlgn="auto" latinLnBrk="0" hangingPunct="1">
          <a:lnSpc>
            <a:spcPct val="85000"/>
          </a:lnSpc>
          <a:spcBef>
            <a:spcPts val="1200"/>
          </a:spcBef>
          <a:spcAft>
            <a:spcPts val="0"/>
          </a:spcAft>
          <a:buClrTx/>
          <a:buSzTx/>
          <a:buFont typeface="Arial" pitchFamily="34" charset="0"/>
          <a:buChar char="•"/>
          <a:tabLst/>
          <a:defRPr kumimoji="0" sz="2800" b="0" i="0" u="none" strike="noStrike" kern="1200" cap="none" spc="0" normalizeH="0" baseline="0" noProof="0" smtClean="0">
            <a:ln>
              <a:noFill/>
            </a:ln>
            <a:solidFill>
              <a:srgbClr val="74639B"/>
            </a:solidFill>
            <a:effectLst/>
            <a:uLnTx/>
            <a:uFillTx/>
            <a:latin typeface="Arial Narrow" pitchFamily="34" charset="0"/>
            <a:ea typeface="+mn-ea"/>
            <a:cs typeface="Arial" pitchFamily="34" charset="0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3199</TotalTime>
  <Words>613</Words>
  <Application>Microsoft Macintosh PowerPoint</Application>
  <PresentationFormat>Экран (4:3)</PresentationFormat>
  <Paragraphs>115</Paragraphs>
  <Slides>11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13" baseType="lpstr">
      <vt:lpstr>1_XTM20413_Template_6</vt:lpstr>
      <vt:lpstr>2_XTM20413_Template_6</vt:lpstr>
      <vt:lpstr>Михаил Родионов Account Manager, Extreme Networks</vt:lpstr>
      <vt:lpstr>Рост трафика. Прогноз на ближайшие годы.</vt:lpstr>
      <vt:lpstr>Стандарт 40G</vt:lpstr>
      <vt:lpstr>Коммутаторы серии Summit® X670 и X670V</vt:lpstr>
      <vt:lpstr>Стандарт 100G</vt:lpstr>
      <vt:lpstr>Стандарт 100G</vt:lpstr>
      <vt:lpstr>Стандарт 100G</vt:lpstr>
      <vt:lpstr>BlackDiamond® X8</vt:lpstr>
      <vt:lpstr>Доступный 100G</vt:lpstr>
      <vt:lpstr>Слова аналитиков</vt:lpstr>
      <vt:lpstr>Презентация PowerPoint</vt:lpstr>
    </vt:vector>
  </TitlesOfParts>
  <Company>extr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Nadeem Zahid</dc:title>
  <dc:creator>Mikhail Rodionov</dc:creator>
  <cp:lastModifiedBy>Mikhail Rodionov</cp:lastModifiedBy>
  <cp:revision>99</cp:revision>
  <dcterms:created xsi:type="dcterms:W3CDTF">2012-05-21T09:39:33Z</dcterms:created>
  <dcterms:modified xsi:type="dcterms:W3CDTF">2012-05-24T05:51:14Z</dcterms:modified>
</cp:coreProperties>
</file>