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7" r:id="rId6"/>
    <p:sldId id="262" r:id="rId7"/>
    <p:sldId id="263" r:id="rId8"/>
    <p:sldId id="265" r:id="rId9"/>
    <p:sldId id="268" r:id="rId10"/>
    <p:sldId id="266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4011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71" autoAdjust="0"/>
  </p:normalViewPr>
  <p:slideViewPr>
    <p:cSldViewPr>
      <p:cViewPr>
        <p:scale>
          <a:sx n="80" d="100"/>
          <a:sy n="80" d="100"/>
        </p:scale>
        <p:origin x="-996" y="216"/>
      </p:cViewPr>
      <p:guideLst>
        <p:guide orient="horz" pos="4156"/>
        <p:guide orient="horz" pos="3974"/>
        <p:guide orient="horz" pos="1207"/>
        <p:guide pos="4558"/>
        <p:guide pos="3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A973C-921B-4FA0-9B50-08BD17A03377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A7C04-9951-4CF7-8E9D-68BF46E554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508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F99FF-90AA-4623-A990-1850B66D8937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B8AC8-84FD-486A-87BD-AC20C047A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56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>
                <a:latin typeface="Calibri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6152052"/>
            <a:ext cx="1503072" cy="44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21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595" y="548680"/>
            <a:ext cx="5016053" cy="576064"/>
          </a:xfrm>
          <a:solidFill>
            <a:srgbClr val="D84011"/>
          </a:solidFill>
        </p:spPr>
        <p:txBody>
          <a:bodyPr lIns="180000" tIns="108000" rIns="180000" bIns="10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52550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 sz="3400"/>
            </a:lvl1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5978126"/>
            <a:ext cx="2025752" cy="72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04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ECB08-34F6-4CB7-8F75-F754DF7B7BF9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38BB18-1DE3-4104-AB98-AFD519649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499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ECB08-34F6-4CB7-8F75-F754DF7B7BF9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38BB18-1DE3-4104-AB98-AFD519649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549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ECB08-34F6-4CB7-8F75-F754DF7B7BF9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38BB18-1DE3-4104-AB98-AFD519649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712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ECB08-34F6-4CB7-8F75-F754DF7B7BF9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38BB18-1DE3-4104-AB98-AFD519649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230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ECB08-34F6-4CB7-8F75-F754DF7B7BF9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38BB18-1DE3-4104-AB98-AFD519649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546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ECB08-34F6-4CB7-8F75-F754DF7B7BF9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38BB18-1DE3-4104-AB98-AFD519649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9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ECB08-34F6-4CB7-8F75-F754DF7B7BF9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38BB18-1DE3-4104-AB98-AFD519649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5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ECB08-34F6-4CB7-8F75-F754DF7B7BF9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38BB18-1DE3-4104-AB98-AFD519649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530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ECB08-34F6-4CB7-8F75-F754DF7B7BF9}" type="datetimeFigureOut">
              <a:rPr lang="ru-RU" smtClean="0"/>
              <a:t>22.05.2012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38BB18-1DE3-4104-AB98-AFD5196496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610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r="15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267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16832"/>
            <a:ext cx="7772400" cy="1470025"/>
          </a:xfrm>
        </p:spPr>
        <p:txBody>
          <a:bodyPr>
            <a:noAutofit/>
          </a:bodyPr>
          <a:lstStyle/>
          <a:p>
            <a:r>
              <a:rPr lang="ru-RU" dirty="0"/>
              <a:t>Как повысить ARPU с помощью интеллектуальных BRAS </a:t>
            </a:r>
            <a:r>
              <a:rPr lang="ru-RU" dirty="0" smtClean="0"/>
              <a:t>и внедрения </a:t>
            </a:r>
            <a:r>
              <a:rPr lang="ru-RU" dirty="0"/>
              <a:t>платных дополнительных услуг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392804"/>
            <a:ext cx="7200800" cy="1124428"/>
          </a:xfrm>
        </p:spPr>
        <p:txBody>
          <a:bodyPr anchor="ctr">
            <a:normAutofit/>
          </a:bodyPr>
          <a:lstStyle/>
          <a:p>
            <a:r>
              <a:rPr lang="ru-RU" sz="3600" dirty="0" smtClean="0">
                <a:solidFill>
                  <a:srgbClr val="646464"/>
                </a:solidFill>
              </a:rPr>
              <a:t>Дмитрий </a:t>
            </a:r>
            <a:r>
              <a:rPr lang="ru-RU" sz="3600" dirty="0" err="1" smtClean="0">
                <a:solidFill>
                  <a:srgbClr val="646464"/>
                </a:solidFill>
              </a:rPr>
              <a:t>Коплович</a:t>
            </a:r>
            <a:r>
              <a:rPr lang="ru-RU" sz="3600" dirty="0" smtClean="0">
                <a:solidFill>
                  <a:srgbClr val="646464"/>
                </a:solidFill>
              </a:rPr>
              <a:t>, </a:t>
            </a:r>
            <a:r>
              <a:rPr lang="en-US" sz="3600" dirty="0" smtClean="0">
                <a:solidFill>
                  <a:srgbClr val="646464"/>
                </a:solidFill>
              </a:rPr>
              <a:t>OOO </a:t>
            </a:r>
            <a:r>
              <a:rPr lang="ru-RU" sz="3600" dirty="0" smtClean="0">
                <a:solidFill>
                  <a:srgbClr val="646464"/>
                </a:solidFill>
              </a:rPr>
              <a:t>«</a:t>
            </a:r>
            <a:r>
              <a:rPr lang="ru-RU" sz="3600" dirty="0" err="1" smtClean="0">
                <a:solidFill>
                  <a:srgbClr val="646464"/>
                </a:solidFill>
              </a:rPr>
              <a:t>Латера</a:t>
            </a:r>
            <a:r>
              <a:rPr lang="ru-RU" sz="3600" dirty="0" smtClean="0">
                <a:solidFill>
                  <a:srgbClr val="646464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85978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8356" y="548680"/>
            <a:ext cx="2664296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Наш опыт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52550"/>
            <a:ext cx="8229600" cy="3412976"/>
          </a:xfrm>
        </p:spPr>
        <p:txBody>
          <a:bodyPr anchor="t"/>
          <a:lstStyle/>
          <a:p>
            <a:r>
              <a:rPr lang="ru-RU" dirty="0" smtClean="0"/>
              <a:t>Разрабатываем АСР «Гидра»</a:t>
            </a:r>
          </a:p>
          <a:p>
            <a:r>
              <a:rPr lang="ru-RU" dirty="0" smtClean="0"/>
              <a:t>На рынке с 2009 года</a:t>
            </a:r>
          </a:p>
          <a:p>
            <a:r>
              <a:rPr lang="ru-RU" dirty="0" smtClean="0"/>
              <a:t>Десятки внедрений в России и СНГ</a:t>
            </a:r>
          </a:p>
          <a:p>
            <a:r>
              <a:rPr lang="ru-RU" dirty="0" smtClean="0"/>
              <a:t>Консультируем клиентов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794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9273" y="548680"/>
            <a:ext cx="6252821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Способы повышения </a:t>
            </a:r>
            <a:r>
              <a:rPr lang="en-US" dirty="0" smtClean="0"/>
              <a:t>ARPU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54066"/>
            <a:ext cx="8229600" cy="3845024"/>
          </a:xfrm>
        </p:spPr>
        <p:txBody>
          <a:bodyPr/>
          <a:lstStyle/>
          <a:p>
            <a:r>
              <a:rPr lang="ru-RU" dirty="0" smtClean="0"/>
              <a:t>Внедрение </a:t>
            </a:r>
            <a:r>
              <a:rPr lang="ru-RU" dirty="0" smtClean="0"/>
              <a:t>услуг </a:t>
            </a:r>
            <a:r>
              <a:rPr lang="en-US" dirty="0" smtClean="0"/>
              <a:t>triple-play</a:t>
            </a:r>
            <a:endParaRPr lang="ru-RU" dirty="0" smtClean="0"/>
          </a:p>
          <a:p>
            <a:r>
              <a:rPr lang="ru-RU" dirty="0" smtClean="0"/>
              <a:t>Внедрение </a:t>
            </a:r>
            <a:r>
              <a:rPr lang="ru-RU" dirty="0" smtClean="0"/>
              <a:t>платных доп. </a:t>
            </a:r>
            <a:r>
              <a:rPr lang="ru-RU" dirty="0" smtClean="0"/>
              <a:t>услуг</a:t>
            </a:r>
          </a:p>
          <a:p>
            <a:r>
              <a:rPr lang="ru-RU" dirty="0" smtClean="0"/>
              <a:t>Сохранение существующих абонентов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859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2253" y="548680"/>
            <a:ext cx="4176463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Услуги </a:t>
            </a:r>
            <a:r>
              <a:rPr lang="en-US" dirty="0"/>
              <a:t>t</a:t>
            </a:r>
            <a:r>
              <a:rPr lang="en-US" dirty="0" smtClean="0"/>
              <a:t>riple-play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Телефония: </a:t>
            </a:r>
            <a:r>
              <a:rPr lang="ru-RU" sz="3200" dirty="0" smtClean="0">
                <a:solidFill>
                  <a:srgbClr val="646464"/>
                </a:solidFill>
              </a:rPr>
              <a:t>юридические лица</a:t>
            </a:r>
            <a:endParaRPr lang="ru-RU" sz="3200" dirty="0">
              <a:solidFill>
                <a:srgbClr val="646464"/>
              </a:solidFill>
            </a:endParaRPr>
          </a:p>
          <a:p>
            <a:r>
              <a:rPr lang="en-US" dirty="0" smtClean="0"/>
              <a:t>IPTV</a:t>
            </a:r>
            <a:r>
              <a:rPr lang="ru-RU" dirty="0" smtClean="0"/>
              <a:t>: </a:t>
            </a:r>
            <a:r>
              <a:rPr lang="ru-RU" sz="3200" dirty="0" smtClean="0">
                <a:solidFill>
                  <a:srgbClr val="646464"/>
                </a:solidFill>
              </a:rPr>
              <a:t>сложности с правообладателями, транспортом, приставками</a:t>
            </a:r>
            <a:endParaRPr lang="ru-RU" sz="3200" dirty="0">
              <a:solidFill>
                <a:srgbClr val="646464"/>
              </a:solidFill>
            </a:endParaRPr>
          </a:p>
          <a:p>
            <a:r>
              <a:rPr lang="ru-RU" dirty="0" smtClean="0"/>
              <a:t>Аналоговое и цифровое </a:t>
            </a:r>
            <a:r>
              <a:rPr lang="ru-RU" dirty="0"/>
              <a:t>К</a:t>
            </a:r>
            <a:r>
              <a:rPr lang="ru-RU" dirty="0" smtClean="0"/>
              <a:t>ТВ</a:t>
            </a:r>
          </a:p>
          <a:p>
            <a:r>
              <a:rPr lang="ru-RU" dirty="0" smtClean="0"/>
              <a:t>Сервисы «видео по запросу»</a:t>
            </a:r>
          </a:p>
          <a:p>
            <a:r>
              <a:rPr lang="ru-RU" dirty="0" err="1" smtClean="0"/>
              <a:t>Комбо</a:t>
            </a:r>
            <a:r>
              <a:rPr lang="ru-RU" dirty="0" smtClean="0"/>
              <a:t>-тарифы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226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548680"/>
            <a:ext cx="5328591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Новые платные услуги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Турбокнопка</a:t>
            </a:r>
            <a:endParaRPr lang="ru-RU" dirty="0" smtClean="0"/>
          </a:p>
          <a:p>
            <a:r>
              <a:rPr lang="ru-RU" dirty="0" smtClean="0"/>
              <a:t>Ночное ускорение</a:t>
            </a:r>
          </a:p>
          <a:p>
            <a:r>
              <a:rPr lang="ru-RU" dirty="0" smtClean="0"/>
              <a:t>Платный ускоренный доступ к местным пиринговым ресурсам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49477" y="4542756"/>
            <a:ext cx="4835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/>
              <a:t>Результат: +4 </a:t>
            </a:r>
            <a:r>
              <a:rPr lang="en-US" sz="3600" b="1" i="1" dirty="0" smtClean="0"/>
              <a:t>% ARPU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254099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576064"/>
          </a:xfrm>
        </p:spPr>
        <p:txBody>
          <a:bodyPr lIns="0" rIns="0">
            <a:normAutofit fontScale="90000"/>
          </a:bodyPr>
          <a:lstStyle/>
          <a:p>
            <a:r>
              <a:rPr lang="ru-RU" dirty="0" smtClean="0"/>
              <a:t>Преимущества интеллектуальных </a:t>
            </a:r>
            <a:r>
              <a:rPr lang="en-US" dirty="0" smtClean="0"/>
              <a:t>BRAS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524758"/>
            <a:ext cx="7643192" cy="2712554"/>
          </a:xfrm>
        </p:spPr>
        <p:txBody>
          <a:bodyPr>
            <a:normAutofit/>
          </a:bodyPr>
          <a:lstStyle/>
          <a:p>
            <a:r>
              <a:rPr lang="ru-RU" dirty="0" smtClean="0"/>
              <a:t>Гибкое управление услугами</a:t>
            </a:r>
          </a:p>
          <a:p>
            <a:r>
              <a:rPr lang="ru-RU" dirty="0" smtClean="0"/>
              <a:t>Возможность подключать</a:t>
            </a:r>
            <a:r>
              <a:rPr lang="en-US" dirty="0"/>
              <a:t>/</a:t>
            </a:r>
            <a:r>
              <a:rPr lang="ru-RU" dirty="0"/>
              <a:t>отключать </a:t>
            </a:r>
            <a:r>
              <a:rPr lang="ru-RU" dirty="0" smtClean="0"/>
              <a:t>услугу без разрыва </a:t>
            </a:r>
            <a:r>
              <a:rPr lang="ru-RU" dirty="0"/>
              <a:t>основной сессии</a:t>
            </a:r>
          </a:p>
          <a:p>
            <a:r>
              <a:rPr lang="ru-RU" dirty="0"/>
              <a:t>Новые платные услуги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861" y="1700808"/>
            <a:ext cx="4765161" cy="163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0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52550"/>
            <a:ext cx="8229600" cy="5205450"/>
          </a:xfrm>
        </p:spPr>
        <p:txBody>
          <a:bodyPr>
            <a:normAutofit/>
          </a:bodyPr>
          <a:lstStyle/>
          <a:p>
            <a:r>
              <a:rPr lang="ru-RU" dirty="0"/>
              <a:t>Решение «все в одном»</a:t>
            </a:r>
          </a:p>
          <a:p>
            <a:r>
              <a:rPr lang="ru-RU" dirty="0"/>
              <a:t>Удобная реализация </a:t>
            </a:r>
            <a:r>
              <a:rPr lang="en-US" dirty="0" err="1" smtClean="0"/>
              <a:t>IPoE</a:t>
            </a:r>
            <a:endParaRPr lang="en-US" dirty="0"/>
          </a:p>
          <a:p>
            <a:r>
              <a:rPr lang="ru-RU" dirty="0"/>
              <a:t>Упрощает </a:t>
            </a:r>
            <a:r>
              <a:rPr lang="ru-RU" dirty="0" err="1"/>
              <a:t>аккаунтинг</a:t>
            </a:r>
            <a:endParaRPr lang="ru-RU" dirty="0"/>
          </a:p>
          <a:p>
            <a:r>
              <a:rPr lang="ru-RU" dirty="0" smtClean="0"/>
              <a:t>Доступность:</a:t>
            </a:r>
            <a:br>
              <a:rPr lang="ru-RU" dirty="0" smtClean="0"/>
            </a:br>
            <a:r>
              <a:rPr lang="ru-RU" sz="3200" dirty="0" smtClean="0">
                <a:solidFill>
                  <a:srgbClr val="646464"/>
                </a:solidFill>
              </a:rPr>
              <a:t>становится выгоднее,</a:t>
            </a:r>
            <a:br>
              <a:rPr lang="ru-RU" sz="3200" dirty="0" smtClean="0">
                <a:solidFill>
                  <a:srgbClr val="646464"/>
                </a:solidFill>
              </a:rPr>
            </a:br>
            <a:r>
              <a:rPr lang="ru-RU" sz="3200" dirty="0" smtClean="0">
                <a:solidFill>
                  <a:srgbClr val="646464"/>
                </a:solidFill>
              </a:rPr>
              <a:t>чем программные</a:t>
            </a:r>
            <a:br>
              <a:rPr lang="ru-RU" sz="3200" dirty="0" smtClean="0">
                <a:solidFill>
                  <a:srgbClr val="646464"/>
                </a:solidFill>
              </a:rPr>
            </a:br>
            <a:r>
              <a:rPr lang="ru-RU" sz="3200" dirty="0" smtClean="0">
                <a:solidFill>
                  <a:srgbClr val="646464"/>
                </a:solidFill>
              </a:rPr>
              <a:t>решения, уже начиная</a:t>
            </a:r>
            <a:br>
              <a:rPr lang="ru-RU" sz="3200" dirty="0" smtClean="0">
                <a:solidFill>
                  <a:srgbClr val="646464"/>
                </a:solidFill>
              </a:rPr>
            </a:br>
            <a:r>
              <a:rPr lang="ru-RU" sz="3200" dirty="0" smtClean="0">
                <a:solidFill>
                  <a:srgbClr val="646464"/>
                </a:solidFill>
              </a:rPr>
              <a:t>с 2000 абонентов</a:t>
            </a:r>
            <a:endParaRPr lang="ru-RU" sz="3200" dirty="0">
              <a:solidFill>
                <a:srgbClr val="646464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576064"/>
          </a:xfrm>
        </p:spPr>
        <p:txBody>
          <a:bodyPr lIns="0" rIns="0">
            <a:normAutofit fontScale="90000"/>
          </a:bodyPr>
          <a:lstStyle/>
          <a:p>
            <a:r>
              <a:rPr lang="ru-RU" dirty="0" smtClean="0"/>
              <a:t>Преимущества интеллектуальных </a:t>
            </a:r>
            <a:r>
              <a:rPr lang="en-US" dirty="0" smtClean="0"/>
              <a:t>BRAS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429000"/>
            <a:ext cx="3323226" cy="189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48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548680"/>
            <a:ext cx="5604749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Платные контент-услуги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 </a:t>
            </a:r>
            <a:endParaRPr lang="en-US" dirty="0" smtClean="0"/>
          </a:p>
          <a:p>
            <a:r>
              <a:rPr lang="ru-RU" dirty="0" smtClean="0"/>
              <a:t>Родительский контроль (              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71712" y="4542756"/>
            <a:ext cx="5192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/>
              <a:t>Результат: +</a:t>
            </a:r>
            <a:r>
              <a:rPr lang="en-US" sz="3600" b="1" i="1" dirty="0" smtClean="0"/>
              <a:t>5</a:t>
            </a:r>
            <a:r>
              <a:rPr lang="ru-RU" sz="3600" b="1" i="1" dirty="0" smtClean="0"/>
              <a:t> </a:t>
            </a:r>
            <a:r>
              <a:rPr lang="en-US" sz="3600" b="1" i="1" dirty="0" smtClean="0"/>
              <a:t>% ARPU</a:t>
            </a:r>
            <a:r>
              <a:rPr lang="ru-RU" sz="3600" b="1" i="1" dirty="0" smtClean="0"/>
              <a:t/>
            </a:r>
            <a:br>
              <a:rPr lang="ru-RU" sz="3600" b="1" i="1" dirty="0" smtClean="0"/>
            </a:br>
            <a:r>
              <a:rPr lang="en-US" sz="3600" b="1" i="1" dirty="0" smtClean="0"/>
              <a:t>…</a:t>
            </a:r>
            <a:r>
              <a:rPr lang="ru-RU" sz="3600" b="1" i="1" dirty="0" smtClean="0"/>
              <a:t>и продолжает расти!</a:t>
            </a:r>
            <a:endParaRPr lang="ru-RU" sz="3600" b="1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12" y="1793903"/>
            <a:ext cx="1632064" cy="3060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00" y="2325888"/>
            <a:ext cx="1763817" cy="4605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948694"/>
            <a:ext cx="1812296" cy="4938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801" y="3644880"/>
            <a:ext cx="1350572" cy="48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8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8289" y="548680"/>
            <a:ext cx="5388726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Сохранение абонентов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050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Программы лояльности</a:t>
            </a:r>
          </a:p>
          <a:p>
            <a:r>
              <a:rPr lang="en-US" dirty="0" smtClean="0"/>
              <a:t>SMS-</a:t>
            </a:r>
            <a:r>
              <a:rPr lang="ru-RU" dirty="0" smtClean="0"/>
              <a:t>уведомления</a:t>
            </a:r>
          </a:p>
          <a:p>
            <a:r>
              <a:rPr lang="ru-RU" dirty="0" smtClean="0"/>
              <a:t>Возврат отключившихся абонентов</a:t>
            </a:r>
          </a:p>
        </p:txBody>
      </p:sp>
    </p:spTree>
    <p:extLst>
      <p:ext uri="{BB962C8B-B14F-4D97-AF65-F5344CB8AC3E}">
        <p14:creationId xmlns:p14="http://schemas.microsoft.com/office/powerpoint/2010/main" val="367896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8196" y="548680"/>
            <a:ext cx="5544616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Программы лояльности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4525963"/>
          </a:xfrm>
        </p:spPr>
        <p:txBody>
          <a:bodyPr/>
          <a:lstStyle/>
          <a:p>
            <a:r>
              <a:rPr lang="ru-RU" dirty="0" smtClean="0"/>
              <a:t>По своевременности оплаты</a:t>
            </a:r>
            <a:r>
              <a:rPr lang="ru-RU" dirty="0"/>
              <a:t>:</a:t>
            </a:r>
            <a:endParaRPr lang="ru-RU" dirty="0" smtClean="0"/>
          </a:p>
          <a:p>
            <a:pPr lvl="1"/>
            <a:r>
              <a:rPr lang="ru-RU" sz="3200" dirty="0" smtClean="0">
                <a:solidFill>
                  <a:srgbClr val="646464"/>
                </a:solidFill>
              </a:rPr>
              <a:t>счетчик месяцев непрерывного пользования</a:t>
            </a:r>
          </a:p>
          <a:p>
            <a:pPr lvl="1"/>
            <a:r>
              <a:rPr lang="ru-RU" sz="3200" dirty="0">
                <a:solidFill>
                  <a:srgbClr val="646464"/>
                </a:solidFill>
              </a:rPr>
              <a:t>а</a:t>
            </a:r>
            <a:r>
              <a:rPr lang="ru-RU" sz="3200" dirty="0" smtClean="0">
                <a:solidFill>
                  <a:srgbClr val="646464"/>
                </a:solidFill>
              </a:rPr>
              <a:t>втоматическое переключение на </a:t>
            </a:r>
            <a:r>
              <a:rPr lang="ru-RU" sz="3200" dirty="0" err="1" smtClean="0">
                <a:solidFill>
                  <a:srgbClr val="646464"/>
                </a:solidFill>
              </a:rPr>
              <a:t>спецтарифы</a:t>
            </a:r>
            <a:endParaRPr lang="ru-RU" sz="3200" dirty="0" smtClean="0">
              <a:solidFill>
                <a:srgbClr val="646464"/>
              </a:solidFill>
            </a:endParaRPr>
          </a:p>
          <a:p>
            <a:r>
              <a:rPr lang="ru-RU" dirty="0" smtClean="0"/>
              <a:t>По сумме: </a:t>
            </a:r>
            <a:r>
              <a:rPr lang="ru-RU" sz="3200" dirty="0" smtClean="0">
                <a:solidFill>
                  <a:srgbClr val="646464"/>
                </a:solidFill>
              </a:rPr>
              <a:t>возврат процентов с платежей или списаний за услуги (в руб. или бонусах)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979712" y="5336833"/>
            <a:ext cx="5169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/>
              <a:t>Результат: +5 </a:t>
            </a:r>
            <a:r>
              <a:rPr lang="en-US" sz="3600" b="1" i="1" dirty="0" smtClean="0"/>
              <a:t>% </a:t>
            </a:r>
            <a:r>
              <a:rPr lang="ru-RU" sz="3600" b="1" i="1" dirty="0" smtClean="0"/>
              <a:t>дохода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335998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5377" y="548680"/>
            <a:ext cx="4380613" cy="5760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SMS-</a:t>
            </a:r>
            <a:r>
              <a:rPr lang="ru-RU" dirty="0" smtClean="0"/>
              <a:t>уведомления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71575"/>
            <a:ext cx="8363272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Абонент — существо забывчивое и ленивое</a:t>
            </a:r>
          </a:p>
          <a:p>
            <a:r>
              <a:rPr lang="ru-RU" dirty="0" smtClean="0"/>
              <a:t>Частые перерывы в пользовании услугами</a:t>
            </a:r>
          </a:p>
          <a:p>
            <a:r>
              <a:rPr lang="ru-RU" dirty="0" smtClean="0"/>
              <a:t>За перерывы абонент не платит</a:t>
            </a:r>
          </a:p>
          <a:p>
            <a:r>
              <a:rPr lang="ru-RU" dirty="0" smtClean="0">
                <a:solidFill>
                  <a:srgbClr val="D84011"/>
                </a:solidFill>
              </a:rPr>
              <a:t>Решение: </a:t>
            </a:r>
            <a:r>
              <a:rPr lang="ru-RU" dirty="0" smtClean="0"/>
              <a:t>рекомендуемый платеж по </a:t>
            </a:r>
            <a:r>
              <a:rPr lang="en-US" dirty="0" smtClean="0"/>
              <a:t>SMS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49477" y="5336833"/>
            <a:ext cx="4835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/>
              <a:t>Результат: +5 </a:t>
            </a:r>
            <a:r>
              <a:rPr lang="en-US" sz="3600" b="1" i="1" dirty="0" smtClean="0"/>
              <a:t>% ARPU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39337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177" y="548680"/>
            <a:ext cx="7992888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Возврат отключившихся абонентов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Абонент перестал пользоваться услугами</a:t>
            </a:r>
          </a:p>
          <a:p>
            <a:r>
              <a:rPr lang="ru-RU" dirty="0" smtClean="0"/>
              <a:t>Проходит месяц</a:t>
            </a:r>
          </a:p>
          <a:p>
            <a:r>
              <a:rPr lang="ru-RU" dirty="0" smtClean="0"/>
              <a:t>Система уведомляет оператора</a:t>
            </a:r>
          </a:p>
          <a:p>
            <a:r>
              <a:rPr lang="ru-RU" dirty="0" smtClean="0"/>
              <a:t>Оператор звонит абоненту</a:t>
            </a:r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68023" y="4542756"/>
            <a:ext cx="6382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/>
              <a:t>Результат: 20 % абонентов возвращаются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322930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548680"/>
            <a:ext cx="4596637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Хозяйке на заметку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Используйте «плавающий» расчетный день</a:t>
            </a:r>
          </a:p>
          <a:p>
            <a:r>
              <a:rPr lang="ru-RU" dirty="0" smtClean="0"/>
              <a:t>Избегайте дебиторской задолженности</a:t>
            </a:r>
          </a:p>
          <a:p>
            <a:r>
              <a:rPr lang="ru-RU" dirty="0" smtClean="0"/>
              <a:t>Не давайте абоненту деньги.</a:t>
            </a:r>
            <a:br>
              <a:rPr lang="ru-RU" dirty="0" smtClean="0"/>
            </a:br>
            <a:r>
              <a:rPr lang="ru-RU" dirty="0" smtClean="0"/>
              <a:t>Платите натурой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569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8317" y="548680"/>
            <a:ext cx="3384375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Сухой остаток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Интеллектуальные </a:t>
            </a:r>
            <a:r>
              <a:rPr lang="en-US" dirty="0" smtClean="0"/>
              <a:t>BRAS</a:t>
            </a:r>
            <a:r>
              <a:rPr lang="ru-RU" dirty="0" smtClean="0"/>
              <a:t> — это хорошо</a:t>
            </a:r>
          </a:p>
          <a:p>
            <a:r>
              <a:rPr lang="ru-RU" dirty="0" smtClean="0"/>
              <a:t>Внедряйте платные доп. услуги</a:t>
            </a:r>
          </a:p>
          <a:p>
            <a:r>
              <a:rPr lang="ru-RU" dirty="0" smtClean="0"/>
              <a:t>Не давайте абонентам скучать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36069" y="4053322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/>
              <a:t>Выгода: +15–20 % </a:t>
            </a:r>
            <a:r>
              <a:rPr lang="en-US" sz="3600" b="1" i="1" dirty="0" smtClean="0"/>
              <a:t>ARPU</a:t>
            </a:r>
            <a:r>
              <a:rPr lang="ru-RU" sz="3600" b="1" i="1" dirty="0" smtClean="0"/>
              <a:t>,</a:t>
            </a:r>
            <a:br>
              <a:rPr lang="ru-RU" sz="3600" b="1" i="1" dirty="0" smtClean="0"/>
            </a:br>
            <a:r>
              <a:rPr lang="ru-RU" sz="3600" b="1" i="1" dirty="0" smtClean="0"/>
              <a:t>увеличение притока и уменьшение оттока абонентов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66851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</TotalTime>
  <Words>200</Words>
  <Application>Microsoft Office PowerPoint</Application>
  <PresentationFormat>Экран (4:3)</PresentationFormat>
  <Paragraphs>68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Как повысить ARPU с помощью интеллектуальных BRAS и внедрения платных дополнительных услуг</vt:lpstr>
      <vt:lpstr>Наш опыт</vt:lpstr>
      <vt:lpstr>Способы повышения ARPU</vt:lpstr>
      <vt:lpstr>Услуги triple-play</vt:lpstr>
      <vt:lpstr>Новые платные услуги</vt:lpstr>
      <vt:lpstr>Преимущества интеллектуальных BRAS</vt:lpstr>
      <vt:lpstr>Преимущества интеллектуальных BRAS</vt:lpstr>
      <vt:lpstr>Платные контент-услуги</vt:lpstr>
      <vt:lpstr>Сохранение абонентов</vt:lpstr>
      <vt:lpstr>Программы лояльности</vt:lpstr>
      <vt:lpstr>SMS-уведомления</vt:lpstr>
      <vt:lpstr>Возврат отключившихся абонентов</vt:lpstr>
      <vt:lpstr>Хозяйке на заметку</vt:lpstr>
      <vt:lpstr>Сухой остаток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Ershik</dc:creator>
  <cp:lastModifiedBy>Ershik</cp:lastModifiedBy>
  <cp:revision>109</cp:revision>
  <dcterms:created xsi:type="dcterms:W3CDTF">2012-05-20T15:10:36Z</dcterms:created>
  <dcterms:modified xsi:type="dcterms:W3CDTF">2012-05-22T19:14:55Z</dcterms:modified>
</cp:coreProperties>
</file>