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legacyDocTextInfo.bin" ContentType="application/vnd.ms-office.legacyDocTextInfo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ms-office.legacyDiagramTex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8" r:id="rId3"/>
    <p:sldId id="279" r:id="rId4"/>
    <p:sldId id="280" r:id="rId5"/>
    <p:sldId id="281" r:id="rId6"/>
    <p:sldId id="282" r:id="rId7"/>
    <p:sldId id="283" r:id="rId8"/>
    <p:sldId id="284" r:id="rId9"/>
    <p:sldId id="266" r:id="rId10"/>
    <p:sldId id="269" r:id="rId11"/>
    <p:sldId id="274" r:id="rId12"/>
    <p:sldId id="276" r:id="rId13"/>
    <p:sldId id="258" r:id="rId14"/>
    <p:sldId id="259" r:id="rId15"/>
    <p:sldId id="260" r:id="rId16"/>
    <p:sldId id="261" r:id="rId17"/>
    <p:sldId id="262" r:id="rId18"/>
    <p:sldId id="264" r:id="rId19"/>
    <p:sldId id="265" r:id="rId20"/>
    <p:sldId id="267" r:id="rId21"/>
    <p:sldId id="277" r:id="rId22"/>
    <p:sldId id="268" r:id="rId23"/>
    <p:sldId id="271" r:id="rId24"/>
    <p:sldId id="272" r:id="rId25"/>
    <p:sldId id="273" r:id="rId26"/>
    <p:sldId id="270" r:id="rId27"/>
    <p:sldId id="275" r:id="rId2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04A7B"/>
    <a:srgbClr val="5B22EA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5620"/>
    <p:restoredTop sz="94660"/>
  </p:normalViewPr>
  <p:slideViewPr>
    <p:cSldViewPr>
      <p:cViewPr varScale="1">
        <p:scale>
          <a:sx n="37" d="100"/>
          <a:sy n="37" d="100"/>
        </p:scale>
        <p:origin x="-96" y="-11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06/relationships/legacyDocTextInfo" Target="legacyDocTextInfo.bin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microsoft.com/office/2006/relationships/legacyDiagramText" Target="legacyDiagramText3.bin"/><Relationship Id="rId2" Type="http://schemas.microsoft.com/office/2006/relationships/legacyDiagramText" Target="legacyDiagramText2.bin"/><Relationship Id="rId1" Type="http://schemas.microsoft.com/office/2006/relationships/legacyDiagramText" Target="legacyDiagramText1.bin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50979F-9FCD-47B0-83F2-BF2B9E8DA1D3}" type="datetimeFigureOut">
              <a:rPr lang="ru-RU"/>
              <a:pPr>
                <a:defRPr/>
              </a:pPr>
              <a:t>27.06.2008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E6ED86-BEF4-4000-858F-187EADD79A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84A20A-5C87-4942-AA4B-8A90787EF8A8}" type="datetimeFigureOut">
              <a:rPr lang="ru-RU"/>
              <a:pPr>
                <a:defRPr/>
              </a:pPr>
              <a:t>27.06.2008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C9AB45-C897-4919-9427-74B83B5890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1FC0B-4067-4A1F-99F3-F37943C4C14F}" type="datetimeFigureOut">
              <a:rPr lang="ru-RU"/>
              <a:pPr>
                <a:defRPr/>
              </a:pPr>
              <a:t>27.06.2008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B4E8C-1909-46C3-93CC-5264F61D08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B4C5C-364F-43E9-B668-3D855FDAD171}" type="datetimeFigureOut">
              <a:rPr lang="ru-RU"/>
              <a:pPr>
                <a:defRPr/>
              </a:pPr>
              <a:t>27.06.2008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04BEE-5943-4D98-8937-F412B9D044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95B18C-D817-4194-8F97-F60ADFBB5193}" type="datetimeFigureOut">
              <a:rPr lang="ru-RU"/>
              <a:pPr>
                <a:defRPr/>
              </a:pPr>
              <a:t>27.06.2008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7D0F6D-E5DD-4EEC-B243-C602DD10A0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FE7B1D-11BC-44AF-8D9A-3BEF47D15139}" type="datetimeFigureOut">
              <a:rPr lang="ru-RU"/>
              <a:pPr>
                <a:defRPr/>
              </a:pPr>
              <a:t>27.06.2008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3A99A-FD72-4E7A-A791-F7BB3B404B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AED82-A3FC-4D0D-BA34-58F06A0123EE}" type="datetimeFigureOut">
              <a:rPr lang="ru-RU"/>
              <a:pPr>
                <a:defRPr/>
              </a:pPr>
              <a:t>27.06.2008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07616A-2EA7-4E7C-94B0-F1417EDB51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FD549-2051-470A-89FC-E662D056AB3F}" type="datetimeFigureOut">
              <a:rPr lang="ru-RU"/>
              <a:pPr>
                <a:defRPr/>
              </a:pPr>
              <a:t>27.06.2008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AF7DFD-2B79-48B7-AB03-A6F52791B1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CB137-0133-4074-8A47-77C4C3FB86B9}" type="datetimeFigureOut">
              <a:rPr lang="ru-RU"/>
              <a:pPr>
                <a:defRPr/>
              </a:pPr>
              <a:t>27.06.2008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D5B872-4D83-444D-877F-E9BE854254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8E7A72-7BE2-4F99-9C99-04266304B196}" type="datetimeFigureOut">
              <a:rPr lang="ru-RU"/>
              <a:pPr>
                <a:defRPr/>
              </a:pPr>
              <a:t>27.06.2008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2D1836-C1BF-4ECC-A7BC-29E77131BE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F2778-B93B-4E25-9287-A1673E366B77}" type="datetimeFigureOut">
              <a:rPr lang="ru-RU"/>
              <a:pPr>
                <a:defRPr/>
              </a:pPr>
              <a:t>27.06.2008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EB1891-00CF-4959-9847-AD980E83FA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B716EC-9E0D-41C5-9019-86959D728B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61DEA8-8720-4D9B-822F-70AA306D0A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alphaModFix amt="54000"/>
            <a:lum/>
          </a:blip>
          <a:srcRect/>
          <a:stretch>
            <a:fillRect l="3000" r="74000" b="8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5123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7BE0522-4AC3-4D9A-953F-1E116DD6443C}" type="datetimeFigureOut">
              <a:rPr lang="ru-RU"/>
              <a:pPr>
                <a:defRPr/>
              </a:pPr>
              <a:t>27.06.2008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E862B7E-4536-4411-89FC-8C87CB8382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Microsoft_Office_Excel1.xls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Microsoft_Office_Excel2.xls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ctrTitle"/>
          </p:nvPr>
        </p:nvSpPr>
        <p:spPr>
          <a:xfrm>
            <a:off x="714375" y="1285875"/>
            <a:ext cx="8101013" cy="4857750"/>
          </a:xfrm>
        </p:spPr>
        <p:txBody>
          <a:bodyPr/>
          <a:lstStyle/>
          <a:p>
            <a:pPr algn="l" eaLnBrk="1" hangingPunct="1"/>
            <a:r>
              <a:rPr lang="ru-RU" sz="3600" smtClean="0"/>
              <a:t>Проекты РосНИИРОС</a:t>
            </a:r>
            <a:br>
              <a:rPr lang="ru-RU" sz="3600" smtClean="0"/>
            </a:br>
            <a:r>
              <a:rPr lang="ru-RU" sz="3600" smtClean="0"/>
              <a:t/>
            </a:r>
            <a:br>
              <a:rPr lang="ru-RU" sz="3600" smtClean="0"/>
            </a:br>
            <a:r>
              <a:rPr lang="ru-RU" sz="3600" smtClean="0"/>
              <a:t/>
            </a:r>
            <a:br>
              <a:rPr lang="ru-RU" sz="3600" smtClean="0"/>
            </a:br>
            <a:r>
              <a:rPr lang="ru-RU" sz="3200" smtClean="0"/>
              <a:t>Валерий Темников</a:t>
            </a:r>
            <a:br>
              <a:rPr lang="ru-RU" sz="3200" smtClean="0"/>
            </a:br>
            <a:r>
              <a:rPr lang="ru-RU" sz="3200" smtClean="0"/>
              <a:t/>
            </a:r>
            <a:br>
              <a:rPr lang="ru-RU" sz="3200" smtClean="0"/>
            </a:br>
            <a:r>
              <a:rPr lang="ru-RU" sz="3200" smtClean="0"/>
              <a:t/>
            </a:r>
            <a:br>
              <a:rPr lang="ru-RU" sz="3200" smtClean="0"/>
            </a:br>
            <a:r>
              <a:rPr lang="ru-RU" sz="2400" smtClean="0"/>
              <a:t>Главный инженер проектов</a:t>
            </a:r>
            <a:r>
              <a:rPr lang="en-US" sz="2400" smtClean="0"/>
              <a:t/>
            </a:r>
            <a:br>
              <a:rPr lang="en-US" sz="2400" smtClean="0"/>
            </a:br>
            <a:r>
              <a:rPr lang="ru-RU" sz="2400" smtClean="0"/>
              <a:t>АНО «"Российский научно-исследовательский Институт развития общественных сетей" </a:t>
            </a:r>
            <a:br>
              <a:rPr lang="ru-RU" sz="2400" smtClean="0"/>
            </a:br>
            <a:r>
              <a:rPr lang="en-US" sz="2400" smtClean="0"/>
              <a:t>temnikov@ripn.net</a:t>
            </a:r>
            <a:endParaRPr lang="ru-RU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671513" y="152400"/>
            <a:ext cx="9144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3200" b="1">
                <a:solidFill>
                  <a:srgbClr val="28419B"/>
                </a:solidFill>
              </a:rPr>
              <a:t>Что такое </a:t>
            </a:r>
            <a:r>
              <a:rPr lang="en-US" sz="3200" b="1">
                <a:solidFill>
                  <a:srgbClr val="28419B"/>
                </a:solidFill>
              </a:rPr>
              <a:t>Internet Exchange?</a:t>
            </a:r>
            <a:endParaRPr lang="ru-RU" sz="3200" b="1">
              <a:solidFill>
                <a:srgbClr val="28419B"/>
              </a:solidFill>
            </a:endParaRPr>
          </a:p>
        </p:txBody>
      </p:sp>
      <p:pic>
        <p:nvPicPr>
          <p:cNvPr id="9219" name="Picture 3" descr="footer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Rectangle 15"/>
          <p:cNvSpPr>
            <a:spLocks noChangeArrowheads="1"/>
          </p:cNvSpPr>
          <p:nvPr/>
        </p:nvSpPr>
        <p:spPr bwMode="auto">
          <a:xfrm>
            <a:off x="838200" y="1219200"/>
            <a:ext cx="80010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30000"/>
              </a:spcBef>
            </a:pPr>
            <a:endParaRPr lang="ru-RU" sz="2400">
              <a:solidFill>
                <a:srgbClr val="28419B"/>
              </a:solidFill>
            </a:endParaRPr>
          </a:p>
        </p:txBody>
      </p:sp>
      <p:sp>
        <p:nvSpPr>
          <p:cNvPr id="9221" name="Rectangle 18"/>
          <p:cNvSpPr>
            <a:spLocks noChangeArrowheads="1"/>
          </p:cNvSpPr>
          <p:nvPr/>
        </p:nvSpPr>
        <p:spPr bwMode="auto">
          <a:xfrm>
            <a:off x="609600" y="1323975"/>
            <a:ext cx="8001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solidFill>
                  <a:srgbClr val="28419B"/>
                </a:solidFill>
              </a:rPr>
              <a:t> </a:t>
            </a:r>
          </a:p>
          <a:p>
            <a:endParaRPr lang="ru-RU" sz="2400">
              <a:solidFill>
                <a:srgbClr val="28419B"/>
              </a:solidFill>
            </a:endParaRPr>
          </a:p>
        </p:txBody>
      </p:sp>
      <p:sp>
        <p:nvSpPr>
          <p:cNvPr id="48147" name="Rectangle 19"/>
          <p:cNvSpPr>
            <a:spLocks noChangeArrowheads="1"/>
          </p:cNvSpPr>
          <p:nvPr/>
        </p:nvSpPr>
        <p:spPr bwMode="auto">
          <a:xfrm>
            <a:off x="1357313" y="1143000"/>
            <a:ext cx="81534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ru-RU" sz="2400">
                <a:solidFill>
                  <a:srgbClr val="28419B"/>
                </a:solidFill>
              </a:rPr>
              <a:t>IX – нейтральная инфраструктура для установления межсетевой связности.</a:t>
            </a:r>
          </a:p>
          <a:p>
            <a:pPr marL="342900" indent="-342900">
              <a:spcBef>
                <a:spcPct val="20000"/>
              </a:spcBef>
            </a:pPr>
            <a:endParaRPr lang="ru-RU" sz="2400">
              <a:solidFill>
                <a:srgbClr val="28419B"/>
              </a:solidFill>
            </a:endParaRPr>
          </a:p>
          <a:p>
            <a:pPr marL="342900" indent="-342900">
              <a:spcBef>
                <a:spcPct val="20000"/>
              </a:spcBef>
            </a:pPr>
            <a:r>
              <a:rPr lang="ru-RU" sz="2400">
                <a:solidFill>
                  <a:srgbClr val="28419B"/>
                </a:solidFill>
              </a:rPr>
              <a:t>Состав IX на примере Московского Internet Exchange: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2400">
                <a:solidFill>
                  <a:srgbClr val="28419B"/>
                </a:solidFill>
              </a:rPr>
              <a:t>Сеть коммутации Metro Ethernet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ru-RU" sz="2000">
                <a:solidFill>
                  <a:srgbClr val="28419B"/>
                </a:solidFill>
              </a:rPr>
              <a:t> Порты 10 Мбит/с – 10Гбит/с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ru-RU" sz="2000">
                <a:solidFill>
                  <a:srgbClr val="28419B"/>
                </a:solidFill>
              </a:rPr>
              <a:t> Поддержка сегментации на VLAN (802.1q)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2400">
                <a:solidFill>
                  <a:srgbClr val="28419B"/>
                </a:solidFill>
              </a:rPr>
              <a:t>Общеполезные сетевые службы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ru-RU" sz="2000">
                <a:solidFill>
                  <a:srgbClr val="28419B"/>
                </a:solidFill>
              </a:rPr>
              <a:t>DNS, route-server, multicast, IPv6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2400">
                <a:solidFill>
                  <a:srgbClr val="28419B"/>
                </a:solidFill>
              </a:rPr>
              <a:t>Сообщество участников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ru-RU" sz="2000">
                <a:solidFill>
                  <a:srgbClr val="28419B"/>
                </a:solidFill>
              </a:rPr>
              <a:t>Общение, форумы, ассоциации 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ru-RU" sz="2000">
                <a:solidFill>
                  <a:srgbClr val="28419B"/>
                </a:solidFill>
              </a:rPr>
              <a:t>Контактный лист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4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" name="Rectangle 2"/>
          <p:cNvSpPr>
            <a:spLocks noGrp="1" noChangeArrowheads="1"/>
          </p:cNvSpPr>
          <p:nvPr>
            <p:ph type="title"/>
          </p:nvPr>
        </p:nvSpPr>
        <p:spPr>
          <a:xfrm>
            <a:off x="1071563" y="285750"/>
            <a:ext cx="9144000" cy="990600"/>
          </a:xfrm>
        </p:spPr>
        <p:txBody>
          <a:bodyPr/>
          <a:lstStyle/>
          <a:p>
            <a:pPr eaLnBrk="1" hangingPunct="1"/>
            <a:r>
              <a:rPr lang="ru-RU" sz="3200" b="1" smtClean="0">
                <a:solidFill>
                  <a:srgbClr val="28419B"/>
                </a:solidFill>
              </a:rPr>
              <a:t>Предпосылки для образования </a:t>
            </a:r>
            <a:r>
              <a:rPr lang="en-US" sz="3200" b="1" smtClean="0">
                <a:solidFill>
                  <a:srgbClr val="28419B"/>
                </a:solidFill>
              </a:rPr>
              <a:t/>
            </a:r>
            <a:br>
              <a:rPr lang="en-US" sz="3200" b="1" smtClean="0">
                <a:solidFill>
                  <a:srgbClr val="28419B"/>
                </a:solidFill>
              </a:rPr>
            </a:br>
            <a:r>
              <a:rPr lang="en-US" sz="3200" b="1" smtClean="0">
                <a:solidFill>
                  <a:srgbClr val="28419B"/>
                </a:solidFill>
              </a:rPr>
              <a:t>Internet Exchange</a:t>
            </a:r>
            <a:endParaRPr lang="ru-RU" sz="3200" b="1" smtClean="0">
              <a:solidFill>
                <a:srgbClr val="28419B"/>
              </a:solidFill>
            </a:endParaRPr>
          </a:p>
        </p:txBody>
      </p:sp>
      <p:sp>
        <p:nvSpPr>
          <p:cNvPr id="10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676400"/>
            <a:ext cx="7696200" cy="4343400"/>
          </a:xfrm>
        </p:spPr>
        <p:txBody>
          <a:bodyPr/>
          <a:lstStyle/>
          <a:p>
            <a:pPr eaLnBrk="1" hangingPunct="1"/>
            <a:endParaRPr lang="ru-RU" sz="2800" smtClean="0">
              <a:solidFill>
                <a:srgbClr val="28419B"/>
              </a:solidFill>
            </a:endParaRPr>
          </a:p>
          <a:p>
            <a:pPr eaLnBrk="1" hangingPunct="1"/>
            <a:endParaRPr lang="ru-RU" sz="2800" smtClean="0">
              <a:solidFill>
                <a:srgbClr val="28419B"/>
              </a:solidFill>
            </a:endParaRPr>
          </a:p>
          <a:p>
            <a:pPr eaLnBrk="1" hangingPunct="1"/>
            <a:endParaRPr lang="ru-RU" sz="2800" smtClean="0">
              <a:solidFill>
                <a:srgbClr val="28419B"/>
              </a:solidFill>
            </a:endParaRPr>
          </a:p>
        </p:txBody>
      </p:sp>
      <p:pic>
        <p:nvPicPr>
          <p:cNvPr id="1036" name="Picture 4" descr="footer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26" name="Diagram 9"/>
          <p:cNvGraphicFramePr>
            <a:graphicFrameLocks/>
          </p:cNvGraphicFramePr>
          <p:nvPr>
            <p:ph sz="half" idx="2"/>
          </p:nvPr>
        </p:nvGraphicFramePr>
        <p:xfrm>
          <a:off x="1182688" y="1317625"/>
          <a:ext cx="6742112" cy="4854575"/>
        </p:xfrm>
        <a:graphic>
          <a:graphicData uri="http://schemas.openxmlformats.org/drawingml/2006/compatibility">
            <com:legacyDrawing xmlns:com="http://schemas.openxmlformats.org/drawingml/2006/compatibility" spid="_x0000_s102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857250" y="285750"/>
            <a:ext cx="9144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3200" b="1">
                <a:solidFill>
                  <a:srgbClr val="28419B"/>
                </a:solidFill>
              </a:rPr>
              <a:t>Московский </a:t>
            </a:r>
            <a:r>
              <a:rPr lang="en-US" sz="3200" b="1">
                <a:solidFill>
                  <a:srgbClr val="28419B"/>
                </a:solidFill>
              </a:rPr>
              <a:t>Internet Exchange</a:t>
            </a:r>
            <a:endParaRPr lang="ru-RU" sz="3200" b="1">
              <a:solidFill>
                <a:srgbClr val="28419B"/>
              </a:solidFill>
            </a:endParaRPr>
          </a:p>
        </p:txBody>
      </p:sp>
      <p:pic>
        <p:nvPicPr>
          <p:cNvPr id="10243" name="Picture 3" descr="footer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838200" y="1219200"/>
            <a:ext cx="77724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ru-RU" sz="2400">
              <a:solidFill>
                <a:srgbClr val="28419B"/>
              </a:solidFill>
            </a:endParaRPr>
          </a:p>
        </p:txBody>
      </p:sp>
      <p:sp>
        <p:nvSpPr>
          <p:cNvPr id="6451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85800" y="1295400"/>
            <a:ext cx="8077200" cy="48307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35000"/>
              </a:spcBef>
            </a:pPr>
            <a:r>
              <a:rPr lang="ru-RU" sz="2400" smtClean="0">
                <a:solidFill>
                  <a:srgbClr val="28419B"/>
                </a:solidFill>
              </a:rPr>
              <a:t>Основан в 1995 году, как проект РосНИИРОС.</a:t>
            </a:r>
          </a:p>
          <a:p>
            <a:pPr eaLnBrk="1" hangingPunct="1">
              <a:lnSpc>
                <a:spcPct val="90000"/>
              </a:lnSpc>
              <a:spcBef>
                <a:spcPct val="35000"/>
              </a:spcBef>
            </a:pPr>
            <a:r>
              <a:rPr lang="ru-RU" sz="2400" smtClean="0">
                <a:solidFill>
                  <a:srgbClr val="28419B"/>
                </a:solidFill>
              </a:rPr>
              <a:t>Самостоятельная организация с 2001 года.</a:t>
            </a:r>
          </a:p>
          <a:p>
            <a:pPr eaLnBrk="1" hangingPunct="1">
              <a:lnSpc>
                <a:spcPct val="90000"/>
              </a:lnSpc>
              <a:spcBef>
                <a:spcPct val="35000"/>
              </a:spcBef>
            </a:pPr>
            <a:r>
              <a:rPr lang="ru-RU" sz="2400" smtClean="0">
                <a:solidFill>
                  <a:srgbClr val="28419B"/>
                </a:solidFill>
              </a:rPr>
              <a:t>С 2002 года – член ассоциации </a:t>
            </a:r>
            <a:r>
              <a:rPr lang="en-US" sz="2400" smtClean="0">
                <a:solidFill>
                  <a:srgbClr val="28419B"/>
                </a:solidFill>
              </a:rPr>
              <a:t>Euro-IX</a:t>
            </a:r>
            <a:r>
              <a:rPr lang="ru-RU" sz="2400" smtClean="0">
                <a:solidFill>
                  <a:srgbClr val="28419B"/>
                </a:solidFill>
              </a:rPr>
              <a:t>.</a:t>
            </a:r>
          </a:p>
          <a:p>
            <a:pPr eaLnBrk="1" hangingPunct="1">
              <a:lnSpc>
                <a:spcPct val="90000"/>
              </a:lnSpc>
              <a:spcBef>
                <a:spcPct val="35000"/>
              </a:spcBef>
            </a:pPr>
            <a:r>
              <a:rPr lang="ru-RU" sz="2400" smtClean="0">
                <a:solidFill>
                  <a:srgbClr val="28419B"/>
                </a:solidFill>
              </a:rPr>
              <a:t>215 операторов-участников</a:t>
            </a:r>
            <a:r>
              <a:rPr lang="en-US" sz="2400" smtClean="0">
                <a:solidFill>
                  <a:srgbClr val="28419B"/>
                </a:solidFill>
              </a:rPr>
              <a:t> (4</a:t>
            </a:r>
            <a:r>
              <a:rPr lang="ru-RU" sz="2400" smtClean="0">
                <a:solidFill>
                  <a:srgbClr val="28419B"/>
                </a:solidFill>
              </a:rPr>
              <a:t>-е место в Европе</a:t>
            </a:r>
            <a:r>
              <a:rPr lang="en-US" sz="2400" smtClean="0">
                <a:solidFill>
                  <a:srgbClr val="28419B"/>
                </a:solidFill>
              </a:rPr>
              <a:t>)</a:t>
            </a:r>
            <a:r>
              <a:rPr lang="ru-RU" sz="2400" smtClean="0">
                <a:solidFill>
                  <a:srgbClr val="28419B"/>
                </a:solidFill>
              </a:rPr>
              <a:t>.</a:t>
            </a:r>
            <a:endParaRPr lang="en-US" sz="2400" smtClean="0">
              <a:solidFill>
                <a:srgbClr val="28419B"/>
              </a:solidFill>
            </a:endParaRPr>
          </a:p>
          <a:p>
            <a:pPr eaLnBrk="1" hangingPunct="1">
              <a:lnSpc>
                <a:spcPct val="90000"/>
              </a:lnSpc>
              <a:spcBef>
                <a:spcPct val="35000"/>
              </a:spcBef>
            </a:pPr>
            <a:r>
              <a:rPr lang="ru-RU" sz="2400" smtClean="0">
                <a:solidFill>
                  <a:srgbClr val="28419B"/>
                </a:solidFill>
              </a:rPr>
              <a:t>Трафик 20Гбит.</a:t>
            </a:r>
          </a:p>
          <a:p>
            <a:pPr eaLnBrk="1" hangingPunct="1">
              <a:lnSpc>
                <a:spcPct val="90000"/>
              </a:lnSpc>
              <a:spcBef>
                <a:spcPct val="35000"/>
              </a:spcBef>
            </a:pPr>
            <a:r>
              <a:rPr lang="en-US" sz="2400" smtClean="0">
                <a:solidFill>
                  <a:srgbClr val="28419B"/>
                </a:solidFill>
              </a:rPr>
              <a:t>E</a:t>
            </a:r>
            <a:r>
              <a:rPr lang="ru-RU" sz="2400" smtClean="0">
                <a:solidFill>
                  <a:srgbClr val="28419B"/>
                </a:solidFill>
              </a:rPr>
              <a:t>мкость  подключенных портов 100+ Гбит. </a:t>
            </a:r>
          </a:p>
          <a:p>
            <a:pPr eaLnBrk="1" hangingPunct="1">
              <a:lnSpc>
                <a:spcPct val="90000"/>
              </a:lnSpc>
              <a:spcBef>
                <a:spcPct val="35000"/>
              </a:spcBef>
            </a:pPr>
            <a:r>
              <a:rPr lang="ru-RU" sz="2400" smtClean="0">
                <a:solidFill>
                  <a:srgbClr val="28419B"/>
                </a:solidFill>
              </a:rPr>
              <a:t>10 узлов в Москве</a:t>
            </a:r>
          </a:p>
          <a:p>
            <a:pPr eaLnBrk="1" hangingPunct="1">
              <a:lnSpc>
                <a:spcPct val="90000"/>
              </a:lnSpc>
              <a:spcBef>
                <a:spcPct val="35000"/>
              </a:spcBef>
            </a:pPr>
            <a:r>
              <a:rPr lang="ru-RU" sz="2400" smtClean="0">
                <a:solidFill>
                  <a:srgbClr val="28419B"/>
                </a:solidFill>
              </a:rPr>
              <a:t>Порядка 5000 анонсов на </a:t>
            </a:r>
            <a:r>
              <a:rPr lang="en-US" sz="2400" smtClean="0">
                <a:solidFill>
                  <a:srgbClr val="28419B"/>
                </a:solidFill>
              </a:rPr>
              <a:t>route-server (</a:t>
            </a:r>
            <a:r>
              <a:rPr lang="ru-RU" sz="2400" smtClean="0">
                <a:solidFill>
                  <a:srgbClr val="28419B"/>
                </a:solidFill>
              </a:rPr>
              <a:t>сравнимо с крупнейшими российскими операторами</a:t>
            </a:r>
            <a:r>
              <a:rPr lang="en-US" sz="2400" smtClean="0">
                <a:solidFill>
                  <a:srgbClr val="28419B"/>
                </a:solidFill>
              </a:rPr>
              <a:t>)</a:t>
            </a:r>
            <a:endParaRPr lang="ru-RU" sz="2400" smtClean="0">
              <a:solidFill>
                <a:srgbClr val="28419B"/>
              </a:solidFill>
            </a:endParaRPr>
          </a:p>
          <a:p>
            <a:pPr eaLnBrk="1" hangingPunct="1">
              <a:lnSpc>
                <a:spcPct val="90000"/>
              </a:lnSpc>
              <a:spcBef>
                <a:spcPct val="35000"/>
              </a:spcBef>
              <a:buFontTx/>
              <a:buNone/>
            </a:pPr>
            <a:endParaRPr lang="ru-RU" smtClean="0">
              <a:solidFill>
                <a:srgbClr val="28419B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071563" y="142875"/>
            <a:ext cx="9144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3200" b="1">
                <a:solidFill>
                  <a:srgbClr val="28419B"/>
                </a:solidFill>
              </a:rPr>
              <a:t>Некоторые участники </a:t>
            </a:r>
            <a:r>
              <a:rPr lang="en-US" sz="3200" b="1">
                <a:solidFill>
                  <a:srgbClr val="28419B"/>
                </a:solidFill>
              </a:rPr>
              <a:t>MSK-IX</a:t>
            </a:r>
            <a:endParaRPr lang="ru-RU" sz="3200" b="1">
              <a:solidFill>
                <a:srgbClr val="28419B"/>
              </a:solidFill>
            </a:endParaRPr>
          </a:p>
        </p:txBody>
      </p:sp>
      <p:pic>
        <p:nvPicPr>
          <p:cNvPr id="11267" name="Picture 3" descr="footer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685800" y="1295400"/>
            <a:ext cx="8077200" cy="4830763"/>
          </a:xfrm>
        </p:spPr>
        <p:txBody>
          <a:bodyPr/>
          <a:lstStyle/>
          <a:p>
            <a:pPr eaLnBrk="1" hangingPunct="1">
              <a:spcBef>
                <a:spcPct val="35000"/>
              </a:spcBef>
            </a:pPr>
            <a:endParaRPr lang="ru-RU" sz="2400" smtClean="0">
              <a:solidFill>
                <a:srgbClr val="28419B"/>
              </a:solidFill>
            </a:endParaRPr>
          </a:p>
          <a:p>
            <a:pPr eaLnBrk="1" hangingPunct="1">
              <a:spcBef>
                <a:spcPct val="35000"/>
              </a:spcBef>
              <a:buFontTx/>
              <a:buNone/>
            </a:pPr>
            <a:endParaRPr lang="ru-RU" smtClean="0">
              <a:solidFill>
                <a:srgbClr val="28419B"/>
              </a:solidFill>
            </a:endParaRPr>
          </a:p>
        </p:txBody>
      </p:sp>
      <p:graphicFrame>
        <p:nvGraphicFramePr>
          <p:cNvPr id="66585" name="Group 25"/>
          <p:cNvGraphicFramePr>
            <a:graphicFrameLocks noGrp="1"/>
          </p:cNvGraphicFramePr>
          <p:nvPr/>
        </p:nvGraphicFramePr>
        <p:xfrm>
          <a:off x="914400" y="1143000"/>
          <a:ext cx="7620000" cy="4639056"/>
        </p:xfrm>
        <a:graphic>
          <a:graphicData uri="http://schemas.openxmlformats.org/drawingml/2006/table">
            <a:tbl>
              <a:tblPr/>
              <a:tblGrid>
                <a:gridCol w="3810000"/>
                <a:gridCol w="3810000"/>
              </a:tblGrid>
              <a:tr h="914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8419B"/>
                          </a:solidFill>
                          <a:effectLst/>
                          <a:latin typeface="Arial" charset="0"/>
                        </a:rPr>
                        <a:t>Хостинговые компании и дата-центры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28419B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8419B"/>
                          </a:solidFill>
                          <a:effectLst/>
                          <a:latin typeface="Arial" charset="0"/>
                        </a:rPr>
                        <a:t>Контент-провайдеры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8419B"/>
                          </a:solidFill>
                          <a:effectLst/>
                          <a:latin typeface="Arial" charset="0"/>
                        </a:rPr>
                        <a:t>AS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8419B"/>
                          </a:solidFill>
                          <a:effectLst/>
                          <a:latin typeface="Arial" charset="0"/>
                        </a:rPr>
                        <a:t>6903   Зенон Н.С.П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8419B"/>
                          </a:solidFill>
                          <a:effectLst/>
                          <a:latin typeface="Arial" charset="0"/>
                        </a:rPr>
                        <a:t>AS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8419B"/>
                          </a:solidFill>
                          <a:effectLst/>
                          <a:latin typeface="Arial" charset="0"/>
                        </a:rPr>
                        <a:t>15756 Караван-Телеком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8419B"/>
                          </a:solidFill>
                          <a:effectLst/>
                          <a:latin typeface="Arial" charset="0"/>
                        </a:rPr>
                        <a:t>AS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8419B"/>
                          </a:solidFill>
                          <a:effectLst/>
                          <a:latin typeface="Arial" charset="0"/>
                        </a:rPr>
                        <a:t>16083 Компания СТЕК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8419B"/>
                          </a:solidFill>
                          <a:effectLst/>
                          <a:latin typeface="Arial" charset="0"/>
                        </a:rPr>
                        <a:t>AS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8419B"/>
                          </a:solidFill>
                          <a:effectLst/>
                          <a:latin typeface="Arial" charset="0"/>
                        </a:rPr>
                        <a:t>25532 Мастерхост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8419B"/>
                          </a:solidFill>
                          <a:effectLst/>
                          <a:latin typeface="Arial" charset="0"/>
                        </a:rPr>
                        <a:t>AS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8419B"/>
                          </a:solidFill>
                          <a:effectLst/>
                          <a:latin typeface="Arial" charset="0"/>
                        </a:rPr>
                        <a:t>29076 Филанко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8419B"/>
                          </a:solidFill>
                          <a:effectLst/>
                          <a:latin typeface="Arial" charset="0"/>
                        </a:rPr>
                        <a:t>AS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8419B"/>
                          </a:solidFill>
                          <a:effectLst/>
                          <a:latin typeface="Arial" charset="0"/>
                        </a:rPr>
                        <a:t>30943 Вэб Хостинг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8419B"/>
                          </a:solidFill>
                          <a:effectLst/>
                          <a:latin typeface="Arial" charset="0"/>
                        </a:rPr>
                        <a:t> 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28419B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8419B"/>
                          </a:solidFill>
                          <a:effectLst/>
                          <a:latin typeface="Arial" charset="0"/>
                        </a:rPr>
                        <a:t>AS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8419B"/>
                          </a:solidFill>
                          <a:effectLst/>
                          <a:latin typeface="Arial" charset="0"/>
                        </a:rPr>
                        <a:t>41126 Хостинг-Центр РБК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8419B"/>
                          </a:solidFill>
                          <a:effectLst/>
                          <a:latin typeface="Arial" charset="0"/>
                        </a:rPr>
                        <a:t>AS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8419B"/>
                          </a:solidFill>
                          <a:effectLst/>
                          <a:latin typeface="Arial" charset="0"/>
                        </a:rPr>
                        <a:t>13238 Яндекс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8419B"/>
                          </a:solidFill>
                          <a:effectLst/>
                          <a:latin typeface="Arial" charset="0"/>
                        </a:rPr>
                        <a:t>AS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8419B"/>
                          </a:solidFill>
                          <a:effectLst/>
                          <a:latin typeface="Arial" charset="0"/>
                        </a:rPr>
                        <a:t>24638 Рамблер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28419B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8419B"/>
                          </a:solidFill>
                          <a:effectLst/>
                          <a:latin typeface="Arial" charset="0"/>
                        </a:rPr>
                        <a:t>AS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8419B"/>
                          </a:solidFill>
                          <a:effectLst/>
                          <a:latin typeface="Arial" charset="0"/>
                        </a:rPr>
                        <a:t>41239 Нетвиль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8419B"/>
                          </a:solidFill>
                          <a:effectLst/>
                          <a:latin typeface="Arial" charset="0"/>
                        </a:rPr>
                        <a:t>AS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8419B"/>
                          </a:solidFill>
                          <a:effectLst/>
                          <a:latin typeface="Arial" charset="0"/>
                        </a:rPr>
                        <a:t>44258 Мамба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28419B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8419B"/>
                          </a:solidFill>
                          <a:effectLst/>
                          <a:latin typeface="Arial" charset="0"/>
                        </a:rPr>
                        <a:t>Скоро: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28419B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35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8419B"/>
                          </a:solidFill>
                          <a:effectLst/>
                          <a:latin typeface="Arial" charset="0"/>
                        </a:rPr>
                        <a:t>AS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8419B"/>
                          </a:solidFill>
                          <a:effectLst/>
                          <a:latin typeface="Arial" charset="0"/>
                        </a:rPr>
                        <a:t>____ 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8419B"/>
                          </a:solidFill>
                          <a:effectLst/>
                          <a:latin typeface="Arial" charset="0"/>
                        </a:rPr>
                        <a:t> G**gle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28419B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11280" name="Group 26"/>
          <p:cNvGrpSpPr>
            <a:grpSpLocks/>
          </p:cNvGrpSpPr>
          <p:nvPr/>
        </p:nvGrpSpPr>
        <p:grpSpPr bwMode="auto">
          <a:xfrm>
            <a:off x="3276600" y="1676400"/>
            <a:ext cx="1066800" cy="685800"/>
            <a:chOff x="2592" y="576"/>
            <a:chExt cx="1488" cy="1127"/>
          </a:xfrm>
        </p:grpSpPr>
        <p:pic>
          <p:nvPicPr>
            <p:cNvPr id="11282" name="Picture 27" descr="pizza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592" y="720"/>
              <a:ext cx="1488" cy="9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83" name="Picture 28" descr="pizza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592" y="576"/>
              <a:ext cx="1488" cy="9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1281" name="Picture 29" descr="phonograph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72400" y="1447800"/>
            <a:ext cx="67627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571500" y="142875"/>
            <a:ext cx="9144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3200" b="1">
                <a:solidFill>
                  <a:srgbClr val="28419B"/>
                </a:solidFill>
                <a:latin typeface="Calibri" pitchFamily="34" charset="0"/>
              </a:rPr>
              <a:t>Проект </a:t>
            </a:r>
            <a:r>
              <a:rPr lang="en-US" sz="3200" b="1">
                <a:solidFill>
                  <a:srgbClr val="28419B"/>
                </a:solidFill>
                <a:latin typeface="Calibri" pitchFamily="34" charset="0"/>
              </a:rPr>
              <a:t>RU-IX</a:t>
            </a:r>
            <a:r>
              <a:rPr lang="ru-RU" sz="3200" b="1">
                <a:solidFill>
                  <a:srgbClr val="28419B"/>
                </a:solidFill>
                <a:latin typeface="Calibri" pitchFamily="34" charset="0"/>
              </a:rPr>
              <a:t> РосНИИРОС</a:t>
            </a:r>
          </a:p>
        </p:txBody>
      </p:sp>
      <p:pic>
        <p:nvPicPr>
          <p:cNvPr id="12291" name="Picture 4" descr="footer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Rectangle 5"/>
          <p:cNvSpPr>
            <a:spLocks noChangeArrowheads="1"/>
          </p:cNvSpPr>
          <p:nvPr/>
        </p:nvSpPr>
        <p:spPr bwMode="auto">
          <a:xfrm>
            <a:off x="838200" y="1219200"/>
            <a:ext cx="77724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ru-RU" sz="2400">
              <a:solidFill>
                <a:srgbClr val="28419B"/>
              </a:solidFill>
              <a:latin typeface="Tahoma" pitchFamily="34" charset="0"/>
            </a:endParaRPr>
          </a:p>
        </p:txBody>
      </p:sp>
      <p:sp>
        <p:nvSpPr>
          <p:cNvPr id="12293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762000" y="1295400"/>
            <a:ext cx="7620000" cy="4830763"/>
          </a:xfrm>
        </p:spPr>
        <p:txBody>
          <a:bodyPr/>
          <a:lstStyle/>
          <a:p>
            <a:pPr eaLnBrk="1" hangingPunct="1">
              <a:spcBef>
                <a:spcPct val="35000"/>
              </a:spcBef>
            </a:pPr>
            <a:r>
              <a:rPr lang="ru-RU" sz="2400" smtClean="0">
                <a:solidFill>
                  <a:srgbClr val="28419B"/>
                </a:solidFill>
              </a:rPr>
              <a:t>Цель проекта – построение </a:t>
            </a:r>
            <a:r>
              <a:rPr lang="en-US" sz="2400" smtClean="0">
                <a:solidFill>
                  <a:srgbClr val="28419B"/>
                </a:solidFill>
              </a:rPr>
              <a:t>IX </a:t>
            </a:r>
            <a:r>
              <a:rPr lang="ru-RU" sz="2400" smtClean="0">
                <a:solidFill>
                  <a:srgbClr val="28419B"/>
                </a:solidFill>
              </a:rPr>
              <a:t>операторского класса в крупных городах РФ по типу </a:t>
            </a:r>
            <a:r>
              <a:rPr lang="en-US" sz="2400" smtClean="0">
                <a:solidFill>
                  <a:srgbClr val="28419B"/>
                </a:solidFill>
              </a:rPr>
              <a:t>MSK-IX</a:t>
            </a:r>
            <a:r>
              <a:rPr lang="ru-RU" sz="2400" smtClean="0">
                <a:solidFill>
                  <a:srgbClr val="28419B"/>
                </a:solidFill>
              </a:rPr>
              <a:t>.</a:t>
            </a:r>
          </a:p>
          <a:p>
            <a:pPr eaLnBrk="1" hangingPunct="1">
              <a:spcBef>
                <a:spcPct val="35000"/>
              </a:spcBef>
            </a:pPr>
            <a:endParaRPr lang="ru-RU" sz="2400" smtClean="0">
              <a:solidFill>
                <a:srgbClr val="28419B"/>
              </a:solidFill>
            </a:endParaRPr>
          </a:p>
          <a:p>
            <a:pPr eaLnBrk="1" hangingPunct="1">
              <a:spcBef>
                <a:spcPct val="35000"/>
              </a:spcBef>
            </a:pPr>
            <a:r>
              <a:rPr lang="ru-RU" sz="2400" smtClean="0">
                <a:solidFill>
                  <a:srgbClr val="28419B"/>
                </a:solidFill>
              </a:rPr>
              <a:t>Основные предпосылки – появление критической массы операторов для взаимодействия (ШПД, магистральные, контент). </a:t>
            </a:r>
          </a:p>
          <a:p>
            <a:pPr eaLnBrk="1" hangingPunct="1">
              <a:spcBef>
                <a:spcPct val="35000"/>
              </a:spcBef>
            </a:pPr>
            <a:endParaRPr lang="en-US" sz="2400" smtClean="0">
              <a:solidFill>
                <a:srgbClr val="28419B"/>
              </a:solidFill>
            </a:endParaRPr>
          </a:p>
          <a:p>
            <a:pPr eaLnBrk="1" hangingPunct="1">
              <a:spcBef>
                <a:spcPct val="35000"/>
              </a:spcBef>
            </a:pPr>
            <a:r>
              <a:rPr lang="ru-RU" sz="2400" smtClean="0">
                <a:solidFill>
                  <a:srgbClr val="28419B"/>
                </a:solidFill>
              </a:rPr>
              <a:t>Координация и финансирование проекта – РосНИИРОС.</a:t>
            </a:r>
          </a:p>
          <a:p>
            <a:pPr eaLnBrk="1" hangingPunct="1">
              <a:spcBef>
                <a:spcPct val="35000"/>
              </a:spcBef>
              <a:buFontTx/>
              <a:buNone/>
            </a:pPr>
            <a:endParaRPr lang="ru-RU" sz="2400" smtClean="0">
              <a:solidFill>
                <a:srgbClr val="28419B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map RF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DFB"/>
              </a:clrFrom>
              <a:clrTo>
                <a:srgbClr val="FEFDF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4800" y="609600"/>
            <a:ext cx="8839200" cy="577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4" descr="footer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Rectangle 10"/>
          <p:cNvSpPr>
            <a:spLocks noChangeArrowheads="1"/>
          </p:cNvSpPr>
          <p:nvPr/>
        </p:nvSpPr>
        <p:spPr bwMode="auto">
          <a:xfrm>
            <a:off x="6858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3200" b="1">
                <a:solidFill>
                  <a:srgbClr val="28419B"/>
                </a:solidFill>
                <a:latin typeface="Calibri" pitchFamily="34" charset="0"/>
              </a:rPr>
              <a:t>География </a:t>
            </a:r>
            <a:r>
              <a:rPr lang="en-US" sz="3200" b="1">
                <a:solidFill>
                  <a:srgbClr val="28419B"/>
                </a:solidFill>
                <a:latin typeface="Calibri" pitchFamily="34" charset="0"/>
              </a:rPr>
              <a:t>RU-IX</a:t>
            </a:r>
            <a:endParaRPr lang="ru-RU" sz="3200" b="1">
              <a:solidFill>
                <a:srgbClr val="28419B"/>
              </a:solidFill>
              <a:latin typeface="Calibri" pitchFamily="34" charset="0"/>
            </a:endParaRPr>
          </a:p>
        </p:txBody>
      </p:sp>
      <p:sp>
        <p:nvSpPr>
          <p:cNvPr id="60421" name="AutoShape 5"/>
          <p:cNvSpPr>
            <a:spLocks noChangeArrowheads="1"/>
          </p:cNvSpPr>
          <p:nvPr/>
        </p:nvSpPr>
        <p:spPr bwMode="auto">
          <a:xfrm>
            <a:off x="1524000" y="1981200"/>
            <a:ext cx="1752600" cy="852488"/>
          </a:xfrm>
          <a:prstGeom prst="wedgeRectCallout">
            <a:avLst>
              <a:gd name="adj1" fmla="val -45472"/>
              <a:gd name="adj2" fmla="val 64898"/>
            </a:avLst>
          </a:prstGeom>
          <a:solidFill>
            <a:srgbClr val="E7F4F5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>
                <a:latin typeface="Calibri" pitchFamily="34" charset="0"/>
              </a:rPr>
              <a:t>С.-Петербург</a:t>
            </a:r>
            <a:endParaRPr lang="en-US">
              <a:latin typeface="Calibri" pitchFamily="34" charset="0"/>
            </a:endParaRPr>
          </a:p>
          <a:p>
            <a:pPr algn="ctr"/>
            <a:r>
              <a:rPr lang="en-US" sz="1400" b="1">
                <a:latin typeface="Calibri" pitchFamily="34" charset="0"/>
              </a:rPr>
              <a:t>3 </a:t>
            </a:r>
            <a:r>
              <a:rPr lang="ru-RU" sz="1400" b="1">
                <a:latin typeface="Calibri" pitchFamily="34" charset="0"/>
              </a:rPr>
              <a:t>узла</a:t>
            </a:r>
          </a:p>
          <a:p>
            <a:pPr algn="ctr"/>
            <a:r>
              <a:rPr lang="en-US" sz="1400" b="1">
                <a:latin typeface="Calibri" pitchFamily="34" charset="0"/>
              </a:rPr>
              <a:t>5</a:t>
            </a:r>
            <a:r>
              <a:rPr lang="ru-RU" sz="1400" b="1">
                <a:latin typeface="Calibri" pitchFamily="34" charset="0"/>
              </a:rPr>
              <a:t>2 участника</a:t>
            </a:r>
            <a:r>
              <a:rPr lang="en-US" sz="1400" b="1">
                <a:latin typeface="Calibri" pitchFamily="34" charset="0"/>
              </a:rPr>
              <a:t> </a:t>
            </a:r>
          </a:p>
        </p:txBody>
      </p:sp>
      <p:sp>
        <p:nvSpPr>
          <p:cNvPr id="60422" name="AutoShape 6"/>
          <p:cNvSpPr>
            <a:spLocks noChangeArrowheads="1"/>
          </p:cNvSpPr>
          <p:nvPr/>
        </p:nvSpPr>
        <p:spPr bwMode="auto">
          <a:xfrm>
            <a:off x="914400" y="3124200"/>
            <a:ext cx="1600200" cy="762000"/>
          </a:xfrm>
          <a:prstGeom prst="wedgeRectCallout">
            <a:avLst>
              <a:gd name="adj1" fmla="val -30755"/>
              <a:gd name="adj2" fmla="val 60417"/>
            </a:avLst>
          </a:prstGeom>
          <a:solidFill>
            <a:srgbClr val="E7F4F5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>
                <a:latin typeface="Calibri" pitchFamily="34" charset="0"/>
              </a:rPr>
              <a:t>Москва</a:t>
            </a:r>
            <a:endParaRPr lang="en-US">
              <a:latin typeface="Calibri" pitchFamily="34" charset="0"/>
            </a:endParaRPr>
          </a:p>
          <a:p>
            <a:pPr algn="ctr"/>
            <a:r>
              <a:rPr lang="en-US" sz="1400" b="1">
                <a:latin typeface="Calibri" pitchFamily="34" charset="0"/>
              </a:rPr>
              <a:t>10 </a:t>
            </a:r>
            <a:r>
              <a:rPr lang="ru-RU" sz="1400" b="1">
                <a:latin typeface="Calibri" pitchFamily="34" charset="0"/>
              </a:rPr>
              <a:t>узлов</a:t>
            </a:r>
          </a:p>
          <a:p>
            <a:pPr algn="ctr"/>
            <a:r>
              <a:rPr lang="en-US" sz="1400" b="1">
                <a:latin typeface="Calibri" pitchFamily="34" charset="0"/>
              </a:rPr>
              <a:t>2</a:t>
            </a:r>
            <a:r>
              <a:rPr lang="ru-RU" sz="1400" b="1">
                <a:latin typeface="Calibri" pitchFamily="34" charset="0"/>
              </a:rPr>
              <a:t>10 участников</a:t>
            </a:r>
            <a:endParaRPr lang="en-US" sz="1400" b="1">
              <a:latin typeface="Calibri" pitchFamily="34" charset="0"/>
            </a:endParaRPr>
          </a:p>
        </p:txBody>
      </p:sp>
      <p:sp>
        <p:nvSpPr>
          <p:cNvPr id="60423" name="AutoShape 7"/>
          <p:cNvSpPr>
            <a:spLocks noChangeArrowheads="1"/>
          </p:cNvSpPr>
          <p:nvPr/>
        </p:nvSpPr>
        <p:spPr bwMode="auto">
          <a:xfrm>
            <a:off x="3810000" y="4495800"/>
            <a:ext cx="1752600" cy="762000"/>
          </a:xfrm>
          <a:prstGeom prst="wedgeRectCallout">
            <a:avLst>
              <a:gd name="adj1" fmla="val -41125"/>
              <a:gd name="adj2" fmla="val 70417"/>
            </a:avLst>
          </a:prstGeom>
          <a:solidFill>
            <a:srgbClr val="E7F4F5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>
                <a:latin typeface="Calibri" pitchFamily="34" charset="0"/>
              </a:rPr>
              <a:t>Новосибирск</a:t>
            </a:r>
            <a:endParaRPr lang="en-US">
              <a:latin typeface="Calibri" pitchFamily="34" charset="0"/>
            </a:endParaRPr>
          </a:p>
          <a:p>
            <a:pPr algn="ctr"/>
            <a:r>
              <a:rPr lang="en-US" sz="1400" b="1">
                <a:latin typeface="Calibri" pitchFamily="34" charset="0"/>
              </a:rPr>
              <a:t>3 </a:t>
            </a:r>
            <a:r>
              <a:rPr lang="ru-RU" sz="1400" b="1">
                <a:latin typeface="Calibri" pitchFamily="34" charset="0"/>
              </a:rPr>
              <a:t>узла</a:t>
            </a:r>
            <a:endParaRPr lang="en-US" sz="1400" b="1">
              <a:latin typeface="Calibri" pitchFamily="34" charset="0"/>
            </a:endParaRPr>
          </a:p>
          <a:p>
            <a:pPr algn="ctr"/>
            <a:r>
              <a:rPr lang="en-US" sz="1400" b="1">
                <a:latin typeface="Calibri" pitchFamily="34" charset="0"/>
              </a:rPr>
              <a:t>25 </a:t>
            </a:r>
            <a:r>
              <a:rPr lang="ru-RU" sz="1400" b="1">
                <a:latin typeface="Calibri" pitchFamily="34" charset="0"/>
              </a:rPr>
              <a:t>участников</a:t>
            </a:r>
          </a:p>
        </p:txBody>
      </p:sp>
      <p:sp>
        <p:nvSpPr>
          <p:cNvPr id="60424" name="AutoShape 8"/>
          <p:cNvSpPr>
            <a:spLocks noChangeArrowheads="1"/>
          </p:cNvSpPr>
          <p:nvPr/>
        </p:nvSpPr>
        <p:spPr bwMode="auto">
          <a:xfrm>
            <a:off x="1828800" y="4800600"/>
            <a:ext cx="1371600" cy="776288"/>
          </a:xfrm>
          <a:prstGeom prst="wedgeRectCallout">
            <a:avLst>
              <a:gd name="adj1" fmla="val -5324"/>
              <a:gd name="adj2" fmla="val -81491"/>
            </a:avLst>
          </a:prstGeom>
          <a:solidFill>
            <a:srgbClr val="E7F4F5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>
                <a:latin typeface="Calibri" pitchFamily="34" charset="0"/>
              </a:rPr>
              <a:t>Самара</a:t>
            </a:r>
            <a:endParaRPr lang="en-US">
              <a:latin typeface="Calibri" pitchFamily="34" charset="0"/>
            </a:endParaRPr>
          </a:p>
          <a:p>
            <a:pPr algn="ctr"/>
            <a:r>
              <a:rPr lang="ru-RU" sz="1400" b="1">
                <a:latin typeface="Calibri" pitchFamily="34" charset="0"/>
              </a:rPr>
              <a:t>1</a:t>
            </a:r>
            <a:r>
              <a:rPr lang="en-US" sz="1400" b="1">
                <a:latin typeface="Calibri" pitchFamily="34" charset="0"/>
              </a:rPr>
              <a:t> </a:t>
            </a:r>
            <a:r>
              <a:rPr lang="ru-RU" sz="1400" b="1">
                <a:latin typeface="Calibri" pitchFamily="34" charset="0"/>
              </a:rPr>
              <a:t>узел</a:t>
            </a:r>
          </a:p>
          <a:p>
            <a:pPr algn="ctr"/>
            <a:r>
              <a:rPr lang="en-US" sz="1400" b="1">
                <a:latin typeface="Calibri" pitchFamily="34" charset="0"/>
              </a:rPr>
              <a:t>5 </a:t>
            </a:r>
            <a:r>
              <a:rPr lang="ru-RU" sz="1400" b="1">
                <a:latin typeface="Calibri" pitchFamily="34" charset="0"/>
              </a:rPr>
              <a:t>участников</a:t>
            </a:r>
            <a:endParaRPr lang="en-US" sz="1400" b="1">
              <a:latin typeface="Calibri" pitchFamily="34" charset="0"/>
            </a:endParaRPr>
          </a:p>
        </p:txBody>
      </p:sp>
      <p:sp>
        <p:nvSpPr>
          <p:cNvPr id="60425" name="AutoShape 9"/>
          <p:cNvSpPr>
            <a:spLocks noChangeArrowheads="1"/>
          </p:cNvSpPr>
          <p:nvPr/>
        </p:nvSpPr>
        <p:spPr bwMode="auto">
          <a:xfrm>
            <a:off x="381000" y="4343400"/>
            <a:ext cx="1981200" cy="381000"/>
          </a:xfrm>
          <a:prstGeom prst="wedgeRectCallout">
            <a:avLst>
              <a:gd name="adj1" fmla="val -46236"/>
              <a:gd name="adj2" fmla="val 122083"/>
            </a:avLst>
          </a:prstGeom>
          <a:solidFill>
            <a:srgbClr val="E7F4F5"/>
          </a:solidFill>
          <a:ln w="25400">
            <a:solidFill>
              <a:schemeClr val="accent2"/>
            </a:solidFill>
            <a:prstDash val="sysDot"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>
                <a:latin typeface="Calibri" pitchFamily="34" charset="0"/>
              </a:rPr>
              <a:t>Ростов-на-Дону</a:t>
            </a:r>
          </a:p>
        </p:txBody>
      </p:sp>
      <p:sp>
        <p:nvSpPr>
          <p:cNvPr id="60426" name="AutoShape 10"/>
          <p:cNvSpPr>
            <a:spLocks noChangeArrowheads="1"/>
          </p:cNvSpPr>
          <p:nvPr/>
        </p:nvSpPr>
        <p:spPr bwMode="auto">
          <a:xfrm>
            <a:off x="6629400" y="5181600"/>
            <a:ext cx="1676400" cy="381000"/>
          </a:xfrm>
          <a:prstGeom prst="wedgeRectCallout">
            <a:avLst>
              <a:gd name="adj1" fmla="val 40343"/>
              <a:gd name="adj2" fmla="val 139167"/>
            </a:avLst>
          </a:prstGeom>
          <a:solidFill>
            <a:srgbClr val="E7F4F5"/>
          </a:solidFill>
          <a:ln w="25400">
            <a:solidFill>
              <a:schemeClr val="accent2"/>
            </a:solidFill>
            <a:prstDash val="sysDot"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>
                <a:latin typeface="Calibri" pitchFamily="34" charset="0"/>
              </a:rPr>
              <a:t>Владивосток</a:t>
            </a:r>
          </a:p>
        </p:txBody>
      </p:sp>
      <p:sp>
        <p:nvSpPr>
          <p:cNvPr id="60427" name="AutoShape 11"/>
          <p:cNvSpPr>
            <a:spLocks noChangeArrowheads="1"/>
          </p:cNvSpPr>
          <p:nvPr/>
        </p:nvSpPr>
        <p:spPr bwMode="auto">
          <a:xfrm>
            <a:off x="2895600" y="3429000"/>
            <a:ext cx="2438400" cy="762000"/>
          </a:xfrm>
          <a:prstGeom prst="wedgeRectCallout">
            <a:avLst>
              <a:gd name="adj1" fmla="val -49023"/>
              <a:gd name="adj2" fmla="val 109375"/>
            </a:avLst>
          </a:prstGeom>
          <a:solidFill>
            <a:srgbClr val="E7F4F5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>
                <a:latin typeface="Calibri" pitchFamily="34" charset="0"/>
              </a:rPr>
              <a:t>Екатеринбург</a:t>
            </a:r>
            <a:r>
              <a:rPr lang="en-US">
                <a:latin typeface="Calibri" pitchFamily="34" charset="0"/>
              </a:rPr>
              <a:t> </a:t>
            </a:r>
            <a:r>
              <a:rPr lang="ru-RU" b="1" baseline="30000">
                <a:solidFill>
                  <a:srgbClr val="BD07A7"/>
                </a:solidFill>
                <a:latin typeface="Calibri" pitchFamily="34" charset="0"/>
              </a:rPr>
              <a:t>окт. 2007</a:t>
            </a:r>
            <a:endParaRPr lang="en-US" b="1" baseline="30000">
              <a:solidFill>
                <a:srgbClr val="BD07A7"/>
              </a:solidFill>
              <a:latin typeface="Calibri" pitchFamily="34" charset="0"/>
            </a:endParaRPr>
          </a:p>
          <a:p>
            <a:pPr algn="ctr"/>
            <a:r>
              <a:rPr lang="ru-RU" sz="1400" b="1">
                <a:latin typeface="Calibri" pitchFamily="34" charset="0"/>
              </a:rPr>
              <a:t>1</a:t>
            </a:r>
            <a:r>
              <a:rPr lang="en-US" sz="1400" b="1">
                <a:latin typeface="Calibri" pitchFamily="34" charset="0"/>
              </a:rPr>
              <a:t> </a:t>
            </a:r>
            <a:r>
              <a:rPr lang="ru-RU" sz="1400" b="1">
                <a:latin typeface="Calibri" pitchFamily="34" charset="0"/>
              </a:rPr>
              <a:t>узел</a:t>
            </a:r>
            <a:endParaRPr lang="en-US" sz="1400" b="1">
              <a:latin typeface="Calibri" pitchFamily="34" charset="0"/>
            </a:endParaRPr>
          </a:p>
          <a:p>
            <a:pPr algn="ctr"/>
            <a:r>
              <a:rPr lang="ru-RU" sz="1400" b="1">
                <a:latin typeface="Calibri" pitchFamily="34" charset="0"/>
              </a:rPr>
              <a:t>14</a:t>
            </a:r>
            <a:r>
              <a:rPr lang="en-US" sz="1400" b="1">
                <a:latin typeface="Calibri" pitchFamily="34" charset="0"/>
              </a:rPr>
              <a:t> </a:t>
            </a:r>
            <a:r>
              <a:rPr lang="ru-RU" sz="1400" b="1">
                <a:latin typeface="Calibri" pitchFamily="34" charset="0"/>
              </a:rPr>
              <a:t>участников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1" grpId="0" animBg="1"/>
      <p:bldP spid="60422" grpId="0" animBg="1"/>
      <p:bldP spid="60423" grpId="0" animBg="1"/>
      <p:bldP spid="60424" grpId="0" animBg="1"/>
      <p:bldP spid="60425" grpId="0" animBg="1"/>
      <p:bldP spid="60426" grpId="0" animBg="1"/>
      <p:bldP spid="604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357188" y="714375"/>
            <a:ext cx="8229600" cy="1143000"/>
          </a:xfrm>
        </p:spPr>
        <p:txBody>
          <a:bodyPr/>
          <a:lstStyle/>
          <a:p>
            <a:pPr eaLnBrk="1" hangingPunct="1"/>
            <a:r>
              <a:rPr lang="ru-RU" smtClean="0"/>
              <a:t>Что такое </a:t>
            </a:r>
            <a:r>
              <a:rPr lang="en-US" smtClean="0"/>
              <a:t>Anycast?</a:t>
            </a:r>
            <a:endParaRPr lang="ru-RU" smtClean="0"/>
          </a:p>
        </p:txBody>
      </p:sp>
      <p:sp>
        <p:nvSpPr>
          <p:cNvPr id="1433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Это не протокол, не другая версия </a:t>
            </a:r>
            <a:r>
              <a:rPr lang="en-US" smtClean="0"/>
              <a:t>IP, </a:t>
            </a:r>
            <a:r>
              <a:rPr lang="ru-RU" smtClean="0"/>
              <a:t>не проприетарная технология</a:t>
            </a:r>
            <a:endParaRPr lang="en-US" smtClean="0"/>
          </a:p>
          <a:p>
            <a:pPr eaLnBrk="1" hangingPunct="1"/>
            <a:r>
              <a:rPr lang="ru-RU" smtClean="0"/>
              <a:t>Не требует специальных свойств серверов, сетей или клиентов</a:t>
            </a:r>
            <a:endParaRPr lang="en-US" smtClean="0"/>
          </a:p>
          <a:p>
            <a:pPr eaLnBrk="1" hangingPunct="1"/>
            <a:r>
              <a:rPr lang="ru-RU" smtClean="0"/>
              <a:t>Не требует изменений  существующей инфраструктуры</a:t>
            </a:r>
          </a:p>
          <a:p>
            <a:pPr eaLnBrk="1" hangingPunct="1"/>
            <a:endParaRPr lang="ru-RU" smtClean="0"/>
          </a:p>
        </p:txBody>
      </p:sp>
      <p:sp>
        <p:nvSpPr>
          <p:cNvPr id="14340" name="Rectangle 2"/>
          <p:cNvSpPr>
            <a:spLocks noChangeArrowheads="1"/>
          </p:cNvSpPr>
          <p:nvPr/>
        </p:nvSpPr>
        <p:spPr bwMode="auto">
          <a:xfrm>
            <a:off x="571500" y="142875"/>
            <a:ext cx="9144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3200" b="1">
                <a:solidFill>
                  <a:srgbClr val="28419B"/>
                </a:solidFill>
                <a:latin typeface="Calibri" pitchFamily="34" charset="0"/>
              </a:rPr>
              <a:t>Проект </a:t>
            </a:r>
            <a:r>
              <a:rPr lang="en-US" sz="3200" b="1">
                <a:solidFill>
                  <a:srgbClr val="28419B"/>
                </a:solidFill>
                <a:latin typeface="Calibri" pitchFamily="34" charset="0"/>
              </a:rPr>
              <a:t>Anycast</a:t>
            </a:r>
            <a:r>
              <a:rPr lang="ru-RU" sz="3200" b="1">
                <a:solidFill>
                  <a:srgbClr val="28419B"/>
                </a:solidFill>
                <a:latin typeface="Calibri" pitchFamily="34" charset="0"/>
              </a:rPr>
              <a:t> РосНИИРОС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Что такое </a:t>
            </a:r>
            <a:r>
              <a:rPr lang="en-US" smtClean="0"/>
              <a:t>Anycast?</a:t>
            </a:r>
            <a:endParaRPr lang="ru-RU" smtClean="0"/>
          </a:p>
        </p:txBody>
      </p:sp>
      <p:sp>
        <p:nvSpPr>
          <p:cNvPr id="1536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«Прозрачный» для клиентов механизм, направляющий пакеты к одному из нескольких серверов группы</a:t>
            </a:r>
            <a:r>
              <a:rPr lang="en-US" smtClean="0"/>
              <a:t>;</a:t>
            </a:r>
          </a:p>
          <a:p>
            <a:pPr eaLnBrk="1" hangingPunct="1"/>
            <a:r>
              <a:rPr lang="ru-RU" smtClean="0"/>
              <a:t>Реализуется анонсированием  одного адреса (префикса) одновременно из нескольких источников (</a:t>
            </a:r>
            <a:r>
              <a:rPr lang="en-US" smtClean="0"/>
              <a:t>IGP+EGP);</a:t>
            </a:r>
          </a:p>
          <a:p>
            <a:pPr eaLnBrk="1" hangingPunct="1"/>
            <a:r>
              <a:rPr lang="ru-RU" smtClean="0"/>
              <a:t>Используется в распределённых системах </a:t>
            </a:r>
            <a:r>
              <a:rPr lang="en-US" smtClean="0"/>
              <a:t>DNS;</a:t>
            </a:r>
            <a:endParaRPr lang="ru-RU" smtClean="0"/>
          </a:p>
          <a:p>
            <a:pPr eaLnBrk="1" hangingPunct="1"/>
            <a:endParaRPr lang="ru-RU" sz="3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Преимущества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Уменьшение времени ответа</a:t>
            </a:r>
            <a:r>
              <a:rPr lang="en-US" dirty="0" smtClean="0"/>
              <a:t>;</a:t>
            </a:r>
            <a:endParaRPr lang="ru-RU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Простое масштабирования системы  с  распределением нагрузки</a:t>
            </a:r>
            <a:r>
              <a:rPr lang="en-US" dirty="0" smtClean="0"/>
              <a:t>;</a:t>
            </a:r>
            <a:endParaRPr lang="ru-RU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Надежность</a:t>
            </a:r>
            <a:r>
              <a:rPr lang="en-US" dirty="0" smtClean="0"/>
              <a:t>;</a:t>
            </a:r>
            <a:endParaRPr lang="ru-RU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Устойчивость к </a:t>
            </a:r>
            <a:r>
              <a:rPr lang="en-US" dirty="0" smtClean="0"/>
              <a:t>DDOS </a:t>
            </a:r>
            <a:r>
              <a:rPr lang="ru-RU" dirty="0" smtClean="0"/>
              <a:t>атакам</a:t>
            </a:r>
            <a:r>
              <a:rPr lang="en-US" dirty="0" smtClean="0"/>
              <a:t>:</a:t>
            </a:r>
            <a:endParaRPr lang="ru-RU" dirty="0" smtClean="0"/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ru-RU" dirty="0" smtClean="0"/>
              <a:t>Локализация на единичных узлах</a:t>
            </a:r>
            <a:r>
              <a:rPr lang="en-US" dirty="0" smtClean="0"/>
              <a:t>;</a:t>
            </a:r>
            <a:endParaRPr lang="ru-RU" dirty="0" smtClean="0"/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ru-RU" dirty="0" smtClean="0"/>
              <a:t>Ограничение области воздействия</a:t>
            </a:r>
            <a:r>
              <a:rPr lang="en-US" dirty="0" smtClean="0"/>
              <a:t>;</a:t>
            </a:r>
            <a:endParaRPr lang="ru-RU" dirty="0" smtClean="0"/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ru-RU" dirty="0" smtClean="0"/>
              <a:t>Локализация источника атаки</a:t>
            </a:r>
            <a:r>
              <a:rPr lang="en-US" dirty="0" smtClean="0"/>
              <a:t>;</a:t>
            </a:r>
            <a:endParaRPr lang="ru-RU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Уменьшения списка  адресов серверов 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endParaRPr lang="ru-RU" dirty="0" smtClean="0"/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endParaRPr lang="ru-RU" dirty="0" smtClean="0"/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endParaRPr lang="ru-RU" dirty="0" smtClean="0"/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Проблемы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Требования к сервису</a:t>
            </a:r>
            <a:r>
              <a:rPr lang="en-US" dirty="0" smtClean="0"/>
              <a:t>: </a:t>
            </a:r>
            <a:r>
              <a:rPr lang="ru-RU" dirty="0" smtClean="0"/>
              <a:t>операционное время, </a:t>
            </a:r>
            <a:r>
              <a:rPr lang="ru-RU" dirty="0" err="1" smtClean="0"/>
              <a:t>многопакетные</a:t>
            </a:r>
            <a:r>
              <a:rPr lang="ru-RU" dirty="0" smtClean="0"/>
              <a:t> транзакции</a:t>
            </a:r>
            <a:r>
              <a:rPr lang="en-US" dirty="0" smtClean="0"/>
              <a:t>;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Проблемы и ограничения </a:t>
            </a:r>
            <a:r>
              <a:rPr lang="en-US" dirty="0" smtClean="0"/>
              <a:t>BGP:</a:t>
            </a:r>
          </a:p>
          <a:p>
            <a:pPr lvl="1" eaLnBrk="1" fontAlgn="auto" hangingPunct="1">
              <a:spcAft>
                <a:spcPts val="0"/>
              </a:spcAft>
              <a:buFont typeface="Calibri" pitchFamily="34" charset="0"/>
              <a:buChar char="–"/>
              <a:defRPr/>
            </a:pPr>
            <a:r>
              <a:rPr lang="ru-RU" dirty="0" smtClean="0"/>
              <a:t>Ограничение на длину префикс (не менее </a:t>
            </a:r>
            <a:r>
              <a:rPr lang="en-US" dirty="0" smtClean="0"/>
              <a:t>/24);</a:t>
            </a:r>
          </a:p>
          <a:p>
            <a:pPr lvl="1" eaLnBrk="1" fontAlgn="auto" hangingPunct="1">
              <a:spcAft>
                <a:spcPts val="0"/>
              </a:spcAft>
              <a:buFont typeface="Calibri" pitchFamily="34" charset="0"/>
              <a:buChar char="–"/>
              <a:defRPr/>
            </a:pPr>
            <a:r>
              <a:rPr lang="en-US" dirty="0" smtClean="0"/>
              <a:t>Route dampening (BGP);</a:t>
            </a:r>
          </a:p>
          <a:p>
            <a:pPr lvl="1" eaLnBrk="1" fontAlgn="auto" hangingPunct="1">
              <a:spcAft>
                <a:spcPts val="0"/>
              </a:spcAft>
              <a:buFont typeface="Calibri" pitchFamily="34" charset="0"/>
              <a:buChar char="–"/>
              <a:defRPr/>
            </a:pPr>
            <a:r>
              <a:rPr lang="ru-RU" dirty="0" smtClean="0"/>
              <a:t>Возможность захвата сервиса</a:t>
            </a:r>
            <a:r>
              <a:rPr lang="en-US" dirty="0" smtClean="0"/>
              <a:t>;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Трудности идентификации узла</a:t>
            </a:r>
            <a:r>
              <a:rPr lang="en-US" dirty="0" smtClean="0"/>
              <a:t>:</a:t>
            </a:r>
            <a:endParaRPr lang="ru-RU" dirty="0" smtClean="0"/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ru-RU" dirty="0" smtClean="0"/>
              <a:t>Со стороны клиентов  сервиса</a:t>
            </a:r>
            <a:r>
              <a:rPr lang="en-US" dirty="0" smtClean="0"/>
              <a:t>;</a:t>
            </a:r>
            <a:endParaRPr lang="ru-RU" dirty="0" smtClean="0"/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ru-RU" dirty="0" smtClean="0"/>
              <a:t>Со стороны службы эксплуатации сервиса</a:t>
            </a:r>
            <a:r>
              <a:rPr lang="en-US" dirty="0" smtClean="0"/>
              <a:t>;</a:t>
            </a:r>
            <a:endParaRPr lang="ru-RU" dirty="0" smtClean="0"/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endParaRPr lang="ru-RU" dirty="0" smtClean="0"/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endParaRPr lang="ru-RU" dirty="0" smtClean="0"/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endParaRPr lang="ru-RU" dirty="0" smtClean="0"/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Безопасность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Защита от </a:t>
            </a:r>
            <a:r>
              <a:rPr lang="en-US" dirty="0" smtClean="0"/>
              <a:t>DDOS </a:t>
            </a:r>
            <a:r>
              <a:rPr lang="ru-RU" dirty="0" smtClean="0"/>
              <a:t>атак</a:t>
            </a:r>
            <a:r>
              <a:rPr lang="en-US" dirty="0" smtClean="0"/>
              <a:t>:</a:t>
            </a:r>
          </a:p>
          <a:p>
            <a:pPr lvl="1" eaLnBrk="1" fontAlgn="auto" hangingPunct="1">
              <a:spcAft>
                <a:spcPts val="0"/>
              </a:spcAft>
              <a:buFont typeface="Calibri" pitchFamily="34" charset="0"/>
              <a:buChar char="–"/>
              <a:defRPr/>
            </a:pPr>
            <a:r>
              <a:rPr lang="ru-RU" dirty="0" smtClean="0"/>
              <a:t>Локализация  атакующего трафика</a:t>
            </a:r>
            <a:r>
              <a:rPr lang="en-US" dirty="0" smtClean="0"/>
              <a:t>;</a:t>
            </a:r>
            <a:endParaRPr lang="ru-RU" dirty="0" smtClean="0"/>
          </a:p>
          <a:p>
            <a:pPr lvl="1" eaLnBrk="1" fontAlgn="auto" hangingPunct="1">
              <a:spcAft>
                <a:spcPts val="0"/>
              </a:spcAft>
              <a:buFont typeface="Calibri" pitchFamily="34" charset="0"/>
              <a:buChar char="–"/>
              <a:defRPr/>
            </a:pPr>
            <a:r>
              <a:rPr lang="ru-RU" dirty="0" smtClean="0"/>
              <a:t>Распределенная обработка</a:t>
            </a:r>
            <a:r>
              <a:rPr lang="en-US" dirty="0" smtClean="0"/>
              <a:t>;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Компрометация сервера</a:t>
            </a:r>
            <a:r>
              <a:rPr lang="en-US" dirty="0" smtClean="0"/>
              <a:t>:</a:t>
            </a:r>
            <a:endParaRPr lang="ru-RU" dirty="0" smtClean="0"/>
          </a:p>
          <a:p>
            <a:pPr lvl="1" eaLnBrk="1" fontAlgn="auto" hangingPunct="1">
              <a:spcAft>
                <a:spcPts val="0"/>
              </a:spcAft>
              <a:buFont typeface="Calibri" pitchFamily="34" charset="0"/>
              <a:buChar char="–"/>
              <a:defRPr/>
            </a:pPr>
            <a:r>
              <a:rPr lang="ru-RU" dirty="0" smtClean="0"/>
              <a:t>Отключение сервера без ущерба для системы</a:t>
            </a:r>
            <a:r>
              <a:rPr lang="en-US" dirty="0" smtClean="0"/>
              <a:t>;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Захват сервиса</a:t>
            </a:r>
            <a:r>
              <a:rPr lang="en-US" dirty="0" smtClean="0"/>
              <a:t>:</a:t>
            </a:r>
          </a:p>
          <a:p>
            <a:pPr lvl="1" eaLnBrk="1" fontAlgn="auto" hangingPunct="1">
              <a:spcAft>
                <a:spcPts val="0"/>
              </a:spcAft>
              <a:buFont typeface="Calibri" pitchFamily="34" charset="0"/>
              <a:buChar char="–"/>
              <a:defRPr/>
            </a:pPr>
            <a:r>
              <a:rPr lang="ru-RU" dirty="0" smtClean="0"/>
              <a:t>Администрирование</a:t>
            </a:r>
            <a:r>
              <a:rPr lang="en-US" dirty="0" smtClean="0"/>
              <a:t>;</a:t>
            </a:r>
            <a:endParaRPr lang="ru-RU" dirty="0" smtClean="0"/>
          </a:p>
          <a:p>
            <a:pPr lvl="1" eaLnBrk="1" fontAlgn="auto" hangingPunct="1">
              <a:spcAft>
                <a:spcPts val="0"/>
              </a:spcAft>
              <a:buFont typeface="Calibri" pitchFamily="34" charset="0"/>
              <a:buChar char="–"/>
              <a:defRPr/>
            </a:pPr>
            <a:r>
              <a:rPr lang="ru-RU" dirty="0" smtClean="0"/>
              <a:t>Защита  обмена между </a:t>
            </a:r>
            <a:r>
              <a:rPr lang="en-US" dirty="0" smtClean="0"/>
              <a:t>BGP –</a:t>
            </a:r>
            <a:r>
              <a:rPr lang="ru-RU" dirty="0" smtClean="0"/>
              <a:t> пирами</a:t>
            </a:r>
            <a:r>
              <a:rPr lang="en-US" dirty="0" smtClean="0"/>
              <a:t>;</a:t>
            </a:r>
          </a:p>
          <a:p>
            <a:pPr lvl="1" eaLnBrk="1" fontAlgn="auto" hangingPunct="1">
              <a:spcAft>
                <a:spcPts val="0"/>
              </a:spcAft>
              <a:buFont typeface="Calibri" pitchFamily="34" charset="0"/>
              <a:buChar char="–"/>
              <a:defRPr/>
            </a:pPr>
            <a:r>
              <a:rPr lang="ru-RU" dirty="0" smtClean="0"/>
              <a:t>Мониторинг</a:t>
            </a:r>
            <a:r>
              <a:rPr lang="en-US" dirty="0" smtClean="0"/>
              <a:t>;</a:t>
            </a:r>
            <a:endParaRPr lang="ru-RU" dirty="0" smtClean="0"/>
          </a:p>
          <a:p>
            <a:pPr lvl="1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 smtClean="0"/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endParaRPr lang="ru-RU" dirty="0" smtClean="0"/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endParaRPr lang="ru-RU" dirty="0" smtClean="0"/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190500" y="1500188"/>
            <a:ext cx="8572500" cy="478631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19459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10200" y="2514600"/>
            <a:ext cx="21336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50" y="2514600"/>
            <a:ext cx="13716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33550" y="3352800"/>
            <a:ext cx="1873250" cy="135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62150" y="2286000"/>
            <a:ext cx="14478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3" name="TextBox 17"/>
          <p:cNvSpPr txBox="1">
            <a:spLocks noChangeArrowheads="1"/>
          </p:cNvSpPr>
          <p:nvPr/>
        </p:nvSpPr>
        <p:spPr bwMode="auto">
          <a:xfrm>
            <a:off x="1976438" y="1571625"/>
            <a:ext cx="49291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solidFill>
                  <a:srgbClr val="FFFF00"/>
                </a:solidFill>
                <a:latin typeface="Calibri" pitchFamily="34" charset="0"/>
              </a:rPr>
              <a:t>Плотность распределения клиентов</a:t>
            </a:r>
          </a:p>
        </p:txBody>
      </p:sp>
      <p:sp>
        <p:nvSpPr>
          <p:cNvPr id="19464" name="Заголовок 1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Развертывание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190500" y="1500188"/>
            <a:ext cx="8572500" cy="478631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048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Развертывание</a:t>
            </a:r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10200" y="2514600"/>
            <a:ext cx="21336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50" y="2514600"/>
            <a:ext cx="13716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33550" y="3352800"/>
            <a:ext cx="1873250" cy="135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62150" y="2286000"/>
            <a:ext cx="14478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8" name="TextBox 17"/>
          <p:cNvSpPr txBox="1">
            <a:spLocks noChangeArrowheads="1"/>
          </p:cNvSpPr>
          <p:nvPr/>
        </p:nvSpPr>
        <p:spPr bwMode="auto">
          <a:xfrm>
            <a:off x="1976438" y="1571625"/>
            <a:ext cx="49291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solidFill>
                  <a:srgbClr val="FFFF00"/>
                </a:solidFill>
                <a:latin typeface="Calibri" pitchFamily="34" charset="0"/>
              </a:rPr>
              <a:t>Плотность распределения клиентов</a:t>
            </a:r>
          </a:p>
        </p:txBody>
      </p:sp>
      <p:sp>
        <p:nvSpPr>
          <p:cNvPr id="20489" name="Oval 9"/>
          <p:cNvSpPr>
            <a:spLocks noChangeArrowheads="1"/>
          </p:cNvSpPr>
          <p:nvPr/>
        </p:nvSpPr>
        <p:spPr bwMode="auto">
          <a:xfrm>
            <a:off x="4286250" y="3429000"/>
            <a:ext cx="152400" cy="1524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190500" y="1500188"/>
            <a:ext cx="8572500" cy="478631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21507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10200" y="2514600"/>
            <a:ext cx="21336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50" y="2514600"/>
            <a:ext cx="13716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33550" y="3352800"/>
            <a:ext cx="1873250" cy="135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62150" y="2286000"/>
            <a:ext cx="14478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1" name="TextBox 17"/>
          <p:cNvSpPr txBox="1">
            <a:spLocks noChangeArrowheads="1"/>
          </p:cNvSpPr>
          <p:nvPr/>
        </p:nvSpPr>
        <p:spPr bwMode="auto">
          <a:xfrm>
            <a:off x="1976438" y="1571625"/>
            <a:ext cx="49291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solidFill>
                  <a:srgbClr val="FFFF00"/>
                </a:solidFill>
                <a:latin typeface="Calibri" pitchFamily="34" charset="0"/>
              </a:rPr>
              <a:t>Плотность распределения клиентов</a:t>
            </a:r>
          </a:p>
        </p:txBody>
      </p:sp>
      <p:sp>
        <p:nvSpPr>
          <p:cNvPr id="21512" name="Oval 9"/>
          <p:cNvSpPr>
            <a:spLocks noChangeArrowheads="1"/>
          </p:cNvSpPr>
          <p:nvPr/>
        </p:nvSpPr>
        <p:spPr bwMode="auto">
          <a:xfrm>
            <a:off x="4286250" y="3429000"/>
            <a:ext cx="152400" cy="1524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13" name="Line 10"/>
          <p:cNvSpPr>
            <a:spLocks noChangeShapeType="1"/>
          </p:cNvSpPr>
          <p:nvPr/>
        </p:nvSpPr>
        <p:spPr bwMode="auto">
          <a:xfrm flipV="1">
            <a:off x="2743200" y="3540125"/>
            <a:ext cx="1597025" cy="498475"/>
          </a:xfrm>
          <a:prstGeom prst="line">
            <a:avLst/>
          </a:prstGeom>
          <a:noFill/>
          <a:ln w="28575">
            <a:solidFill>
              <a:srgbClr val="D61D00"/>
            </a:solidFill>
            <a:round/>
            <a:headEnd/>
            <a:tailEnd type="stealth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1514" name="Line 11"/>
          <p:cNvSpPr>
            <a:spLocks noChangeShapeType="1"/>
          </p:cNvSpPr>
          <p:nvPr/>
        </p:nvSpPr>
        <p:spPr bwMode="auto">
          <a:xfrm>
            <a:off x="2819400" y="2819400"/>
            <a:ext cx="1514475" cy="647700"/>
          </a:xfrm>
          <a:prstGeom prst="line">
            <a:avLst/>
          </a:prstGeom>
          <a:noFill/>
          <a:ln w="28575">
            <a:solidFill>
              <a:srgbClr val="D61D00"/>
            </a:solidFill>
            <a:round/>
            <a:headEnd/>
            <a:tailEnd type="stealth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1515" name="Line 12"/>
          <p:cNvSpPr>
            <a:spLocks noChangeShapeType="1"/>
          </p:cNvSpPr>
          <p:nvPr/>
        </p:nvSpPr>
        <p:spPr bwMode="auto">
          <a:xfrm flipH="1" flipV="1">
            <a:off x="4446588" y="3511550"/>
            <a:ext cx="1895475" cy="69850"/>
          </a:xfrm>
          <a:prstGeom prst="line">
            <a:avLst/>
          </a:prstGeom>
          <a:noFill/>
          <a:ln w="28575">
            <a:solidFill>
              <a:srgbClr val="D61D00"/>
            </a:solidFill>
            <a:round/>
            <a:headEnd/>
            <a:tailEnd type="stealth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1516" name="Line 13"/>
          <p:cNvSpPr>
            <a:spLocks noChangeShapeType="1"/>
          </p:cNvSpPr>
          <p:nvPr/>
        </p:nvSpPr>
        <p:spPr bwMode="auto">
          <a:xfrm flipH="1">
            <a:off x="4411663" y="3276600"/>
            <a:ext cx="101600" cy="155575"/>
          </a:xfrm>
          <a:prstGeom prst="line">
            <a:avLst/>
          </a:prstGeom>
          <a:noFill/>
          <a:ln w="28575">
            <a:solidFill>
              <a:srgbClr val="D61D00"/>
            </a:solidFill>
            <a:round/>
            <a:headEnd/>
            <a:tailEnd type="stealth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1517" name="Line 14"/>
          <p:cNvSpPr>
            <a:spLocks noChangeShapeType="1"/>
          </p:cNvSpPr>
          <p:nvPr/>
        </p:nvSpPr>
        <p:spPr bwMode="auto">
          <a:xfrm flipH="1" flipV="1">
            <a:off x="4357688" y="3587750"/>
            <a:ext cx="3175" cy="222250"/>
          </a:xfrm>
          <a:prstGeom prst="line">
            <a:avLst/>
          </a:prstGeom>
          <a:noFill/>
          <a:ln w="28575">
            <a:solidFill>
              <a:srgbClr val="D61D00"/>
            </a:solidFill>
            <a:round/>
            <a:headEnd/>
            <a:tailEnd type="stealth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1518" name="Заголовок 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Развертывание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190500" y="1500188"/>
            <a:ext cx="8572500" cy="478631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253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Развертывание</a:t>
            </a:r>
          </a:p>
        </p:txBody>
      </p: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10200" y="2514600"/>
            <a:ext cx="21336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50" y="2514600"/>
            <a:ext cx="13716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33550" y="3352800"/>
            <a:ext cx="1873250" cy="135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62150" y="2286000"/>
            <a:ext cx="14478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6" name="TextBox 17"/>
          <p:cNvSpPr txBox="1">
            <a:spLocks noChangeArrowheads="1"/>
          </p:cNvSpPr>
          <p:nvPr/>
        </p:nvSpPr>
        <p:spPr bwMode="auto">
          <a:xfrm>
            <a:off x="1976438" y="1571625"/>
            <a:ext cx="49291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solidFill>
                  <a:srgbClr val="FFFF00"/>
                </a:solidFill>
                <a:latin typeface="Calibri" pitchFamily="34" charset="0"/>
              </a:rPr>
              <a:t>Плотность распределения клиентов</a:t>
            </a:r>
          </a:p>
        </p:txBody>
      </p:sp>
      <p:sp>
        <p:nvSpPr>
          <p:cNvPr id="22537" name="Oval 9"/>
          <p:cNvSpPr>
            <a:spLocks noChangeArrowheads="1"/>
          </p:cNvSpPr>
          <p:nvPr/>
        </p:nvSpPr>
        <p:spPr bwMode="auto">
          <a:xfrm>
            <a:off x="4286250" y="3429000"/>
            <a:ext cx="152400" cy="1524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2538" name="Line 12"/>
          <p:cNvSpPr>
            <a:spLocks noChangeShapeType="1"/>
          </p:cNvSpPr>
          <p:nvPr/>
        </p:nvSpPr>
        <p:spPr bwMode="auto">
          <a:xfrm flipH="1" flipV="1">
            <a:off x="4446588" y="3511550"/>
            <a:ext cx="1895475" cy="69850"/>
          </a:xfrm>
          <a:prstGeom prst="line">
            <a:avLst/>
          </a:prstGeom>
          <a:noFill/>
          <a:ln w="28575">
            <a:solidFill>
              <a:srgbClr val="D61D00"/>
            </a:solidFill>
            <a:round/>
            <a:headEnd/>
            <a:tailEnd type="stealth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2539" name="Line 13"/>
          <p:cNvSpPr>
            <a:spLocks noChangeShapeType="1"/>
          </p:cNvSpPr>
          <p:nvPr/>
        </p:nvSpPr>
        <p:spPr bwMode="auto">
          <a:xfrm flipH="1">
            <a:off x="4411663" y="3276600"/>
            <a:ext cx="101600" cy="155575"/>
          </a:xfrm>
          <a:prstGeom prst="line">
            <a:avLst/>
          </a:prstGeom>
          <a:noFill/>
          <a:ln w="28575">
            <a:solidFill>
              <a:srgbClr val="D61D00"/>
            </a:solidFill>
            <a:round/>
            <a:headEnd/>
            <a:tailEnd type="stealth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2540" name="Line 14"/>
          <p:cNvSpPr>
            <a:spLocks noChangeShapeType="1"/>
          </p:cNvSpPr>
          <p:nvPr/>
        </p:nvSpPr>
        <p:spPr bwMode="auto">
          <a:xfrm flipH="1" flipV="1">
            <a:off x="4357688" y="3587750"/>
            <a:ext cx="3175" cy="222250"/>
          </a:xfrm>
          <a:prstGeom prst="line">
            <a:avLst/>
          </a:prstGeom>
          <a:noFill/>
          <a:ln w="28575">
            <a:solidFill>
              <a:srgbClr val="D61D00"/>
            </a:solidFill>
            <a:round/>
            <a:headEnd/>
            <a:tailEnd type="stealth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2541" name="Line 10"/>
          <p:cNvSpPr>
            <a:spLocks noChangeShapeType="1"/>
          </p:cNvSpPr>
          <p:nvPr/>
        </p:nvSpPr>
        <p:spPr bwMode="auto">
          <a:xfrm flipH="1">
            <a:off x="2517775" y="3848100"/>
            <a:ext cx="688975" cy="301625"/>
          </a:xfrm>
          <a:prstGeom prst="line">
            <a:avLst/>
          </a:prstGeom>
          <a:noFill/>
          <a:ln w="28575">
            <a:solidFill>
              <a:srgbClr val="D61D00"/>
            </a:solidFill>
            <a:round/>
            <a:headEnd/>
            <a:tailEnd type="stealth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2542" name="Line 11"/>
          <p:cNvSpPr>
            <a:spLocks noChangeShapeType="1"/>
          </p:cNvSpPr>
          <p:nvPr/>
        </p:nvSpPr>
        <p:spPr bwMode="auto">
          <a:xfrm flipH="1">
            <a:off x="2466975" y="2819400"/>
            <a:ext cx="352425" cy="1282700"/>
          </a:xfrm>
          <a:prstGeom prst="line">
            <a:avLst/>
          </a:prstGeom>
          <a:noFill/>
          <a:ln w="28575">
            <a:solidFill>
              <a:srgbClr val="D61D00"/>
            </a:solidFill>
            <a:round/>
            <a:headEnd/>
            <a:tailEnd type="stealth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2543" name="Oval 16"/>
          <p:cNvSpPr>
            <a:spLocks noChangeArrowheads="1"/>
          </p:cNvSpPr>
          <p:nvPr/>
        </p:nvSpPr>
        <p:spPr bwMode="auto">
          <a:xfrm>
            <a:off x="2362200" y="4114800"/>
            <a:ext cx="152400" cy="1524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190500" y="1500188"/>
            <a:ext cx="8572500" cy="4786312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2355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Развертывание</a:t>
            </a:r>
          </a:p>
        </p:txBody>
      </p:sp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10200" y="2514600"/>
            <a:ext cx="21336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50" y="2514600"/>
            <a:ext cx="13716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33550" y="3352800"/>
            <a:ext cx="1873250" cy="135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62150" y="2286000"/>
            <a:ext cx="14478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0" name="TextBox 17"/>
          <p:cNvSpPr txBox="1">
            <a:spLocks noChangeArrowheads="1"/>
          </p:cNvSpPr>
          <p:nvPr/>
        </p:nvSpPr>
        <p:spPr bwMode="auto">
          <a:xfrm>
            <a:off x="1976438" y="1571625"/>
            <a:ext cx="49291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solidFill>
                  <a:srgbClr val="FFFF00"/>
                </a:solidFill>
                <a:latin typeface="Calibri" pitchFamily="34" charset="0"/>
              </a:rPr>
              <a:t>Плотность распределения клиентов</a:t>
            </a:r>
          </a:p>
        </p:txBody>
      </p:sp>
      <p:sp>
        <p:nvSpPr>
          <p:cNvPr id="23561" name="Oval 9"/>
          <p:cNvSpPr>
            <a:spLocks noChangeArrowheads="1"/>
          </p:cNvSpPr>
          <p:nvPr/>
        </p:nvSpPr>
        <p:spPr bwMode="auto">
          <a:xfrm>
            <a:off x="4286250" y="3429000"/>
            <a:ext cx="152400" cy="1524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62" name="Line 13"/>
          <p:cNvSpPr>
            <a:spLocks noChangeShapeType="1"/>
          </p:cNvSpPr>
          <p:nvPr/>
        </p:nvSpPr>
        <p:spPr bwMode="auto">
          <a:xfrm flipH="1">
            <a:off x="4411663" y="3276600"/>
            <a:ext cx="101600" cy="155575"/>
          </a:xfrm>
          <a:prstGeom prst="line">
            <a:avLst/>
          </a:prstGeom>
          <a:noFill/>
          <a:ln w="28575">
            <a:solidFill>
              <a:srgbClr val="D61D00"/>
            </a:solidFill>
            <a:round/>
            <a:headEnd/>
            <a:tailEnd type="stealth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3563" name="Line 14"/>
          <p:cNvSpPr>
            <a:spLocks noChangeShapeType="1"/>
          </p:cNvSpPr>
          <p:nvPr/>
        </p:nvSpPr>
        <p:spPr bwMode="auto">
          <a:xfrm flipH="1" flipV="1">
            <a:off x="4357688" y="3587750"/>
            <a:ext cx="3175" cy="222250"/>
          </a:xfrm>
          <a:prstGeom prst="line">
            <a:avLst/>
          </a:prstGeom>
          <a:noFill/>
          <a:ln w="28575">
            <a:solidFill>
              <a:srgbClr val="D61D00"/>
            </a:solidFill>
            <a:round/>
            <a:headEnd/>
            <a:tailEnd type="stealth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3564" name="Line 10"/>
          <p:cNvSpPr>
            <a:spLocks noChangeShapeType="1"/>
          </p:cNvSpPr>
          <p:nvPr/>
        </p:nvSpPr>
        <p:spPr bwMode="auto">
          <a:xfrm flipH="1">
            <a:off x="2517775" y="3848100"/>
            <a:ext cx="688975" cy="301625"/>
          </a:xfrm>
          <a:prstGeom prst="line">
            <a:avLst/>
          </a:prstGeom>
          <a:noFill/>
          <a:ln w="28575">
            <a:solidFill>
              <a:srgbClr val="D61D00"/>
            </a:solidFill>
            <a:round/>
            <a:headEnd/>
            <a:tailEnd type="stealth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3565" name="Line 11"/>
          <p:cNvSpPr>
            <a:spLocks noChangeShapeType="1"/>
          </p:cNvSpPr>
          <p:nvPr/>
        </p:nvSpPr>
        <p:spPr bwMode="auto">
          <a:xfrm flipH="1">
            <a:off x="2466975" y="2819400"/>
            <a:ext cx="352425" cy="1282700"/>
          </a:xfrm>
          <a:prstGeom prst="line">
            <a:avLst/>
          </a:prstGeom>
          <a:noFill/>
          <a:ln w="28575">
            <a:solidFill>
              <a:srgbClr val="D61D00"/>
            </a:solidFill>
            <a:round/>
            <a:headEnd/>
            <a:tailEnd type="stealth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3566" name="Oval 16"/>
          <p:cNvSpPr>
            <a:spLocks noChangeArrowheads="1"/>
          </p:cNvSpPr>
          <p:nvPr/>
        </p:nvSpPr>
        <p:spPr bwMode="auto">
          <a:xfrm>
            <a:off x="2362200" y="4114800"/>
            <a:ext cx="152400" cy="1524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67" name="Oval 17"/>
          <p:cNvSpPr>
            <a:spLocks noChangeArrowheads="1"/>
          </p:cNvSpPr>
          <p:nvPr/>
        </p:nvSpPr>
        <p:spPr bwMode="auto">
          <a:xfrm>
            <a:off x="6400800" y="3505200"/>
            <a:ext cx="152400" cy="1524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68" name="Line 18"/>
          <p:cNvSpPr>
            <a:spLocks noChangeShapeType="1"/>
          </p:cNvSpPr>
          <p:nvPr/>
        </p:nvSpPr>
        <p:spPr bwMode="auto">
          <a:xfrm flipV="1">
            <a:off x="6311900" y="3644900"/>
            <a:ext cx="117475" cy="146050"/>
          </a:xfrm>
          <a:prstGeom prst="line">
            <a:avLst/>
          </a:prstGeom>
          <a:noFill/>
          <a:ln w="28575">
            <a:solidFill>
              <a:srgbClr val="D61D00"/>
            </a:solidFill>
            <a:round/>
            <a:headEnd/>
            <a:tailEnd type="stealth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3569" name="Line 19"/>
          <p:cNvSpPr>
            <a:spLocks noChangeShapeType="1"/>
          </p:cNvSpPr>
          <p:nvPr/>
        </p:nvSpPr>
        <p:spPr bwMode="auto">
          <a:xfrm flipH="1" flipV="1">
            <a:off x="6550025" y="3613150"/>
            <a:ext cx="193675" cy="63500"/>
          </a:xfrm>
          <a:prstGeom prst="line">
            <a:avLst/>
          </a:prstGeom>
          <a:noFill/>
          <a:ln w="28575">
            <a:solidFill>
              <a:srgbClr val="D61D00"/>
            </a:solidFill>
            <a:round/>
            <a:headEnd/>
            <a:tailEnd type="stealth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3570" name="Line 20"/>
          <p:cNvSpPr>
            <a:spLocks noChangeShapeType="1"/>
          </p:cNvSpPr>
          <p:nvPr/>
        </p:nvSpPr>
        <p:spPr bwMode="auto">
          <a:xfrm>
            <a:off x="6426200" y="3314700"/>
            <a:ext cx="34925" cy="177800"/>
          </a:xfrm>
          <a:prstGeom prst="line">
            <a:avLst/>
          </a:prstGeom>
          <a:noFill/>
          <a:ln w="28575">
            <a:solidFill>
              <a:srgbClr val="D61D00"/>
            </a:solidFill>
            <a:round/>
            <a:headEnd/>
            <a:tailEnd type="stealth" w="med" len="med"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Рисунок 13" descr="sky-light-pollution-world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50963"/>
            <a:ext cx="9144000" cy="550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Узлы </a:t>
            </a:r>
            <a:r>
              <a:rPr lang="en-US" smtClean="0"/>
              <a:t>Anycast</a:t>
            </a:r>
            <a:endParaRPr lang="ru-RU" smtClean="0"/>
          </a:p>
        </p:txBody>
      </p:sp>
      <p:sp>
        <p:nvSpPr>
          <p:cNvPr id="24580" name="Oval 9"/>
          <p:cNvSpPr>
            <a:spLocks noChangeArrowheads="1"/>
          </p:cNvSpPr>
          <p:nvPr/>
        </p:nvSpPr>
        <p:spPr bwMode="auto">
          <a:xfrm>
            <a:off x="4357688" y="2000250"/>
            <a:ext cx="152400" cy="152400"/>
          </a:xfrm>
          <a:prstGeom prst="ellipse">
            <a:avLst/>
          </a:prstGeom>
          <a:solidFill>
            <a:srgbClr val="00B050"/>
          </a:solidFill>
          <a:ln w="127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4581" name="Oval 9"/>
          <p:cNvSpPr>
            <a:spLocks noChangeArrowheads="1"/>
          </p:cNvSpPr>
          <p:nvPr/>
        </p:nvSpPr>
        <p:spPr bwMode="auto">
          <a:xfrm>
            <a:off x="4857750" y="2286000"/>
            <a:ext cx="152400" cy="152400"/>
          </a:xfrm>
          <a:prstGeom prst="ellipse">
            <a:avLst/>
          </a:prstGeom>
          <a:solidFill>
            <a:srgbClr val="00B050"/>
          </a:solidFill>
          <a:ln w="127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4582" name="Oval 9"/>
          <p:cNvSpPr>
            <a:spLocks noChangeArrowheads="1"/>
          </p:cNvSpPr>
          <p:nvPr/>
        </p:nvSpPr>
        <p:spPr bwMode="auto">
          <a:xfrm>
            <a:off x="3857625" y="2428875"/>
            <a:ext cx="152400" cy="152400"/>
          </a:xfrm>
          <a:prstGeom prst="ellipse">
            <a:avLst/>
          </a:prstGeom>
          <a:solidFill>
            <a:srgbClr val="5B22EA"/>
          </a:solidFill>
          <a:ln w="127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4583" name="Oval 9"/>
          <p:cNvSpPr>
            <a:spLocks noChangeArrowheads="1"/>
          </p:cNvSpPr>
          <p:nvPr/>
        </p:nvSpPr>
        <p:spPr bwMode="auto">
          <a:xfrm>
            <a:off x="5286375" y="2143125"/>
            <a:ext cx="152400" cy="152400"/>
          </a:xfrm>
          <a:prstGeom prst="ellipse">
            <a:avLst/>
          </a:prstGeom>
          <a:solidFill>
            <a:srgbClr val="00B050"/>
          </a:solidFill>
          <a:ln w="127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4584" name="Oval 9"/>
          <p:cNvSpPr>
            <a:spLocks noChangeArrowheads="1"/>
          </p:cNvSpPr>
          <p:nvPr/>
        </p:nvSpPr>
        <p:spPr bwMode="auto">
          <a:xfrm>
            <a:off x="5643563" y="2214563"/>
            <a:ext cx="152400" cy="152400"/>
          </a:xfrm>
          <a:prstGeom prst="ellipse">
            <a:avLst/>
          </a:prstGeom>
          <a:solidFill>
            <a:srgbClr val="00B050"/>
          </a:solidFill>
          <a:ln w="127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4585" name="Oval 9"/>
          <p:cNvSpPr>
            <a:spLocks noChangeArrowheads="1"/>
          </p:cNvSpPr>
          <p:nvPr/>
        </p:nvSpPr>
        <p:spPr bwMode="auto">
          <a:xfrm>
            <a:off x="7358063" y="2643188"/>
            <a:ext cx="152400" cy="152400"/>
          </a:xfrm>
          <a:prstGeom prst="ellipse">
            <a:avLst/>
          </a:prstGeom>
          <a:solidFill>
            <a:srgbClr val="5B22EA"/>
          </a:solidFill>
          <a:ln w="127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4586" name="Oval 9"/>
          <p:cNvSpPr>
            <a:spLocks noChangeArrowheads="1"/>
          </p:cNvSpPr>
          <p:nvPr/>
        </p:nvSpPr>
        <p:spPr bwMode="auto">
          <a:xfrm>
            <a:off x="3643313" y="2357438"/>
            <a:ext cx="152400" cy="152400"/>
          </a:xfrm>
          <a:prstGeom prst="ellipse">
            <a:avLst/>
          </a:prstGeom>
          <a:solidFill>
            <a:srgbClr val="00B050"/>
          </a:solidFill>
          <a:ln w="127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4587" name="Oval 9"/>
          <p:cNvSpPr>
            <a:spLocks noChangeArrowheads="1"/>
          </p:cNvSpPr>
          <p:nvPr/>
        </p:nvSpPr>
        <p:spPr bwMode="auto">
          <a:xfrm>
            <a:off x="4643438" y="2214563"/>
            <a:ext cx="152400" cy="152400"/>
          </a:xfrm>
          <a:prstGeom prst="ellipse">
            <a:avLst/>
          </a:prstGeom>
          <a:solidFill>
            <a:srgbClr val="00B050"/>
          </a:solidFill>
          <a:ln w="127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4588" name="Oval 9"/>
          <p:cNvSpPr>
            <a:spLocks noChangeArrowheads="1"/>
          </p:cNvSpPr>
          <p:nvPr/>
        </p:nvSpPr>
        <p:spPr bwMode="auto">
          <a:xfrm>
            <a:off x="1285875" y="3071813"/>
            <a:ext cx="152400" cy="152400"/>
          </a:xfrm>
          <a:prstGeom prst="ellipse">
            <a:avLst/>
          </a:prstGeom>
          <a:solidFill>
            <a:srgbClr val="5B22EA"/>
          </a:solidFill>
          <a:ln w="127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4589" name="Oval 9"/>
          <p:cNvSpPr>
            <a:spLocks noChangeArrowheads="1"/>
          </p:cNvSpPr>
          <p:nvPr/>
        </p:nvSpPr>
        <p:spPr bwMode="auto">
          <a:xfrm>
            <a:off x="285750" y="2857500"/>
            <a:ext cx="152400" cy="152400"/>
          </a:xfrm>
          <a:prstGeom prst="ellipse">
            <a:avLst/>
          </a:prstGeom>
          <a:solidFill>
            <a:srgbClr val="5B22EA"/>
          </a:solidFill>
          <a:ln w="127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4590" name="Oval 9"/>
          <p:cNvSpPr>
            <a:spLocks noChangeArrowheads="1"/>
          </p:cNvSpPr>
          <p:nvPr/>
        </p:nvSpPr>
        <p:spPr bwMode="auto">
          <a:xfrm>
            <a:off x="2928938" y="6072188"/>
            <a:ext cx="152400" cy="152400"/>
          </a:xfrm>
          <a:prstGeom prst="ellipse">
            <a:avLst/>
          </a:prstGeom>
          <a:solidFill>
            <a:srgbClr val="00B050"/>
          </a:solidFill>
          <a:ln w="127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4591" name="TextBox 16"/>
          <p:cNvSpPr txBox="1">
            <a:spLocks noChangeArrowheads="1"/>
          </p:cNvSpPr>
          <p:nvPr/>
        </p:nvSpPr>
        <p:spPr bwMode="auto">
          <a:xfrm>
            <a:off x="3143250" y="5929313"/>
            <a:ext cx="21463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chemeClr val="bg1"/>
                </a:solidFill>
                <a:latin typeface="Calibri" pitchFamily="34" charset="0"/>
              </a:rPr>
              <a:t>Действующие узлы</a:t>
            </a:r>
          </a:p>
        </p:txBody>
      </p:sp>
      <p:sp>
        <p:nvSpPr>
          <p:cNvPr id="24592" name="Oval 9"/>
          <p:cNvSpPr>
            <a:spLocks noChangeArrowheads="1"/>
          </p:cNvSpPr>
          <p:nvPr/>
        </p:nvSpPr>
        <p:spPr bwMode="auto">
          <a:xfrm>
            <a:off x="3714750" y="6357938"/>
            <a:ext cx="152400" cy="152400"/>
          </a:xfrm>
          <a:prstGeom prst="ellipse">
            <a:avLst/>
          </a:prstGeom>
          <a:solidFill>
            <a:srgbClr val="5B22EA"/>
          </a:solidFill>
          <a:ln w="127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4593" name="Прямоугольник 18"/>
          <p:cNvSpPr>
            <a:spLocks noChangeArrowheads="1"/>
          </p:cNvSpPr>
          <p:nvPr/>
        </p:nvSpPr>
        <p:spPr bwMode="auto">
          <a:xfrm>
            <a:off x="4071938" y="6286500"/>
            <a:ext cx="18938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chemeClr val="bg1"/>
                </a:solidFill>
                <a:latin typeface="Calibri" pitchFamily="34" charset="0"/>
              </a:rPr>
              <a:t>Строящиеся узлы</a:t>
            </a:r>
          </a:p>
        </p:txBody>
      </p:sp>
      <p:sp>
        <p:nvSpPr>
          <p:cNvPr id="24594" name="Oval 9"/>
          <p:cNvSpPr>
            <a:spLocks noChangeArrowheads="1"/>
          </p:cNvSpPr>
          <p:nvPr/>
        </p:nvSpPr>
        <p:spPr bwMode="auto">
          <a:xfrm>
            <a:off x="4572000" y="2428875"/>
            <a:ext cx="152400" cy="152400"/>
          </a:xfrm>
          <a:prstGeom prst="ellipse">
            <a:avLst/>
          </a:prstGeom>
          <a:solidFill>
            <a:srgbClr val="5B22EA"/>
          </a:solidFill>
          <a:ln w="127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Узлы </a:t>
            </a:r>
            <a:r>
              <a:rPr lang="en-US" smtClean="0"/>
              <a:t>Anycast</a:t>
            </a:r>
            <a:endParaRPr lang="ru-RU" smtClean="0"/>
          </a:p>
        </p:txBody>
      </p:sp>
      <p:sp>
        <p:nvSpPr>
          <p:cNvPr id="2560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Действующие</a:t>
            </a:r>
          </a:p>
        </p:txBody>
      </p:sp>
      <p:sp>
        <p:nvSpPr>
          <p:cNvPr id="2560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Москва</a:t>
            </a:r>
          </a:p>
          <a:p>
            <a:pPr eaLnBrk="1" hangingPunct="1"/>
            <a:r>
              <a:rPr lang="ru-RU" smtClean="0"/>
              <a:t>Санкт-Петербург</a:t>
            </a:r>
          </a:p>
          <a:p>
            <a:pPr eaLnBrk="1" hangingPunct="1"/>
            <a:r>
              <a:rPr lang="ru-RU" smtClean="0"/>
              <a:t>Самара</a:t>
            </a:r>
          </a:p>
          <a:p>
            <a:pPr eaLnBrk="1" hangingPunct="1"/>
            <a:r>
              <a:rPr lang="ru-RU" smtClean="0"/>
              <a:t>Екатеринбург</a:t>
            </a:r>
          </a:p>
          <a:p>
            <a:pPr eaLnBrk="1" hangingPunct="1"/>
            <a:r>
              <a:rPr lang="ru-RU" smtClean="0"/>
              <a:t>Новосибирск</a:t>
            </a:r>
          </a:p>
          <a:p>
            <a:pPr eaLnBrk="1" hangingPunct="1"/>
            <a:r>
              <a:rPr lang="ru-RU" smtClean="0"/>
              <a:t>Амстердам</a:t>
            </a:r>
          </a:p>
        </p:txBody>
      </p:sp>
      <p:sp>
        <p:nvSpPr>
          <p:cNvPr id="2560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Строящиеся</a:t>
            </a:r>
          </a:p>
        </p:txBody>
      </p:sp>
      <p:sp>
        <p:nvSpPr>
          <p:cNvPr id="2560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Владивосток</a:t>
            </a:r>
          </a:p>
          <a:p>
            <a:pPr eaLnBrk="1" hangingPunct="1"/>
            <a:r>
              <a:rPr lang="ru-RU" smtClean="0"/>
              <a:t>Ростов-на-Дону</a:t>
            </a:r>
          </a:p>
          <a:p>
            <a:pPr eaLnBrk="1" hangingPunct="1"/>
            <a:r>
              <a:rPr lang="ru-RU" smtClean="0"/>
              <a:t>Прага</a:t>
            </a:r>
          </a:p>
          <a:p>
            <a:pPr eaLnBrk="1" hangingPunct="1"/>
            <a:r>
              <a:rPr lang="ru-RU" smtClean="0"/>
              <a:t>Майями</a:t>
            </a:r>
          </a:p>
          <a:p>
            <a:pPr eaLnBrk="1" hangingPunct="1"/>
            <a:r>
              <a:rPr lang="ru-RU" smtClean="0"/>
              <a:t>Сан-Франциско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Line 26"/>
          <p:cNvSpPr>
            <a:spLocks noChangeShapeType="1"/>
          </p:cNvSpPr>
          <p:nvPr/>
        </p:nvSpPr>
        <p:spPr bwMode="auto">
          <a:xfrm flipH="1">
            <a:off x="500063" y="3500438"/>
            <a:ext cx="2214562" cy="0"/>
          </a:xfrm>
          <a:prstGeom prst="line">
            <a:avLst/>
          </a:prstGeom>
          <a:noFill/>
          <a:ln w="57150">
            <a:solidFill>
              <a:srgbClr val="604A7B"/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4" name="Line 27"/>
          <p:cNvSpPr>
            <a:spLocks noChangeShapeType="1"/>
          </p:cNvSpPr>
          <p:nvPr/>
        </p:nvSpPr>
        <p:spPr bwMode="auto">
          <a:xfrm flipH="1">
            <a:off x="2428875" y="4429125"/>
            <a:ext cx="1752600" cy="0"/>
          </a:xfrm>
          <a:prstGeom prst="line">
            <a:avLst/>
          </a:prstGeom>
          <a:noFill/>
          <a:ln w="57150">
            <a:solidFill>
              <a:schemeClr val="accent4">
                <a:lumMod val="7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662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Узлы </a:t>
            </a:r>
            <a:r>
              <a:rPr lang="en-US" smtClean="0"/>
              <a:t>Anycast</a:t>
            </a:r>
            <a:endParaRPr lang="ru-RU" smtClean="0"/>
          </a:p>
        </p:txBody>
      </p:sp>
      <p:sp>
        <p:nvSpPr>
          <p:cNvPr id="4" name="Line 26"/>
          <p:cNvSpPr>
            <a:spLocks noChangeShapeType="1"/>
          </p:cNvSpPr>
          <p:nvPr/>
        </p:nvSpPr>
        <p:spPr bwMode="auto">
          <a:xfrm flipH="1">
            <a:off x="533400" y="2089150"/>
            <a:ext cx="3200400" cy="0"/>
          </a:xfrm>
          <a:prstGeom prst="line">
            <a:avLst/>
          </a:prstGeom>
          <a:noFill/>
          <a:ln w="57150">
            <a:solidFill>
              <a:schemeClr val="accent4">
                <a:lumMod val="60000"/>
                <a:lumOff val="40000"/>
              </a:schemeClr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5" name="Line 27"/>
          <p:cNvSpPr>
            <a:spLocks noChangeShapeType="1"/>
          </p:cNvSpPr>
          <p:nvPr/>
        </p:nvSpPr>
        <p:spPr bwMode="auto">
          <a:xfrm flipH="1">
            <a:off x="2438400" y="2743200"/>
            <a:ext cx="1752600" cy="0"/>
          </a:xfrm>
          <a:prstGeom prst="line">
            <a:avLst/>
          </a:prstGeom>
          <a:noFill/>
          <a:ln w="57150">
            <a:solidFill>
              <a:srgbClr val="604A7B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6631" name="Rectangle 30"/>
          <p:cNvSpPr>
            <a:spLocks noChangeArrowheads="1"/>
          </p:cNvSpPr>
          <p:nvPr/>
        </p:nvSpPr>
        <p:spPr bwMode="auto">
          <a:xfrm>
            <a:off x="928688" y="2438400"/>
            <a:ext cx="1814512" cy="2347913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latin typeface="Calibri" pitchFamily="34" charset="0"/>
              </a:rPr>
              <a:t>Коммутирующее</a:t>
            </a:r>
          </a:p>
          <a:p>
            <a:pPr algn="ctr"/>
            <a:r>
              <a:rPr lang="ru-RU">
                <a:latin typeface="Calibri" pitchFamily="34" charset="0"/>
              </a:rPr>
              <a:t> ядро</a:t>
            </a:r>
            <a:endParaRPr lang="en-US">
              <a:latin typeface="Calibri" pitchFamily="34" charset="0"/>
            </a:endParaRPr>
          </a:p>
        </p:txBody>
      </p:sp>
      <p:sp>
        <p:nvSpPr>
          <p:cNvPr id="26632" name="Rectangle 31"/>
          <p:cNvSpPr>
            <a:spLocks noChangeArrowheads="1"/>
          </p:cNvSpPr>
          <p:nvPr/>
        </p:nvSpPr>
        <p:spPr bwMode="auto">
          <a:xfrm>
            <a:off x="3733800" y="2438400"/>
            <a:ext cx="4419600" cy="60960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latin typeface="Calibri" pitchFamily="34" charset="0"/>
            </a:endParaRPr>
          </a:p>
        </p:txBody>
      </p:sp>
      <p:sp>
        <p:nvSpPr>
          <p:cNvPr id="26633" name="Rectangle 32"/>
          <p:cNvSpPr>
            <a:spLocks noChangeArrowheads="1"/>
          </p:cNvSpPr>
          <p:nvPr/>
        </p:nvSpPr>
        <p:spPr bwMode="auto">
          <a:xfrm>
            <a:off x="3714750" y="4143375"/>
            <a:ext cx="4419600" cy="642938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>
              <a:latin typeface="Calibri" pitchFamily="34" charset="0"/>
            </a:endParaRPr>
          </a:p>
        </p:txBody>
      </p:sp>
      <p:sp>
        <p:nvSpPr>
          <p:cNvPr id="26634" name="Text Box 34"/>
          <p:cNvSpPr txBox="1">
            <a:spLocks noChangeArrowheads="1"/>
          </p:cNvSpPr>
          <p:nvPr/>
        </p:nvSpPr>
        <p:spPr bwMode="auto">
          <a:xfrm>
            <a:off x="3733800" y="2514600"/>
            <a:ext cx="11969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>
                <a:latin typeface="Calibri" pitchFamily="34" charset="0"/>
              </a:rPr>
              <a:t>Eth0</a:t>
            </a:r>
          </a:p>
          <a:p>
            <a:r>
              <a:rPr lang="en-US" sz="1200">
                <a:latin typeface="Calibri" pitchFamily="34" charset="0"/>
              </a:rPr>
              <a:t>192.168.1.2/30</a:t>
            </a:r>
            <a:endParaRPr lang="en-US">
              <a:latin typeface="Calibri" pitchFamily="34" charset="0"/>
            </a:endParaRPr>
          </a:p>
        </p:txBody>
      </p:sp>
      <p:sp>
        <p:nvSpPr>
          <p:cNvPr id="26635" name="Text Box 35"/>
          <p:cNvSpPr txBox="1">
            <a:spLocks noChangeArrowheads="1"/>
          </p:cNvSpPr>
          <p:nvPr/>
        </p:nvSpPr>
        <p:spPr bwMode="auto">
          <a:xfrm>
            <a:off x="6715125" y="2514600"/>
            <a:ext cx="13779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200">
                <a:latin typeface="Calibri" pitchFamily="34" charset="0"/>
              </a:rPr>
              <a:t>Lo0</a:t>
            </a:r>
            <a:endParaRPr lang="ru-RU" sz="1200">
              <a:latin typeface="Calibri" pitchFamily="34" charset="0"/>
            </a:endParaRPr>
          </a:p>
          <a:p>
            <a:pPr algn="r"/>
            <a:r>
              <a:rPr lang="ru-RU" sz="1200">
                <a:latin typeface="Calibri" pitchFamily="34" charset="0"/>
              </a:rPr>
              <a:t>194.85.252.62/32</a:t>
            </a:r>
            <a:endParaRPr lang="en-US" sz="1200">
              <a:latin typeface="Calibri" pitchFamily="34" charset="0"/>
            </a:endParaRPr>
          </a:p>
        </p:txBody>
      </p:sp>
      <p:sp>
        <p:nvSpPr>
          <p:cNvPr id="26636" name="Text Box 36"/>
          <p:cNvSpPr txBox="1">
            <a:spLocks noChangeArrowheads="1"/>
          </p:cNvSpPr>
          <p:nvPr/>
        </p:nvSpPr>
        <p:spPr bwMode="auto">
          <a:xfrm>
            <a:off x="3714750" y="4362450"/>
            <a:ext cx="11969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>
                <a:latin typeface="Calibri" pitchFamily="34" charset="0"/>
              </a:rPr>
              <a:t>Eth0</a:t>
            </a:r>
          </a:p>
          <a:p>
            <a:r>
              <a:rPr lang="en-US" sz="1200">
                <a:latin typeface="Calibri" pitchFamily="34" charset="0"/>
              </a:rPr>
              <a:t>192.168.2.2/30</a:t>
            </a:r>
            <a:endParaRPr lang="en-US">
              <a:latin typeface="Calibri" pitchFamily="34" charset="0"/>
            </a:endParaRPr>
          </a:p>
        </p:txBody>
      </p:sp>
      <p:sp>
        <p:nvSpPr>
          <p:cNvPr id="26637" name="Text Box 38"/>
          <p:cNvSpPr txBox="1">
            <a:spLocks noChangeArrowheads="1"/>
          </p:cNvSpPr>
          <p:nvPr/>
        </p:nvSpPr>
        <p:spPr bwMode="auto">
          <a:xfrm>
            <a:off x="6643688" y="4362450"/>
            <a:ext cx="14303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200">
                <a:latin typeface="Calibri" pitchFamily="34" charset="0"/>
              </a:rPr>
              <a:t>Lo0</a:t>
            </a:r>
          </a:p>
          <a:p>
            <a:pPr algn="r"/>
            <a:r>
              <a:rPr lang="ru-RU" sz="1200">
                <a:latin typeface="Calibri" pitchFamily="34" charset="0"/>
              </a:rPr>
              <a:t>194.85.252.62/32</a:t>
            </a:r>
            <a:endParaRPr lang="en-US" sz="1200">
              <a:latin typeface="Calibri" pitchFamily="34" charset="0"/>
            </a:endParaRPr>
          </a:p>
          <a:p>
            <a:pPr algn="r"/>
            <a:endParaRPr lang="en-US" sz="1200">
              <a:latin typeface="Calibri" pitchFamily="34" charset="0"/>
            </a:endParaRPr>
          </a:p>
        </p:txBody>
      </p:sp>
      <p:sp>
        <p:nvSpPr>
          <p:cNvPr id="26638" name="Text Box 40"/>
          <p:cNvSpPr txBox="1">
            <a:spLocks noChangeArrowheads="1"/>
          </p:cNvSpPr>
          <p:nvPr/>
        </p:nvSpPr>
        <p:spPr bwMode="auto">
          <a:xfrm>
            <a:off x="4953000" y="2536825"/>
            <a:ext cx="9715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>
                <a:latin typeface="Calibri" pitchFamily="34" charset="0"/>
              </a:rPr>
              <a:t>Server A</a:t>
            </a:r>
          </a:p>
        </p:txBody>
      </p:sp>
      <p:sp>
        <p:nvSpPr>
          <p:cNvPr id="26639" name="Text Box 41"/>
          <p:cNvSpPr txBox="1">
            <a:spLocks noChangeArrowheads="1"/>
          </p:cNvSpPr>
          <p:nvPr/>
        </p:nvSpPr>
        <p:spPr bwMode="auto">
          <a:xfrm>
            <a:off x="4933950" y="4384675"/>
            <a:ext cx="1016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>
                <a:latin typeface="Calibri" pitchFamily="34" charset="0"/>
              </a:rPr>
              <a:t>Server  B</a:t>
            </a:r>
          </a:p>
        </p:txBody>
      </p:sp>
      <p:sp>
        <p:nvSpPr>
          <p:cNvPr id="26640" name="Text Box 43"/>
          <p:cNvSpPr txBox="1">
            <a:spLocks noChangeArrowheads="1"/>
          </p:cNvSpPr>
          <p:nvPr/>
        </p:nvSpPr>
        <p:spPr bwMode="auto">
          <a:xfrm>
            <a:off x="727075" y="1905000"/>
            <a:ext cx="720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Calibri" pitchFamily="34" charset="0"/>
              </a:rPr>
              <a:t>BGP</a:t>
            </a:r>
          </a:p>
        </p:txBody>
      </p:sp>
      <p:sp>
        <p:nvSpPr>
          <p:cNvPr id="26641" name="Text Box 44"/>
          <p:cNvSpPr txBox="1">
            <a:spLocks noChangeArrowheads="1"/>
          </p:cNvSpPr>
          <p:nvPr/>
        </p:nvSpPr>
        <p:spPr bwMode="auto">
          <a:xfrm>
            <a:off x="2960688" y="1905000"/>
            <a:ext cx="6207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Calibri" pitchFamily="34" charset="0"/>
              </a:rPr>
              <a:t>IGP</a:t>
            </a:r>
          </a:p>
        </p:txBody>
      </p:sp>
      <p:sp>
        <p:nvSpPr>
          <p:cNvPr id="26642" name="Text Box 45"/>
          <p:cNvSpPr txBox="1">
            <a:spLocks noChangeArrowheads="1"/>
          </p:cNvSpPr>
          <p:nvPr/>
        </p:nvSpPr>
        <p:spPr bwMode="auto">
          <a:xfrm>
            <a:off x="1600200" y="1981200"/>
            <a:ext cx="11112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>
                <a:latin typeface="Calibri" pitchFamily="34" charset="0"/>
              </a:rPr>
              <a:t>Redistribution</a:t>
            </a:r>
          </a:p>
        </p:txBody>
      </p:sp>
      <p:sp>
        <p:nvSpPr>
          <p:cNvPr id="26643" name="Text Box 45"/>
          <p:cNvSpPr txBox="1">
            <a:spLocks noChangeArrowheads="1"/>
          </p:cNvSpPr>
          <p:nvPr/>
        </p:nvSpPr>
        <p:spPr bwMode="auto">
          <a:xfrm>
            <a:off x="4786313" y="1928813"/>
            <a:ext cx="19288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Кластер</a:t>
            </a:r>
            <a:endParaRPr lang="en-US">
              <a:latin typeface="Calibri" pitchFamily="34" charset="0"/>
            </a:endParaRPr>
          </a:p>
        </p:txBody>
      </p:sp>
      <p:sp>
        <p:nvSpPr>
          <p:cNvPr id="26644" name="Text Box 35"/>
          <p:cNvSpPr txBox="1">
            <a:spLocks noChangeArrowheads="1"/>
          </p:cNvSpPr>
          <p:nvPr/>
        </p:nvSpPr>
        <p:spPr bwMode="auto">
          <a:xfrm>
            <a:off x="142875" y="1500188"/>
            <a:ext cx="1500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200">
                <a:latin typeface="Calibri" pitchFamily="34" charset="0"/>
              </a:rPr>
              <a:t>_</a:t>
            </a:r>
            <a:r>
              <a:rPr lang="en-US" sz="1200">
                <a:latin typeface="Calibri" pitchFamily="34" charset="0"/>
              </a:rPr>
              <a:t>AS42139_AS42385</a:t>
            </a:r>
            <a:endParaRPr lang="ru-RU" sz="1200">
              <a:latin typeface="Calibri" pitchFamily="34" charset="0"/>
            </a:endParaRPr>
          </a:p>
          <a:p>
            <a:pPr algn="r"/>
            <a:r>
              <a:rPr lang="ru-RU" sz="1200">
                <a:latin typeface="Calibri" pitchFamily="34" charset="0"/>
              </a:rPr>
              <a:t>194.85.252.</a:t>
            </a:r>
            <a:r>
              <a:rPr lang="en-US" sz="1200">
                <a:latin typeface="Calibri" pitchFamily="34" charset="0"/>
              </a:rPr>
              <a:t>0/24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Хорда 35"/>
          <p:cNvSpPr/>
          <p:nvPr/>
        </p:nvSpPr>
        <p:spPr>
          <a:xfrm>
            <a:off x="2071688" y="0"/>
            <a:ext cx="5214937" cy="4071938"/>
          </a:xfrm>
          <a:prstGeom prst="chord">
            <a:avLst>
              <a:gd name="adj1" fmla="val 21477394"/>
              <a:gd name="adj2" fmla="val 10909989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4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765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Узлы </a:t>
            </a:r>
            <a:r>
              <a:rPr lang="en-US" smtClean="0"/>
              <a:t>Anycast</a:t>
            </a:r>
            <a:endParaRPr lang="ru-RU" smtClean="0"/>
          </a:p>
        </p:txBody>
      </p:sp>
      <p:sp>
        <p:nvSpPr>
          <p:cNvPr id="27652" name="Line 31"/>
          <p:cNvSpPr>
            <a:spLocks noChangeShapeType="1"/>
          </p:cNvSpPr>
          <p:nvPr/>
        </p:nvSpPr>
        <p:spPr bwMode="auto">
          <a:xfrm flipH="1">
            <a:off x="2819400" y="2590800"/>
            <a:ext cx="1219200" cy="3048000"/>
          </a:xfrm>
          <a:prstGeom prst="line">
            <a:avLst/>
          </a:prstGeom>
          <a:noFill/>
          <a:ln w="9525">
            <a:solidFill>
              <a:srgbClr val="717B15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7653" name="Line 32"/>
          <p:cNvSpPr>
            <a:spLocks noChangeShapeType="1"/>
          </p:cNvSpPr>
          <p:nvPr/>
        </p:nvSpPr>
        <p:spPr bwMode="auto">
          <a:xfrm>
            <a:off x="5257800" y="2590800"/>
            <a:ext cx="1295400" cy="3124200"/>
          </a:xfrm>
          <a:prstGeom prst="line">
            <a:avLst/>
          </a:prstGeom>
          <a:noFill/>
          <a:ln w="9525">
            <a:solidFill>
              <a:srgbClr val="717B15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7654" name="Line 6"/>
          <p:cNvSpPr>
            <a:spLocks noChangeShapeType="1"/>
          </p:cNvSpPr>
          <p:nvPr/>
        </p:nvSpPr>
        <p:spPr bwMode="auto">
          <a:xfrm flipV="1">
            <a:off x="4214813" y="3786188"/>
            <a:ext cx="0" cy="457200"/>
          </a:xfrm>
          <a:prstGeom prst="line">
            <a:avLst/>
          </a:prstGeom>
          <a:noFill/>
          <a:ln w="57150">
            <a:solidFill>
              <a:srgbClr val="604A7B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7655" name="Line 7"/>
          <p:cNvSpPr>
            <a:spLocks noChangeShapeType="1"/>
          </p:cNvSpPr>
          <p:nvPr/>
        </p:nvSpPr>
        <p:spPr bwMode="auto">
          <a:xfrm flipV="1">
            <a:off x="4606925" y="2667000"/>
            <a:ext cx="0" cy="1223963"/>
          </a:xfrm>
          <a:prstGeom prst="line">
            <a:avLst/>
          </a:prstGeom>
          <a:noFill/>
          <a:ln w="57150">
            <a:solidFill>
              <a:srgbClr val="604A7B"/>
            </a:solidFill>
            <a:round/>
            <a:headEnd/>
            <a:tailEnd type="stealth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7656" name="Line 8"/>
          <p:cNvSpPr>
            <a:spLocks noChangeShapeType="1"/>
          </p:cNvSpPr>
          <p:nvPr/>
        </p:nvSpPr>
        <p:spPr bwMode="auto">
          <a:xfrm flipV="1">
            <a:off x="4987925" y="3810000"/>
            <a:ext cx="0" cy="457200"/>
          </a:xfrm>
          <a:prstGeom prst="line">
            <a:avLst/>
          </a:prstGeom>
          <a:noFill/>
          <a:ln w="57150">
            <a:solidFill>
              <a:srgbClr val="604A7B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7657" name="Rectangle 10"/>
          <p:cNvSpPr>
            <a:spLocks noChangeArrowheads="1"/>
          </p:cNvSpPr>
          <p:nvPr/>
        </p:nvSpPr>
        <p:spPr bwMode="auto">
          <a:xfrm>
            <a:off x="4114800" y="3657600"/>
            <a:ext cx="990600" cy="3048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/>
              <a:t>Router</a:t>
            </a:r>
          </a:p>
        </p:txBody>
      </p:sp>
      <p:sp>
        <p:nvSpPr>
          <p:cNvPr id="27658" name="Rectangle 11"/>
          <p:cNvSpPr>
            <a:spLocks noChangeArrowheads="1"/>
          </p:cNvSpPr>
          <p:nvPr/>
        </p:nvSpPr>
        <p:spPr bwMode="auto">
          <a:xfrm rot="-5400000">
            <a:off x="3581400" y="4648200"/>
            <a:ext cx="1295400" cy="2286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/>
              <a:t>Server A</a:t>
            </a:r>
          </a:p>
        </p:txBody>
      </p:sp>
      <p:sp>
        <p:nvSpPr>
          <p:cNvPr id="27659" name="Rectangle 13"/>
          <p:cNvSpPr>
            <a:spLocks noChangeArrowheads="1"/>
          </p:cNvSpPr>
          <p:nvPr/>
        </p:nvSpPr>
        <p:spPr bwMode="auto">
          <a:xfrm rot="-5400000">
            <a:off x="4343400" y="4648200"/>
            <a:ext cx="1295400" cy="2286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/>
              <a:t>Server B</a:t>
            </a:r>
          </a:p>
        </p:txBody>
      </p:sp>
      <p:sp>
        <p:nvSpPr>
          <p:cNvPr id="27660" name="Line 14"/>
          <p:cNvSpPr>
            <a:spLocks noChangeShapeType="1"/>
          </p:cNvSpPr>
          <p:nvPr/>
        </p:nvSpPr>
        <p:spPr bwMode="auto">
          <a:xfrm rot="18900000" flipV="1">
            <a:off x="6464300" y="3352800"/>
            <a:ext cx="0" cy="457200"/>
          </a:xfrm>
          <a:prstGeom prst="line">
            <a:avLst/>
          </a:prstGeom>
          <a:noFill/>
          <a:ln w="57150">
            <a:solidFill>
              <a:srgbClr val="604A7B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7661" name="Line 15"/>
          <p:cNvSpPr>
            <a:spLocks noChangeShapeType="1"/>
          </p:cNvSpPr>
          <p:nvPr/>
        </p:nvSpPr>
        <p:spPr bwMode="auto">
          <a:xfrm rot="18900000" flipV="1">
            <a:off x="6127751" y="2147887"/>
            <a:ext cx="0" cy="1152525"/>
          </a:xfrm>
          <a:prstGeom prst="line">
            <a:avLst/>
          </a:prstGeom>
          <a:noFill/>
          <a:ln w="57150">
            <a:solidFill>
              <a:srgbClr val="604A7B"/>
            </a:solidFill>
            <a:round/>
            <a:headEnd/>
            <a:tailEnd type="stealth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7662" name="Line 16"/>
          <p:cNvSpPr>
            <a:spLocks noChangeShapeType="1"/>
          </p:cNvSpPr>
          <p:nvPr/>
        </p:nvSpPr>
        <p:spPr bwMode="auto">
          <a:xfrm rot="18900000" flipV="1">
            <a:off x="6997700" y="2819400"/>
            <a:ext cx="0" cy="457200"/>
          </a:xfrm>
          <a:prstGeom prst="line">
            <a:avLst/>
          </a:prstGeom>
          <a:noFill/>
          <a:ln w="57150">
            <a:solidFill>
              <a:srgbClr val="604A7B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7663" name="Rectangle 17"/>
          <p:cNvSpPr>
            <a:spLocks noChangeArrowheads="1"/>
          </p:cNvSpPr>
          <p:nvPr/>
        </p:nvSpPr>
        <p:spPr bwMode="auto">
          <a:xfrm rot="-2700000">
            <a:off x="6018213" y="2927350"/>
            <a:ext cx="990600" cy="3048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/>
              <a:t>Router</a:t>
            </a:r>
          </a:p>
        </p:txBody>
      </p:sp>
      <p:sp>
        <p:nvSpPr>
          <p:cNvPr id="27664" name="Line 18"/>
          <p:cNvSpPr>
            <a:spLocks noChangeShapeType="1"/>
          </p:cNvSpPr>
          <p:nvPr/>
        </p:nvSpPr>
        <p:spPr bwMode="auto">
          <a:xfrm rot="2700000" flipV="1">
            <a:off x="2352675" y="2746375"/>
            <a:ext cx="0" cy="457200"/>
          </a:xfrm>
          <a:prstGeom prst="line">
            <a:avLst/>
          </a:prstGeom>
          <a:noFill/>
          <a:ln w="57150">
            <a:solidFill>
              <a:srgbClr val="604A7B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7665" name="Line 19"/>
          <p:cNvSpPr>
            <a:spLocks noChangeShapeType="1"/>
          </p:cNvSpPr>
          <p:nvPr/>
        </p:nvSpPr>
        <p:spPr bwMode="auto">
          <a:xfrm rot="2700000" flipV="1">
            <a:off x="3130550" y="2122488"/>
            <a:ext cx="0" cy="1152525"/>
          </a:xfrm>
          <a:prstGeom prst="line">
            <a:avLst/>
          </a:prstGeom>
          <a:noFill/>
          <a:ln w="57150">
            <a:solidFill>
              <a:srgbClr val="604A7B"/>
            </a:solidFill>
            <a:round/>
            <a:headEnd/>
            <a:tailEnd type="stealth" w="med" len="med"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7666" name="Line 20"/>
          <p:cNvSpPr>
            <a:spLocks noChangeShapeType="1"/>
          </p:cNvSpPr>
          <p:nvPr/>
        </p:nvSpPr>
        <p:spPr bwMode="auto">
          <a:xfrm rot="2700000" flipV="1">
            <a:off x="2889250" y="3282950"/>
            <a:ext cx="0" cy="457200"/>
          </a:xfrm>
          <a:prstGeom prst="line">
            <a:avLst/>
          </a:prstGeom>
          <a:noFill/>
          <a:ln w="57150">
            <a:solidFill>
              <a:srgbClr val="604A7B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7667" name="Rectangle 21"/>
          <p:cNvSpPr>
            <a:spLocks noChangeArrowheads="1"/>
          </p:cNvSpPr>
          <p:nvPr/>
        </p:nvSpPr>
        <p:spPr bwMode="auto">
          <a:xfrm rot="2700000">
            <a:off x="2301875" y="2911475"/>
            <a:ext cx="990600" cy="3048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/>
              <a:t>Router</a:t>
            </a:r>
          </a:p>
        </p:txBody>
      </p:sp>
      <p:sp>
        <p:nvSpPr>
          <p:cNvPr id="27668" name="Rectangle 22"/>
          <p:cNvSpPr>
            <a:spLocks noChangeArrowheads="1"/>
          </p:cNvSpPr>
          <p:nvPr/>
        </p:nvSpPr>
        <p:spPr bwMode="auto">
          <a:xfrm rot="-2700000">
            <a:off x="1212850" y="3346450"/>
            <a:ext cx="1295400" cy="2286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/>
              <a:t>Server A</a:t>
            </a:r>
          </a:p>
        </p:txBody>
      </p:sp>
      <p:sp>
        <p:nvSpPr>
          <p:cNvPr id="27669" name="Rectangle 24"/>
          <p:cNvSpPr>
            <a:spLocks noChangeArrowheads="1"/>
          </p:cNvSpPr>
          <p:nvPr/>
        </p:nvSpPr>
        <p:spPr bwMode="auto">
          <a:xfrm rot="-2700000">
            <a:off x="1752600" y="3886200"/>
            <a:ext cx="1295400" cy="2286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/>
              <a:t>Server B</a:t>
            </a:r>
          </a:p>
        </p:txBody>
      </p:sp>
      <p:sp>
        <p:nvSpPr>
          <p:cNvPr id="27670" name="Rectangle 25"/>
          <p:cNvSpPr>
            <a:spLocks noChangeArrowheads="1"/>
          </p:cNvSpPr>
          <p:nvPr/>
        </p:nvSpPr>
        <p:spPr bwMode="auto">
          <a:xfrm rot="2700000">
            <a:off x="6248400" y="3886200"/>
            <a:ext cx="1295400" cy="2286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/>
              <a:t>Server A</a:t>
            </a:r>
          </a:p>
        </p:txBody>
      </p:sp>
      <p:sp>
        <p:nvSpPr>
          <p:cNvPr id="27671" name="Rectangle 27"/>
          <p:cNvSpPr>
            <a:spLocks noChangeArrowheads="1"/>
          </p:cNvSpPr>
          <p:nvPr/>
        </p:nvSpPr>
        <p:spPr bwMode="auto">
          <a:xfrm rot="2700000">
            <a:off x="6781800" y="3352800"/>
            <a:ext cx="1295400" cy="2286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200"/>
              <a:t>Server B</a:t>
            </a:r>
          </a:p>
        </p:txBody>
      </p:sp>
      <p:sp>
        <p:nvSpPr>
          <p:cNvPr id="27672" name="Text Box 28"/>
          <p:cNvSpPr txBox="1">
            <a:spLocks noChangeArrowheads="1"/>
          </p:cNvSpPr>
          <p:nvPr/>
        </p:nvSpPr>
        <p:spPr bwMode="auto">
          <a:xfrm>
            <a:off x="766763" y="4786313"/>
            <a:ext cx="185737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ru-RU">
                <a:solidFill>
                  <a:srgbClr val="0070C0"/>
                </a:solidFill>
              </a:rPr>
              <a:t>Самара</a:t>
            </a:r>
            <a:endParaRPr lang="en-US">
              <a:solidFill>
                <a:srgbClr val="0070C0"/>
              </a:solidFill>
            </a:endParaRPr>
          </a:p>
          <a:p>
            <a:pPr algn="r"/>
            <a:r>
              <a:rPr lang="en-US" sz="1400">
                <a:solidFill>
                  <a:srgbClr val="717B15"/>
                </a:solidFill>
              </a:rPr>
              <a:t>_AS44597_AS42385</a:t>
            </a:r>
          </a:p>
          <a:p>
            <a:pPr algn="r"/>
            <a:r>
              <a:rPr lang="en-US" sz="1400">
                <a:solidFill>
                  <a:srgbClr val="717B15"/>
                </a:solidFill>
              </a:rPr>
              <a:t>194.85.252.0/24</a:t>
            </a:r>
          </a:p>
        </p:txBody>
      </p:sp>
      <p:sp>
        <p:nvSpPr>
          <p:cNvPr id="27673" name="Text Box 29"/>
          <p:cNvSpPr txBox="1">
            <a:spLocks noChangeArrowheads="1"/>
          </p:cNvSpPr>
          <p:nvPr/>
        </p:nvSpPr>
        <p:spPr bwMode="auto">
          <a:xfrm>
            <a:off x="4360863" y="5500688"/>
            <a:ext cx="1858962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ru-RU">
                <a:solidFill>
                  <a:srgbClr val="0070C0"/>
                </a:solidFill>
              </a:rPr>
              <a:t>Екатеринбург</a:t>
            </a:r>
            <a:endParaRPr lang="en-US">
              <a:solidFill>
                <a:srgbClr val="0070C0"/>
              </a:solidFill>
            </a:endParaRPr>
          </a:p>
          <a:p>
            <a:pPr algn="r"/>
            <a:r>
              <a:rPr lang="en-US" sz="1400">
                <a:solidFill>
                  <a:srgbClr val="717B15"/>
                </a:solidFill>
              </a:rPr>
              <a:t>_AS42728_AS42385</a:t>
            </a:r>
          </a:p>
          <a:p>
            <a:pPr algn="r"/>
            <a:r>
              <a:rPr lang="en-US" sz="1400">
                <a:solidFill>
                  <a:srgbClr val="717B15"/>
                </a:solidFill>
              </a:rPr>
              <a:t>194.85.252.0/24</a:t>
            </a:r>
          </a:p>
        </p:txBody>
      </p:sp>
      <p:sp>
        <p:nvSpPr>
          <p:cNvPr id="27674" name="Text Box 30"/>
          <p:cNvSpPr txBox="1">
            <a:spLocks noChangeArrowheads="1"/>
          </p:cNvSpPr>
          <p:nvPr/>
        </p:nvSpPr>
        <p:spPr bwMode="auto">
          <a:xfrm>
            <a:off x="7146925" y="4786313"/>
            <a:ext cx="1858963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ru-RU">
                <a:solidFill>
                  <a:srgbClr val="0070C0"/>
                </a:solidFill>
              </a:rPr>
              <a:t>Новосибирск</a:t>
            </a:r>
            <a:endParaRPr lang="en-US">
              <a:solidFill>
                <a:srgbClr val="0070C0"/>
              </a:solidFill>
            </a:endParaRPr>
          </a:p>
          <a:p>
            <a:pPr algn="r"/>
            <a:r>
              <a:rPr lang="en-US" sz="1400">
                <a:solidFill>
                  <a:srgbClr val="717B15"/>
                </a:solidFill>
              </a:rPr>
              <a:t>_AS42139_AS42385</a:t>
            </a:r>
          </a:p>
          <a:p>
            <a:pPr algn="r"/>
            <a:r>
              <a:rPr lang="en-US" sz="1400">
                <a:solidFill>
                  <a:srgbClr val="717B15"/>
                </a:solidFill>
              </a:rPr>
              <a:t>194.85.252.0/24</a:t>
            </a:r>
          </a:p>
        </p:txBody>
      </p:sp>
      <p:sp>
        <p:nvSpPr>
          <p:cNvPr id="27675" name="Text Box 37"/>
          <p:cNvSpPr txBox="1">
            <a:spLocks noChangeArrowheads="1"/>
          </p:cNvSpPr>
          <p:nvPr/>
        </p:nvSpPr>
        <p:spPr bwMode="auto">
          <a:xfrm>
            <a:off x="3357563" y="1428750"/>
            <a:ext cx="2625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>
                <a:solidFill>
                  <a:srgbClr val="717B15"/>
                </a:solidFill>
              </a:rPr>
              <a:t>BGP Announcements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Узел </a:t>
            </a:r>
            <a:r>
              <a:rPr lang="en-US" smtClean="0"/>
              <a:t>Anycast</a:t>
            </a:r>
            <a:endParaRPr lang="ru-RU" smtClean="0"/>
          </a:p>
        </p:txBody>
      </p:sp>
      <p:sp>
        <p:nvSpPr>
          <p:cNvPr id="2867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Коммутирующее ядро</a:t>
            </a:r>
          </a:p>
          <a:p>
            <a:pPr lvl="1" eaLnBrk="1" hangingPunct="1"/>
            <a:r>
              <a:rPr lang="en-US" smtClean="0"/>
              <a:t>Routers Cisco </a:t>
            </a:r>
            <a:r>
              <a:rPr lang="ru-RU" smtClean="0"/>
              <a:t>72</a:t>
            </a:r>
            <a:r>
              <a:rPr lang="en-US" smtClean="0"/>
              <a:t>XX;</a:t>
            </a:r>
          </a:p>
          <a:p>
            <a:pPr lvl="1" eaLnBrk="1" hangingPunct="1"/>
            <a:r>
              <a:rPr lang="en-US" smtClean="0"/>
              <a:t>Switches Cisco Catalyst 35XX;</a:t>
            </a:r>
          </a:p>
          <a:p>
            <a:pPr eaLnBrk="1" hangingPunct="1"/>
            <a:r>
              <a:rPr lang="ru-RU" smtClean="0"/>
              <a:t>Серверный кластер</a:t>
            </a:r>
          </a:p>
          <a:p>
            <a:pPr lvl="1" eaLnBrk="1" hangingPunct="1"/>
            <a:r>
              <a:rPr lang="ru-RU" smtClean="0"/>
              <a:t>Сервера </a:t>
            </a:r>
            <a:r>
              <a:rPr lang="en-US" smtClean="0"/>
              <a:t>Intel Xeon, 3 GHz, RAID;</a:t>
            </a:r>
            <a:endParaRPr lang="ru-RU" smtClean="0"/>
          </a:p>
          <a:p>
            <a:pPr lvl="1" eaLnBrk="1" hangingPunct="1"/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Статистика</a:t>
            </a:r>
          </a:p>
        </p:txBody>
      </p:sp>
      <p:graphicFrame>
        <p:nvGraphicFramePr>
          <p:cNvPr id="2050" name="Диаграмма 3"/>
          <p:cNvGraphicFramePr>
            <a:graphicFrameLocks/>
          </p:cNvGraphicFramePr>
          <p:nvPr/>
        </p:nvGraphicFramePr>
        <p:xfrm>
          <a:off x="1500188" y="1785938"/>
          <a:ext cx="6096000" cy="4064000"/>
        </p:xfrm>
        <a:graphic>
          <a:graphicData uri="http://schemas.openxmlformats.org/presentationml/2006/ole">
            <p:oleObj spid="_x0000_s2050" r:id="rId3" imgW="6096528" imgH="4066384" progId="Excel.Chart.8">
              <p:embed/>
            </p:oleObj>
          </a:graphicData>
        </a:graphic>
      </p:graphicFrame>
      <p:sp>
        <p:nvSpPr>
          <p:cNvPr id="2052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28833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Calibri" pitchFamily="34" charset="0"/>
              </a:rPr>
              <a:t>Распределение Автономных систем по федеральным округам РФ (декабрь 2007г.)</a:t>
            </a:r>
          </a:p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Статистика</a:t>
            </a:r>
          </a:p>
        </p:txBody>
      </p:sp>
      <p:graphicFrame>
        <p:nvGraphicFramePr>
          <p:cNvPr id="3074" name="Диаграмма 3"/>
          <p:cNvGraphicFramePr>
            <a:graphicFrameLocks/>
          </p:cNvGraphicFramePr>
          <p:nvPr/>
        </p:nvGraphicFramePr>
        <p:xfrm>
          <a:off x="1500188" y="1785938"/>
          <a:ext cx="6096000" cy="4064000"/>
        </p:xfrm>
        <a:graphic>
          <a:graphicData uri="http://schemas.openxmlformats.org/presentationml/2006/ole">
            <p:oleObj spid="_x0000_s3074" r:id="rId3" imgW="6096528" imgH="4066384" progId="Excel.Chart.8">
              <p:embed/>
            </p:oleObj>
          </a:graphicData>
        </a:graphic>
      </p:graphicFrame>
      <p:sp>
        <p:nvSpPr>
          <p:cNvPr id="3076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5344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Calibri" pitchFamily="34" charset="0"/>
              </a:rPr>
              <a:t>Распределение кэширующих серверов по федеральным округам РФ (декабрь 2007г.)</a:t>
            </a:r>
          </a:p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Box 6"/>
          <p:cNvSpPr txBox="1">
            <a:spLocks noChangeArrowheads="1"/>
          </p:cNvSpPr>
          <p:nvPr/>
        </p:nvSpPr>
        <p:spPr bwMode="auto">
          <a:xfrm>
            <a:off x="1571625" y="2286000"/>
            <a:ext cx="66817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>
                <a:latin typeface="Calibri" pitchFamily="34" charset="0"/>
              </a:rPr>
              <a:t>Нагрузка на систему </a:t>
            </a:r>
            <a:r>
              <a:rPr lang="en-US" sz="3600">
                <a:latin typeface="Calibri" pitchFamily="34" charset="0"/>
              </a:rPr>
              <a:t>DNS </a:t>
            </a:r>
            <a:endParaRPr lang="ru-RU" sz="3600">
              <a:latin typeface="Calibri" pitchFamily="34" charset="0"/>
            </a:endParaRPr>
          </a:p>
          <a:p>
            <a:r>
              <a:rPr lang="ru-RU" sz="3600">
                <a:latin typeface="Calibri" pitchFamily="34" charset="0"/>
              </a:rPr>
              <a:t>за год  возрастает в 1.5 – 2 раза.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75"/>
            <a:ext cx="8229600" cy="70326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Услуги  </a:t>
            </a:r>
          </a:p>
        </p:txBody>
      </p:sp>
      <p:sp>
        <p:nvSpPr>
          <p:cNvPr id="3072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eaLnBrk="1" hangingPunct="1"/>
            <a:r>
              <a:rPr lang="ru-RU" sz="3600" smtClean="0"/>
              <a:t>Надежная система </a:t>
            </a:r>
            <a:r>
              <a:rPr lang="en-US" sz="3600" smtClean="0"/>
              <a:t>DNS; </a:t>
            </a:r>
            <a:endParaRPr lang="ru-RU" sz="3600" smtClean="0"/>
          </a:p>
          <a:p>
            <a:pPr lvl="1" eaLnBrk="1" hangingPunct="1"/>
            <a:r>
              <a:rPr lang="ru-RU" sz="3600" smtClean="0"/>
              <a:t>Размещение первичных и вторичных зон</a:t>
            </a:r>
            <a:r>
              <a:rPr lang="en-US" sz="3600" smtClean="0"/>
              <a:t>;</a:t>
            </a:r>
          </a:p>
          <a:p>
            <a:pPr lvl="1" eaLnBrk="1" hangingPunct="1"/>
            <a:r>
              <a:rPr lang="ru-RU" sz="3600" smtClean="0"/>
              <a:t> Локальные услуги </a:t>
            </a:r>
            <a:r>
              <a:rPr lang="en-US" sz="3600" smtClean="0"/>
              <a:t>DNS </a:t>
            </a:r>
            <a:r>
              <a:rPr lang="ru-RU" sz="3600" smtClean="0"/>
              <a:t>по технологии </a:t>
            </a:r>
            <a:r>
              <a:rPr lang="en-US" sz="3600" smtClean="0"/>
              <a:t>Anycast </a:t>
            </a:r>
            <a:r>
              <a:rPr lang="ru-RU" sz="3600" smtClean="0"/>
              <a:t>внутри сетей операторов </a:t>
            </a:r>
            <a:r>
              <a:rPr lang="en-US" sz="3600" smtClean="0"/>
              <a:t>;</a:t>
            </a:r>
          </a:p>
          <a:p>
            <a:pPr lvl="1" eaLnBrk="1" hangingPunct="1"/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Вопросы </a:t>
            </a:r>
            <a:r>
              <a:rPr lang="en-US" smtClean="0"/>
              <a:t>?</a:t>
            </a:r>
            <a:endParaRPr lang="ru-RU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7313" y="4500563"/>
            <a:ext cx="6400800" cy="1752600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Благодарю за внимание</a:t>
            </a:r>
          </a:p>
          <a:p>
            <a:pPr eaLnBrk="1" hangingPunct="1">
              <a:defRPr/>
            </a:pPr>
            <a:r>
              <a:rPr lang="en-US" dirty="0" smtClean="0"/>
              <a:t>temnikov@ripn.net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688</TotalTime>
  <Words>662</Words>
  <Application>Microsoft Office PowerPoint</Application>
  <PresentationFormat>Экран (4:3)</PresentationFormat>
  <Paragraphs>197</Paragraphs>
  <Slides>27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2" baseType="lpstr">
      <vt:lpstr>Arial</vt:lpstr>
      <vt:lpstr>Calibri</vt:lpstr>
      <vt:lpstr>Tahoma</vt:lpstr>
      <vt:lpstr>Тема Office</vt:lpstr>
      <vt:lpstr>Диаграмма Microsoft Office Excel</vt:lpstr>
      <vt:lpstr>Проекты РосНИИРОС   Валерий Темников   Главный инженер проектов АНО «"Российский научно-исследовательский Институт развития общественных сетей"  temnikov@ripn.net</vt:lpstr>
      <vt:lpstr>Слайд 2</vt:lpstr>
      <vt:lpstr>Предпосылки для образования  Internet Exchange</vt:lpstr>
      <vt:lpstr>Слайд 4</vt:lpstr>
      <vt:lpstr>Слайд 5</vt:lpstr>
      <vt:lpstr>Слайд 6</vt:lpstr>
      <vt:lpstr>Слайд 7</vt:lpstr>
      <vt:lpstr>Что такое Anycast?</vt:lpstr>
      <vt:lpstr>Что такое Anycast?</vt:lpstr>
      <vt:lpstr>Преимущества</vt:lpstr>
      <vt:lpstr>Проблемы</vt:lpstr>
      <vt:lpstr>Безопасность</vt:lpstr>
      <vt:lpstr>Развертывание</vt:lpstr>
      <vt:lpstr>Развертывание</vt:lpstr>
      <vt:lpstr>Развертывание</vt:lpstr>
      <vt:lpstr>Развертывание</vt:lpstr>
      <vt:lpstr>Развертывание</vt:lpstr>
      <vt:lpstr>Узлы Anycast</vt:lpstr>
      <vt:lpstr>Узлы Anycast</vt:lpstr>
      <vt:lpstr>Узлы Anycast</vt:lpstr>
      <vt:lpstr>Узлы Anycast</vt:lpstr>
      <vt:lpstr>Узел Anycast</vt:lpstr>
      <vt:lpstr>Статистика</vt:lpstr>
      <vt:lpstr>Статистика</vt:lpstr>
      <vt:lpstr>Слайд 25</vt:lpstr>
      <vt:lpstr>Услуги  </vt:lpstr>
      <vt:lpstr>Вопросы 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Использование технологии  ANYCAST  для построения отказоустойчивой системы DNS</dc:title>
  <dc:creator>temnikov</dc:creator>
  <cp:lastModifiedBy>temnikov</cp:lastModifiedBy>
  <cp:revision>49</cp:revision>
  <dcterms:created xsi:type="dcterms:W3CDTF">2008-04-01T11:31:41Z</dcterms:created>
  <dcterms:modified xsi:type="dcterms:W3CDTF">2008-06-27T12:41:38Z</dcterms:modified>
</cp:coreProperties>
</file>